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320" r:id="rId4"/>
    <p:sldId id="321" r:id="rId5"/>
    <p:sldId id="322" r:id="rId6"/>
    <p:sldId id="323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1847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53107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89F0-5898-44C8-AEE1-CD02FB57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9820-12E9-4268-9328-E78985AA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E4CB-C4FD-4252-A123-E3CCF9E4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910E-0722-481F-B437-FCDA77112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27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628900" cy="5567363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57945"/>
            <a:ext cx="7734300" cy="561901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04E5-71CF-49E7-9C9A-2069664E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EFE-AB5C-42B7-89FF-FA29A64D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1283C-1B6B-468F-831E-07E2F3A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2A67-91DE-4804-B98A-FEFD18565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46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685" y="7620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6A35-AB64-4FE6-AF6B-238ADAB5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F0F9-9ADE-4E71-8B95-304B13C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C4C1-F022-4F28-B278-0D1B3CBB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25985-3C05-4DA7-8500-80D8EF5B5B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3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E292-5F2B-4DC1-8F3E-AB8B725D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2BB5-C3DC-46D7-A869-03676F09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25E7-C89B-4641-B2A4-06108708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977CA-15F2-4E20-8398-4A025DF1B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0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6F8C2-6379-487E-A1C7-26383A93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2E49-BD5A-40B2-A740-36A225FF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6A592-049D-4BD0-B790-D56BD998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EE4A7-4E54-4DBE-91C0-A9AC4B4F8D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50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5539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0B529-56BC-465F-85B1-2096E0CF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42379-7054-4B65-8257-C0B4371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E99F5-9FD8-4BB0-AC20-F8485F5D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9D416-7379-4358-8EEA-434D259F0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14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6096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734B-622D-4947-B181-19805C67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C2EE3-0598-4856-9CFE-1ED7D4B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9951B-EA00-428B-B1EB-889E6A27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63AD-0987-47D5-A075-9423427953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14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C1902-E401-4167-8CAA-D1D8C5CC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FC4EC-93CA-4097-9859-D54EF4D8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D70F-6976-49A0-BBCD-91003CD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83201-411C-4E50-8366-1530FCC93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95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214FB-EA46-4E9A-A9A9-54D5AE2F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20611-AA39-426B-A5EA-F15DAE0A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CE476-9A11-4FF8-A152-048ACF65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00407-CF82-4755-883E-7E403DC0A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76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D6600-9C52-4443-89D1-D6B79063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A64D-BA5C-466A-8E98-32404023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EA93-ADE6-40AB-8FDA-523CF222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15BBC-1D5D-4FD0-B9CF-542249BD4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3">
            <a:extLst>
              <a:ext uri="{FF2B5EF4-FFF2-40B4-BE49-F238E27FC236}">
                <a16:creationId xmlns:a16="http://schemas.microsoft.com/office/drawing/2014/main" id="{699A0AEC-262F-4D98-AA3F-2EED31CAD8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3616325"/>
          </a:xfrm>
          <a:prstGeom prst="rect">
            <a:avLst/>
          </a:prstGeom>
          <a:solidFill>
            <a:srgbClr val="05A6F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400" eaLnBrk="1" hangingPunct="1">
              <a:defRPr/>
            </a:pPr>
            <a:endParaRPr lang="zh-CN" altLang="en-US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43D873E-666D-4D9B-8F7B-279660E9B89D}"/>
              </a:ext>
            </a:extLst>
          </p:cNvPr>
          <p:cNvSpPr/>
          <p:nvPr userDrawn="1"/>
        </p:nvSpPr>
        <p:spPr>
          <a:xfrm>
            <a:off x="623888" y="549275"/>
            <a:ext cx="10945812" cy="5699125"/>
          </a:xfrm>
          <a:prstGeom prst="roundRect">
            <a:avLst>
              <a:gd name="adj" fmla="val 3113"/>
            </a:avLst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cxnSp>
        <p:nvCxnSpPr>
          <p:cNvPr id="1028" name="直接连接符 15">
            <a:extLst>
              <a:ext uri="{FF2B5EF4-FFF2-40B4-BE49-F238E27FC236}">
                <a16:creationId xmlns:a16="http://schemas.microsoft.com/office/drawing/2014/main" id="{CFB86667-7D98-4FB5-A4FA-438C6073C32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0512425" y="1069975"/>
            <a:ext cx="671513" cy="0"/>
          </a:xfrm>
          <a:prstGeom prst="line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" name="直接连接符 16">
            <a:extLst>
              <a:ext uri="{FF2B5EF4-FFF2-40B4-BE49-F238E27FC236}">
                <a16:creationId xmlns:a16="http://schemas.microsoft.com/office/drawing/2014/main" id="{49203196-082C-467A-A6E1-5505BACD8AA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flipV="1">
            <a:off x="10991850" y="836613"/>
            <a:ext cx="0" cy="481012"/>
          </a:xfrm>
          <a:prstGeom prst="line">
            <a:avLst/>
          </a:prstGeom>
          <a:noFill/>
          <a:ln w="9525" algn="ctr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30" name="图片 4" descr="标准校标校训无白底">
            <a:extLst>
              <a:ext uri="{FF2B5EF4-FFF2-40B4-BE49-F238E27FC236}">
                <a16:creationId xmlns:a16="http://schemas.microsoft.com/office/drawing/2014/main" id="{AABA23F2-FBA8-4192-BCC6-7D77C6F61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12700"/>
            <a:ext cx="2768601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日期占位符 18">
            <a:extLst>
              <a:ext uri="{FF2B5EF4-FFF2-40B4-BE49-F238E27FC236}">
                <a16:creationId xmlns:a16="http://schemas.microsoft.com/office/drawing/2014/main" id="{B70C3A90-4CAB-4BC4-B1B3-7DBB942A8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C67B2C-58E7-4B0B-B5CA-718939453778}" type="datetimeFigureOut">
              <a:rPr lang="zh-CN" altLang="en-US"/>
              <a:pPr>
                <a:defRPr/>
              </a:pPr>
              <a:t>2020-2-18</a:t>
            </a:fld>
            <a:endParaRPr lang="zh-CN" altLang="en-US"/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066B12F5-4015-4551-AB19-CFE7B78B1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CD51BA16-3B3B-4E72-B7D0-99898999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3BCB0D-7D30-473C-AA97-0D49199C32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4" name="文本框 21">
            <a:extLst>
              <a:ext uri="{FF2B5EF4-FFF2-40B4-BE49-F238E27FC236}">
                <a16:creationId xmlns:a16="http://schemas.microsoft.com/office/drawing/2014/main" id="{F5C10F02-F5A2-404A-AEFA-9303947BAE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88450" y="-19050"/>
            <a:ext cx="3009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rgbClr val="FFBB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数学与信息工程学院</a:t>
            </a:r>
            <a:endParaRPr lang="en-US" altLang="zh-CN" sz="2400" b="1" dirty="0">
              <a:solidFill>
                <a:srgbClr val="FFBB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eaLnBrk="1" hangingPunct="1">
              <a:defRPr/>
            </a:pPr>
            <a:r>
              <a:rPr lang="en-US" altLang="zh-CN" sz="1000" dirty="0">
                <a:solidFill>
                  <a:srgbClr val="A8BCBD"/>
                </a:solidFill>
              </a:rPr>
              <a:t>School of</a:t>
            </a:r>
            <a:r>
              <a:rPr lang="zh-CN" altLang="en-US" sz="1000" dirty="0">
                <a:solidFill>
                  <a:srgbClr val="A8BCBD"/>
                </a:solidFill>
              </a:rPr>
              <a:t> </a:t>
            </a:r>
            <a:r>
              <a:rPr lang="en-US" altLang="zh-CN" sz="1000" dirty="0" err="1">
                <a:solidFill>
                  <a:srgbClr val="A8BCBD"/>
                </a:solidFill>
              </a:rPr>
              <a:t>Mathemetics</a:t>
            </a:r>
            <a:r>
              <a:rPr lang="en-US" altLang="zh-CN" sz="1000" dirty="0">
                <a:solidFill>
                  <a:srgbClr val="A8BCBD"/>
                </a:solidFill>
              </a:rPr>
              <a:t> and Information Engineering</a:t>
            </a:r>
            <a:endParaRPr lang="zh-CN" altLang="en-US" sz="1000" dirty="0">
              <a:solidFill>
                <a:srgbClr val="A8BC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DE1D25D2-F441-4BAF-BCEA-90A213F9203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267200" y="1524000"/>
            <a:ext cx="5105400" cy="7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b="1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件工程课程</a:t>
            </a:r>
            <a:r>
              <a:rPr lang="en-US" altLang="zh-CN" b="1" dirty="0" err="1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en-US" altLang="zh-CN" b="1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671C394B-B1E7-4DE3-8062-B311A392A9D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619500" y="25527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讲授：卢盛荣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13386930912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strun@126.com</a:t>
            </a:r>
            <a:endParaRPr lang="ru-RU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8ABC333-AC01-4B2A-AD1B-DE8F3D1DA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2788" y="895350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软工实践六阶段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63666D8-9A9C-4432-862F-4D99B1302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endParaRPr lang="ru-RU" altLang="zh-CN"/>
          </a:p>
        </p:txBody>
      </p:sp>
      <p:pic>
        <p:nvPicPr>
          <p:cNvPr id="17412" name="Picture 4" descr="Cover">
            <a:extLst>
              <a:ext uri="{FF2B5EF4-FFF2-40B4-BE49-F238E27FC236}">
                <a16:creationId xmlns:a16="http://schemas.microsoft.com/office/drawing/2014/main" id="{407D7A43-0D08-4A53-8578-F58D8FF1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1676400"/>
            <a:ext cx="8228012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48DDE3E-C55D-46F5-96BD-CEBF087F2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84867" y="2331691"/>
            <a:ext cx="4545623" cy="7017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 err="1"/>
              <a:t>项目启动</a:t>
            </a:r>
            <a:endParaRPr lang="en-US" altLang="zh-CN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FC7E7F3E-7A5D-46F4-A727-CC14DB5576AE}"/>
              </a:ext>
            </a:extLst>
          </p:cNvPr>
          <p:cNvSpPr>
            <a:spLocks/>
          </p:cNvSpPr>
          <p:nvPr/>
        </p:nvSpPr>
        <p:spPr bwMode="auto">
          <a:xfrm>
            <a:off x="1631431" y="1262558"/>
            <a:ext cx="1750544" cy="1752708"/>
          </a:xfrm>
          <a:custGeom>
            <a:avLst/>
            <a:gdLst>
              <a:gd name="T0" fmla="*/ 809 w 1619"/>
              <a:gd name="T1" fmla="*/ 1621 h 1621"/>
              <a:gd name="T2" fmla="*/ 0 w 1619"/>
              <a:gd name="T3" fmla="*/ 810 h 1621"/>
              <a:gd name="T4" fmla="*/ 809 w 1619"/>
              <a:gd name="T5" fmla="*/ 0 h 1621"/>
              <a:gd name="T6" fmla="*/ 1619 w 1619"/>
              <a:gd name="T7" fmla="*/ 810 h 1621"/>
              <a:gd name="T8" fmla="*/ 809 w 1619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1">
                <a:moveTo>
                  <a:pt x="809" y="1621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1"/>
                </a:lnTo>
                <a:close/>
              </a:path>
            </a:pathLst>
          </a:custGeom>
          <a:solidFill>
            <a:srgbClr val="F8B6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F1DB98DF-5787-49B8-B012-997D70F35E41}"/>
              </a:ext>
            </a:extLst>
          </p:cNvPr>
          <p:cNvSpPr>
            <a:spLocks/>
          </p:cNvSpPr>
          <p:nvPr/>
        </p:nvSpPr>
        <p:spPr bwMode="auto">
          <a:xfrm>
            <a:off x="1641423" y="3008947"/>
            <a:ext cx="1750544" cy="1751626"/>
          </a:xfrm>
          <a:custGeom>
            <a:avLst/>
            <a:gdLst>
              <a:gd name="T0" fmla="*/ 809 w 1619"/>
              <a:gd name="T1" fmla="*/ 1620 h 1620"/>
              <a:gd name="T2" fmla="*/ 0 w 1619"/>
              <a:gd name="T3" fmla="*/ 810 h 1620"/>
              <a:gd name="T4" fmla="*/ 809 w 1619"/>
              <a:gd name="T5" fmla="*/ 0 h 1620"/>
              <a:gd name="T6" fmla="*/ 1619 w 1619"/>
              <a:gd name="T7" fmla="*/ 810 h 1620"/>
              <a:gd name="T8" fmla="*/ 809 w 1619"/>
              <a:gd name="T9" fmla="*/ 162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9" h="1620">
                <a:moveTo>
                  <a:pt x="809" y="1620"/>
                </a:moveTo>
                <a:lnTo>
                  <a:pt x="0" y="810"/>
                </a:lnTo>
                <a:lnTo>
                  <a:pt x="809" y="0"/>
                </a:lnTo>
                <a:lnTo>
                  <a:pt x="1619" y="810"/>
                </a:lnTo>
                <a:lnTo>
                  <a:pt x="809" y="1620"/>
                </a:lnTo>
                <a:close/>
              </a:path>
            </a:pathLst>
          </a:custGeom>
          <a:solidFill>
            <a:srgbClr val="F8B6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50F01A9-C281-427E-B2E6-2A695C77A626}"/>
              </a:ext>
            </a:extLst>
          </p:cNvPr>
          <p:cNvSpPr>
            <a:spLocks/>
          </p:cNvSpPr>
          <p:nvPr/>
        </p:nvSpPr>
        <p:spPr bwMode="auto">
          <a:xfrm>
            <a:off x="2506703" y="2138224"/>
            <a:ext cx="1751626" cy="1752708"/>
          </a:xfrm>
          <a:custGeom>
            <a:avLst/>
            <a:gdLst>
              <a:gd name="T0" fmla="*/ 810 w 1620"/>
              <a:gd name="T1" fmla="*/ 1621 h 1621"/>
              <a:gd name="T2" fmla="*/ 0 w 1620"/>
              <a:gd name="T3" fmla="*/ 811 h 1621"/>
              <a:gd name="T4" fmla="*/ 810 w 1620"/>
              <a:gd name="T5" fmla="*/ 0 h 1621"/>
              <a:gd name="T6" fmla="*/ 1620 w 1620"/>
              <a:gd name="T7" fmla="*/ 811 h 1621"/>
              <a:gd name="T8" fmla="*/ 810 w 1620"/>
              <a:gd name="T9" fmla="*/ 1621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0" h="1621">
                <a:moveTo>
                  <a:pt x="810" y="1621"/>
                </a:moveTo>
                <a:lnTo>
                  <a:pt x="0" y="811"/>
                </a:lnTo>
                <a:lnTo>
                  <a:pt x="810" y="0"/>
                </a:lnTo>
                <a:lnTo>
                  <a:pt x="1620" y="811"/>
                </a:lnTo>
                <a:lnTo>
                  <a:pt x="810" y="1621"/>
                </a:lnTo>
                <a:close/>
              </a:path>
            </a:pathLst>
          </a:custGeom>
          <a:solidFill>
            <a:srgbClr val="F398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6752B0-F422-45A6-A219-7BC0637E47AB}"/>
              </a:ext>
            </a:extLst>
          </p:cNvPr>
          <p:cNvGrpSpPr/>
          <p:nvPr/>
        </p:nvGrpSpPr>
        <p:grpSpPr>
          <a:xfrm>
            <a:off x="651755" y="1770271"/>
            <a:ext cx="2488452" cy="2489990"/>
            <a:chOff x="265239" y="1114832"/>
            <a:chExt cx="2796817" cy="2798546"/>
          </a:xfrm>
          <a:solidFill>
            <a:srgbClr val="F39801"/>
          </a:solidFill>
          <a:effectLst>
            <a:outerShdw blurRad="381000" dist="101600" dir="2700000" algn="ctr" rotWithShape="0">
              <a:srgbClr val="000000">
                <a:alpha val="30000"/>
              </a:srgbClr>
            </a:outerShdw>
          </a:effectLst>
        </p:grpSpPr>
        <p:sp>
          <p:nvSpPr>
            <p:cNvPr id="8" name="Freeform 3297">
              <a:extLst>
                <a:ext uri="{FF2B5EF4-FFF2-40B4-BE49-F238E27FC236}">
                  <a16:creationId xmlns:a16="http://schemas.microsoft.com/office/drawing/2014/main" id="{9450882D-0CAC-43D0-83CD-E4D82FDEB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39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44500" dist="63500" dir="2700000" algn="l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3297">
              <a:extLst>
                <a:ext uri="{FF2B5EF4-FFF2-40B4-BE49-F238E27FC236}">
                  <a16:creationId xmlns:a16="http://schemas.microsoft.com/office/drawing/2014/main" id="{AC9FADE4-5B38-4CB7-837F-AE6950034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83" y="1211088"/>
              <a:ext cx="2580144" cy="2581737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200"/>
              <a:endParaRPr lang="zh-CN" altLang="en-US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TextBox 48">
            <a:extLst>
              <a:ext uri="{FF2B5EF4-FFF2-40B4-BE49-F238E27FC236}">
                <a16:creationId xmlns:a16="http://schemas.microsoft.com/office/drawing/2014/main" id="{027D43F9-C730-42D0-AA85-F01857E45689}"/>
              </a:ext>
            </a:extLst>
          </p:cNvPr>
          <p:cNvSpPr txBox="1"/>
          <p:nvPr/>
        </p:nvSpPr>
        <p:spPr>
          <a:xfrm>
            <a:off x="1155811" y="2417869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457200"/>
            <a:r>
              <a:rPr lang="en-US" altLang="zh-CN" sz="8000" b="1" dirty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微软雅黑"/>
              </a:rPr>
              <a:t>01</a:t>
            </a:r>
            <a:endParaRPr lang="en-GB" altLang="zh-CN" sz="8000" b="1" dirty="0">
              <a:solidFill>
                <a:prstClr val="white"/>
              </a:solidFill>
              <a:latin typeface="微软雅黑"/>
              <a:ea typeface="微软雅黑"/>
              <a:cs typeface="+mn-ea"/>
              <a:sym typeface="微软雅黑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0070EA72-7C2A-4C6E-A898-EF178B4C3B0B}"/>
              </a:ext>
            </a:extLst>
          </p:cNvPr>
          <p:cNvSpPr/>
          <p:nvPr/>
        </p:nvSpPr>
        <p:spPr>
          <a:xfrm>
            <a:off x="0" y="1254828"/>
            <a:ext cx="3499255" cy="3499255"/>
          </a:xfrm>
          <a:prstGeom prst="diamond">
            <a:avLst/>
          </a:prstGeom>
          <a:noFill/>
          <a:ln w="25400" cap="flat" cmpd="sng" algn="ctr">
            <a:solidFill>
              <a:srgbClr val="F8B62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4BA2A2-6689-42F5-B338-EB7FFF93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52D1EF-6154-46B9-ADC5-BFEC5D364484}"/>
              </a:ext>
            </a:extLst>
          </p:cNvPr>
          <p:cNvSpPr/>
          <p:nvPr/>
        </p:nvSpPr>
        <p:spPr>
          <a:xfrm>
            <a:off x="8055705" y="3237947"/>
            <a:ext cx="760258" cy="741486"/>
          </a:xfrm>
          <a:prstGeom prst="ellipse">
            <a:avLst/>
          </a:prstGeom>
          <a:solidFill>
            <a:sysClr val="window" lastClr="FFFFFF"/>
          </a:solidFill>
          <a:ln w="762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D2C73E-BF22-47B1-A3DC-7B9CA553B880}"/>
              </a:ext>
            </a:extLst>
          </p:cNvPr>
          <p:cNvSpPr/>
          <p:nvPr/>
        </p:nvSpPr>
        <p:spPr>
          <a:xfrm>
            <a:off x="4413457" y="3336677"/>
            <a:ext cx="760258" cy="741486"/>
          </a:xfrm>
          <a:prstGeom prst="ellipse">
            <a:avLst/>
          </a:prstGeom>
          <a:solidFill>
            <a:sysClr val="window" lastClr="FFFFFF"/>
          </a:solidFill>
          <a:ln w="762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386F32-E2B2-4B95-ADCD-91C3EF537629}"/>
              </a:ext>
            </a:extLst>
          </p:cNvPr>
          <p:cNvSpPr/>
          <p:nvPr/>
        </p:nvSpPr>
        <p:spPr>
          <a:xfrm>
            <a:off x="6218101" y="3278232"/>
            <a:ext cx="760258" cy="741486"/>
          </a:xfrm>
          <a:prstGeom prst="ellipse">
            <a:avLst/>
          </a:prstGeom>
          <a:solidFill>
            <a:sysClr val="window" lastClr="FFFFFF"/>
          </a:solidFill>
          <a:ln w="7620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754CD05-952A-4318-9215-D635383F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9" y="3402463"/>
            <a:ext cx="399830" cy="39983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1D630A-CD5E-4556-B72D-47445D12B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40" y="3388205"/>
            <a:ext cx="502727" cy="50272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1F58D9-84C1-449C-BE86-0F29592F0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33" y="3317242"/>
            <a:ext cx="575295" cy="5752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495BF1-099C-4BC1-BA57-4D99358704B8}"/>
              </a:ext>
            </a:extLst>
          </p:cNvPr>
          <p:cNvSpPr txBox="1"/>
          <p:nvPr/>
        </p:nvSpPr>
        <p:spPr>
          <a:xfrm>
            <a:off x="4083656" y="4114494"/>
            <a:ext cx="141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团队建立</a:t>
            </a:r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4CF1A7-F7C8-4FBA-A5DF-9B2D82614853}"/>
              </a:ext>
            </a:extLst>
          </p:cNvPr>
          <p:cNvSpPr txBox="1"/>
          <p:nvPr/>
        </p:nvSpPr>
        <p:spPr>
          <a:xfrm>
            <a:off x="5905194" y="4046635"/>
            <a:ext cx="141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环境构建</a:t>
            </a:r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66B7EC-6FAE-4D97-A9B2-81B444E4AA84}"/>
              </a:ext>
            </a:extLst>
          </p:cNvPr>
          <p:cNvSpPr txBox="1"/>
          <p:nvPr/>
        </p:nvSpPr>
        <p:spPr>
          <a:xfrm>
            <a:off x="7753416" y="4029877"/>
            <a:ext cx="141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启动会议</a:t>
            </a:r>
            <a:r>
              <a:rPr lang="en-US" altLang="zh-CN" dirty="0"/>
              <a:t>2.6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FDA02C3-7FC2-41D1-BD60-DE05F8B0580E}"/>
              </a:ext>
            </a:extLst>
          </p:cNvPr>
          <p:cNvSpPr/>
          <p:nvPr/>
        </p:nvSpPr>
        <p:spPr>
          <a:xfrm>
            <a:off x="5173715" y="3596489"/>
            <a:ext cx="985751" cy="11093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44AAB56-E0FE-498A-9EAF-67A13E04D0CC}"/>
              </a:ext>
            </a:extLst>
          </p:cNvPr>
          <p:cNvSpPr/>
          <p:nvPr/>
        </p:nvSpPr>
        <p:spPr>
          <a:xfrm>
            <a:off x="7036994" y="3584102"/>
            <a:ext cx="985751" cy="11093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74476"/>
      </p:ext>
    </p:extLst>
  </p:cSld>
  <p:clrMapOvr>
    <a:masterClrMapping/>
  </p:clrMapOvr>
  <p:transition spd="slow"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10" grpId="0"/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10" grpId="0"/>
          <p:bldP spid="1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7F20C43-F97F-43AD-BA79-FD738397B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685800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对实践环节的分组准备规划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BE4B549-DB96-4EBB-883E-685FA1A03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2259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完成团队建立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软件开发环境配置管理和持续集成环境构建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召开项目启动会议</a:t>
            </a:r>
          </a:p>
        </p:txBody>
      </p:sp>
    </p:spTree>
    <p:extLst>
      <p:ext uri="{BB962C8B-B14F-4D97-AF65-F5344CB8AC3E}">
        <p14:creationId xmlns:p14="http://schemas.microsoft.com/office/powerpoint/2010/main" val="174111779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DFE2546-1B01-4843-874D-B2EA61482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96751" y="762000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完成团队建立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2976308-E3D2-4F10-B215-85398944A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495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1" hangingPunct="1"/>
            <a:r>
              <a:rPr lang="en-US" altLang="zh-CN" sz="3100" dirty="0">
                <a:solidFill>
                  <a:srgbClr val="000000"/>
                </a:solidFill>
                <a:ea typeface="宋体" panose="02010600030101010101" pitchFamily="2" charset="-122"/>
              </a:rPr>
              <a:t>每个团队3-4人一组，自由组队，从成员合作和寄卖软件开发任务着手。软件开发团队中通常要包含项目经理、架构设计师、需求分析师、界面设计师、测试工程师、部署工程师、维护工程师等多种角色，以便各项开发任务的分配与合作。 </a:t>
            </a:r>
            <a:r>
              <a:rPr lang="en-US" altLang="zh-CN" sz="3100" dirty="0" err="1">
                <a:solidFill>
                  <a:srgbClr val="000000"/>
                </a:solidFill>
                <a:ea typeface="宋体" panose="02010600030101010101" pitchFamily="2" charset="-122"/>
              </a:rPr>
              <a:t>不同的角色可以由不同成员分别担任、相对固定；而每个成员也可同时身兼多个身份</a:t>
            </a:r>
            <a:r>
              <a:rPr lang="en-US" altLang="zh-CN" sz="3100" dirty="0">
                <a:solidFill>
                  <a:srgbClr val="000000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3100" dirty="0" err="1">
                <a:solidFill>
                  <a:srgbClr val="000000"/>
                </a:solidFill>
                <a:ea typeface="宋体" panose="02010600030101010101" pitchFamily="2" charset="-122"/>
              </a:rPr>
              <a:t>在软件开发的不同阶段进行</a:t>
            </a:r>
            <a:endParaRPr lang="en-US" altLang="zh-CN" sz="3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3100" dirty="0" err="1">
                <a:solidFill>
                  <a:srgbClr val="000000"/>
                </a:solidFill>
                <a:ea typeface="宋体" panose="02010600030101010101" pitchFamily="2" charset="-122"/>
              </a:rPr>
              <a:t>转换</a:t>
            </a:r>
            <a:r>
              <a:rPr lang="en-US" altLang="zh-CN" sz="31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412957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F5581E3-9AC5-4E30-9CA6-EDFC8A373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04862"/>
            <a:ext cx="9445690" cy="5770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500" dirty="0" err="1">
                <a:ea typeface="宋体" panose="02010600030101010101" pitchFamily="2" charset="-122"/>
              </a:rPr>
              <a:t>软件开发环境配置管理和持续集成环境构建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E327497-F478-4FD1-B7D6-F8F9F50EB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4452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1.配置管理五大任务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（1）标识SCI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（2）版本控制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ea typeface="宋体" panose="02010600030101010101" pitchFamily="2" charset="-122"/>
              </a:rPr>
              <a:t>git:分布式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200" dirty="0" err="1">
                <a:solidFill>
                  <a:srgbClr val="000000"/>
                </a:solidFill>
                <a:ea typeface="宋体" panose="02010600030101010101" pitchFamily="2" charset="-122"/>
              </a:rPr>
              <a:t>命令行连服务器（github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200" dirty="0" err="1">
                <a:solidFill>
                  <a:srgbClr val="000000"/>
                </a:solidFill>
                <a:ea typeface="宋体" panose="02010600030101010101" pitchFamily="2" charset="-122"/>
              </a:rPr>
              <a:t>tortoiseGit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(google </a:t>
            </a:r>
            <a:r>
              <a:rPr lang="en-US" altLang="zh-CN" sz="2200" dirty="0" err="1">
                <a:solidFill>
                  <a:srgbClr val="000000"/>
                </a:solidFill>
                <a:ea typeface="宋体" panose="02010600030101010101" pitchFamily="2" charset="-122"/>
              </a:rPr>
              <a:t>winddows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solidFill>
                  <a:srgbClr val="000000"/>
                </a:solidFill>
                <a:ea typeface="宋体" panose="02010600030101010101" pitchFamily="2" charset="-122"/>
              </a:rPr>
              <a:t>客户端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</a:p>
          <a:p>
            <a:pPr algn="just" eaLnBrk="1" hangingPunct="1"/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eaLnBrk="1" hangingPunct="1"/>
            <a:endParaRPr lang="en-US" altLang="zh-CN" sz="2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200" dirty="0" err="1">
                <a:solidFill>
                  <a:srgbClr val="000000"/>
                </a:solidFill>
                <a:ea typeface="宋体" panose="02010600030101010101" pitchFamily="2" charset="-122"/>
              </a:rPr>
              <a:t>svn:集中式（局域网</a:t>
            </a:r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（3）变更控制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（4）配置审计</a:t>
            </a:r>
          </a:p>
          <a:p>
            <a:pPr algn="just" eaLnBrk="1" hangingPunct="1"/>
            <a:r>
              <a:rPr lang="en-US" altLang="zh-CN" sz="2200" dirty="0">
                <a:solidFill>
                  <a:srgbClr val="000000"/>
                </a:solidFill>
                <a:ea typeface="宋体" panose="02010600030101010101" pitchFamily="2" charset="-122"/>
              </a:rPr>
              <a:t>（5）配置状态报告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3695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329C228-5904-4A50-981E-7988C95A2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569057"/>
            <a:ext cx="82296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召开项目启动会议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CA5C856A-6B34-4656-BB80-F476161066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24160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1" hangingPunct="1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提交文档清单：见</a:t>
            </a:r>
            <a:r>
              <a:rPr lang="en-US" altLang="zh-CN" dirty="0">
                <a:ea typeface="宋体" panose="02010600030101010101" pitchFamily="2" charset="-122"/>
              </a:rPr>
              <a:t>《</a:t>
            </a:r>
            <a:r>
              <a:rPr lang="zh-CN" altLang="en-US" dirty="0">
                <a:ea typeface="宋体" panose="02010600030101010101" pitchFamily="2" charset="-122"/>
              </a:rPr>
              <a:t>团队与软件开发实践</a:t>
            </a:r>
            <a:r>
              <a:rPr lang="en-US" altLang="zh-CN" dirty="0">
                <a:ea typeface="宋体" panose="02010600030101010101" pitchFamily="2" charset="-122"/>
              </a:rPr>
              <a:t>》P21页</a:t>
            </a:r>
          </a:p>
          <a:p>
            <a:pPr marL="0" indent="0" algn="just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 eaLnBrk="1" hangingPunct="1">
              <a:buNone/>
            </a:pPr>
            <a:r>
              <a:rPr lang="zh-CN" altLang="en-US" dirty="0">
                <a:ea typeface="宋体" panose="02010600030101010101" pitchFamily="2" charset="-122"/>
              </a:rPr>
              <a:t>实践内容：</a:t>
            </a:r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Git</a:t>
            </a:r>
            <a:r>
              <a:rPr lang="zh-CN" altLang="en-US" dirty="0">
                <a:ea typeface="宋体" panose="02010600030101010101" pitchFamily="2" charset="-122"/>
              </a:rPr>
              <a:t>实现本地版本库的操作。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熟悉画图软件</a:t>
            </a:r>
            <a:r>
              <a:rPr lang="en-US" altLang="zh-CN" dirty="0">
                <a:ea typeface="宋体" panose="02010600030101010101" pitchFamily="2" charset="-122"/>
              </a:rPr>
              <a:t>MS Visio </a:t>
            </a:r>
            <a:r>
              <a:rPr lang="zh-CN" altLang="en-US" dirty="0">
                <a:ea typeface="宋体" panose="02010600030101010101" pitchFamily="2" charset="-122"/>
              </a:rPr>
              <a:t>或 </a:t>
            </a:r>
            <a:r>
              <a:rPr lang="en-US" altLang="zh-CN" dirty="0" err="1">
                <a:ea typeface="宋体" panose="02010600030101010101" pitchFamily="2" charset="-122"/>
              </a:rPr>
              <a:t>SoftwareIdeasModeler</a:t>
            </a:r>
            <a:r>
              <a:rPr lang="zh-CN" altLang="en-US" dirty="0">
                <a:ea typeface="宋体" panose="02010600030101010101" pitchFamily="2" charset="-122"/>
              </a:rPr>
              <a:t>的基本画图操作。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24494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151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方正兰亭黑简体</vt:lpstr>
      <vt:lpstr>微软雅黑</vt:lpstr>
      <vt:lpstr>Arial</vt:lpstr>
      <vt:lpstr>Calibri</vt:lpstr>
      <vt:lpstr>Calibri Light</vt:lpstr>
      <vt:lpstr>Default Design</vt:lpstr>
      <vt:lpstr>软件工程课程实践</vt:lpstr>
      <vt:lpstr>软工实践六阶段</vt:lpstr>
      <vt:lpstr>项目启动</vt:lpstr>
      <vt:lpstr>对实践环节的分组准备规划</vt:lpstr>
      <vt:lpstr>完成团队建立</vt:lpstr>
      <vt:lpstr>软件开发环境配置管理和持续集成环境构建</vt:lpstr>
      <vt:lpstr>召开项目启动会议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软件工程课程实践</dc:title>
  <dc:creator>卢盛荣</dc:creator>
  <cp:lastModifiedBy>卢盛荣</cp:lastModifiedBy>
  <cp:revision>5</cp:revision>
  <dcterms:created xsi:type="dcterms:W3CDTF">2020-02-18T03:09:29Z</dcterms:created>
  <dcterms:modified xsi:type="dcterms:W3CDTF">2020-02-18T07:05:27Z</dcterms:modified>
</cp:coreProperties>
</file>