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Bai Jamjuree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BaiJamjuree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BaiJamjuree-italic.fntdata"/><Relationship Id="rId12" Type="http://schemas.openxmlformats.org/officeDocument/2006/relationships/slide" Target="slides/slide6.xml"/><Relationship Id="rId34" Type="http://schemas.openxmlformats.org/officeDocument/2006/relationships/font" Target="fonts/BaiJamjuree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BaiJamjuree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fcef6d7b3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fcef6d7b30_0_1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fcef6d7b3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fcef6d7b30_0_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fcef6d7b30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fcef6d7b30_0_2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fcef6d7b30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fcef6d7b30_0_2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fcef6d7b30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fcef6d7b30_0_2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fcef6d7b30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fcef6d7b30_0_2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fcef6d7b30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gfcef6d7b30_0_2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f67667d3b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gf67667d3b2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08d41a8bb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108d41a8bb6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08d41a8bb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g108d41a8bb6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cef6d7b30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cef6d7b3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28d1b0683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g128d1b0683e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f67667d3b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gf67667d3b2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f67667d3b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gf67667d3b2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f67667d3b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gf67667d3b2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101a34172c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g1101a34172c_0_1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f67667d3b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gf67667d3b2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f75f4ce1bf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gf75f4ce1bf_0_1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cef6d7b3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fcef6d7b30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cef6d7b3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fcef6d7b30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cef6d7b3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fcef6d7b30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cef6d7b3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fcef6d7b30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cef6d7b3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fcef6d7b30_0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01a34172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101a34172c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01a34172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101a34172c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idx="1" type="body"/>
          </p:nvPr>
        </p:nvSpPr>
        <p:spPr>
          <a:xfrm>
            <a:off x="0" y="3705210"/>
            <a:ext cx="9144000" cy="52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2" type="body"/>
          </p:nvPr>
        </p:nvSpPr>
        <p:spPr>
          <a:xfrm>
            <a:off x="-148" y="4227934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s and Contents Layout">
  <p:cSld name="4_Images and Contents Layou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2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노트북.png" id="45" name="Google Shape;4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57041" y="1313860"/>
            <a:ext cx="6438182" cy="3274563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2"/>
          <p:cNvSpPr/>
          <p:nvPr>
            <p:ph idx="3" type="pic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asic Layout">
  <p:cSld name="4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/>
          <p:nvPr>
            <p:ph idx="2" type="pic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9" name="Google Shape;49;p13"/>
          <p:cNvSpPr/>
          <p:nvPr>
            <p:ph idx="3" type="pic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0" name="Google Shape;50;p13"/>
          <p:cNvSpPr/>
          <p:nvPr>
            <p:ph idx="4" type="pic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s and Contents Layout">
  <p:cSld name="3_Images and Contents Layou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>
            <p:ph idx="2" type="pic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3" name="Google Shape;53;p14"/>
          <p:cNvSpPr/>
          <p:nvPr>
            <p:ph idx="3" type="pic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4" name="Google Shape;54;p14"/>
          <p:cNvSpPr/>
          <p:nvPr>
            <p:ph idx="4" type="pic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5" name="Google Shape;55;p14"/>
          <p:cNvSpPr/>
          <p:nvPr>
            <p:ph idx="5" type="pic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6" name="Google Shape;56;p14"/>
          <p:cNvSpPr/>
          <p:nvPr>
            <p:ph idx="6" type="pic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asic Layout">
  <p:cSld name="2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395536" y="195486"/>
            <a:ext cx="8424936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2" type="body"/>
          </p:nvPr>
        </p:nvSpPr>
        <p:spPr>
          <a:xfrm>
            <a:off x="395536" y="771550"/>
            <a:ext cx="842493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Basic Layout">
  <p:cSld name="5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/>
          <p:nvPr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/>
          <p:nvPr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Fullppt\PNG이미지\핸드폰2.png" id="65" name="Google Shape;6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5225" y="1079005"/>
            <a:ext cx="3373328" cy="408503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6"/>
          <p:cNvSpPr/>
          <p:nvPr>
            <p:ph idx="3" type="pic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Title Slide">
  <p:cSld name="13_Title Slid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/>
          <p:nvPr>
            <p:ph idx="2" type="pic"/>
          </p:nvPr>
        </p:nvSpPr>
        <p:spPr>
          <a:xfrm>
            <a:off x="0" y="1167594"/>
            <a:ext cx="2880000" cy="280831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9" name="Google Shape;69;p17"/>
          <p:cNvSpPr/>
          <p:nvPr>
            <p:ph idx="3" type="pic"/>
          </p:nvPr>
        </p:nvSpPr>
        <p:spPr>
          <a:xfrm>
            <a:off x="6264000" y="0"/>
            <a:ext cx="2880000" cy="51434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asic Layout">
  <p:cSld name="1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179512" y="339502"/>
            <a:ext cx="42484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2" type="body"/>
          </p:nvPr>
        </p:nvSpPr>
        <p:spPr>
          <a:xfrm>
            <a:off x="179512" y="915566"/>
            <a:ext cx="424847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sets layout">
  <p:cSld name="icon sets layou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75" name="Google Shape;75;p19"/>
          <p:cNvGrpSpPr/>
          <p:nvPr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76" name="Google Shape;76;p19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fmla="val 396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9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fmla="val 50000" name="adj"/>
              </a:avLst>
            </a:prstGeom>
            <a:solidFill>
              <a:schemeClr val="lt1">
                <a:alpha val="4078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9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fmla="val 23728" name="adj1"/>
                <a:gd fmla="val 24642" name="adj2"/>
              </a:avLst>
            </a:prstGeom>
            <a:solidFill>
              <a:schemeClr val="lt1">
                <a:alpha val="2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3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/>
          <p:nvPr/>
        </p:nvSpPr>
        <p:spPr>
          <a:xfrm>
            <a:off x="2699792" y="699542"/>
            <a:ext cx="3744416" cy="3744416"/>
          </a:xfrm>
          <a:prstGeom prst="ellipse">
            <a:avLst/>
          </a:prstGeom>
          <a:solidFill>
            <a:schemeClr val="accent1">
              <a:alpha val="7686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2" type="body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Layout">
  <p:cSld name="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/>
          <p:nvPr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6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asic Layout">
  <p:cSld name="3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/>
          <p:nvPr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7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7"/>
          <p:cNvSpPr/>
          <p:nvPr>
            <p:ph idx="3" type="pic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7"/>
          <p:cNvSpPr/>
          <p:nvPr>
            <p:ph idx="4" type="pic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" name="Google Shape;26;p7"/>
          <p:cNvSpPr/>
          <p:nvPr>
            <p:ph idx="5" type="pic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Google Shape;27;p7"/>
          <p:cNvSpPr/>
          <p:nvPr>
            <p:ph idx="6" type="pic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s and Contents Layout">
  <p:cSld name="1_Images and Contents Layou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/>
          <p:nvPr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8"/>
          <p:cNvSpPr/>
          <p:nvPr>
            <p:ph idx="2" type="pic"/>
          </p:nvPr>
        </p:nvSpPr>
        <p:spPr>
          <a:xfrm>
            <a:off x="0" y="1995686"/>
            <a:ext cx="9144000" cy="288032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Images Layout">
  <p:cSld name="10_Images Layout"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/>
          <p:nvPr>
            <p:ph idx="2" type="pic"/>
          </p:nvPr>
        </p:nvSpPr>
        <p:spPr>
          <a:xfrm>
            <a:off x="6694140" y="2211700"/>
            <a:ext cx="1944216" cy="255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3" name="Google Shape;33;p9"/>
          <p:cNvSpPr/>
          <p:nvPr>
            <p:ph idx="3" type="pic"/>
          </p:nvPr>
        </p:nvSpPr>
        <p:spPr>
          <a:xfrm>
            <a:off x="4629910" y="2211700"/>
            <a:ext cx="1944216" cy="255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4" name="Google Shape;34;p9"/>
          <p:cNvSpPr/>
          <p:nvPr>
            <p:ph idx="4" type="pic"/>
          </p:nvPr>
        </p:nvSpPr>
        <p:spPr>
          <a:xfrm>
            <a:off x="2565681" y="2211700"/>
            <a:ext cx="1944216" cy="255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5" name="Google Shape;35;p9"/>
          <p:cNvSpPr/>
          <p:nvPr>
            <p:ph idx="5" type="pic"/>
          </p:nvPr>
        </p:nvSpPr>
        <p:spPr>
          <a:xfrm>
            <a:off x="501452" y="447700"/>
            <a:ext cx="1944216" cy="432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s and Contents Layout">
  <p:cSld name="2_Images and Contents Layout">
    <p:bg>
      <p:bgPr>
        <a:solidFill>
          <a:schemeClr val="accen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/>
          <p:nvPr>
            <p:ph idx="2" type="pic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8" name="Google Shape;38;p10"/>
          <p:cNvSpPr/>
          <p:nvPr>
            <p:ph idx="3" type="pic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9" name="Google Shape;39;p10"/>
          <p:cNvSpPr/>
          <p:nvPr>
            <p:ph idx="4" type="pic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Contents Layout">
  <p:cSld name="Images and Contents Layou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free-powerpoint-templates-design.com/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3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21.png"/><Relationship Id="rId5" Type="http://schemas.openxmlformats.org/officeDocument/2006/relationships/image" Target="../media/image29.png"/><Relationship Id="rId6" Type="http://schemas.openxmlformats.org/officeDocument/2006/relationships/image" Target="../media/image25.png"/><Relationship Id="rId7" Type="http://schemas.openxmlformats.org/officeDocument/2006/relationships/image" Target="../media/image28.jpg"/><Relationship Id="rId8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2.png"/><Relationship Id="rId7" Type="http://schemas.openxmlformats.org/officeDocument/2006/relationships/image" Target="../media/image10.png"/><Relationship Id="rId8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4.png"/><Relationship Id="rId5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>
            <a:hlinkClick r:id="rId3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0"/>
          <p:cNvSpPr txBox="1"/>
          <p:nvPr>
            <p:ph idx="1" type="body"/>
          </p:nvPr>
        </p:nvSpPr>
        <p:spPr>
          <a:xfrm>
            <a:off x="0" y="3705210"/>
            <a:ext cx="9144000" cy="52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S</a:t>
            </a:r>
            <a:r>
              <a:rPr lang="en-US"/>
              <a:t>ummary Report</a:t>
            </a:r>
            <a:endParaRPr sz="3600"/>
          </a:p>
        </p:txBody>
      </p:sp>
      <p:sp>
        <p:nvSpPr>
          <p:cNvPr id="85" name="Google Shape;85;p20"/>
          <p:cNvSpPr txBox="1"/>
          <p:nvPr>
            <p:ph idx="2" type="body"/>
          </p:nvPr>
        </p:nvSpPr>
        <p:spPr>
          <a:xfrm>
            <a:off x="0" y="4391997"/>
            <a:ext cx="91440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b="0" lang="en-US">
                <a:latin typeface="Bai Jamjuree"/>
                <a:ea typeface="Bai Jamjuree"/>
                <a:cs typeface="Bai Jamjuree"/>
                <a:sym typeface="Bai Jamjuree"/>
              </a:rPr>
              <a:t>รายงานสรุปปัญหา และวิธีการแก้ไขปัญหา</a:t>
            </a:r>
            <a:endParaRPr b="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b="0" lang="en-US">
                <a:latin typeface="Bai Jamjuree"/>
                <a:ea typeface="Bai Jamjuree"/>
                <a:cs typeface="Bai Jamjuree"/>
                <a:sym typeface="Bai Jamjuree"/>
              </a:rPr>
              <a:t> รายงานผลการดำเนินงานประจำเดือน และตัวชี้วัดในการดำเนิน</a:t>
            </a:r>
            <a:r>
              <a:rPr lang="en-US" sz="1300"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endParaRPr sz="13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86" name="Google Shape;8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6100" y="1660075"/>
            <a:ext cx="930674" cy="185229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1880000" dist="19050">
              <a:srgbClr val="7F7F7F">
                <a:alpha val="19000"/>
              </a:srgbClr>
            </a:outerShdw>
          </a:effectLst>
        </p:spPr>
      </p:pic>
      <p:pic>
        <p:nvPicPr>
          <p:cNvPr id="87" name="Google Shape;8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/>
          <p:nvPr>
            <p:ph idx="1" type="body"/>
          </p:nvPr>
        </p:nvSpPr>
        <p:spPr>
          <a:xfrm>
            <a:off x="2699792" y="2181230"/>
            <a:ext cx="3744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Timeline</a:t>
            </a:r>
            <a:endParaRPr/>
          </a:p>
        </p:txBody>
      </p:sp>
      <p:pic>
        <p:nvPicPr>
          <p:cNvPr id="268" name="Google Shape;2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088" y="136880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9"/>
          <p:cNvSpPr txBox="1"/>
          <p:nvPr/>
        </p:nvSpPr>
        <p:spPr>
          <a:xfrm>
            <a:off x="-131175" y="4772650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October</a:t>
            </a:r>
            <a:endParaRPr sz="10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270" name="Google Shape;27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9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en-US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72" name="Google Shape;272;p29"/>
          <p:cNvSpPr txBox="1"/>
          <p:nvPr>
            <p:ph idx="2" type="body"/>
          </p:nvPr>
        </p:nvSpPr>
        <p:spPr>
          <a:xfrm>
            <a:off x="2729994" y="2856119"/>
            <a:ext cx="37443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Bai Jamjuree"/>
                <a:ea typeface="Bai Jamjuree"/>
                <a:cs typeface="Bai Jamjuree"/>
                <a:sym typeface="Bai Jamjuree"/>
              </a:rPr>
              <a:t>April 2022</a:t>
            </a:r>
            <a:endParaRPr b="1" sz="2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30"/>
          <p:cNvGrpSpPr/>
          <p:nvPr/>
        </p:nvGrpSpPr>
        <p:grpSpPr>
          <a:xfrm>
            <a:off x="199800" y="1078402"/>
            <a:ext cx="8744757" cy="3960642"/>
            <a:chOff x="-3175" y="914000"/>
            <a:chExt cx="9087350" cy="4163400"/>
          </a:xfrm>
        </p:grpSpPr>
        <p:sp>
          <p:nvSpPr>
            <p:cNvPr id="278" name="Google Shape;278;p30"/>
            <p:cNvSpPr/>
            <p:nvPr/>
          </p:nvSpPr>
          <p:spPr>
            <a:xfrm>
              <a:off x="60175" y="914000"/>
              <a:ext cx="9024000" cy="41634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9" name="Google Shape;279;p30"/>
            <p:cNvCxnSpPr/>
            <p:nvPr/>
          </p:nvCxnSpPr>
          <p:spPr>
            <a:xfrm>
              <a:off x="478025" y="1700188"/>
              <a:ext cx="0" cy="324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30"/>
            <p:cNvCxnSpPr/>
            <p:nvPr/>
          </p:nvCxnSpPr>
          <p:spPr>
            <a:xfrm>
              <a:off x="175825" y="4806875"/>
              <a:ext cx="8789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30"/>
            <p:cNvCxnSpPr/>
            <p:nvPr/>
          </p:nvCxnSpPr>
          <p:spPr>
            <a:xfrm>
              <a:off x="1547590" y="1436078"/>
              <a:ext cx="0" cy="33615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30"/>
            <p:cNvCxnSpPr/>
            <p:nvPr/>
          </p:nvCxnSpPr>
          <p:spPr>
            <a:xfrm>
              <a:off x="2003322" y="1452617"/>
              <a:ext cx="0" cy="3437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30"/>
            <p:cNvCxnSpPr/>
            <p:nvPr/>
          </p:nvCxnSpPr>
          <p:spPr>
            <a:xfrm>
              <a:off x="2459374" y="1441715"/>
              <a:ext cx="0" cy="3401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30"/>
            <p:cNvCxnSpPr/>
            <p:nvPr/>
          </p:nvCxnSpPr>
          <p:spPr>
            <a:xfrm>
              <a:off x="2907679" y="1450180"/>
              <a:ext cx="0" cy="33426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85" name="Google Shape;285;p30"/>
            <p:cNvCxnSpPr/>
            <p:nvPr/>
          </p:nvCxnSpPr>
          <p:spPr>
            <a:xfrm>
              <a:off x="3348420" y="1442462"/>
              <a:ext cx="0" cy="33999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86" name="Google Shape;286;p30"/>
            <p:cNvCxnSpPr/>
            <p:nvPr/>
          </p:nvCxnSpPr>
          <p:spPr>
            <a:xfrm>
              <a:off x="3827490" y="1420923"/>
              <a:ext cx="0" cy="339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87" name="Google Shape;287;p30"/>
            <p:cNvCxnSpPr/>
            <p:nvPr/>
          </p:nvCxnSpPr>
          <p:spPr>
            <a:xfrm>
              <a:off x="4286951" y="1423569"/>
              <a:ext cx="0" cy="3437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88" name="Google Shape;288;p30"/>
            <p:cNvCxnSpPr/>
            <p:nvPr/>
          </p:nvCxnSpPr>
          <p:spPr>
            <a:xfrm>
              <a:off x="5188214" y="1423578"/>
              <a:ext cx="0" cy="3437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89" name="Google Shape;289;p30"/>
            <p:cNvCxnSpPr/>
            <p:nvPr/>
          </p:nvCxnSpPr>
          <p:spPr>
            <a:xfrm>
              <a:off x="5634946" y="1427217"/>
              <a:ext cx="0" cy="33885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90" name="Google Shape;290;p30"/>
            <p:cNvCxnSpPr/>
            <p:nvPr/>
          </p:nvCxnSpPr>
          <p:spPr>
            <a:xfrm>
              <a:off x="6094998" y="1423552"/>
              <a:ext cx="0" cy="3437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91" name="Google Shape;291;p30"/>
            <p:cNvCxnSpPr/>
            <p:nvPr/>
          </p:nvCxnSpPr>
          <p:spPr>
            <a:xfrm>
              <a:off x="6541101" y="1430523"/>
              <a:ext cx="0" cy="33726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Google Shape;292;p30"/>
            <p:cNvCxnSpPr/>
            <p:nvPr/>
          </p:nvCxnSpPr>
          <p:spPr>
            <a:xfrm>
              <a:off x="7019111" y="1423585"/>
              <a:ext cx="0" cy="3437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93" name="Google Shape;293;p30"/>
            <p:cNvCxnSpPr/>
            <p:nvPr/>
          </p:nvCxnSpPr>
          <p:spPr>
            <a:xfrm>
              <a:off x="7470135" y="1438738"/>
              <a:ext cx="0" cy="340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30"/>
            <p:cNvCxnSpPr/>
            <p:nvPr/>
          </p:nvCxnSpPr>
          <p:spPr>
            <a:xfrm>
              <a:off x="7961471" y="1420174"/>
              <a:ext cx="0" cy="34026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295" name="Google Shape;295;p30"/>
            <p:cNvSpPr/>
            <p:nvPr/>
          </p:nvSpPr>
          <p:spPr>
            <a:xfrm>
              <a:off x="1485532" y="4599445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0"/>
            <p:cNvSpPr/>
            <p:nvPr/>
          </p:nvSpPr>
          <p:spPr>
            <a:xfrm>
              <a:off x="1940919" y="4444998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2392963" y="4203747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2841353" y="2422300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0"/>
            <p:cNvSpPr/>
            <p:nvPr/>
          </p:nvSpPr>
          <p:spPr>
            <a:xfrm>
              <a:off x="3305034" y="2090540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3761243" y="2591305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4211716" y="3162965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4675045" y="3477247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5115450" y="3214946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5579060" y="2934196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6025481" y="3600244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6487340" y="4037005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6943068" y="4304238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7413342" y="4618521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9" name="Google Shape;309;p30"/>
            <p:cNvCxnSpPr/>
            <p:nvPr/>
          </p:nvCxnSpPr>
          <p:spPr>
            <a:xfrm>
              <a:off x="4721042" y="1423558"/>
              <a:ext cx="0" cy="3437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310" name="Google Shape;310;p30"/>
            <p:cNvSpPr txBox="1"/>
            <p:nvPr/>
          </p:nvSpPr>
          <p:spPr>
            <a:xfrm>
              <a:off x="211925" y="1443013"/>
              <a:ext cx="532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latin typeface="Bai Jamjuree"/>
                  <a:ea typeface="Bai Jamjuree"/>
                  <a:cs typeface="Bai Jamjuree"/>
                  <a:sym typeface="Bai Jamjuree"/>
                </a:rPr>
                <a:t>Time</a:t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311" name="Google Shape;311;p30"/>
            <p:cNvSpPr txBox="1"/>
            <p:nvPr/>
          </p:nvSpPr>
          <p:spPr>
            <a:xfrm>
              <a:off x="-3175" y="4526500"/>
              <a:ext cx="532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latin typeface="Bai Jamjuree"/>
                  <a:ea typeface="Bai Jamjuree"/>
                  <a:cs typeface="Bai Jamjuree"/>
                  <a:sym typeface="Bai Jamjuree"/>
                </a:rPr>
                <a:t>ID :</a:t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sp>
        <p:nvSpPr>
          <p:cNvPr id="312" name="Google Shape;312;p30"/>
          <p:cNvSpPr txBox="1"/>
          <p:nvPr/>
        </p:nvSpPr>
        <p:spPr>
          <a:xfrm>
            <a:off x="175" y="2675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3F3F3F"/>
                </a:solidFill>
              </a:rPr>
              <a:t>Timeline</a:t>
            </a:r>
            <a:endParaRPr b="1" sz="3600">
              <a:solidFill>
                <a:srgbClr val="3F3F3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Summary Created Ticket</a:t>
            </a:r>
            <a:endParaRPr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313" name="Google Shape;3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" name="Google Shape;314;p30"/>
          <p:cNvCxnSpPr>
            <a:stCxn id="297" idx="7"/>
            <a:endCxn id="298" idx="3"/>
          </p:cNvCxnSpPr>
          <p:nvPr/>
        </p:nvCxnSpPr>
        <p:spPr>
          <a:xfrm flipH="1" rot="10800000">
            <a:off x="2608358" y="2613175"/>
            <a:ext cx="346500" cy="1611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30"/>
          <p:cNvCxnSpPr>
            <a:stCxn id="296" idx="3"/>
            <a:endCxn id="295" idx="7"/>
          </p:cNvCxnSpPr>
          <p:nvPr/>
        </p:nvCxnSpPr>
        <p:spPr>
          <a:xfrm flipH="1">
            <a:off x="1735132" y="4537315"/>
            <a:ext cx="353100" cy="642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30"/>
          <p:cNvCxnSpPr>
            <a:stCxn id="295" idx="2"/>
          </p:cNvCxnSpPr>
          <p:nvPr/>
        </p:nvCxnSpPr>
        <p:spPr>
          <a:xfrm flipH="1">
            <a:off x="1237583" y="4642871"/>
            <a:ext cx="394800" cy="99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0"/>
          <p:cNvCxnSpPr>
            <a:stCxn id="299" idx="5"/>
            <a:endCxn id="300" idx="1"/>
          </p:cNvCxnSpPr>
          <p:nvPr/>
        </p:nvCxnSpPr>
        <p:spPr>
          <a:xfrm>
            <a:off x="3486043" y="2297519"/>
            <a:ext cx="354000" cy="393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0"/>
          <p:cNvCxnSpPr>
            <a:stCxn id="300" idx="5"/>
            <a:endCxn id="301" idx="0"/>
          </p:cNvCxnSpPr>
          <p:nvPr/>
        </p:nvCxnSpPr>
        <p:spPr>
          <a:xfrm>
            <a:off x="3925053" y="2773897"/>
            <a:ext cx="390900" cy="444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0"/>
          <p:cNvCxnSpPr>
            <a:stCxn id="301" idx="5"/>
            <a:endCxn id="302" idx="3"/>
          </p:cNvCxnSpPr>
          <p:nvPr/>
        </p:nvCxnSpPr>
        <p:spPr>
          <a:xfrm>
            <a:off x="4358544" y="3317717"/>
            <a:ext cx="360600" cy="299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0"/>
          <p:cNvCxnSpPr>
            <a:stCxn id="302" idx="6"/>
            <a:endCxn id="303" idx="3"/>
          </p:cNvCxnSpPr>
          <p:nvPr/>
        </p:nvCxnSpPr>
        <p:spPr>
          <a:xfrm flipH="1" rot="10800000">
            <a:off x="4822035" y="3367124"/>
            <a:ext cx="321000" cy="2082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0"/>
          <p:cNvCxnSpPr>
            <a:endCxn id="304" idx="3"/>
          </p:cNvCxnSpPr>
          <p:nvPr/>
        </p:nvCxnSpPr>
        <p:spPr>
          <a:xfrm flipH="1" rot="10800000">
            <a:off x="5208214" y="3100089"/>
            <a:ext cx="381000" cy="2175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30"/>
          <p:cNvCxnSpPr>
            <a:stCxn id="306" idx="5"/>
            <a:endCxn id="307" idx="1"/>
          </p:cNvCxnSpPr>
          <p:nvPr/>
        </p:nvCxnSpPr>
        <p:spPr>
          <a:xfrm>
            <a:off x="6548377" y="4149192"/>
            <a:ext cx="353400" cy="17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30"/>
          <p:cNvCxnSpPr>
            <a:stCxn id="307" idx="6"/>
            <a:endCxn id="324" idx="2"/>
          </p:cNvCxnSpPr>
          <p:nvPr/>
        </p:nvCxnSpPr>
        <p:spPr>
          <a:xfrm>
            <a:off x="7004553" y="4362040"/>
            <a:ext cx="12900" cy="195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30"/>
          <p:cNvCxnSpPr>
            <a:stCxn id="296" idx="7"/>
            <a:endCxn id="297" idx="3"/>
          </p:cNvCxnSpPr>
          <p:nvPr/>
        </p:nvCxnSpPr>
        <p:spPr>
          <a:xfrm flipH="1" rot="10800000">
            <a:off x="2173356" y="4307876"/>
            <a:ext cx="349800" cy="1467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30"/>
          <p:cNvCxnSpPr>
            <a:stCxn id="308" idx="2"/>
            <a:endCxn id="307" idx="6"/>
          </p:cNvCxnSpPr>
          <p:nvPr/>
        </p:nvCxnSpPr>
        <p:spPr>
          <a:xfrm rot="10800000">
            <a:off x="7004614" y="4361918"/>
            <a:ext cx="332100" cy="299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30"/>
          <p:cNvCxnSpPr>
            <a:stCxn id="305" idx="6"/>
            <a:endCxn id="306" idx="1"/>
          </p:cNvCxnSpPr>
          <p:nvPr/>
        </p:nvCxnSpPr>
        <p:spPr>
          <a:xfrm>
            <a:off x="6121559" y="3692331"/>
            <a:ext cx="341700" cy="374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8" name="Google Shape;328;p30"/>
          <p:cNvSpPr txBox="1"/>
          <p:nvPr/>
        </p:nvSpPr>
        <p:spPr>
          <a:xfrm>
            <a:off x="5208250" y="202975"/>
            <a:ext cx="1189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April 2022</a:t>
            </a:r>
            <a:endParaRPr sz="6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329" name="Google Shape;329;p30"/>
          <p:cNvCxnSpPr/>
          <p:nvPr/>
        </p:nvCxnSpPr>
        <p:spPr>
          <a:xfrm>
            <a:off x="8729988" y="1497000"/>
            <a:ext cx="0" cy="3402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30" name="Google Shape;330;p30"/>
          <p:cNvSpPr/>
          <p:nvPr/>
        </p:nvSpPr>
        <p:spPr>
          <a:xfrm>
            <a:off x="7739063" y="4564725"/>
            <a:ext cx="125100" cy="123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1" name="Google Shape;331;p30"/>
          <p:cNvCxnSpPr/>
          <p:nvPr/>
        </p:nvCxnSpPr>
        <p:spPr>
          <a:xfrm>
            <a:off x="8265700" y="1575050"/>
            <a:ext cx="0" cy="3402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32" name="Google Shape;332;p30"/>
          <p:cNvSpPr/>
          <p:nvPr/>
        </p:nvSpPr>
        <p:spPr>
          <a:xfrm>
            <a:off x="8203250" y="4624950"/>
            <a:ext cx="125100" cy="123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0"/>
          <p:cNvSpPr/>
          <p:nvPr/>
        </p:nvSpPr>
        <p:spPr>
          <a:xfrm>
            <a:off x="8667438" y="4624950"/>
            <a:ext cx="125100" cy="123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4" name="Google Shape;334;p30"/>
          <p:cNvCxnSpPr>
            <a:stCxn id="332" idx="6"/>
            <a:endCxn id="333" idx="2"/>
          </p:cNvCxnSpPr>
          <p:nvPr/>
        </p:nvCxnSpPr>
        <p:spPr>
          <a:xfrm>
            <a:off x="8328350" y="4686450"/>
            <a:ext cx="3390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30"/>
          <p:cNvCxnSpPr>
            <a:stCxn id="298" idx="7"/>
            <a:endCxn id="299" idx="3"/>
          </p:cNvCxnSpPr>
          <p:nvPr/>
        </p:nvCxnSpPr>
        <p:spPr>
          <a:xfrm flipH="1" rot="10800000">
            <a:off x="3039843" y="2297584"/>
            <a:ext cx="361200" cy="232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30"/>
          <p:cNvCxnSpPr>
            <a:stCxn id="304" idx="5"/>
            <a:endCxn id="305" idx="0"/>
          </p:cNvCxnSpPr>
          <p:nvPr/>
        </p:nvCxnSpPr>
        <p:spPr>
          <a:xfrm>
            <a:off x="5674339" y="3100089"/>
            <a:ext cx="387000" cy="533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30"/>
          <p:cNvCxnSpPr>
            <a:stCxn id="308" idx="6"/>
          </p:cNvCxnSpPr>
          <p:nvPr/>
        </p:nvCxnSpPr>
        <p:spPr>
          <a:xfrm flipH="1" rot="10800000">
            <a:off x="7457098" y="4624718"/>
            <a:ext cx="290100" cy="3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30"/>
          <p:cNvCxnSpPr>
            <a:stCxn id="332" idx="2"/>
            <a:endCxn id="330" idx="6"/>
          </p:cNvCxnSpPr>
          <p:nvPr/>
        </p:nvCxnSpPr>
        <p:spPr>
          <a:xfrm rot="10800000">
            <a:off x="7864250" y="4626150"/>
            <a:ext cx="339000" cy="6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39" name="Google Shape;33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600" y="1078400"/>
            <a:ext cx="8704949" cy="49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1"/>
          <p:cNvSpPr txBox="1"/>
          <p:nvPr>
            <p:ph idx="1" type="body"/>
          </p:nvPr>
        </p:nvSpPr>
        <p:spPr>
          <a:xfrm>
            <a:off x="0" y="2279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 sz="3200"/>
              <a:t>Top 5 Department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Bai Jamjuree"/>
                <a:ea typeface="Bai Jamjuree"/>
                <a:cs typeface="Bai Jamjuree"/>
                <a:sym typeface="Bai Jamjuree"/>
              </a:rPr>
              <a:t>April 2022</a:t>
            </a:r>
            <a:endParaRPr sz="1500"/>
          </a:p>
        </p:txBody>
      </p:sp>
      <p:sp>
        <p:nvSpPr>
          <p:cNvPr id="345" name="Google Shape;345;p31"/>
          <p:cNvSpPr txBox="1"/>
          <p:nvPr>
            <p:ph idx="2" type="body"/>
          </p:nvPr>
        </p:nvSpPr>
        <p:spPr>
          <a:xfrm>
            <a:off x="0" y="8950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46" name="Google Shape;34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0000" y="1053812"/>
            <a:ext cx="7365424" cy="394052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1"/>
          <p:cNvSpPr txBox="1"/>
          <p:nvPr/>
        </p:nvSpPr>
        <p:spPr>
          <a:xfrm>
            <a:off x="1503725" y="1780725"/>
            <a:ext cx="4583100" cy="3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อาคารบริหาร 2 &gt; Zone A / D ชั้น 2 ฝ่ายเทคโนโลยีสารสนเทศ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49" name="Google Shape;349;p31"/>
          <p:cNvSpPr txBox="1"/>
          <p:nvPr/>
        </p:nvSpPr>
        <p:spPr>
          <a:xfrm>
            <a:off x="1503725" y="2271600"/>
            <a:ext cx="5249400" cy="3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อาคารบริหาร 2 Zone A / D &gt; ชั้น4 &gt; สำนักงานคณบดี คณะแพทยศาสตร์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50" name="Google Shape;350;p31"/>
          <p:cNvSpPr txBox="1"/>
          <p:nvPr/>
        </p:nvSpPr>
        <p:spPr>
          <a:xfrm>
            <a:off x="1503725" y="2762475"/>
            <a:ext cx="4583100" cy="3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อาคารบริหาร 2 Zone B / C &gt; ชั้น3 &gt; ฝ่ายจัดซื้อจัดจ้าง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51" name="Google Shape;351;p31"/>
          <p:cNvSpPr txBox="1"/>
          <p:nvPr/>
        </p:nvSpPr>
        <p:spPr>
          <a:xfrm>
            <a:off x="1503725" y="3253350"/>
            <a:ext cx="4583100" cy="3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อาคารบริหาร 2 Zone A / D &gt; ชั้น3 &gt; ฝ่ายบริหารการเงินการคลัง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52" name="Google Shape;352;p31"/>
          <p:cNvSpPr txBox="1"/>
          <p:nvPr/>
        </p:nvSpPr>
        <p:spPr>
          <a:xfrm>
            <a:off x="155025" y="1183050"/>
            <a:ext cx="2116500" cy="354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Department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53" name="Google Shape;353;p31"/>
          <p:cNvSpPr txBox="1"/>
          <p:nvPr/>
        </p:nvSpPr>
        <p:spPr>
          <a:xfrm>
            <a:off x="155025" y="4341900"/>
            <a:ext cx="2116500" cy="354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Ticket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354" name="Google Shape;354;p31"/>
          <p:cNvCxnSpPr/>
          <p:nvPr/>
        </p:nvCxnSpPr>
        <p:spPr>
          <a:xfrm>
            <a:off x="1170000" y="1378625"/>
            <a:ext cx="0" cy="260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p31"/>
          <p:cNvCxnSpPr/>
          <p:nvPr/>
        </p:nvCxnSpPr>
        <p:spPr>
          <a:xfrm>
            <a:off x="1449600" y="4525400"/>
            <a:ext cx="7078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6" name="Google Shape;356;p31"/>
          <p:cNvSpPr/>
          <p:nvPr/>
        </p:nvSpPr>
        <p:spPr>
          <a:xfrm>
            <a:off x="7260100" y="1813725"/>
            <a:ext cx="370500" cy="2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1"/>
          <p:cNvSpPr/>
          <p:nvPr/>
        </p:nvSpPr>
        <p:spPr>
          <a:xfrm>
            <a:off x="7190500" y="2337600"/>
            <a:ext cx="370500" cy="2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1"/>
          <p:cNvSpPr/>
          <p:nvPr/>
        </p:nvSpPr>
        <p:spPr>
          <a:xfrm>
            <a:off x="6595425" y="2795475"/>
            <a:ext cx="370500" cy="2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1"/>
          <p:cNvSpPr/>
          <p:nvPr/>
        </p:nvSpPr>
        <p:spPr>
          <a:xfrm>
            <a:off x="6595425" y="3286350"/>
            <a:ext cx="370500" cy="2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1"/>
          <p:cNvSpPr/>
          <p:nvPr/>
        </p:nvSpPr>
        <p:spPr>
          <a:xfrm>
            <a:off x="6595413" y="3828938"/>
            <a:ext cx="370500" cy="2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1"/>
          <p:cNvSpPr/>
          <p:nvPr/>
        </p:nvSpPr>
        <p:spPr>
          <a:xfrm>
            <a:off x="2491884" y="4806300"/>
            <a:ext cx="5826600" cy="2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1"/>
          <p:cNvSpPr txBox="1"/>
          <p:nvPr/>
        </p:nvSpPr>
        <p:spPr>
          <a:xfrm>
            <a:off x="7260100" y="1757625"/>
            <a:ext cx="5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117</a:t>
            </a:r>
            <a:endParaRPr/>
          </a:p>
        </p:txBody>
      </p:sp>
      <p:sp>
        <p:nvSpPr>
          <p:cNvPr id="363" name="Google Shape;363;p31"/>
          <p:cNvSpPr txBox="1"/>
          <p:nvPr/>
        </p:nvSpPr>
        <p:spPr>
          <a:xfrm>
            <a:off x="7260100" y="2248500"/>
            <a:ext cx="5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26</a:t>
            </a:r>
            <a:endParaRPr/>
          </a:p>
        </p:txBody>
      </p:sp>
      <p:sp>
        <p:nvSpPr>
          <p:cNvPr id="364" name="Google Shape;364;p31"/>
          <p:cNvSpPr txBox="1"/>
          <p:nvPr/>
        </p:nvSpPr>
        <p:spPr>
          <a:xfrm>
            <a:off x="6639800" y="2739375"/>
            <a:ext cx="5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26</a:t>
            </a:r>
            <a:endParaRPr/>
          </a:p>
        </p:txBody>
      </p:sp>
      <p:sp>
        <p:nvSpPr>
          <p:cNvPr id="365" name="Google Shape;365;p31"/>
          <p:cNvSpPr txBox="1"/>
          <p:nvPr/>
        </p:nvSpPr>
        <p:spPr>
          <a:xfrm>
            <a:off x="6639800" y="3230250"/>
            <a:ext cx="5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25</a:t>
            </a:r>
            <a:endParaRPr/>
          </a:p>
        </p:txBody>
      </p:sp>
      <p:sp>
        <p:nvSpPr>
          <p:cNvPr id="366" name="Google Shape;366;p31"/>
          <p:cNvSpPr txBox="1"/>
          <p:nvPr/>
        </p:nvSpPr>
        <p:spPr>
          <a:xfrm>
            <a:off x="6687088" y="3772838"/>
            <a:ext cx="50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19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1"/>
          <p:cNvSpPr/>
          <p:nvPr/>
        </p:nvSpPr>
        <p:spPr>
          <a:xfrm>
            <a:off x="1449600" y="3681675"/>
            <a:ext cx="5094000" cy="4791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1"/>
          <p:cNvSpPr txBox="1"/>
          <p:nvPr/>
        </p:nvSpPr>
        <p:spPr>
          <a:xfrm>
            <a:off x="1503725" y="3744225"/>
            <a:ext cx="4583100" cy="3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ศูนย์การแพทย์มะเร็งวิทยาจุฬาภรณ์ &gt; ชั้น3 &gt; งานผู้ป่วยนอก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69" name="Google Shape;369;p31"/>
          <p:cNvSpPr/>
          <p:nvPr/>
        </p:nvSpPr>
        <p:spPr>
          <a:xfrm>
            <a:off x="7020400" y="1789300"/>
            <a:ext cx="239700" cy="31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1"/>
          <p:cNvSpPr/>
          <p:nvPr/>
        </p:nvSpPr>
        <p:spPr>
          <a:xfrm>
            <a:off x="6965925" y="2292388"/>
            <a:ext cx="239700" cy="31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1"/>
          <p:cNvSpPr/>
          <p:nvPr/>
        </p:nvSpPr>
        <p:spPr>
          <a:xfrm>
            <a:off x="6355725" y="2781063"/>
            <a:ext cx="239700" cy="31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1"/>
          <p:cNvSpPr/>
          <p:nvPr/>
        </p:nvSpPr>
        <p:spPr>
          <a:xfrm>
            <a:off x="6355725" y="3231363"/>
            <a:ext cx="239700" cy="31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2"/>
          <p:cNvSpPr txBox="1"/>
          <p:nvPr>
            <p:ph idx="1" type="body"/>
          </p:nvPr>
        </p:nvSpPr>
        <p:spPr>
          <a:xfrm>
            <a:off x="2699792" y="2181230"/>
            <a:ext cx="3744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Performance</a:t>
            </a:r>
            <a:endParaRPr/>
          </a:p>
        </p:txBody>
      </p:sp>
      <p:sp>
        <p:nvSpPr>
          <p:cNvPr id="378" name="Google Shape;378;p32"/>
          <p:cNvSpPr txBox="1"/>
          <p:nvPr>
            <p:ph idx="2" type="body"/>
          </p:nvPr>
        </p:nvSpPr>
        <p:spPr>
          <a:xfrm>
            <a:off x="2699644" y="2757294"/>
            <a:ext cx="37443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b="1" lang="en-US">
                <a:latin typeface="Bai Jamjuree"/>
                <a:ea typeface="Bai Jamjuree"/>
                <a:cs typeface="Bai Jamjuree"/>
                <a:sym typeface="Bai Jamjuree"/>
              </a:rPr>
              <a:t>By</a:t>
            </a: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b="1" lang="en-US">
                <a:latin typeface="Bai Jamjuree"/>
                <a:ea typeface="Bai Jamjuree"/>
                <a:cs typeface="Bai Jamjuree"/>
                <a:sym typeface="Bai Jamjuree"/>
              </a:rPr>
              <a:t>Teams</a:t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379" name="Google Shape;3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488" y="140640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2"/>
          <p:cNvSpPr txBox="1"/>
          <p:nvPr/>
        </p:nvSpPr>
        <p:spPr>
          <a:xfrm>
            <a:off x="-131175" y="4772650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October</a:t>
            </a:r>
            <a:endParaRPr sz="10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381" name="Google Shape;38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32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en-US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83" name="Google Shape;383;p32"/>
          <p:cNvSpPr txBox="1"/>
          <p:nvPr>
            <p:ph idx="2" type="body"/>
          </p:nvPr>
        </p:nvSpPr>
        <p:spPr>
          <a:xfrm>
            <a:off x="2737394" y="3075519"/>
            <a:ext cx="37443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Bai Jamjuree"/>
                <a:ea typeface="Bai Jamjuree"/>
                <a:cs typeface="Bai Jamjuree"/>
                <a:sym typeface="Bai Jamjuree"/>
              </a:rPr>
              <a:t>April 2022</a:t>
            </a:r>
            <a:endParaRPr b="1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3"/>
          <p:cNvSpPr txBox="1"/>
          <p:nvPr/>
        </p:nvSpPr>
        <p:spPr>
          <a:xfrm>
            <a:off x="2411753" y="267500"/>
            <a:ext cx="4402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highlight>
                  <a:srgbClr val="FFFFFF"/>
                </a:highlight>
              </a:rPr>
              <a:t>Workload By Teams</a:t>
            </a:r>
            <a:endParaRPr b="1"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April 2022</a:t>
            </a:r>
            <a:endParaRPr b="1" sz="1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389" name="Google Shape;3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33"/>
          <p:cNvSpPr txBox="1"/>
          <p:nvPr/>
        </p:nvSpPr>
        <p:spPr>
          <a:xfrm>
            <a:off x="9855750" y="4413275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Google Shape;39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6100" y="1180499"/>
            <a:ext cx="5201800" cy="3374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4900" y="1302775"/>
            <a:ext cx="4175025" cy="331145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34"/>
          <p:cNvSpPr txBox="1"/>
          <p:nvPr/>
        </p:nvSpPr>
        <p:spPr>
          <a:xfrm>
            <a:off x="2411750" y="267500"/>
            <a:ext cx="44022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n-US" sz="1900">
                <a:solidFill>
                  <a:schemeClr val="dk1"/>
                </a:solidFill>
                <a:highlight>
                  <a:srgbClr val="FFFFFF"/>
                </a:highlight>
              </a:rPr>
              <a:t>Workload Resolve By Tier</a:t>
            </a:r>
            <a:endParaRPr b="1"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April 2022</a:t>
            </a:r>
            <a:endParaRPr b="1" sz="1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398" name="Google Shape;39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34"/>
          <p:cNvSpPr txBox="1"/>
          <p:nvPr/>
        </p:nvSpPr>
        <p:spPr>
          <a:xfrm>
            <a:off x="7753300" y="1125775"/>
            <a:ext cx="1039800" cy="354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Point IT  2 คน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400" name="Google Shape;400;p34"/>
          <p:cNvCxnSpPr>
            <a:stCxn id="399" idx="1"/>
          </p:cNvCxnSpPr>
          <p:nvPr/>
        </p:nvCxnSpPr>
        <p:spPr>
          <a:xfrm flipH="1">
            <a:off x="6124300" y="1302775"/>
            <a:ext cx="1629000" cy="5541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1" name="Google Shape;401;p34"/>
          <p:cNvSpPr txBox="1"/>
          <p:nvPr/>
        </p:nvSpPr>
        <p:spPr>
          <a:xfrm>
            <a:off x="2264425" y="1125775"/>
            <a:ext cx="1039800" cy="354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CRA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402" name="Google Shape;402;p34"/>
          <p:cNvCxnSpPr>
            <a:stCxn id="401" idx="3"/>
          </p:cNvCxnSpPr>
          <p:nvPr/>
        </p:nvCxnSpPr>
        <p:spPr>
          <a:xfrm>
            <a:off x="3304225" y="1302775"/>
            <a:ext cx="909600" cy="676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3" name="Google Shape;403;p34"/>
          <p:cNvSpPr txBox="1"/>
          <p:nvPr/>
        </p:nvSpPr>
        <p:spPr>
          <a:xfrm>
            <a:off x="7145875" y="4230550"/>
            <a:ext cx="1311900" cy="354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PC Team  2  คน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404" name="Google Shape;404;p34"/>
          <p:cNvCxnSpPr>
            <a:stCxn id="403" idx="1"/>
          </p:cNvCxnSpPr>
          <p:nvPr/>
        </p:nvCxnSpPr>
        <p:spPr>
          <a:xfrm rot="10800000">
            <a:off x="6229075" y="3631150"/>
            <a:ext cx="916800" cy="7764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5" name="Google Shape;405;p34"/>
          <p:cNvSpPr txBox="1"/>
          <p:nvPr/>
        </p:nvSpPr>
        <p:spPr>
          <a:xfrm>
            <a:off x="1900225" y="3748850"/>
            <a:ext cx="1039800" cy="354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Point IT  7 คน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406" name="Google Shape;406;p34"/>
          <p:cNvCxnSpPr/>
          <p:nvPr/>
        </p:nvCxnSpPr>
        <p:spPr>
          <a:xfrm flipH="1" rot="10800000">
            <a:off x="2940025" y="3795900"/>
            <a:ext cx="1866600" cy="1599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7" name="Google Shape;407;p34"/>
          <p:cNvCxnSpPr/>
          <p:nvPr/>
        </p:nvCxnSpPr>
        <p:spPr>
          <a:xfrm flipH="1" rot="10800000">
            <a:off x="2940025" y="2927400"/>
            <a:ext cx="1260000" cy="1028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8" name="Google Shape;408;p34"/>
          <p:cNvCxnSpPr/>
          <p:nvPr/>
        </p:nvCxnSpPr>
        <p:spPr>
          <a:xfrm flipH="1">
            <a:off x="4843900" y="1302775"/>
            <a:ext cx="2909400" cy="389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9" name="Google Shape;409;p34"/>
          <p:cNvSpPr/>
          <p:nvPr/>
        </p:nvSpPr>
        <p:spPr>
          <a:xfrm>
            <a:off x="5188425" y="1856875"/>
            <a:ext cx="696300" cy="481800"/>
          </a:xfrm>
          <a:prstGeom prst="rect">
            <a:avLst/>
          </a:prstGeom>
          <a:solidFill>
            <a:srgbClr val="3D3D3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4"/>
          <p:cNvSpPr txBox="1"/>
          <p:nvPr/>
        </p:nvSpPr>
        <p:spPr>
          <a:xfrm>
            <a:off x="5188425" y="1851475"/>
            <a:ext cx="69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</a:rPr>
              <a:t>First tier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</a:rPr>
              <a:t>16 %</a:t>
            </a:r>
            <a:endParaRPr b="1"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5"/>
          <p:cNvSpPr txBox="1"/>
          <p:nvPr>
            <p:ph idx="2" type="body"/>
          </p:nvPr>
        </p:nvSpPr>
        <p:spPr>
          <a:xfrm>
            <a:off x="0" y="8950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6" name="Google Shape;416;p35"/>
          <p:cNvSpPr txBox="1"/>
          <p:nvPr/>
        </p:nvSpPr>
        <p:spPr>
          <a:xfrm>
            <a:off x="2537128" y="319050"/>
            <a:ext cx="4402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n-US" sz="1900">
                <a:solidFill>
                  <a:schemeClr val="dk1"/>
                </a:solidFill>
                <a:highlight>
                  <a:srgbClr val="FFFFFF"/>
                </a:highlight>
              </a:rPr>
              <a:t>Workload Resolve By Tier</a:t>
            </a:r>
            <a:endParaRPr b="1"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April 2022</a:t>
            </a:r>
            <a:endParaRPr b="1" sz="1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417" name="Google Shape;41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3400" y="1100701"/>
            <a:ext cx="7169400" cy="385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6"/>
          <p:cNvSpPr txBox="1"/>
          <p:nvPr>
            <p:ph idx="1" type="body"/>
          </p:nvPr>
        </p:nvSpPr>
        <p:spPr>
          <a:xfrm>
            <a:off x="2699792" y="2181230"/>
            <a:ext cx="3744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Project</a:t>
            </a:r>
            <a:endParaRPr/>
          </a:p>
        </p:txBody>
      </p:sp>
      <p:pic>
        <p:nvPicPr>
          <p:cNvPr id="424" name="Google Shape;42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088" y="136880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36"/>
          <p:cNvSpPr txBox="1"/>
          <p:nvPr/>
        </p:nvSpPr>
        <p:spPr>
          <a:xfrm>
            <a:off x="-131175" y="4772650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October</a:t>
            </a:r>
            <a:endParaRPr sz="10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426" name="Google Shape;42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36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en-US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28" name="Google Shape;428;p36"/>
          <p:cNvSpPr txBox="1"/>
          <p:nvPr/>
        </p:nvSpPr>
        <p:spPr>
          <a:xfrm>
            <a:off x="3071950" y="27969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April 2022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7"/>
          <p:cNvSpPr txBox="1"/>
          <p:nvPr>
            <p:ph idx="1" type="body"/>
          </p:nvPr>
        </p:nvSpPr>
        <p:spPr>
          <a:xfrm>
            <a:off x="0" y="123473"/>
            <a:ext cx="9144000" cy="8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Project</a:t>
            </a:r>
            <a:endParaRPr/>
          </a:p>
        </p:txBody>
      </p:sp>
      <p:sp>
        <p:nvSpPr>
          <p:cNvPr id="434" name="Google Shape;434;p37"/>
          <p:cNvSpPr txBox="1"/>
          <p:nvPr>
            <p:ph idx="2" type="body"/>
          </p:nvPr>
        </p:nvSpPr>
        <p:spPr>
          <a:xfrm>
            <a:off x="0" y="8950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435" name="Google Shape;43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37"/>
          <p:cNvSpPr txBox="1"/>
          <p:nvPr/>
        </p:nvSpPr>
        <p:spPr>
          <a:xfrm>
            <a:off x="256000" y="1138450"/>
            <a:ext cx="87093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i Jamjuree"/>
              <a:buAutoNum type="arabicPeriod"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ลงโปรแกรม MDM</a:t>
            </a:r>
            <a:r>
              <a:rPr lang="en-US"/>
              <a:t>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i Jamjuree"/>
              <a:buAutoNum type="arabicPeriod"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เตรียมแผนรองรับ การตั้งค่าเครื่องเพื่อใช้งานที่บ้าน สำหรับ WFH ของ CRA 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i Jamjuree"/>
              <a:buAutoNum type="arabicPeriod"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การย้ายเครื่องคอมพิวเตอร์ และอุปกรณ์ต่างๆ ภายในแผนก หลายแผนก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i Jamjuree"/>
              <a:buAutoNum type="arabicPeriod"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ติดตั้งเครื่องคอมพิวเตอร์ใหม่ Co-Working  8 เครื่อง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8"/>
          <p:cNvSpPr txBox="1"/>
          <p:nvPr>
            <p:ph idx="1" type="body"/>
          </p:nvPr>
        </p:nvSpPr>
        <p:spPr>
          <a:xfrm>
            <a:off x="2699792" y="2181230"/>
            <a:ext cx="3744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Problems</a:t>
            </a:r>
            <a:endParaRPr/>
          </a:p>
        </p:txBody>
      </p:sp>
      <p:pic>
        <p:nvPicPr>
          <p:cNvPr id="442" name="Google Shape;44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088" y="136880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8"/>
          <p:cNvSpPr txBox="1"/>
          <p:nvPr/>
        </p:nvSpPr>
        <p:spPr>
          <a:xfrm>
            <a:off x="-131175" y="4772650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October</a:t>
            </a:r>
            <a:endParaRPr sz="10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444" name="Google Shape;44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8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en-US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46" name="Google Shape;446;p38"/>
          <p:cNvSpPr txBox="1"/>
          <p:nvPr/>
        </p:nvSpPr>
        <p:spPr>
          <a:xfrm>
            <a:off x="3071950" y="27969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April 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idx="1" type="body"/>
          </p:nvPr>
        </p:nvSpPr>
        <p:spPr>
          <a:xfrm>
            <a:off x="2699792" y="2181230"/>
            <a:ext cx="3744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Summary Report</a:t>
            </a:r>
            <a:endParaRPr/>
          </a:p>
        </p:txBody>
      </p:sp>
      <p:pic>
        <p:nvPicPr>
          <p:cNvPr id="93" name="Google Shape;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1"/>
          <p:cNvSpPr txBox="1"/>
          <p:nvPr/>
        </p:nvSpPr>
        <p:spPr>
          <a:xfrm>
            <a:off x="-101600" y="4767800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September </a:t>
            </a:r>
            <a:endParaRPr sz="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95" name="Google Shape;9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1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en-US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97" name="Google Shape;97;p21"/>
          <p:cNvSpPr txBox="1"/>
          <p:nvPr>
            <p:ph idx="2" type="body"/>
          </p:nvPr>
        </p:nvSpPr>
        <p:spPr>
          <a:xfrm>
            <a:off x="2737394" y="3075519"/>
            <a:ext cx="37443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Bai Jamjuree"/>
                <a:ea typeface="Bai Jamjuree"/>
                <a:cs typeface="Bai Jamjuree"/>
                <a:sym typeface="Bai Jamjuree"/>
              </a:rPr>
              <a:t>April 2022</a:t>
            </a:r>
            <a:endParaRPr b="1" sz="2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9"/>
          <p:cNvSpPr txBox="1"/>
          <p:nvPr>
            <p:ph idx="2" type="body"/>
          </p:nvPr>
        </p:nvSpPr>
        <p:spPr>
          <a:xfrm>
            <a:off x="0" y="8950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452" name="Google Shape;45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39"/>
          <p:cNvSpPr txBox="1"/>
          <p:nvPr/>
        </p:nvSpPr>
        <p:spPr>
          <a:xfrm>
            <a:off x="256000" y="1138450"/>
            <a:ext cx="87093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1. </a:t>
            </a: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ระบบE-Doc ยังไม่สามารถบันทึกได้ และค้นหาเอกสารของคนไข้ได้</a:t>
            </a:r>
            <a:br>
              <a:rPr lang="en-US"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2. ระบบSAP ยังไม่รองรับ Adobe acrobat DC เวอร์ชั่นล่าสุด</a:t>
            </a:r>
            <a:br>
              <a:rPr lang="en-US"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3. เครื่องคอมพิวเตอร์ไม่เพียงพอต่อการใช้งานของUser </a:t>
            </a:r>
            <a:br>
              <a:rPr lang="en-US"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4. ไม่มี</a:t>
            </a: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Hard Disk</a:t>
            </a: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 สำรองในกรณีเครื่องคอมพิวเตอร์Windows เสีย หรือ  </a:t>
            </a:r>
            <a:r>
              <a:rPr lang="en-US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Hard Disk มีปัญหา</a:t>
            </a:r>
            <a:br>
              <a:rPr lang="en-US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en-US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5. ไม่มี Mouse และ Keyboard</a:t>
            </a: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 สำรองในกรณีอุปกรณ์ชำรุด ใช้งานไม่ได้</a:t>
            </a:r>
            <a:br>
              <a:rPr lang="en-US"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6. Hub Network ไม่เพียงพอในการใช้งาน                           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54" name="Google Shape;454;p39"/>
          <p:cNvSpPr txBox="1"/>
          <p:nvPr/>
        </p:nvSpPr>
        <p:spPr>
          <a:xfrm>
            <a:off x="-4" y="227975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2700">
                <a:solidFill>
                  <a:srgbClr val="3F3F3F"/>
                </a:solidFill>
              </a:rPr>
              <a:t>Problems</a:t>
            </a:r>
            <a:endParaRPr sz="100"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0"/>
          <p:cNvSpPr txBox="1"/>
          <p:nvPr>
            <p:ph idx="1" type="body"/>
          </p:nvPr>
        </p:nvSpPr>
        <p:spPr>
          <a:xfrm>
            <a:off x="2699792" y="2181230"/>
            <a:ext cx="3744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Improvement</a:t>
            </a:r>
            <a:endParaRPr/>
          </a:p>
        </p:txBody>
      </p:sp>
      <p:sp>
        <p:nvSpPr>
          <p:cNvPr id="460" name="Google Shape;460;p40"/>
          <p:cNvSpPr txBox="1"/>
          <p:nvPr>
            <p:ph idx="2" type="body"/>
          </p:nvPr>
        </p:nvSpPr>
        <p:spPr>
          <a:xfrm>
            <a:off x="2699644" y="2757294"/>
            <a:ext cx="37443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เสนอแนวทางการแก้ไข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461" name="Google Shape;46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1638" y="146770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40"/>
          <p:cNvSpPr txBox="1"/>
          <p:nvPr/>
        </p:nvSpPr>
        <p:spPr>
          <a:xfrm>
            <a:off x="-131175" y="4772650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October</a:t>
            </a:r>
            <a:endParaRPr sz="10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463" name="Google Shape;46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40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en-US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65" name="Google Shape;465;p40"/>
          <p:cNvSpPr txBox="1"/>
          <p:nvPr/>
        </p:nvSpPr>
        <p:spPr>
          <a:xfrm>
            <a:off x="3071800" y="311570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April 2022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1"/>
          <p:cNvSpPr txBox="1"/>
          <p:nvPr>
            <p:ph idx="2" type="body"/>
          </p:nvPr>
        </p:nvSpPr>
        <p:spPr>
          <a:xfrm>
            <a:off x="0" y="8950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471" name="Google Shape;47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41"/>
          <p:cNvSpPr txBox="1"/>
          <p:nvPr/>
        </p:nvSpPr>
        <p:spPr>
          <a:xfrm>
            <a:off x="256000" y="1138450"/>
            <a:ext cx="8709300" cy="3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i Jamjuree"/>
              <a:buAutoNum type="arabicPeriod"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ปัญหาการนำข้อมูลจากระบบ Service Desk ดึงข้อมูลมาวิเคราะห์ เพื่อหาแนวทางการแก้ไขไปหาระยะยาวของระบบ และโปรแกรมต่างๆยังไม่ได้ข้อมูลที่ถูกต้อง เพื่อให้การนำข้อมูลมาใช้ได้เกิดประโยช์นสูงสุดควรมีองค์ประกอบสรุปดังนี้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i Jamjuree"/>
              <a:buChar char="-"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ควรสร้างรูปแบบ Pattern ของ ปัญหา , สาเหตุ, วิธีการแก้ไข  ปัญหาซ้ำๆให้เป็นประโยคเดียวกัน เพื่อนำไปใช้ในการจัดกลุ่มหรือ (Group) ของปัญหาโดยเริ่มจาก Helpdesk และ Support 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		ตัวอย่างเช่น 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			ปัญหา : Computer พบปัญหา เครื่องค้างช้า 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                              สาเหตุ : เพื่อมีการเชื่อมต่อ OneDrive , Ms. Tems ทำให้กิน Ram ของเครื่อง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                              วิธีการแก้ไข :  ทำการ Sysn ข้อมูลให้เรียบร้อย แล้วดำเนินการปิดการเชื่อมต่อของระบบ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 โดยหากพบปัญหานี้บ่อยๆ ควรใช้รูปแบบคำและประโยคเดียวกันเพื่อจัดกลุ่มข้อมูลนำไปวิเคราะห์เพื่อแก้ไขปัญหา 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                               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73" name="Google Shape;473;p41"/>
          <p:cNvSpPr txBox="1"/>
          <p:nvPr/>
        </p:nvSpPr>
        <p:spPr>
          <a:xfrm>
            <a:off x="-4" y="227975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2700">
                <a:solidFill>
                  <a:srgbClr val="3F3F3F"/>
                </a:solidFill>
              </a:rPr>
              <a:t>Operation Service</a:t>
            </a:r>
            <a:endParaRPr sz="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74" name="Google Shape;474;p41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Improvement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2"/>
          <p:cNvSpPr txBox="1"/>
          <p:nvPr/>
        </p:nvSpPr>
        <p:spPr>
          <a:xfrm>
            <a:off x="-4" y="227975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2700">
                <a:solidFill>
                  <a:srgbClr val="3F3F3F"/>
                </a:solidFill>
              </a:rPr>
              <a:t>Operation Service</a:t>
            </a:r>
            <a:endParaRPr sz="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480" name="Google Shape;48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42"/>
          <p:cNvSpPr txBox="1"/>
          <p:nvPr>
            <p:ph idx="1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Improvement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82" name="Google Shape;482;p42"/>
          <p:cNvSpPr txBox="1"/>
          <p:nvPr/>
        </p:nvSpPr>
        <p:spPr>
          <a:xfrm>
            <a:off x="2449625" y="1093325"/>
            <a:ext cx="6157500" cy="4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i Jamjuree"/>
              <a:buChar char="●"/>
            </a:pPr>
            <a:r>
              <a:rPr lang="en-US" sz="1200">
                <a:latin typeface="Bai Jamjuree"/>
                <a:ea typeface="Bai Jamjuree"/>
                <a:cs typeface="Bai Jamjuree"/>
                <a:sym typeface="Bai Jamjuree"/>
              </a:rPr>
              <a:t>วางแผนการ </a:t>
            </a:r>
            <a:r>
              <a:rPr lang="en-US" sz="1200">
                <a:latin typeface="Bai Jamjuree"/>
                <a:ea typeface="Bai Jamjuree"/>
                <a:cs typeface="Bai Jamjuree"/>
                <a:sym typeface="Bai Jamjuree"/>
              </a:rPr>
              <a:t>Migrate เพื่อลดปัญหาบริเวรกว้างทดสอบภายใน เพื่อให้เกิดผลกระทบหน้างานน้อยที่สุดก่อน Migrate  สรุปปัญหาและวิธีการแก้ไข ก่อนเริ่ม Migrate วางแผนการจัดเจ้าหน้าที่ Training ระบบ ก่อน Migrate เพื่อให้เจ้าหน้าที่มีความรู้พร้อม รับสายและแก้ไขปัญหาได้รวดเร็ว จัดอัตตรากำลังเจ้าหน้าที่ให้พร้อมและเพียงพอในการเริ่ม Migrate</a:t>
            </a:r>
            <a:endParaRPr sz="12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endParaRPr sz="12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i Jamjuree"/>
              <a:buChar char="●"/>
            </a:pPr>
            <a:r>
              <a:rPr lang="en-US" sz="1200">
                <a:latin typeface="Bai Jamjuree"/>
                <a:ea typeface="Bai Jamjuree"/>
                <a:cs typeface="Bai Jamjuree"/>
                <a:sym typeface="Bai Jamjuree"/>
              </a:rPr>
              <a:t>จัดระเบียบระบบ Inventory Asset ใหม่ ให้สามารถตรวจสอบทรัพย์สิน และอุปกรณ์ต่างๆ เพื่อให้สามารถ Monitor อุปกรณ์ ในการเบิกจ่าย และ Plan การติดตั้งล่วงหน้า ได้</a:t>
            </a:r>
            <a:endParaRPr sz="12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i Jamjuree"/>
              <a:buChar char="●"/>
            </a:pPr>
            <a:r>
              <a:rPr lang="en-US" sz="1200">
                <a:latin typeface="Bai Jamjuree"/>
                <a:ea typeface="Bai Jamjuree"/>
                <a:cs typeface="Bai Jamjuree"/>
                <a:sym typeface="Bai Jamjuree"/>
              </a:rPr>
              <a:t>กำหนดแผนการร้องขอบริการล่วงหน้าอย่างเป็นระบบ เพื่อจัดเตรียมแผนการทำงานล่วงหน้าและแจ้งทีมให้ทราบทุกครั้ง การสำรวจจุดก่อนติดตั้ง การสื่อสารหรือนัดทางผู้ใช้งาน  เพื่อบริหารจำนวนคน จำนวนเครื่องที่ร้องขอ และเตรียมแผนการ Set ระบบล่วงหน้า ลดระยะเวลาการติดตั้ง  </a:t>
            </a:r>
            <a:endParaRPr sz="12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i Jamjuree"/>
              <a:buChar char="●"/>
            </a:pPr>
            <a:r>
              <a:rPr lang="en-US" sz="1200">
                <a:latin typeface="Bai Jamjuree"/>
                <a:ea typeface="Bai Jamjuree"/>
                <a:cs typeface="Bai Jamjuree"/>
                <a:sym typeface="Bai Jamjuree"/>
              </a:rPr>
              <a:t>เสนอให้มีการเน้น หรือเพิ่มคนในส่วนของ </a:t>
            </a:r>
            <a:r>
              <a:rPr lang="en-US" sz="12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First tier</a:t>
            </a:r>
            <a:r>
              <a:rPr lang="en-US" sz="1200">
                <a:latin typeface="Bai Jamjuree"/>
                <a:ea typeface="Bai Jamjuree"/>
                <a:cs typeface="Bai Jamjuree"/>
                <a:sym typeface="Bai Jamjuree"/>
              </a:rPr>
              <a:t> ในการให้บริการรับสาย และแก้ไขปัญหาให้ได้มากขึ้น เนื่องจากปัจจุบัน </a:t>
            </a:r>
            <a:r>
              <a:rPr lang="en-US" sz="12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First tier</a:t>
            </a:r>
            <a:r>
              <a:rPr lang="en-US" sz="12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 สามารถรับสายและปิดงานเองได้อย่างมีประสิทธิภาพ ลดการเดิน Onsite และเวลาในการเดินทาง ไปยังตึกต่างๆ  หากมีเกิดสถานะการณ์คนไม่พอ เราสามารถถึง  First tier ในการเดินงานได้ทันที </a:t>
            </a:r>
            <a:endParaRPr sz="12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3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 sz="2500"/>
              <a:t>Proactive management</a:t>
            </a:r>
            <a:endParaRPr sz="2500"/>
          </a:p>
        </p:txBody>
      </p:sp>
      <p:sp>
        <p:nvSpPr>
          <p:cNvPr id="488" name="Google Shape;488;p43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 sz="1200">
                <a:latin typeface="Bai Jamjuree"/>
                <a:ea typeface="Bai Jamjuree"/>
                <a:cs typeface="Bai Jamjuree"/>
                <a:sym typeface="Bai Jamjuree"/>
              </a:rPr>
              <a:t>แก้ไขปัญหาจากต้นทาง ระงับการแจ้งปัญหาของผู้ใช้งาน</a:t>
            </a:r>
            <a:endParaRPr sz="12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489" name="Google Shape;48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0975" y="1995600"/>
            <a:ext cx="1043400" cy="10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550" y="1199488"/>
            <a:ext cx="401316" cy="41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7383" y="1199488"/>
            <a:ext cx="401316" cy="41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8409" y="1199488"/>
            <a:ext cx="401316" cy="41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050" y="1199475"/>
            <a:ext cx="401325" cy="418966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43"/>
          <p:cNvSpPr txBox="1"/>
          <p:nvPr/>
        </p:nvSpPr>
        <p:spPr>
          <a:xfrm>
            <a:off x="140600" y="1618450"/>
            <a:ext cx="147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เจ้าหน้าที่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เดินทางมาทำงาน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496" name="Google Shape;496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538" y="2442275"/>
            <a:ext cx="779226" cy="58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7" name="Google Shape;497;p43"/>
          <p:cNvCxnSpPr>
            <a:stCxn id="495" idx="2"/>
            <a:endCxn id="496" idx="0"/>
          </p:cNvCxnSpPr>
          <p:nvPr/>
        </p:nvCxnSpPr>
        <p:spPr>
          <a:xfrm>
            <a:off x="878150" y="2049550"/>
            <a:ext cx="0" cy="3927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8" name="Google Shape;498;p43"/>
          <p:cNvSpPr txBox="1"/>
          <p:nvPr/>
        </p:nvSpPr>
        <p:spPr>
          <a:xfrm>
            <a:off x="140588" y="3241525"/>
            <a:ext cx="1475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ลงเวลาเข้างาน 06:45 น.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499" name="Google Shape;499;p43"/>
          <p:cNvCxnSpPr/>
          <p:nvPr/>
        </p:nvCxnSpPr>
        <p:spPr>
          <a:xfrm>
            <a:off x="1443125" y="2806175"/>
            <a:ext cx="7287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00" name="Google Shape;500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96488" y="1111025"/>
            <a:ext cx="819525" cy="98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83025" y="3007425"/>
            <a:ext cx="646451" cy="911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2" name="Google Shape;502;p43"/>
          <p:cNvCxnSpPr>
            <a:stCxn id="490" idx="3"/>
            <a:endCxn id="500" idx="1"/>
          </p:cNvCxnSpPr>
          <p:nvPr/>
        </p:nvCxnSpPr>
        <p:spPr>
          <a:xfrm flipH="1" rot="10800000">
            <a:off x="3314375" y="1605900"/>
            <a:ext cx="882000" cy="9114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3" name="Google Shape;503;p43"/>
          <p:cNvCxnSpPr>
            <a:endCxn id="501" idx="1"/>
          </p:cNvCxnSpPr>
          <p:nvPr/>
        </p:nvCxnSpPr>
        <p:spPr>
          <a:xfrm flipH="1" rot="-5400000">
            <a:off x="3543675" y="2723775"/>
            <a:ext cx="948600" cy="530100"/>
          </a:xfrm>
          <a:prstGeom prst="bentConnector2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4" name="Google Shape;504;p43"/>
          <p:cNvSpPr txBox="1"/>
          <p:nvPr/>
        </p:nvSpPr>
        <p:spPr>
          <a:xfrm>
            <a:off x="4206823" y="3878075"/>
            <a:ext cx="124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Rounds Ward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05" name="Google Shape;505;p43"/>
          <p:cNvSpPr txBox="1"/>
          <p:nvPr/>
        </p:nvSpPr>
        <p:spPr>
          <a:xfrm>
            <a:off x="3821075" y="2049550"/>
            <a:ext cx="1475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System checklist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06" name="Google Shape;506;p43"/>
          <p:cNvSpPr/>
          <p:nvPr/>
        </p:nvSpPr>
        <p:spPr>
          <a:xfrm>
            <a:off x="5802127" y="4425800"/>
            <a:ext cx="779100" cy="307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ปิดงาน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07" name="Google Shape;507;p43"/>
          <p:cNvSpPr/>
          <p:nvPr/>
        </p:nvSpPr>
        <p:spPr>
          <a:xfrm>
            <a:off x="6976000" y="4383350"/>
            <a:ext cx="1431900" cy="3927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Bai Jamjuree"/>
                <a:ea typeface="Bai Jamjuree"/>
                <a:cs typeface="Bai Jamjuree"/>
                <a:sym typeface="Bai Jamjuree"/>
              </a:rPr>
              <a:t>บันทึกงานลง Checklist ประจำวัน </a:t>
            </a:r>
            <a:endParaRPr sz="9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508" name="Google Shape;508;p43"/>
          <p:cNvGrpSpPr/>
          <p:nvPr/>
        </p:nvGrpSpPr>
        <p:grpSpPr>
          <a:xfrm>
            <a:off x="7214188" y="2294447"/>
            <a:ext cx="962113" cy="500950"/>
            <a:chOff x="2018688" y="3084450"/>
            <a:chExt cx="962113" cy="462600"/>
          </a:xfrm>
        </p:grpSpPr>
        <p:sp>
          <p:nvSpPr>
            <p:cNvPr id="509" name="Google Shape;509;p43"/>
            <p:cNvSpPr/>
            <p:nvPr/>
          </p:nvSpPr>
          <p:spPr>
            <a:xfrm>
              <a:off x="2018700" y="3084450"/>
              <a:ext cx="962100" cy="462600"/>
            </a:xfrm>
            <a:prstGeom prst="diamond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510" name="Google Shape;510;p43"/>
            <p:cNvSpPr txBox="1"/>
            <p:nvPr/>
          </p:nvSpPr>
          <p:spPr>
            <a:xfrm>
              <a:off x="2018688" y="3173543"/>
              <a:ext cx="9621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Bai Jamjuree"/>
                  <a:ea typeface="Bai Jamjuree"/>
                  <a:cs typeface="Bai Jamjuree"/>
                  <a:sym typeface="Bai Jamjuree"/>
                </a:rPr>
                <a:t>แก้ไขปัญหา</a:t>
              </a:r>
              <a:endParaRPr sz="8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grpSp>
        <p:nvGrpSpPr>
          <p:cNvPr id="511" name="Google Shape;511;p43"/>
          <p:cNvGrpSpPr/>
          <p:nvPr/>
        </p:nvGrpSpPr>
        <p:grpSpPr>
          <a:xfrm>
            <a:off x="5774125" y="2294447"/>
            <a:ext cx="962112" cy="500950"/>
            <a:chOff x="1952138" y="3084450"/>
            <a:chExt cx="962113" cy="462600"/>
          </a:xfrm>
        </p:grpSpPr>
        <p:sp>
          <p:nvSpPr>
            <p:cNvPr id="512" name="Google Shape;512;p43"/>
            <p:cNvSpPr/>
            <p:nvPr/>
          </p:nvSpPr>
          <p:spPr>
            <a:xfrm>
              <a:off x="1952150" y="3084450"/>
              <a:ext cx="962100" cy="462600"/>
            </a:xfrm>
            <a:prstGeom prst="diamond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513" name="Google Shape;513;p43"/>
            <p:cNvSpPr txBox="1"/>
            <p:nvPr/>
          </p:nvSpPr>
          <p:spPr>
            <a:xfrm>
              <a:off x="1952138" y="3173555"/>
              <a:ext cx="9621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Bai Jamjuree"/>
                  <a:ea typeface="Bai Jamjuree"/>
                  <a:cs typeface="Bai Jamjuree"/>
                  <a:sym typeface="Bai Jamjuree"/>
                </a:rPr>
                <a:t>พบปัญหาหรือไม่</a:t>
              </a:r>
              <a:endParaRPr sz="8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cxnSp>
        <p:nvCxnSpPr>
          <p:cNvPr id="514" name="Google Shape;514;p43"/>
          <p:cNvCxnSpPr>
            <a:stCxn id="500" idx="3"/>
            <a:endCxn id="513" idx="1"/>
          </p:cNvCxnSpPr>
          <p:nvPr/>
        </p:nvCxnSpPr>
        <p:spPr>
          <a:xfrm>
            <a:off x="5016013" y="1605900"/>
            <a:ext cx="758100" cy="9390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5" name="Google Shape;515;p43"/>
          <p:cNvCxnSpPr>
            <a:stCxn id="501" idx="3"/>
          </p:cNvCxnSpPr>
          <p:nvPr/>
        </p:nvCxnSpPr>
        <p:spPr>
          <a:xfrm flipH="1" rot="10800000">
            <a:off x="4929476" y="2515725"/>
            <a:ext cx="466800" cy="947400"/>
          </a:xfrm>
          <a:prstGeom prst="bentConnector2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" name="Google Shape;516;p43"/>
          <p:cNvCxnSpPr>
            <a:stCxn id="512" idx="2"/>
            <a:endCxn id="507" idx="0"/>
          </p:cNvCxnSpPr>
          <p:nvPr/>
        </p:nvCxnSpPr>
        <p:spPr>
          <a:xfrm flipH="1" rot="-5400000">
            <a:off x="6179588" y="2870996"/>
            <a:ext cx="1587900" cy="14367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7" name="Google Shape;517;p43"/>
          <p:cNvCxnSpPr>
            <a:stCxn id="507" idx="1"/>
            <a:endCxn id="506" idx="3"/>
          </p:cNvCxnSpPr>
          <p:nvPr/>
        </p:nvCxnSpPr>
        <p:spPr>
          <a:xfrm rot="10800000">
            <a:off x="6581200" y="4579700"/>
            <a:ext cx="3948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8" name="Google Shape;518;p43"/>
          <p:cNvCxnSpPr>
            <a:stCxn id="513" idx="3"/>
          </p:cNvCxnSpPr>
          <p:nvPr/>
        </p:nvCxnSpPr>
        <p:spPr>
          <a:xfrm>
            <a:off x="6736225" y="2544927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9" name="Google Shape;519;p43"/>
          <p:cNvCxnSpPr>
            <a:stCxn id="509" idx="2"/>
          </p:cNvCxnSpPr>
          <p:nvPr/>
        </p:nvCxnSpPr>
        <p:spPr>
          <a:xfrm flipH="1">
            <a:off x="7688650" y="2795396"/>
            <a:ext cx="6600" cy="810600"/>
          </a:xfrm>
          <a:prstGeom prst="straightConnector1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0" name="Google Shape;520;p43"/>
          <p:cNvCxnSpPr>
            <a:stCxn id="510" idx="3"/>
          </p:cNvCxnSpPr>
          <p:nvPr/>
        </p:nvCxnSpPr>
        <p:spPr>
          <a:xfrm flipH="1" rot="10800000">
            <a:off x="8176288" y="1956914"/>
            <a:ext cx="936600" cy="588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1" name="Google Shape;521;p43"/>
          <p:cNvSpPr txBox="1"/>
          <p:nvPr/>
        </p:nvSpPr>
        <p:spPr>
          <a:xfrm>
            <a:off x="6507132" y="2252425"/>
            <a:ext cx="805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Bai Jamjuree"/>
                <a:ea typeface="Bai Jamjuree"/>
                <a:cs typeface="Bai Jamjuree"/>
                <a:sym typeface="Bai Jamjuree"/>
              </a:rPr>
              <a:t>พบปัญหา</a:t>
            </a:r>
            <a:endParaRPr sz="7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22" name="Google Shape;522;p43"/>
          <p:cNvSpPr txBox="1"/>
          <p:nvPr/>
        </p:nvSpPr>
        <p:spPr>
          <a:xfrm>
            <a:off x="6420248" y="3339113"/>
            <a:ext cx="1043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Bai Jamjuree"/>
                <a:ea typeface="Bai Jamjuree"/>
                <a:cs typeface="Bai Jamjuree"/>
                <a:sym typeface="Bai Jamjuree"/>
              </a:rPr>
              <a:t>ไม่พบปัญหา</a:t>
            </a:r>
            <a:endParaRPr sz="7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23" name="Google Shape;523;p43"/>
          <p:cNvSpPr txBox="1"/>
          <p:nvPr/>
        </p:nvSpPr>
        <p:spPr>
          <a:xfrm>
            <a:off x="7728782" y="2949025"/>
            <a:ext cx="805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Bai Jamjuree"/>
                <a:ea typeface="Bai Jamjuree"/>
                <a:cs typeface="Bai Jamjuree"/>
                <a:sym typeface="Bai Jamjuree"/>
              </a:rPr>
              <a:t>แก้ไขเรียบร้อย</a:t>
            </a:r>
            <a:endParaRPr sz="7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24" name="Google Shape;524;p43"/>
          <p:cNvSpPr txBox="1"/>
          <p:nvPr/>
        </p:nvSpPr>
        <p:spPr>
          <a:xfrm>
            <a:off x="7506400" y="1522050"/>
            <a:ext cx="147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Bai Jamjuree"/>
                <a:ea typeface="Bai Jamjuree"/>
                <a:cs typeface="Bai Jamjuree"/>
                <a:sym typeface="Bai Jamjuree"/>
              </a:rPr>
              <a:t>ประสานงานผู้รับผิดชอบ</a:t>
            </a:r>
            <a:endParaRPr sz="9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Bai Jamjuree"/>
                <a:ea typeface="Bai Jamjuree"/>
                <a:cs typeface="Bai Jamjuree"/>
                <a:sym typeface="Bai Jamjuree"/>
              </a:rPr>
              <a:t>Second tier</a:t>
            </a:r>
            <a:r>
              <a:rPr lang="en-US" sz="600">
                <a:solidFill>
                  <a:srgbClr val="000000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endParaRPr sz="900"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4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2500"/>
              <a:t>Root cause analysis (Issue Sticker)</a:t>
            </a:r>
            <a:endParaRPr sz="2500"/>
          </a:p>
        </p:txBody>
      </p:sp>
      <p:sp>
        <p:nvSpPr>
          <p:cNvPr id="530" name="Google Shape;530;p44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 sz="1200">
                <a:latin typeface="Bai Jamjuree"/>
                <a:ea typeface="Bai Jamjuree"/>
                <a:cs typeface="Bai Jamjuree"/>
                <a:sym typeface="Bai Jamjuree"/>
              </a:rPr>
              <a:t>แก้ไขปัญหาจากต้นทาง ระงับการแจ้งปัญหาของผู้ใช้งาน</a:t>
            </a:r>
            <a:endParaRPr sz="12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531" name="Google Shape;53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0500" y="1250925"/>
            <a:ext cx="665125" cy="8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44"/>
          <p:cNvSpPr txBox="1"/>
          <p:nvPr/>
        </p:nvSpPr>
        <p:spPr>
          <a:xfrm>
            <a:off x="2185513" y="2019250"/>
            <a:ext cx="147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Incident Report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Sticker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534" name="Google Shape;534;p44"/>
          <p:cNvGrpSpPr/>
          <p:nvPr/>
        </p:nvGrpSpPr>
        <p:grpSpPr>
          <a:xfrm>
            <a:off x="4015175" y="2879225"/>
            <a:ext cx="962100" cy="462600"/>
            <a:chOff x="2157125" y="3027550"/>
            <a:chExt cx="962100" cy="462600"/>
          </a:xfrm>
        </p:grpSpPr>
        <p:sp>
          <p:nvSpPr>
            <p:cNvPr id="535" name="Google Shape;535;p44"/>
            <p:cNvSpPr/>
            <p:nvPr/>
          </p:nvSpPr>
          <p:spPr>
            <a:xfrm>
              <a:off x="2157125" y="3027550"/>
              <a:ext cx="962100" cy="462600"/>
            </a:xfrm>
            <a:prstGeom prst="diamond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536" name="Google Shape;536;p44"/>
            <p:cNvSpPr txBox="1"/>
            <p:nvPr/>
          </p:nvSpPr>
          <p:spPr>
            <a:xfrm>
              <a:off x="2264975" y="3104950"/>
              <a:ext cx="746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Bai Jamjuree"/>
                  <a:ea typeface="Bai Jamjuree"/>
                  <a:cs typeface="Bai Jamjuree"/>
                  <a:sym typeface="Bai Jamjuree"/>
                </a:rPr>
                <a:t>Spare Part</a:t>
              </a:r>
              <a:endParaRPr sz="8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sp>
        <p:nvSpPr>
          <p:cNvPr id="537" name="Google Shape;537;p44"/>
          <p:cNvSpPr/>
          <p:nvPr/>
        </p:nvSpPr>
        <p:spPr>
          <a:xfrm>
            <a:off x="3978125" y="2019250"/>
            <a:ext cx="1036200" cy="3627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ตรวจสอบทรัพย์สิน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38" name="Google Shape;538;p44"/>
          <p:cNvSpPr txBox="1"/>
          <p:nvPr/>
        </p:nvSpPr>
        <p:spPr>
          <a:xfrm>
            <a:off x="4977275" y="1341700"/>
            <a:ext cx="2050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- จำนวนเครื่อง Print Sticker ทั้งหมด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- จำนวนเครื่อง ของแต่ละแผนก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- เช็ค Stock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จำนวนเครื่องที่ใช้งานทั้งหมด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จำนวนเครื่องที่ไม่ได้ใช้งาน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จำนวนเครื่องคงเหลือ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จำนวนเครื่อง สำรอง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จำนวนเครื่องหมดอายุการใช้งานจะต้อง Replace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Rollout Priority By Department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39" name="Google Shape;539;p44"/>
          <p:cNvCxnSpPr>
            <a:stCxn id="537" idx="2"/>
            <a:endCxn id="535" idx="0"/>
          </p:cNvCxnSpPr>
          <p:nvPr/>
        </p:nvCxnSpPr>
        <p:spPr>
          <a:xfrm>
            <a:off x="4496225" y="2381950"/>
            <a:ext cx="0" cy="4974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0" name="Google Shape;540;p44"/>
          <p:cNvCxnSpPr>
            <a:endCxn id="537" idx="1"/>
          </p:cNvCxnSpPr>
          <p:nvPr/>
        </p:nvCxnSpPr>
        <p:spPr>
          <a:xfrm>
            <a:off x="3255725" y="1652500"/>
            <a:ext cx="722400" cy="548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1" name="Google Shape;541;p44"/>
          <p:cNvSpPr/>
          <p:nvPr/>
        </p:nvSpPr>
        <p:spPr>
          <a:xfrm>
            <a:off x="5470725" y="2929175"/>
            <a:ext cx="1036200" cy="3627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ทำเรื่องจัดซื้อ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42" name="Google Shape;542;p44"/>
          <p:cNvCxnSpPr>
            <a:endCxn id="541" idx="1"/>
          </p:cNvCxnSpPr>
          <p:nvPr/>
        </p:nvCxnSpPr>
        <p:spPr>
          <a:xfrm>
            <a:off x="4977225" y="3110525"/>
            <a:ext cx="4935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43" name="Google Shape;543;p44"/>
          <p:cNvGrpSpPr/>
          <p:nvPr/>
        </p:nvGrpSpPr>
        <p:grpSpPr>
          <a:xfrm>
            <a:off x="7051475" y="2879225"/>
            <a:ext cx="962100" cy="462600"/>
            <a:chOff x="2157125" y="3027550"/>
            <a:chExt cx="962100" cy="462600"/>
          </a:xfrm>
        </p:grpSpPr>
        <p:sp>
          <p:nvSpPr>
            <p:cNvPr id="544" name="Google Shape;544;p44"/>
            <p:cNvSpPr/>
            <p:nvPr/>
          </p:nvSpPr>
          <p:spPr>
            <a:xfrm>
              <a:off x="2157125" y="3027550"/>
              <a:ext cx="962100" cy="462600"/>
            </a:xfrm>
            <a:prstGeom prst="diamond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545" name="Google Shape;545;p44"/>
            <p:cNvSpPr txBox="1"/>
            <p:nvPr/>
          </p:nvSpPr>
          <p:spPr>
            <a:xfrm>
              <a:off x="2264975" y="3104950"/>
              <a:ext cx="746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Bai Jamjuree"/>
                  <a:ea typeface="Bai Jamjuree"/>
                  <a:cs typeface="Bai Jamjuree"/>
                  <a:sym typeface="Bai Jamjuree"/>
                </a:rPr>
                <a:t>จัดซื้อ</a:t>
              </a:r>
              <a:endParaRPr sz="8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cxnSp>
        <p:nvCxnSpPr>
          <p:cNvPr id="546" name="Google Shape;546;p44"/>
          <p:cNvCxnSpPr>
            <a:stCxn id="541" idx="3"/>
            <a:endCxn id="544" idx="1"/>
          </p:cNvCxnSpPr>
          <p:nvPr/>
        </p:nvCxnSpPr>
        <p:spPr>
          <a:xfrm>
            <a:off x="6506925" y="3110525"/>
            <a:ext cx="5445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47" name="Google Shape;547;p44"/>
          <p:cNvGrpSpPr/>
          <p:nvPr/>
        </p:nvGrpSpPr>
        <p:grpSpPr>
          <a:xfrm>
            <a:off x="4015187" y="4256870"/>
            <a:ext cx="962100" cy="523016"/>
            <a:chOff x="2157125" y="3027550"/>
            <a:chExt cx="962100" cy="462600"/>
          </a:xfrm>
        </p:grpSpPr>
        <p:sp>
          <p:nvSpPr>
            <p:cNvPr id="548" name="Google Shape;548;p44"/>
            <p:cNvSpPr/>
            <p:nvPr/>
          </p:nvSpPr>
          <p:spPr>
            <a:xfrm>
              <a:off x="2157125" y="3027550"/>
              <a:ext cx="962100" cy="462600"/>
            </a:xfrm>
            <a:prstGeom prst="diamond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549" name="Google Shape;549;p44"/>
            <p:cNvSpPr txBox="1"/>
            <p:nvPr/>
          </p:nvSpPr>
          <p:spPr>
            <a:xfrm>
              <a:off x="2264975" y="3104950"/>
              <a:ext cx="7464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Bai Jamjuree"/>
                  <a:ea typeface="Bai Jamjuree"/>
                  <a:cs typeface="Bai Jamjuree"/>
                  <a:sym typeface="Bai Jamjuree"/>
                </a:rPr>
                <a:t>Replace</a:t>
              </a:r>
              <a:endParaRPr sz="8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cxnSp>
        <p:nvCxnSpPr>
          <p:cNvPr id="550" name="Google Shape;550;p44"/>
          <p:cNvCxnSpPr>
            <a:stCxn id="551" idx="2"/>
            <a:endCxn id="548" idx="0"/>
          </p:cNvCxnSpPr>
          <p:nvPr/>
        </p:nvCxnSpPr>
        <p:spPr>
          <a:xfrm>
            <a:off x="4496225" y="3980700"/>
            <a:ext cx="0" cy="2763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2" name="Google Shape;552;p44"/>
          <p:cNvSpPr/>
          <p:nvPr/>
        </p:nvSpPr>
        <p:spPr>
          <a:xfrm>
            <a:off x="2454888" y="4313329"/>
            <a:ext cx="1036200" cy="4101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Update Data Asset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53" name="Google Shape;553;p44"/>
          <p:cNvSpPr/>
          <p:nvPr/>
        </p:nvSpPr>
        <p:spPr>
          <a:xfrm>
            <a:off x="1199690" y="4344356"/>
            <a:ext cx="779100" cy="34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ปิดงาน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54" name="Google Shape;554;p44"/>
          <p:cNvCxnSpPr>
            <a:stCxn id="548" idx="1"/>
            <a:endCxn id="552" idx="3"/>
          </p:cNvCxnSpPr>
          <p:nvPr/>
        </p:nvCxnSpPr>
        <p:spPr>
          <a:xfrm rot="10800000">
            <a:off x="3491087" y="4518378"/>
            <a:ext cx="5241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5" name="Google Shape;555;p44"/>
          <p:cNvCxnSpPr>
            <a:stCxn id="552" idx="1"/>
            <a:endCxn id="553" idx="3"/>
          </p:cNvCxnSpPr>
          <p:nvPr/>
        </p:nvCxnSpPr>
        <p:spPr>
          <a:xfrm rot="10800000">
            <a:off x="1978788" y="4518379"/>
            <a:ext cx="4761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6" name="Google Shape;556;p44"/>
          <p:cNvSpPr txBox="1"/>
          <p:nvPr/>
        </p:nvSpPr>
        <p:spPr>
          <a:xfrm>
            <a:off x="7532526" y="2571750"/>
            <a:ext cx="54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ผ่าน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51" name="Google Shape;551;p44"/>
          <p:cNvSpPr/>
          <p:nvPr/>
        </p:nvSpPr>
        <p:spPr>
          <a:xfrm>
            <a:off x="3978125" y="3618000"/>
            <a:ext cx="1036200" cy="3627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Plan Rollout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57" name="Google Shape;557;p44"/>
          <p:cNvCxnSpPr>
            <a:stCxn id="535" idx="2"/>
            <a:endCxn id="551" idx="0"/>
          </p:cNvCxnSpPr>
          <p:nvPr/>
        </p:nvCxnSpPr>
        <p:spPr>
          <a:xfrm>
            <a:off x="4496225" y="3341825"/>
            <a:ext cx="0" cy="2763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8" name="Google Shape;558;p44"/>
          <p:cNvSpPr txBox="1"/>
          <p:nvPr/>
        </p:nvSpPr>
        <p:spPr>
          <a:xfrm>
            <a:off x="4977237" y="2846083"/>
            <a:ext cx="37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ไม่มี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59" name="Google Shape;559;p44"/>
          <p:cNvSpPr txBox="1"/>
          <p:nvPr/>
        </p:nvSpPr>
        <p:spPr>
          <a:xfrm>
            <a:off x="4501562" y="3276133"/>
            <a:ext cx="37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มี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60" name="Google Shape;560;p44"/>
          <p:cNvSpPr txBox="1"/>
          <p:nvPr/>
        </p:nvSpPr>
        <p:spPr>
          <a:xfrm>
            <a:off x="3660637" y="4256883"/>
            <a:ext cx="37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ได้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61" name="Google Shape;561;p44"/>
          <p:cNvCxnSpPr>
            <a:stCxn id="548" idx="3"/>
            <a:endCxn id="551" idx="3"/>
          </p:cNvCxnSpPr>
          <p:nvPr/>
        </p:nvCxnSpPr>
        <p:spPr>
          <a:xfrm flipH="1" rot="10800000">
            <a:off x="4977287" y="3799278"/>
            <a:ext cx="36900" cy="719100"/>
          </a:xfrm>
          <a:prstGeom prst="bentConnector3">
            <a:avLst>
              <a:gd fmla="val 745698" name="adj1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2" name="Google Shape;562;p44"/>
          <p:cNvSpPr txBox="1"/>
          <p:nvPr/>
        </p:nvSpPr>
        <p:spPr>
          <a:xfrm>
            <a:off x="5280596" y="3974125"/>
            <a:ext cx="47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ไม่ได้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63" name="Google Shape;563;p44"/>
          <p:cNvSpPr txBox="1"/>
          <p:nvPr/>
        </p:nvSpPr>
        <p:spPr>
          <a:xfrm>
            <a:off x="6111274" y="3579950"/>
            <a:ext cx="1184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ไม่ผ่าน/ตรวจสอบข้อมูล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64" name="Google Shape;564;p44"/>
          <p:cNvCxnSpPr>
            <a:stCxn id="544" idx="2"/>
            <a:endCxn id="541" idx="2"/>
          </p:cNvCxnSpPr>
          <p:nvPr/>
        </p:nvCxnSpPr>
        <p:spPr>
          <a:xfrm flipH="1" rot="5400000">
            <a:off x="6735575" y="2544875"/>
            <a:ext cx="50100" cy="1543800"/>
          </a:xfrm>
          <a:prstGeom prst="bentConnector3">
            <a:avLst>
              <a:gd fmla="val -475299" name="adj1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5" name="Google Shape;565;p44"/>
          <p:cNvSpPr/>
          <p:nvPr/>
        </p:nvSpPr>
        <p:spPr>
          <a:xfrm>
            <a:off x="7014413" y="2091679"/>
            <a:ext cx="1036200" cy="4101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Update Data Asset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66" name="Google Shape;566;p44"/>
          <p:cNvCxnSpPr>
            <a:stCxn id="544" idx="0"/>
            <a:endCxn id="565" idx="2"/>
          </p:cNvCxnSpPr>
          <p:nvPr/>
        </p:nvCxnSpPr>
        <p:spPr>
          <a:xfrm rot="10800000">
            <a:off x="7532525" y="2501825"/>
            <a:ext cx="0" cy="3774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7" name="Google Shape;567;p44"/>
          <p:cNvCxnSpPr>
            <a:endCxn id="537" idx="0"/>
          </p:cNvCxnSpPr>
          <p:nvPr/>
        </p:nvCxnSpPr>
        <p:spPr>
          <a:xfrm rot="10800000">
            <a:off x="4496225" y="2019250"/>
            <a:ext cx="3036300" cy="72300"/>
          </a:xfrm>
          <a:prstGeom prst="bentConnector4">
            <a:avLst>
              <a:gd fmla="val -46" name="adj1"/>
              <a:gd fmla="val 1070851" name="adj2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8" name="Google Shape;568;p44"/>
          <p:cNvSpPr txBox="1"/>
          <p:nvPr/>
        </p:nvSpPr>
        <p:spPr>
          <a:xfrm>
            <a:off x="1357050" y="2673225"/>
            <a:ext cx="184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5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 sz="2200"/>
              <a:t>Root cause analysis (Issue Waste Toner)</a:t>
            </a:r>
            <a:endParaRPr sz="2200"/>
          </a:p>
        </p:txBody>
      </p:sp>
      <p:sp>
        <p:nvSpPr>
          <p:cNvPr id="574" name="Google Shape;574;p45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 sz="1200">
                <a:latin typeface="Bai Jamjuree"/>
                <a:ea typeface="Bai Jamjuree"/>
                <a:cs typeface="Bai Jamjuree"/>
                <a:sym typeface="Bai Jamjuree"/>
              </a:rPr>
              <a:t>แก้ไขปัญหาจากต้นทาง ระงับการแจ้งปัญหาของผู้ใช้งาน</a:t>
            </a:r>
            <a:endParaRPr sz="12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575" name="Google Shape;57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6" name="Google Shape;576;p45"/>
          <p:cNvGrpSpPr/>
          <p:nvPr/>
        </p:nvGrpSpPr>
        <p:grpSpPr>
          <a:xfrm>
            <a:off x="4370425" y="2871825"/>
            <a:ext cx="962100" cy="462600"/>
            <a:chOff x="2157125" y="3027550"/>
            <a:chExt cx="962100" cy="462600"/>
          </a:xfrm>
        </p:grpSpPr>
        <p:sp>
          <p:nvSpPr>
            <p:cNvPr id="577" name="Google Shape;577;p45"/>
            <p:cNvSpPr/>
            <p:nvPr/>
          </p:nvSpPr>
          <p:spPr>
            <a:xfrm>
              <a:off x="2157125" y="3027550"/>
              <a:ext cx="962100" cy="462600"/>
            </a:xfrm>
            <a:prstGeom prst="diamond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578" name="Google Shape;578;p45"/>
            <p:cNvSpPr txBox="1"/>
            <p:nvPr/>
          </p:nvSpPr>
          <p:spPr>
            <a:xfrm>
              <a:off x="2264975" y="3104950"/>
              <a:ext cx="746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Bai Jamjuree"/>
                  <a:ea typeface="Bai Jamjuree"/>
                  <a:cs typeface="Bai Jamjuree"/>
                  <a:sym typeface="Bai Jamjuree"/>
                </a:rPr>
                <a:t>Spare Part</a:t>
              </a:r>
              <a:endParaRPr sz="8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sp>
        <p:nvSpPr>
          <p:cNvPr id="579" name="Google Shape;579;p45"/>
          <p:cNvSpPr/>
          <p:nvPr/>
        </p:nvSpPr>
        <p:spPr>
          <a:xfrm>
            <a:off x="4333375" y="2011850"/>
            <a:ext cx="1036200" cy="3627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ตรวจสอบทรัพย์สิน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80" name="Google Shape;580;p45"/>
          <p:cNvSpPr txBox="1"/>
          <p:nvPr/>
        </p:nvSpPr>
        <p:spPr>
          <a:xfrm>
            <a:off x="5332525" y="1334300"/>
            <a:ext cx="2050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- จำนวน  Tonner ,Drum ,Waste Toner ทั้งหมด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- เช็ค Stock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จำนวนวัสดุสิ้นเปลืองที่ใช้งานทั้งหมด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จำนวน </a:t>
            </a:r>
            <a:r>
              <a:rPr lang="en-US" sz="800">
                <a:solidFill>
                  <a:srgbClr val="000000"/>
                </a:solidFill>
                <a:latin typeface="Bai Jamjuree"/>
                <a:ea typeface="Bai Jamjuree"/>
                <a:cs typeface="Bai Jamjuree"/>
                <a:sym typeface="Bai Jamjuree"/>
              </a:rPr>
              <a:t>วัสดุสิ้นเปลือง</a:t>
            </a: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ที่ไม่ได้ใช้งาน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จำนวน </a:t>
            </a:r>
            <a:r>
              <a:rPr lang="en-US" sz="800">
                <a:solidFill>
                  <a:srgbClr val="000000"/>
                </a:solidFill>
                <a:latin typeface="Bai Jamjuree"/>
                <a:ea typeface="Bai Jamjuree"/>
                <a:cs typeface="Bai Jamjuree"/>
                <a:sym typeface="Bai Jamjuree"/>
              </a:rPr>
              <a:t>วัสดุสิ้นเปลือง</a:t>
            </a: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คงเหลือ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จำนวน </a:t>
            </a:r>
            <a:r>
              <a:rPr lang="en-US" sz="800">
                <a:solidFill>
                  <a:srgbClr val="000000"/>
                </a:solidFill>
                <a:latin typeface="Bai Jamjuree"/>
                <a:ea typeface="Bai Jamjuree"/>
                <a:cs typeface="Bai Jamjuree"/>
                <a:sym typeface="Bai Jamjuree"/>
              </a:rPr>
              <a:t>วัสดุสิ้นเปลือง</a:t>
            </a: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สำรอง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จำนวน </a:t>
            </a:r>
            <a:r>
              <a:rPr lang="en-US" sz="800">
                <a:solidFill>
                  <a:srgbClr val="000000"/>
                </a:solidFill>
                <a:latin typeface="Bai Jamjuree"/>
                <a:ea typeface="Bai Jamjuree"/>
                <a:cs typeface="Bai Jamjuree"/>
                <a:sym typeface="Bai Jamjuree"/>
              </a:rPr>
              <a:t>วัสดุสิ้นเปลือง </a:t>
            </a: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หมดอายุการใช้งานจะต้อง Replace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Rollout Priority By Department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81" name="Google Shape;581;p45"/>
          <p:cNvCxnSpPr>
            <a:stCxn id="579" idx="2"/>
            <a:endCxn id="577" idx="0"/>
          </p:cNvCxnSpPr>
          <p:nvPr/>
        </p:nvCxnSpPr>
        <p:spPr>
          <a:xfrm>
            <a:off x="4851475" y="2374550"/>
            <a:ext cx="0" cy="4974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2" name="Google Shape;582;p45"/>
          <p:cNvSpPr/>
          <p:nvPr/>
        </p:nvSpPr>
        <p:spPr>
          <a:xfrm>
            <a:off x="5825975" y="2921775"/>
            <a:ext cx="1036200" cy="3627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ทำเรื่องจัดซื้อ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83" name="Google Shape;583;p45"/>
          <p:cNvCxnSpPr>
            <a:endCxn id="582" idx="1"/>
          </p:cNvCxnSpPr>
          <p:nvPr/>
        </p:nvCxnSpPr>
        <p:spPr>
          <a:xfrm>
            <a:off x="5332475" y="3103125"/>
            <a:ext cx="4935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84" name="Google Shape;584;p45"/>
          <p:cNvGrpSpPr/>
          <p:nvPr/>
        </p:nvGrpSpPr>
        <p:grpSpPr>
          <a:xfrm>
            <a:off x="7453650" y="2871825"/>
            <a:ext cx="962100" cy="462600"/>
            <a:chOff x="2157125" y="3027550"/>
            <a:chExt cx="962100" cy="462600"/>
          </a:xfrm>
        </p:grpSpPr>
        <p:sp>
          <p:nvSpPr>
            <p:cNvPr id="585" name="Google Shape;585;p45"/>
            <p:cNvSpPr/>
            <p:nvPr/>
          </p:nvSpPr>
          <p:spPr>
            <a:xfrm>
              <a:off x="2157125" y="3027550"/>
              <a:ext cx="962100" cy="462600"/>
            </a:xfrm>
            <a:prstGeom prst="diamond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586" name="Google Shape;586;p45"/>
            <p:cNvSpPr txBox="1"/>
            <p:nvPr/>
          </p:nvSpPr>
          <p:spPr>
            <a:xfrm>
              <a:off x="2264975" y="3104950"/>
              <a:ext cx="746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Bai Jamjuree"/>
                  <a:ea typeface="Bai Jamjuree"/>
                  <a:cs typeface="Bai Jamjuree"/>
                  <a:sym typeface="Bai Jamjuree"/>
                </a:rPr>
                <a:t>จัดซื้อ</a:t>
              </a:r>
              <a:endParaRPr sz="8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cxnSp>
        <p:nvCxnSpPr>
          <p:cNvPr id="587" name="Google Shape;587;p45"/>
          <p:cNvCxnSpPr>
            <a:stCxn id="582" idx="3"/>
            <a:endCxn id="585" idx="1"/>
          </p:cNvCxnSpPr>
          <p:nvPr/>
        </p:nvCxnSpPr>
        <p:spPr>
          <a:xfrm>
            <a:off x="6862175" y="3103125"/>
            <a:ext cx="5916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88" name="Google Shape;588;p45"/>
          <p:cNvGrpSpPr/>
          <p:nvPr/>
        </p:nvGrpSpPr>
        <p:grpSpPr>
          <a:xfrm>
            <a:off x="4370437" y="4249470"/>
            <a:ext cx="962100" cy="523016"/>
            <a:chOff x="2157125" y="3027550"/>
            <a:chExt cx="962100" cy="462600"/>
          </a:xfrm>
        </p:grpSpPr>
        <p:sp>
          <p:nvSpPr>
            <p:cNvPr id="589" name="Google Shape;589;p45"/>
            <p:cNvSpPr/>
            <p:nvPr/>
          </p:nvSpPr>
          <p:spPr>
            <a:xfrm>
              <a:off x="2157125" y="3027550"/>
              <a:ext cx="962100" cy="462600"/>
            </a:xfrm>
            <a:prstGeom prst="diamond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590" name="Google Shape;590;p45"/>
            <p:cNvSpPr txBox="1"/>
            <p:nvPr/>
          </p:nvSpPr>
          <p:spPr>
            <a:xfrm>
              <a:off x="2264975" y="3104950"/>
              <a:ext cx="7464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Bai Jamjuree"/>
                  <a:ea typeface="Bai Jamjuree"/>
                  <a:cs typeface="Bai Jamjuree"/>
                  <a:sym typeface="Bai Jamjuree"/>
                </a:rPr>
                <a:t>Replace</a:t>
              </a:r>
              <a:endParaRPr sz="8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cxnSp>
        <p:nvCxnSpPr>
          <p:cNvPr id="591" name="Google Shape;591;p45"/>
          <p:cNvCxnSpPr>
            <a:stCxn id="592" idx="2"/>
            <a:endCxn id="589" idx="0"/>
          </p:cNvCxnSpPr>
          <p:nvPr/>
        </p:nvCxnSpPr>
        <p:spPr>
          <a:xfrm>
            <a:off x="4851475" y="3973300"/>
            <a:ext cx="0" cy="2763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3" name="Google Shape;593;p45"/>
          <p:cNvSpPr/>
          <p:nvPr/>
        </p:nvSpPr>
        <p:spPr>
          <a:xfrm>
            <a:off x="2810138" y="4305929"/>
            <a:ext cx="1036200" cy="4101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Update Data Asset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94" name="Google Shape;594;p45"/>
          <p:cNvSpPr/>
          <p:nvPr/>
        </p:nvSpPr>
        <p:spPr>
          <a:xfrm>
            <a:off x="1554940" y="4336956"/>
            <a:ext cx="779100" cy="34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ปิดงาน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95" name="Google Shape;595;p45"/>
          <p:cNvCxnSpPr>
            <a:stCxn id="589" idx="1"/>
            <a:endCxn id="593" idx="3"/>
          </p:cNvCxnSpPr>
          <p:nvPr/>
        </p:nvCxnSpPr>
        <p:spPr>
          <a:xfrm rot="10800000">
            <a:off x="3846337" y="4510978"/>
            <a:ext cx="5241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6" name="Google Shape;596;p45"/>
          <p:cNvCxnSpPr>
            <a:stCxn id="593" idx="1"/>
            <a:endCxn id="594" idx="3"/>
          </p:cNvCxnSpPr>
          <p:nvPr/>
        </p:nvCxnSpPr>
        <p:spPr>
          <a:xfrm rot="10800000">
            <a:off x="2334038" y="4510979"/>
            <a:ext cx="4761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7" name="Google Shape;597;p45"/>
          <p:cNvSpPr txBox="1"/>
          <p:nvPr/>
        </p:nvSpPr>
        <p:spPr>
          <a:xfrm>
            <a:off x="8031076" y="2530875"/>
            <a:ext cx="54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ผ่าน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92" name="Google Shape;592;p45"/>
          <p:cNvSpPr/>
          <p:nvPr/>
        </p:nvSpPr>
        <p:spPr>
          <a:xfrm>
            <a:off x="4333375" y="3610600"/>
            <a:ext cx="1036200" cy="3627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Plan Rollout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98" name="Google Shape;598;p45"/>
          <p:cNvCxnSpPr>
            <a:stCxn id="577" idx="2"/>
            <a:endCxn id="592" idx="0"/>
          </p:cNvCxnSpPr>
          <p:nvPr/>
        </p:nvCxnSpPr>
        <p:spPr>
          <a:xfrm>
            <a:off x="4851475" y="3334425"/>
            <a:ext cx="0" cy="2763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9" name="Google Shape;599;p45"/>
          <p:cNvSpPr txBox="1"/>
          <p:nvPr/>
        </p:nvSpPr>
        <p:spPr>
          <a:xfrm>
            <a:off x="5332487" y="2838683"/>
            <a:ext cx="37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ไม่มี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600" name="Google Shape;600;p45"/>
          <p:cNvSpPr txBox="1"/>
          <p:nvPr/>
        </p:nvSpPr>
        <p:spPr>
          <a:xfrm>
            <a:off x="4856812" y="3268733"/>
            <a:ext cx="37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มี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601" name="Google Shape;601;p45"/>
          <p:cNvSpPr txBox="1"/>
          <p:nvPr/>
        </p:nvSpPr>
        <p:spPr>
          <a:xfrm>
            <a:off x="4015887" y="4249483"/>
            <a:ext cx="37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ได้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602" name="Google Shape;602;p45"/>
          <p:cNvCxnSpPr>
            <a:stCxn id="589" idx="3"/>
            <a:endCxn id="592" idx="3"/>
          </p:cNvCxnSpPr>
          <p:nvPr/>
        </p:nvCxnSpPr>
        <p:spPr>
          <a:xfrm flipH="1" rot="10800000">
            <a:off x="5332537" y="3791878"/>
            <a:ext cx="36900" cy="719100"/>
          </a:xfrm>
          <a:prstGeom prst="bentConnector3">
            <a:avLst>
              <a:gd fmla="val 745698" name="adj1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3" name="Google Shape;603;p45"/>
          <p:cNvSpPr txBox="1"/>
          <p:nvPr/>
        </p:nvSpPr>
        <p:spPr>
          <a:xfrm>
            <a:off x="5635846" y="3966725"/>
            <a:ext cx="47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ไม่ได้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604" name="Google Shape;60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5938" y="1212425"/>
            <a:ext cx="665125" cy="673428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45"/>
          <p:cNvSpPr txBox="1"/>
          <p:nvPr/>
        </p:nvSpPr>
        <p:spPr>
          <a:xfrm>
            <a:off x="900963" y="1916150"/>
            <a:ext cx="147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IT Monitoring Toner ,Drum,Waste Toner Systems Every Day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606" name="Google Shape;606;p45"/>
          <p:cNvGrpSpPr/>
          <p:nvPr/>
        </p:nvGrpSpPr>
        <p:grpSpPr>
          <a:xfrm>
            <a:off x="2773038" y="1961900"/>
            <a:ext cx="962100" cy="462600"/>
            <a:chOff x="1578900" y="2768675"/>
            <a:chExt cx="962100" cy="462600"/>
          </a:xfrm>
        </p:grpSpPr>
        <p:sp>
          <p:nvSpPr>
            <p:cNvPr id="607" name="Google Shape;607;p45"/>
            <p:cNvSpPr/>
            <p:nvPr/>
          </p:nvSpPr>
          <p:spPr>
            <a:xfrm>
              <a:off x="1578900" y="2768675"/>
              <a:ext cx="962100" cy="462600"/>
            </a:xfrm>
            <a:prstGeom prst="diamond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608" name="Google Shape;608;p45"/>
            <p:cNvSpPr txBox="1"/>
            <p:nvPr/>
          </p:nvSpPr>
          <p:spPr>
            <a:xfrm>
              <a:off x="1686750" y="2784425"/>
              <a:ext cx="746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Bai Jamjuree"/>
                  <a:ea typeface="Bai Jamjuree"/>
                  <a:cs typeface="Bai Jamjuree"/>
                  <a:sym typeface="Bai Jamjuree"/>
                </a:rPr>
                <a:t>System Alert</a:t>
              </a:r>
              <a:endParaRPr sz="8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cxnSp>
        <p:nvCxnSpPr>
          <p:cNvPr id="609" name="Google Shape;609;p45"/>
          <p:cNvCxnSpPr>
            <a:stCxn id="605" idx="3"/>
            <a:endCxn id="607" idx="1"/>
          </p:cNvCxnSpPr>
          <p:nvPr/>
        </p:nvCxnSpPr>
        <p:spPr>
          <a:xfrm>
            <a:off x="2376063" y="2193200"/>
            <a:ext cx="396900" cy="6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0" name="Google Shape;610;p45"/>
          <p:cNvSpPr txBox="1"/>
          <p:nvPr/>
        </p:nvSpPr>
        <p:spPr>
          <a:xfrm>
            <a:off x="3293396" y="1494525"/>
            <a:ext cx="994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ระบบแจ้งเตือนหมึกใกล้หมด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611" name="Google Shape;611;p45"/>
          <p:cNvCxnSpPr>
            <a:stCxn id="607" idx="3"/>
            <a:endCxn id="579" idx="1"/>
          </p:cNvCxnSpPr>
          <p:nvPr/>
        </p:nvCxnSpPr>
        <p:spPr>
          <a:xfrm>
            <a:off x="3735138" y="2193200"/>
            <a:ext cx="5982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2" name="Google Shape;612;p45"/>
          <p:cNvCxnSpPr>
            <a:endCxn id="594" idx="0"/>
          </p:cNvCxnSpPr>
          <p:nvPr/>
        </p:nvCxnSpPr>
        <p:spPr>
          <a:xfrm rot="5400000">
            <a:off x="1635190" y="2718156"/>
            <a:ext cx="1928100" cy="1309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3" name="Google Shape;613;p45"/>
          <p:cNvSpPr txBox="1"/>
          <p:nvPr/>
        </p:nvSpPr>
        <p:spPr>
          <a:xfrm>
            <a:off x="3845412" y="1925633"/>
            <a:ext cx="37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มี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614" name="Google Shape;614;p45"/>
          <p:cNvSpPr txBox="1"/>
          <p:nvPr/>
        </p:nvSpPr>
        <p:spPr>
          <a:xfrm>
            <a:off x="2334050" y="3103133"/>
            <a:ext cx="37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ไม่มี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615" name="Google Shape;615;p45"/>
          <p:cNvCxnSpPr>
            <a:stCxn id="585" idx="2"/>
            <a:endCxn id="582" idx="2"/>
          </p:cNvCxnSpPr>
          <p:nvPr/>
        </p:nvCxnSpPr>
        <p:spPr>
          <a:xfrm flipH="1" rot="5400000">
            <a:off x="7114350" y="2514075"/>
            <a:ext cx="50100" cy="1590600"/>
          </a:xfrm>
          <a:prstGeom prst="bentConnector3">
            <a:avLst>
              <a:gd fmla="val -475299" name="adj1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6" name="Google Shape;616;p45"/>
          <p:cNvSpPr/>
          <p:nvPr/>
        </p:nvSpPr>
        <p:spPr>
          <a:xfrm>
            <a:off x="7416588" y="2014404"/>
            <a:ext cx="1036200" cy="4101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Update Data Asset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617" name="Google Shape;617;p45"/>
          <p:cNvCxnSpPr>
            <a:endCxn id="616" idx="2"/>
          </p:cNvCxnSpPr>
          <p:nvPr/>
        </p:nvCxnSpPr>
        <p:spPr>
          <a:xfrm rot="-5400000">
            <a:off x="7710738" y="2647854"/>
            <a:ext cx="447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8" name="Google Shape;618;p45"/>
          <p:cNvCxnSpPr>
            <a:endCxn id="579" idx="0"/>
          </p:cNvCxnSpPr>
          <p:nvPr/>
        </p:nvCxnSpPr>
        <p:spPr>
          <a:xfrm rot="10800000">
            <a:off x="4851475" y="2011850"/>
            <a:ext cx="3083100" cy="2700"/>
          </a:xfrm>
          <a:prstGeom prst="bentConnector4">
            <a:avLst>
              <a:gd fmla="val -208" name="adj1"/>
              <a:gd fmla="val 28837963" name="adj2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9" name="Google Shape;619;p45"/>
          <p:cNvSpPr txBox="1"/>
          <p:nvPr/>
        </p:nvSpPr>
        <p:spPr>
          <a:xfrm>
            <a:off x="6547049" y="3578950"/>
            <a:ext cx="1184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ไม่ผ่าน/ตรวจสอบข้อมูล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/>
        </p:nvSpPr>
        <p:spPr>
          <a:xfrm>
            <a:off x="0" y="63025"/>
            <a:ext cx="4129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3F3F3F"/>
                </a:solidFill>
              </a:rPr>
              <a:t>Summary Report</a:t>
            </a:r>
            <a:endParaRPr sz="800"/>
          </a:p>
        </p:txBody>
      </p:sp>
      <p:pic>
        <p:nvPicPr>
          <p:cNvPr id="103" name="Google Shape;1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2"/>
          <p:cNvPicPr preferRelativeResize="0"/>
          <p:nvPr/>
        </p:nvPicPr>
        <p:blipFill rotWithShape="1">
          <a:blip r:embed="rId4">
            <a:alphaModFix/>
          </a:blip>
          <a:srcRect b="0" l="0" r="0" t="6829"/>
          <a:stretch/>
        </p:blipFill>
        <p:spPr>
          <a:xfrm>
            <a:off x="5441400" y="1862098"/>
            <a:ext cx="1093550" cy="2481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05" name="Google Shape;105;p22"/>
          <p:cNvSpPr txBox="1"/>
          <p:nvPr/>
        </p:nvSpPr>
        <p:spPr>
          <a:xfrm rot="-867">
            <a:off x="4908525" y="804137"/>
            <a:ext cx="1189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April 2022</a:t>
            </a:r>
            <a:endParaRPr sz="15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106" name="Google Shape;106;p22"/>
          <p:cNvGrpSpPr/>
          <p:nvPr/>
        </p:nvGrpSpPr>
        <p:grpSpPr>
          <a:xfrm>
            <a:off x="7620350" y="2495325"/>
            <a:ext cx="780800" cy="483675"/>
            <a:chOff x="5564575" y="3434775"/>
            <a:chExt cx="780800" cy="483675"/>
          </a:xfrm>
        </p:grpSpPr>
        <p:pic>
          <p:nvPicPr>
            <p:cNvPr id="107" name="Google Shape;107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64575" y="3434775"/>
              <a:ext cx="780800" cy="483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2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564575" y="3461300"/>
              <a:ext cx="142875" cy="133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2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564575" y="3745354"/>
              <a:ext cx="142875" cy="13607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0" name="Google Shape;110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37300" y="2571750"/>
            <a:ext cx="1104100" cy="1771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cxnSp>
        <p:nvCxnSpPr>
          <p:cNvPr id="111" name="Google Shape;111;p22"/>
          <p:cNvCxnSpPr/>
          <p:nvPr/>
        </p:nvCxnSpPr>
        <p:spPr>
          <a:xfrm>
            <a:off x="6578525" y="4385675"/>
            <a:ext cx="2587800" cy="74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22"/>
          <p:cNvCxnSpPr/>
          <p:nvPr/>
        </p:nvCxnSpPr>
        <p:spPr>
          <a:xfrm flipH="1">
            <a:off x="1588100" y="4369550"/>
            <a:ext cx="2749200" cy="765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22"/>
          <p:cNvSpPr txBox="1"/>
          <p:nvPr/>
        </p:nvSpPr>
        <p:spPr>
          <a:xfrm>
            <a:off x="4629550" y="2141325"/>
            <a:ext cx="51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Bai Jamjuree"/>
                <a:ea typeface="Bai Jamjuree"/>
                <a:cs typeface="Bai Jamjuree"/>
                <a:sym typeface="Bai Jamjuree"/>
              </a:rPr>
              <a:t>391</a:t>
            </a:r>
            <a:endParaRPr b="1"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5772775" y="1508100"/>
            <a:ext cx="51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Bai Jamjuree"/>
                <a:ea typeface="Bai Jamjuree"/>
                <a:cs typeface="Bai Jamjuree"/>
                <a:sym typeface="Bai Jamjuree"/>
              </a:rPr>
              <a:t>552</a:t>
            </a:r>
            <a:endParaRPr b="1"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7494125" y="922200"/>
            <a:ext cx="1364400" cy="80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116" name="Google Shape;116;p22"/>
          <p:cNvCxnSpPr/>
          <p:nvPr/>
        </p:nvCxnSpPr>
        <p:spPr>
          <a:xfrm>
            <a:off x="7494125" y="1238025"/>
            <a:ext cx="1364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22"/>
          <p:cNvSpPr txBox="1"/>
          <p:nvPr/>
        </p:nvSpPr>
        <p:spPr>
          <a:xfrm>
            <a:off x="7816750" y="1268625"/>
            <a:ext cx="780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Bai Jamjuree"/>
                <a:ea typeface="Bai Jamjuree"/>
                <a:cs typeface="Bai Jamjuree"/>
                <a:sym typeface="Bai Jamjuree"/>
              </a:rPr>
              <a:t>943</a:t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 rot="-943">
            <a:off x="7660450" y="868285"/>
            <a:ext cx="10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Ticket</a:t>
            </a:r>
            <a:endParaRPr sz="13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7913400" y="4762275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</a:rPr>
              <a:t>October</a:t>
            </a:r>
            <a:endParaRPr sz="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2699792" y="2181230"/>
            <a:ext cx="3744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Top 5 Incident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3863" y="136130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/>
        </p:nvSpPr>
        <p:spPr>
          <a:xfrm>
            <a:off x="-131175" y="4772650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October</a:t>
            </a:r>
            <a:endParaRPr sz="10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en-US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29" name="Google Shape;129;p23"/>
          <p:cNvSpPr txBox="1"/>
          <p:nvPr>
            <p:ph idx="2" type="body"/>
          </p:nvPr>
        </p:nvSpPr>
        <p:spPr>
          <a:xfrm>
            <a:off x="2744794" y="2826619"/>
            <a:ext cx="37443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Bai Jamjuree"/>
                <a:ea typeface="Bai Jamjuree"/>
                <a:cs typeface="Bai Jamjuree"/>
                <a:sym typeface="Bai Jamjuree"/>
              </a:rPr>
              <a:t>April 2022</a:t>
            </a:r>
            <a:endParaRPr b="1"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/>
        </p:nvSpPr>
        <p:spPr>
          <a:xfrm>
            <a:off x="-30700" y="267500"/>
            <a:ext cx="9174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3F3F3F"/>
                </a:solidFill>
              </a:rPr>
              <a:t>Top 5 Incident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" name="Google Shape;136;p24"/>
          <p:cNvGrpSpPr/>
          <p:nvPr/>
        </p:nvGrpSpPr>
        <p:grpSpPr>
          <a:xfrm>
            <a:off x="1462175" y="1205200"/>
            <a:ext cx="7819675" cy="3864325"/>
            <a:chOff x="1462175" y="1205200"/>
            <a:chExt cx="7819675" cy="3864325"/>
          </a:xfrm>
        </p:grpSpPr>
        <p:sp>
          <p:nvSpPr>
            <p:cNvPr id="137" name="Google Shape;137;p24"/>
            <p:cNvSpPr txBox="1"/>
            <p:nvPr/>
          </p:nvSpPr>
          <p:spPr>
            <a:xfrm>
              <a:off x="1462175" y="4576925"/>
              <a:ext cx="1650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Bai Jamjuree"/>
                  <a:ea typeface="Bai Jamjuree"/>
                  <a:cs typeface="Bai Jamjuree"/>
                  <a:sym typeface="Bai Jamjuree"/>
                </a:rPr>
                <a:t>Software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38" name="Google Shape;138;p24"/>
            <p:cNvSpPr txBox="1"/>
            <p:nvPr/>
          </p:nvSpPr>
          <p:spPr>
            <a:xfrm>
              <a:off x="6137125" y="4576925"/>
              <a:ext cx="1650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Hardware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39" name="Google Shape;139;p24"/>
            <p:cNvSpPr txBox="1"/>
            <p:nvPr/>
          </p:nvSpPr>
          <p:spPr>
            <a:xfrm>
              <a:off x="4572000" y="4576925"/>
              <a:ext cx="1650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Operating System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40" name="Google Shape;140;p24"/>
            <p:cNvSpPr txBox="1"/>
            <p:nvPr/>
          </p:nvSpPr>
          <p:spPr>
            <a:xfrm>
              <a:off x="2949288" y="4576925"/>
              <a:ext cx="1650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Printer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41" name="Google Shape;141;p24"/>
            <p:cNvSpPr txBox="1"/>
            <p:nvPr/>
          </p:nvSpPr>
          <p:spPr>
            <a:xfrm>
              <a:off x="7631550" y="4576925"/>
              <a:ext cx="1650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Infrastructure , System &amp; Network Service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grpSp>
          <p:nvGrpSpPr>
            <p:cNvPr id="142" name="Google Shape;142;p24"/>
            <p:cNvGrpSpPr/>
            <p:nvPr/>
          </p:nvGrpSpPr>
          <p:grpSpPr>
            <a:xfrm>
              <a:off x="1879775" y="1205200"/>
              <a:ext cx="6974225" cy="3371725"/>
              <a:chOff x="1879775" y="1205200"/>
              <a:chExt cx="6974225" cy="3371725"/>
            </a:xfrm>
          </p:grpSpPr>
          <p:pic>
            <p:nvPicPr>
              <p:cNvPr id="143" name="Google Shape;143;p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879775" y="1205200"/>
                <a:ext cx="796075" cy="33717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4" name="Google Shape;144;p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425050" y="2679850"/>
                <a:ext cx="796075" cy="1897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5" name="Google Shape;145;p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970325" y="2908475"/>
                <a:ext cx="796075" cy="1668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6" name="Google Shape;146;p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514125" y="2986325"/>
                <a:ext cx="796075" cy="1590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7" name="Google Shape;147;p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8057925" y="3766975"/>
                <a:ext cx="796075" cy="809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8" name="Google Shape;148;p24"/>
              <p:cNvSpPr txBox="1"/>
              <p:nvPr/>
            </p:nvSpPr>
            <p:spPr>
              <a:xfrm>
                <a:off x="2020925" y="1295125"/>
                <a:ext cx="532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>
                    <a:latin typeface="Bai Jamjuree"/>
                    <a:ea typeface="Bai Jamjuree"/>
                    <a:cs typeface="Bai Jamjuree"/>
                    <a:sym typeface="Bai Jamjuree"/>
                  </a:rPr>
                  <a:t>110</a:t>
                </a:r>
                <a:endParaRPr b="1">
                  <a:latin typeface="Bai Jamjuree"/>
                  <a:ea typeface="Bai Jamjuree"/>
                  <a:cs typeface="Bai Jamjuree"/>
                  <a:sym typeface="Bai Jamjuree"/>
                </a:endParaRPr>
              </a:p>
            </p:txBody>
          </p:sp>
          <p:sp>
            <p:nvSpPr>
              <p:cNvPr id="149" name="Google Shape;149;p24"/>
              <p:cNvSpPr txBox="1"/>
              <p:nvPr/>
            </p:nvSpPr>
            <p:spPr>
              <a:xfrm>
                <a:off x="3556675" y="2679850"/>
                <a:ext cx="5328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>
                    <a:latin typeface="Bai Jamjuree"/>
                    <a:ea typeface="Bai Jamjuree"/>
                    <a:cs typeface="Bai Jamjuree"/>
                    <a:sym typeface="Bai Jamjuree"/>
                  </a:rPr>
                  <a:t>68</a:t>
                </a:r>
                <a:endParaRPr b="1">
                  <a:latin typeface="Bai Jamjuree"/>
                  <a:ea typeface="Bai Jamjuree"/>
                  <a:cs typeface="Bai Jamjuree"/>
                  <a:sym typeface="Bai Jamjuree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>
                  <a:latin typeface="Bai Jamjuree"/>
                  <a:ea typeface="Bai Jamjuree"/>
                  <a:cs typeface="Bai Jamjuree"/>
                  <a:sym typeface="Bai Jamjuree"/>
                </a:endParaRPr>
              </a:p>
            </p:txBody>
          </p:sp>
          <p:sp>
            <p:nvSpPr>
              <p:cNvPr id="150" name="Google Shape;150;p24"/>
              <p:cNvSpPr txBox="1"/>
              <p:nvPr/>
            </p:nvSpPr>
            <p:spPr>
              <a:xfrm>
                <a:off x="5101200" y="2986325"/>
                <a:ext cx="532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>
                    <a:latin typeface="Bai Jamjuree"/>
                    <a:ea typeface="Bai Jamjuree"/>
                    <a:cs typeface="Bai Jamjuree"/>
                    <a:sym typeface="Bai Jamjuree"/>
                  </a:rPr>
                  <a:t>47</a:t>
                </a:r>
                <a:endParaRPr b="1">
                  <a:latin typeface="Bai Jamjuree"/>
                  <a:ea typeface="Bai Jamjuree"/>
                  <a:cs typeface="Bai Jamjuree"/>
                  <a:sym typeface="Bai Jamjuree"/>
                </a:endParaRPr>
              </a:p>
            </p:txBody>
          </p:sp>
          <p:sp>
            <p:nvSpPr>
              <p:cNvPr id="151" name="Google Shape;151;p24"/>
              <p:cNvSpPr txBox="1"/>
              <p:nvPr/>
            </p:nvSpPr>
            <p:spPr>
              <a:xfrm>
                <a:off x="6647250" y="2986322"/>
                <a:ext cx="532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>
                    <a:latin typeface="Bai Jamjuree"/>
                    <a:ea typeface="Bai Jamjuree"/>
                    <a:cs typeface="Bai Jamjuree"/>
                    <a:sym typeface="Bai Jamjuree"/>
                  </a:rPr>
                  <a:t>46</a:t>
                </a:r>
                <a:endParaRPr b="1">
                  <a:latin typeface="Bai Jamjuree"/>
                  <a:ea typeface="Bai Jamjuree"/>
                  <a:cs typeface="Bai Jamjuree"/>
                  <a:sym typeface="Bai Jamjuree"/>
                </a:endParaRPr>
              </a:p>
            </p:txBody>
          </p:sp>
          <p:sp>
            <p:nvSpPr>
              <p:cNvPr id="152" name="Google Shape;152;p24"/>
              <p:cNvSpPr txBox="1"/>
              <p:nvPr/>
            </p:nvSpPr>
            <p:spPr>
              <a:xfrm>
                <a:off x="8189550" y="3809038"/>
                <a:ext cx="5328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>
                    <a:latin typeface="Bai Jamjuree"/>
                    <a:ea typeface="Bai Jamjuree"/>
                    <a:cs typeface="Bai Jamjuree"/>
                    <a:sym typeface="Bai Jamjuree"/>
                  </a:rPr>
                  <a:t>45</a:t>
                </a:r>
                <a:endParaRPr b="1">
                  <a:latin typeface="Bai Jamjuree"/>
                  <a:ea typeface="Bai Jamjuree"/>
                  <a:cs typeface="Bai Jamjuree"/>
                  <a:sym typeface="Bai Jamjuree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>
                  <a:latin typeface="Bai Jamjuree"/>
                  <a:ea typeface="Bai Jamjuree"/>
                  <a:cs typeface="Bai Jamjuree"/>
                  <a:sym typeface="Bai Jamjuree"/>
                </a:endParaRPr>
              </a:p>
            </p:txBody>
          </p:sp>
        </p:grpSp>
      </p:grpSp>
      <p:sp>
        <p:nvSpPr>
          <p:cNvPr id="153" name="Google Shape;153;p24"/>
          <p:cNvSpPr txBox="1"/>
          <p:nvPr/>
        </p:nvSpPr>
        <p:spPr>
          <a:xfrm>
            <a:off x="4012875" y="711175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April 2022</a:t>
            </a:r>
            <a:endParaRPr sz="600"/>
          </a:p>
        </p:txBody>
      </p:sp>
      <p:sp>
        <p:nvSpPr>
          <p:cNvPr id="154" name="Google Shape;154;p24"/>
          <p:cNvSpPr txBox="1"/>
          <p:nvPr/>
        </p:nvSpPr>
        <p:spPr>
          <a:xfrm>
            <a:off x="2904900" y="1050475"/>
            <a:ext cx="3009900" cy="523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e-Document Scan เอกสารไม่ได้  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SAP ปลิ้นเอกสารไม่ได้ 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155" name="Google Shape;155;p24"/>
          <p:cNvCxnSpPr/>
          <p:nvPr/>
        </p:nvCxnSpPr>
        <p:spPr>
          <a:xfrm flipH="1">
            <a:off x="2493250" y="1587225"/>
            <a:ext cx="449100" cy="59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24"/>
          <p:cNvSpPr txBox="1"/>
          <p:nvPr/>
        </p:nvSpPr>
        <p:spPr>
          <a:xfrm>
            <a:off x="3538550" y="1675638"/>
            <a:ext cx="2617800" cy="523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Ricoh ไม่สามารถสแกนเอกสารได้   </a:t>
            </a:r>
            <a:endParaRPr sz="11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Sticker Print ไม่ออก </a:t>
            </a:r>
            <a:endParaRPr sz="11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157" name="Google Shape;157;p24"/>
          <p:cNvCxnSpPr/>
          <p:nvPr/>
        </p:nvCxnSpPr>
        <p:spPr>
          <a:xfrm flipH="1">
            <a:off x="4012800" y="2193650"/>
            <a:ext cx="441900" cy="53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24"/>
          <p:cNvSpPr txBox="1"/>
          <p:nvPr/>
        </p:nvSpPr>
        <p:spPr>
          <a:xfrm>
            <a:off x="4679225" y="2298500"/>
            <a:ext cx="2617800" cy="523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เครื่องคอมพิวเตอร์ค้าง ช้า 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เข้า Windows ไม่ได้ 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159" name="Google Shape;159;p24"/>
          <p:cNvCxnSpPr>
            <a:endCxn id="150" idx="3"/>
          </p:cNvCxnSpPr>
          <p:nvPr/>
        </p:nvCxnSpPr>
        <p:spPr>
          <a:xfrm flipH="1">
            <a:off x="5634000" y="2815025"/>
            <a:ext cx="265500" cy="37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4"/>
          <p:cNvSpPr txBox="1"/>
          <p:nvPr/>
        </p:nvSpPr>
        <p:spPr>
          <a:xfrm>
            <a:off x="6156350" y="1205200"/>
            <a:ext cx="2845200" cy="3540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IP-Phone ใช้งานไม่ได้ ไม่มีสัญญาณ 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161" name="Google Shape;161;p24"/>
          <p:cNvCxnSpPr>
            <a:endCxn id="151" idx="0"/>
          </p:cNvCxnSpPr>
          <p:nvPr/>
        </p:nvCxnSpPr>
        <p:spPr>
          <a:xfrm flipH="1">
            <a:off x="6913650" y="1729622"/>
            <a:ext cx="857700" cy="125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4"/>
          <p:cNvSpPr txBox="1"/>
          <p:nvPr/>
        </p:nvSpPr>
        <p:spPr>
          <a:xfrm>
            <a:off x="7374600" y="2513150"/>
            <a:ext cx="1848600" cy="3540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Internet ใช้งานไม่ได้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163" name="Google Shape;163;p24"/>
          <p:cNvCxnSpPr/>
          <p:nvPr/>
        </p:nvCxnSpPr>
        <p:spPr>
          <a:xfrm flipH="1">
            <a:off x="8287975" y="2852500"/>
            <a:ext cx="531600" cy="93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24"/>
          <p:cNvSpPr txBox="1"/>
          <p:nvPr/>
        </p:nvSpPr>
        <p:spPr>
          <a:xfrm>
            <a:off x="321675" y="235475"/>
            <a:ext cx="1364400" cy="80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165" name="Google Shape;165;p24"/>
          <p:cNvCxnSpPr/>
          <p:nvPr/>
        </p:nvCxnSpPr>
        <p:spPr>
          <a:xfrm>
            <a:off x="321675" y="551300"/>
            <a:ext cx="1364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4"/>
          <p:cNvSpPr txBox="1"/>
          <p:nvPr/>
        </p:nvSpPr>
        <p:spPr>
          <a:xfrm>
            <a:off x="644300" y="581900"/>
            <a:ext cx="780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Bai Jamjuree"/>
                <a:ea typeface="Bai Jamjuree"/>
                <a:cs typeface="Bai Jamjuree"/>
                <a:sym typeface="Bai Jamjuree"/>
              </a:rPr>
              <a:t>391</a:t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 rot="-943">
            <a:off x="488000" y="181560"/>
            <a:ext cx="10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Ticket</a:t>
            </a:r>
            <a:endParaRPr sz="1300"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2699792" y="2181230"/>
            <a:ext cx="3744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Top 5 Service</a:t>
            </a:r>
            <a:endParaRPr/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088" y="136880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 txBox="1"/>
          <p:nvPr/>
        </p:nvSpPr>
        <p:spPr>
          <a:xfrm>
            <a:off x="-131175" y="4772650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October</a:t>
            </a:r>
            <a:endParaRPr sz="10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en-US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77" name="Google Shape;177;p25"/>
          <p:cNvSpPr txBox="1"/>
          <p:nvPr>
            <p:ph idx="2" type="body"/>
          </p:nvPr>
        </p:nvSpPr>
        <p:spPr>
          <a:xfrm>
            <a:off x="2737394" y="2856119"/>
            <a:ext cx="37443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Bai Jamjuree"/>
                <a:ea typeface="Bai Jamjuree"/>
                <a:cs typeface="Bai Jamjuree"/>
                <a:sym typeface="Bai Jamjuree"/>
              </a:rPr>
              <a:t>April 2022</a:t>
            </a:r>
            <a:endParaRPr sz="1500"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/>
        </p:nvSpPr>
        <p:spPr>
          <a:xfrm>
            <a:off x="175" y="2675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3F3F3F"/>
                </a:solidFill>
              </a:rPr>
              <a:t>Top 5 Service</a:t>
            </a:r>
            <a:endParaRPr/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6"/>
          <p:cNvSpPr txBox="1"/>
          <p:nvPr/>
        </p:nvSpPr>
        <p:spPr>
          <a:xfrm>
            <a:off x="4437100" y="1074325"/>
            <a:ext cx="22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6"/>
          <p:cNvSpPr txBox="1"/>
          <p:nvPr/>
        </p:nvSpPr>
        <p:spPr>
          <a:xfrm>
            <a:off x="2070613" y="1517150"/>
            <a:ext cx="5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Bai Jamjuree"/>
                <a:ea typeface="Bai Jamjuree"/>
                <a:cs typeface="Bai Jamjuree"/>
                <a:sym typeface="Bai Jamjuree"/>
              </a:rPr>
              <a:t>107</a:t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186" name="Google Shape;186;p26"/>
          <p:cNvGrpSpPr/>
          <p:nvPr/>
        </p:nvGrpSpPr>
        <p:grpSpPr>
          <a:xfrm>
            <a:off x="1221525" y="1203875"/>
            <a:ext cx="8115250" cy="3706325"/>
            <a:chOff x="1221525" y="1203875"/>
            <a:chExt cx="8115250" cy="3706325"/>
          </a:xfrm>
        </p:grpSpPr>
        <p:pic>
          <p:nvPicPr>
            <p:cNvPr id="187" name="Google Shape;187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91375" y="1203875"/>
              <a:ext cx="6992576" cy="3706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Google Shape;188;p26"/>
            <p:cNvSpPr txBox="1"/>
            <p:nvPr/>
          </p:nvSpPr>
          <p:spPr>
            <a:xfrm>
              <a:off x="4160600" y="4348525"/>
              <a:ext cx="223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Training &amp; Education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89" name="Google Shape;189;p26"/>
            <p:cNvSpPr txBox="1"/>
            <p:nvPr/>
          </p:nvSpPr>
          <p:spPr>
            <a:xfrm>
              <a:off x="1221525" y="4348525"/>
              <a:ext cx="223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Bai Jamjuree"/>
                  <a:ea typeface="Bai Jamjuree"/>
                  <a:cs typeface="Bai Jamjuree"/>
                  <a:sym typeface="Bai Jamjuree"/>
                </a:rPr>
                <a:t>Other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90" name="Google Shape;190;p26"/>
            <p:cNvSpPr txBox="1"/>
            <p:nvPr/>
          </p:nvSpPr>
          <p:spPr>
            <a:xfrm>
              <a:off x="5578663" y="4348525"/>
              <a:ext cx="223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Printer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91" name="Google Shape;191;p26"/>
            <p:cNvSpPr txBox="1"/>
            <p:nvPr/>
          </p:nvSpPr>
          <p:spPr>
            <a:xfrm>
              <a:off x="2640775" y="4348525"/>
              <a:ext cx="223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Software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92" name="Google Shape;192;p26"/>
            <p:cNvSpPr txBox="1"/>
            <p:nvPr/>
          </p:nvSpPr>
          <p:spPr>
            <a:xfrm>
              <a:off x="7099675" y="4348525"/>
              <a:ext cx="223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(blank)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pic>
          <p:nvPicPr>
            <p:cNvPr id="193" name="Google Shape;193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938975" y="1259000"/>
              <a:ext cx="796075" cy="3089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92375" y="1917350"/>
              <a:ext cx="796075" cy="2431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45775" y="2168400"/>
              <a:ext cx="796075" cy="2180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299175" y="2989900"/>
              <a:ext cx="796075" cy="135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Google Shape;197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752575" y="3316700"/>
              <a:ext cx="796075" cy="1031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" name="Google Shape;198;p26"/>
            <p:cNvSpPr txBox="1"/>
            <p:nvPr/>
          </p:nvSpPr>
          <p:spPr>
            <a:xfrm>
              <a:off x="3524013" y="1947300"/>
              <a:ext cx="53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Bai Jamjuree"/>
                  <a:ea typeface="Bai Jamjuree"/>
                  <a:cs typeface="Bai Jamjuree"/>
                  <a:sym typeface="Bai Jamjuree"/>
                </a:rPr>
                <a:t>110</a:t>
              </a:r>
              <a:endParaRPr b="1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99" name="Google Shape;199;p26"/>
            <p:cNvSpPr txBox="1"/>
            <p:nvPr/>
          </p:nvSpPr>
          <p:spPr>
            <a:xfrm>
              <a:off x="4977413" y="2215179"/>
              <a:ext cx="53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Bai Jamjuree"/>
                  <a:ea typeface="Bai Jamjuree"/>
                  <a:cs typeface="Bai Jamjuree"/>
                  <a:sym typeface="Bai Jamjuree"/>
                </a:rPr>
                <a:t>87</a:t>
              </a:r>
              <a:endParaRPr b="1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200" name="Google Shape;200;p26"/>
            <p:cNvSpPr txBox="1"/>
            <p:nvPr/>
          </p:nvSpPr>
          <p:spPr>
            <a:xfrm>
              <a:off x="6430813" y="3050325"/>
              <a:ext cx="53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Bai Jamjuree"/>
                  <a:ea typeface="Bai Jamjuree"/>
                  <a:cs typeface="Bai Jamjuree"/>
                  <a:sym typeface="Bai Jamjuree"/>
                </a:rPr>
                <a:t>74</a:t>
              </a:r>
              <a:endParaRPr b="1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201" name="Google Shape;201;p26"/>
            <p:cNvSpPr txBox="1"/>
            <p:nvPr/>
          </p:nvSpPr>
          <p:spPr>
            <a:xfrm>
              <a:off x="7884200" y="3352675"/>
              <a:ext cx="53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Bai Jamjuree"/>
                  <a:ea typeface="Bai Jamjuree"/>
                  <a:cs typeface="Bai Jamjuree"/>
                  <a:sym typeface="Bai Jamjuree"/>
                </a:rPr>
                <a:t>53</a:t>
              </a:r>
              <a:endParaRPr b="1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sp>
        <p:nvSpPr>
          <p:cNvPr id="202" name="Google Shape;202;p26"/>
          <p:cNvSpPr txBox="1"/>
          <p:nvPr/>
        </p:nvSpPr>
        <p:spPr>
          <a:xfrm>
            <a:off x="2070625" y="1292550"/>
            <a:ext cx="5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Bai Jamjuree"/>
                <a:ea typeface="Bai Jamjuree"/>
                <a:cs typeface="Bai Jamjuree"/>
                <a:sym typeface="Bai Jamjuree"/>
              </a:rPr>
              <a:t>114</a:t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4020600" y="843500"/>
            <a:ext cx="1189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April 2022</a:t>
            </a:r>
            <a:endParaRPr sz="1100"/>
          </a:p>
        </p:txBody>
      </p:sp>
      <p:sp>
        <p:nvSpPr>
          <p:cNvPr id="204" name="Google Shape;204;p26"/>
          <p:cNvSpPr txBox="1"/>
          <p:nvPr/>
        </p:nvSpPr>
        <p:spPr>
          <a:xfrm>
            <a:off x="7494125" y="922200"/>
            <a:ext cx="1364400" cy="80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205" name="Google Shape;205;p26"/>
          <p:cNvCxnSpPr/>
          <p:nvPr/>
        </p:nvCxnSpPr>
        <p:spPr>
          <a:xfrm>
            <a:off x="7494125" y="1238025"/>
            <a:ext cx="1364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26"/>
          <p:cNvSpPr txBox="1"/>
          <p:nvPr/>
        </p:nvSpPr>
        <p:spPr>
          <a:xfrm>
            <a:off x="7816750" y="1268625"/>
            <a:ext cx="780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Bai Jamjuree"/>
                <a:ea typeface="Bai Jamjuree"/>
                <a:cs typeface="Bai Jamjuree"/>
                <a:sym typeface="Bai Jamjuree"/>
              </a:rPr>
              <a:t>808</a:t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 rot="-943">
            <a:off x="7660450" y="868285"/>
            <a:ext cx="10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Ticket</a:t>
            </a:r>
            <a:endParaRPr sz="13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08" name="Google Shape;208;p26"/>
          <p:cNvSpPr/>
          <p:nvPr/>
        </p:nvSpPr>
        <p:spPr>
          <a:xfrm>
            <a:off x="7756425" y="3092100"/>
            <a:ext cx="780900" cy="22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/>
        </p:nvSpPr>
        <p:spPr>
          <a:xfrm>
            <a:off x="175" y="2675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3F3F3F"/>
                </a:solidFill>
              </a:rPr>
              <a:t>Top 5 Service</a:t>
            </a:r>
            <a:endParaRPr/>
          </a:p>
        </p:txBody>
      </p:sp>
      <p:pic>
        <p:nvPicPr>
          <p:cNvPr id="214" name="Google Shape;2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7"/>
          <p:cNvSpPr txBox="1"/>
          <p:nvPr/>
        </p:nvSpPr>
        <p:spPr>
          <a:xfrm>
            <a:off x="4437100" y="1074325"/>
            <a:ext cx="22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7"/>
          <p:cNvSpPr txBox="1"/>
          <p:nvPr/>
        </p:nvSpPr>
        <p:spPr>
          <a:xfrm>
            <a:off x="2070613" y="1517150"/>
            <a:ext cx="5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Bai Jamjuree"/>
                <a:ea typeface="Bai Jamjuree"/>
                <a:cs typeface="Bai Jamjuree"/>
                <a:sym typeface="Bai Jamjuree"/>
              </a:rPr>
              <a:t>107</a:t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217" name="Google Shape;217;p27"/>
          <p:cNvGrpSpPr/>
          <p:nvPr/>
        </p:nvGrpSpPr>
        <p:grpSpPr>
          <a:xfrm>
            <a:off x="1266450" y="1517150"/>
            <a:ext cx="4420325" cy="3428225"/>
            <a:chOff x="1221525" y="1259000"/>
            <a:chExt cx="4420325" cy="3428225"/>
          </a:xfrm>
        </p:grpSpPr>
        <p:sp>
          <p:nvSpPr>
            <p:cNvPr id="218" name="Google Shape;218;p27"/>
            <p:cNvSpPr txBox="1"/>
            <p:nvPr/>
          </p:nvSpPr>
          <p:spPr>
            <a:xfrm>
              <a:off x="1221525" y="4348525"/>
              <a:ext cx="223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Bai Jamjuree"/>
                  <a:ea typeface="Bai Jamjuree"/>
                  <a:cs typeface="Bai Jamjuree"/>
                  <a:sym typeface="Bai Jamjuree"/>
                </a:rPr>
                <a:t>Other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pic>
          <p:nvPicPr>
            <p:cNvPr id="219" name="Google Shape;219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38975" y="1259000"/>
              <a:ext cx="796075" cy="3089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45775" y="2168400"/>
              <a:ext cx="796075" cy="2180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Google Shape;221;p27"/>
            <p:cNvSpPr txBox="1"/>
            <p:nvPr/>
          </p:nvSpPr>
          <p:spPr>
            <a:xfrm>
              <a:off x="4977413" y="2215179"/>
              <a:ext cx="53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Bai Jamjuree"/>
                  <a:ea typeface="Bai Jamjuree"/>
                  <a:cs typeface="Bai Jamjuree"/>
                  <a:sym typeface="Bai Jamjuree"/>
                </a:rPr>
                <a:t>110</a:t>
              </a:r>
              <a:endParaRPr b="1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sp>
        <p:nvSpPr>
          <p:cNvPr id="222" name="Google Shape;222;p27"/>
          <p:cNvSpPr txBox="1"/>
          <p:nvPr/>
        </p:nvSpPr>
        <p:spPr>
          <a:xfrm>
            <a:off x="2130525" y="1530225"/>
            <a:ext cx="5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Bai Jamjuree"/>
                <a:ea typeface="Bai Jamjuree"/>
                <a:cs typeface="Bai Jamjuree"/>
                <a:sym typeface="Bai Jamjuree"/>
              </a:rPr>
              <a:t>114</a:t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4020600" y="843500"/>
            <a:ext cx="1189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April 2022</a:t>
            </a:r>
            <a:endParaRPr sz="1100"/>
          </a:p>
        </p:txBody>
      </p:sp>
      <p:sp>
        <p:nvSpPr>
          <p:cNvPr id="224" name="Google Shape;224;p27"/>
          <p:cNvSpPr txBox="1"/>
          <p:nvPr/>
        </p:nvSpPr>
        <p:spPr>
          <a:xfrm>
            <a:off x="7494125" y="922200"/>
            <a:ext cx="1364400" cy="80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225" name="Google Shape;225;p27"/>
          <p:cNvCxnSpPr/>
          <p:nvPr/>
        </p:nvCxnSpPr>
        <p:spPr>
          <a:xfrm>
            <a:off x="7494125" y="1238025"/>
            <a:ext cx="1364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27"/>
          <p:cNvSpPr txBox="1"/>
          <p:nvPr/>
        </p:nvSpPr>
        <p:spPr>
          <a:xfrm>
            <a:off x="7816750" y="1268625"/>
            <a:ext cx="780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Bai Jamjuree"/>
                <a:ea typeface="Bai Jamjuree"/>
                <a:cs typeface="Bai Jamjuree"/>
                <a:sym typeface="Bai Jamjuree"/>
              </a:rPr>
              <a:t>808</a:t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27" name="Google Shape;227;p27"/>
          <p:cNvSpPr txBox="1"/>
          <p:nvPr/>
        </p:nvSpPr>
        <p:spPr>
          <a:xfrm rot="-943">
            <a:off x="7660450" y="868285"/>
            <a:ext cx="10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Ticket</a:t>
            </a:r>
            <a:endParaRPr sz="13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28" name="Google Shape;228;p27"/>
          <p:cNvSpPr txBox="1"/>
          <p:nvPr/>
        </p:nvSpPr>
        <p:spPr>
          <a:xfrm>
            <a:off x="4482025" y="4606675"/>
            <a:ext cx="165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Software</a:t>
            </a:r>
            <a:endParaRPr sz="10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29" name="Google Shape;229;p27"/>
          <p:cNvSpPr txBox="1"/>
          <p:nvPr/>
        </p:nvSpPr>
        <p:spPr>
          <a:xfrm>
            <a:off x="2904900" y="1259000"/>
            <a:ext cx="3998100" cy="523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ขอบริการหมอพร้อมของ รพ.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ขอปรึกษา แก้ไข และบริการเรื่อง วัคซีน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30" name="Google Shape;230;p27"/>
          <p:cNvSpPr txBox="1"/>
          <p:nvPr/>
        </p:nvSpPr>
        <p:spPr>
          <a:xfrm>
            <a:off x="5941450" y="2378738"/>
            <a:ext cx="2812500" cy="523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ขอบริการติดตั้ง Setup ,WIFI , เครื่องปริ้น, และติดตั้งโปรแกรม 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231" name="Google Shape;231;p27"/>
          <p:cNvCxnSpPr>
            <a:stCxn id="229" idx="2"/>
          </p:cNvCxnSpPr>
          <p:nvPr/>
        </p:nvCxnSpPr>
        <p:spPr>
          <a:xfrm flipH="1">
            <a:off x="3017250" y="1782200"/>
            <a:ext cx="1886700" cy="119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27"/>
          <p:cNvCxnSpPr/>
          <p:nvPr/>
        </p:nvCxnSpPr>
        <p:spPr>
          <a:xfrm flipH="1">
            <a:off x="5757700" y="2912400"/>
            <a:ext cx="1893900" cy="90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/>
        </p:nvSpPr>
        <p:spPr>
          <a:xfrm>
            <a:off x="175" y="2675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3F3F3F"/>
                </a:solidFill>
              </a:rPr>
              <a:t>Top 5 Service</a:t>
            </a:r>
            <a:endParaRPr/>
          </a:p>
        </p:txBody>
      </p:sp>
      <p:pic>
        <p:nvPicPr>
          <p:cNvPr id="238" name="Google Shape;2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8"/>
          <p:cNvSpPr txBox="1"/>
          <p:nvPr/>
        </p:nvSpPr>
        <p:spPr>
          <a:xfrm>
            <a:off x="4437100" y="1074325"/>
            <a:ext cx="22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8"/>
          <p:cNvSpPr txBox="1"/>
          <p:nvPr/>
        </p:nvSpPr>
        <p:spPr>
          <a:xfrm>
            <a:off x="2070613" y="1517150"/>
            <a:ext cx="5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Bai Jamjuree"/>
                <a:ea typeface="Bai Jamjuree"/>
                <a:cs typeface="Bai Jamjuree"/>
                <a:sym typeface="Bai Jamjuree"/>
              </a:rPr>
              <a:t>107</a:t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41" name="Google Shape;241;p28"/>
          <p:cNvSpPr txBox="1"/>
          <p:nvPr/>
        </p:nvSpPr>
        <p:spPr>
          <a:xfrm>
            <a:off x="2070625" y="1292550"/>
            <a:ext cx="5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Bai Jamjuree"/>
                <a:ea typeface="Bai Jamjuree"/>
                <a:cs typeface="Bai Jamjuree"/>
                <a:sym typeface="Bai Jamjuree"/>
              </a:rPr>
              <a:t>269</a:t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42" name="Google Shape;242;p28"/>
          <p:cNvSpPr txBox="1"/>
          <p:nvPr/>
        </p:nvSpPr>
        <p:spPr>
          <a:xfrm>
            <a:off x="4020600" y="843500"/>
            <a:ext cx="1189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April 2022</a:t>
            </a:r>
            <a:endParaRPr sz="1100"/>
          </a:p>
        </p:txBody>
      </p:sp>
      <p:sp>
        <p:nvSpPr>
          <p:cNvPr id="243" name="Google Shape;243;p28"/>
          <p:cNvSpPr txBox="1"/>
          <p:nvPr/>
        </p:nvSpPr>
        <p:spPr>
          <a:xfrm>
            <a:off x="7494125" y="922200"/>
            <a:ext cx="1364400" cy="80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244" name="Google Shape;244;p28"/>
          <p:cNvCxnSpPr/>
          <p:nvPr/>
        </p:nvCxnSpPr>
        <p:spPr>
          <a:xfrm>
            <a:off x="7494125" y="1238025"/>
            <a:ext cx="1364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28"/>
          <p:cNvSpPr txBox="1"/>
          <p:nvPr/>
        </p:nvSpPr>
        <p:spPr>
          <a:xfrm>
            <a:off x="7816750" y="1268625"/>
            <a:ext cx="780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Bai Jamjuree"/>
                <a:ea typeface="Bai Jamjuree"/>
                <a:cs typeface="Bai Jamjuree"/>
                <a:sym typeface="Bai Jamjuree"/>
              </a:rPr>
              <a:t>808</a:t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46" name="Google Shape;246;p28"/>
          <p:cNvSpPr txBox="1"/>
          <p:nvPr/>
        </p:nvSpPr>
        <p:spPr>
          <a:xfrm rot="-943">
            <a:off x="7660450" y="868285"/>
            <a:ext cx="10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Ticket</a:t>
            </a:r>
            <a:endParaRPr sz="13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247" name="Google Shape;247;p28"/>
          <p:cNvGrpSpPr/>
          <p:nvPr/>
        </p:nvGrpSpPr>
        <p:grpSpPr>
          <a:xfrm>
            <a:off x="1221525" y="1259000"/>
            <a:ext cx="6599838" cy="3582125"/>
            <a:chOff x="1221525" y="1259000"/>
            <a:chExt cx="6599838" cy="3582125"/>
          </a:xfrm>
        </p:grpSpPr>
        <p:sp>
          <p:nvSpPr>
            <p:cNvPr id="248" name="Google Shape;248;p28"/>
            <p:cNvSpPr txBox="1"/>
            <p:nvPr/>
          </p:nvSpPr>
          <p:spPr>
            <a:xfrm>
              <a:off x="1221525" y="4348525"/>
              <a:ext cx="2237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Bai Jamjuree"/>
                  <a:ea typeface="Bai Jamjuree"/>
                  <a:cs typeface="Bai Jamjuree"/>
                  <a:sym typeface="Bai Jamjuree"/>
                </a:rPr>
                <a:t>Training &amp; Education</a:t>
              </a:r>
              <a:endParaRPr sz="10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249" name="Google Shape;249;p28"/>
            <p:cNvSpPr txBox="1"/>
            <p:nvPr/>
          </p:nvSpPr>
          <p:spPr>
            <a:xfrm>
              <a:off x="3341100" y="4372150"/>
              <a:ext cx="223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Bai Jamjuree"/>
                  <a:ea typeface="Bai Jamjuree"/>
                  <a:cs typeface="Bai Jamjuree"/>
                  <a:sym typeface="Bai Jamjuree"/>
                </a:rPr>
                <a:t>Printer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250" name="Google Shape;250;p28"/>
            <p:cNvSpPr txBox="1"/>
            <p:nvPr/>
          </p:nvSpPr>
          <p:spPr>
            <a:xfrm>
              <a:off x="5584263" y="4417600"/>
              <a:ext cx="223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Bai Jamjuree"/>
                  <a:ea typeface="Bai Jamjuree"/>
                  <a:cs typeface="Bai Jamjuree"/>
                  <a:sym typeface="Bai Jamjuree"/>
                </a:rPr>
                <a:t>(blank)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pic>
          <p:nvPicPr>
            <p:cNvPr id="251" name="Google Shape;251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38975" y="1259000"/>
              <a:ext cx="796075" cy="3089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Google Shape;252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061625" y="2192013"/>
              <a:ext cx="796075" cy="2180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04775" y="3115700"/>
              <a:ext cx="796075" cy="1232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4" name="Google Shape;254;p28"/>
            <p:cNvSpPr txBox="1"/>
            <p:nvPr/>
          </p:nvSpPr>
          <p:spPr>
            <a:xfrm>
              <a:off x="4219175" y="2230154"/>
              <a:ext cx="53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solidFill>
                    <a:schemeClr val="dk1"/>
                  </a:solidFill>
                  <a:latin typeface="Bai Jamjuree"/>
                  <a:ea typeface="Bai Jamjuree"/>
                  <a:cs typeface="Bai Jamjuree"/>
                  <a:sym typeface="Bai Jamjuree"/>
                </a:rPr>
                <a:t>74</a:t>
              </a:r>
              <a:endParaRPr b="1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255" name="Google Shape;255;p28"/>
            <p:cNvSpPr txBox="1"/>
            <p:nvPr/>
          </p:nvSpPr>
          <p:spPr>
            <a:xfrm>
              <a:off x="2070600" y="1292550"/>
              <a:ext cx="5328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solidFill>
                    <a:schemeClr val="dk1"/>
                  </a:solidFill>
                  <a:latin typeface="Bai Jamjuree"/>
                  <a:ea typeface="Bai Jamjuree"/>
                  <a:cs typeface="Bai Jamjuree"/>
                  <a:sym typeface="Bai Jamjuree"/>
                </a:rPr>
                <a:t>87</a:t>
              </a:r>
              <a:endParaRPr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256" name="Google Shape;256;p28"/>
            <p:cNvSpPr txBox="1"/>
            <p:nvPr/>
          </p:nvSpPr>
          <p:spPr>
            <a:xfrm>
              <a:off x="6436413" y="3180475"/>
              <a:ext cx="53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Bai Jamjuree"/>
                  <a:ea typeface="Bai Jamjuree"/>
                  <a:cs typeface="Bai Jamjuree"/>
                  <a:sym typeface="Bai Jamjuree"/>
                </a:rPr>
                <a:t>53</a:t>
              </a:r>
              <a:endParaRPr b="1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sp>
        <p:nvSpPr>
          <p:cNvPr id="257" name="Google Shape;257;p28"/>
          <p:cNvSpPr txBox="1"/>
          <p:nvPr/>
        </p:nvSpPr>
        <p:spPr>
          <a:xfrm>
            <a:off x="2904900" y="1259000"/>
            <a:ext cx="2845200" cy="523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Setup/Reconfig ปริ้นเตอร์ (61)</a:t>
            </a:r>
            <a:br>
              <a:rPr lang="en-US" sz="1100"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Drum เต็มเปลี่ยนดำหมึก </a:t>
            </a: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(18)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58" name="Google Shape;258;p28"/>
          <p:cNvSpPr txBox="1"/>
          <p:nvPr/>
        </p:nvSpPr>
        <p:spPr>
          <a:xfrm>
            <a:off x="4971550" y="1710525"/>
            <a:ext cx="2845200" cy="3540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ขอบริการตรวจสอบ Setup Printer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59" name="Google Shape;259;p28"/>
          <p:cNvSpPr txBox="1"/>
          <p:nvPr/>
        </p:nvSpPr>
        <p:spPr>
          <a:xfrm>
            <a:off x="6236100" y="2469725"/>
            <a:ext cx="2845200" cy="523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ขอนำส่งรายชื่อผู้เข้าปฏิบัติงานใหม่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เช่าใช้บริการอินเทอร์เน็ต  คอมพิวเตอร์ Server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260" name="Google Shape;260;p28"/>
          <p:cNvCxnSpPr>
            <a:stCxn id="257" idx="2"/>
          </p:cNvCxnSpPr>
          <p:nvPr/>
        </p:nvCxnSpPr>
        <p:spPr>
          <a:xfrm flipH="1">
            <a:off x="2463300" y="1782200"/>
            <a:ext cx="1864200" cy="83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28"/>
          <p:cNvCxnSpPr>
            <a:stCxn id="258" idx="2"/>
          </p:cNvCxnSpPr>
          <p:nvPr/>
        </p:nvCxnSpPr>
        <p:spPr>
          <a:xfrm flipH="1">
            <a:off x="4596850" y="2064525"/>
            <a:ext cx="1797300" cy="82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28"/>
          <p:cNvCxnSpPr/>
          <p:nvPr/>
        </p:nvCxnSpPr>
        <p:spPr>
          <a:xfrm flipH="1">
            <a:off x="6783175" y="3009725"/>
            <a:ext cx="1512300" cy="79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3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COLOR-A3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