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Bai Jamjure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iJamjuree-bold.fntdata"/><Relationship Id="rId30" Type="http://schemas.openxmlformats.org/officeDocument/2006/relationships/font" Target="fonts/BaiJamjuree-regular.fntdata"/><Relationship Id="rId11" Type="http://schemas.openxmlformats.org/officeDocument/2006/relationships/slide" Target="slides/slide5.xml"/><Relationship Id="rId33" Type="http://schemas.openxmlformats.org/officeDocument/2006/relationships/font" Target="fonts/BaiJamjuree-boldItalic.fntdata"/><Relationship Id="rId10" Type="http://schemas.openxmlformats.org/officeDocument/2006/relationships/slide" Target="slides/slide4.xml"/><Relationship Id="rId32" Type="http://schemas.openxmlformats.org/officeDocument/2006/relationships/font" Target="fonts/BaiJamjure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101d907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5101d9070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101d907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5101d9070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101d907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5101d9070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101d907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5101d9070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101d907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5101d9070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S</a:t>
            </a:r>
            <a:r>
              <a:rPr lang="th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th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th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Timeline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2699794" y="27572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199800" y="1078402"/>
            <a:ext cx="8744757" cy="3960642"/>
            <a:chOff x="-3175" y="914000"/>
            <a:chExt cx="9087350" cy="4163400"/>
          </a:xfrm>
        </p:grpSpPr>
        <p:sp>
          <p:nvSpPr>
            <p:cNvPr id="278" name="Google Shape;278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342690" y="1372113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1774521" y="1402633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201308" y="1405646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622321" y="1435043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044980" y="1406393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521738" y="1425574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3987837" y="138750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5380384" y="1423552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799123" y="1448162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6202150" y="1423552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646058" y="1435187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7075486" y="142355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7509598" y="1430394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4" name="Google Shape;294;p30"/>
            <p:cNvSpPr/>
            <p:nvPr/>
          </p:nvSpPr>
          <p:spPr>
            <a:xfrm>
              <a:off x="1302616" y="458195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709456" y="450609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2135879" y="416930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560607" y="265482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990449" y="212176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453867" y="24223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 flipH="1">
              <a:off x="4405080" y="367787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887466" y="28258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310725" y="248378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728714" y="195929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36309" y="391105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91817" y="441399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004172" y="450610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30"/>
            <p:cNvCxnSpPr/>
            <p:nvPr/>
          </p:nvCxnSpPr>
          <p:spPr>
            <a:xfrm>
              <a:off x="4457337" y="1387489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0" name="Google Shape;310;p30"/>
          <p:cNvSpPr txBox="1"/>
          <p:nvPr/>
        </p:nvSpPr>
        <p:spPr>
          <a:xfrm>
            <a:off x="175" y="1151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0"/>
          <p:cNvCxnSpPr>
            <a:stCxn id="296" idx="7"/>
            <a:endCxn id="297" idx="3"/>
          </p:cNvCxnSpPr>
          <p:nvPr/>
        </p:nvCxnSpPr>
        <p:spPr>
          <a:xfrm flipH="1" rot="10800000">
            <a:off x="2360965" y="2834211"/>
            <a:ext cx="323700" cy="1358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0"/>
          <p:cNvCxnSpPr>
            <a:stCxn id="295" idx="2"/>
            <a:endCxn id="294" idx="6"/>
          </p:cNvCxnSpPr>
          <p:nvPr/>
        </p:nvCxnSpPr>
        <p:spPr>
          <a:xfrm flipH="1">
            <a:off x="1576665" y="4554071"/>
            <a:ext cx="271200" cy="72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>
            <a:stCxn id="294" idx="2"/>
          </p:cNvCxnSpPr>
          <p:nvPr/>
        </p:nvCxnSpPr>
        <p:spPr>
          <a:xfrm flipH="1">
            <a:off x="1061563" y="4626231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8" idx="5"/>
            <a:endCxn id="299" idx="1"/>
          </p:cNvCxnSpPr>
          <p:nvPr/>
        </p:nvCxnSpPr>
        <p:spPr>
          <a:xfrm>
            <a:off x="3183318" y="2327219"/>
            <a:ext cx="360900" cy="203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9" idx="5"/>
            <a:endCxn id="317" idx="1"/>
          </p:cNvCxnSpPr>
          <p:nvPr/>
        </p:nvCxnSpPr>
        <p:spPr>
          <a:xfrm>
            <a:off x="3629266" y="2613122"/>
            <a:ext cx="390600" cy="506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1" idx="7"/>
            <a:endCxn id="302" idx="3"/>
          </p:cNvCxnSpPr>
          <p:nvPr/>
        </p:nvCxnSpPr>
        <p:spPr>
          <a:xfrm flipH="1" rot="10800000">
            <a:off x="5008818" y="2671604"/>
            <a:ext cx="322200" cy="242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2" idx="7"/>
            <a:endCxn id="303" idx="2"/>
          </p:cNvCxnSpPr>
          <p:nvPr/>
        </p:nvCxnSpPr>
        <p:spPr>
          <a:xfrm flipH="1" rot="10800000">
            <a:off x="5416120" y="2131378"/>
            <a:ext cx="299400" cy="457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5" idx="6"/>
            <a:endCxn id="306" idx="2"/>
          </p:cNvCxnSpPr>
          <p:nvPr/>
        </p:nvCxnSpPr>
        <p:spPr>
          <a:xfrm>
            <a:off x="6666544" y="4466447"/>
            <a:ext cx="276300" cy="8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306" idx="6"/>
            <a:endCxn id="322" idx="2"/>
          </p:cNvCxnSpPr>
          <p:nvPr/>
        </p:nvCxnSpPr>
        <p:spPr>
          <a:xfrm>
            <a:off x="7063353" y="4554078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295" idx="7"/>
            <a:endCxn id="296" idx="3"/>
          </p:cNvCxnSpPr>
          <p:nvPr/>
        </p:nvCxnSpPr>
        <p:spPr>
          <a:xfrm flipH="1" rot="10800000">
            <a:off x="1950618" y="4275101"/>
            <a:ext cx="325200" cy="23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0"/>
          <p:cNvCxnSpPr>
            <a:stCxn id="304" idx="5"/>
            <a:endCxn id="305" idx="1"/>
          </p:cNvCxnSpPr>
          <p:nvPr/>
        </p:nvCxnSpPr>
        <p:spPr>
          <a:xfrm>
            <a:off x="6210580" y="4029375"/>
            <a:ext cx="353100" cy="395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0"/>
          <p:cNvSpPr txBox="1"/>
          <p:nvPr/>
        </p:nvSpPr>
        <p:spPr>
          <a:xfrm>
            <a:off x="5258275" y="0"/>
            <a:ext cx="15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8667450" y="1546275"/>
            <a:ext cx="0" cy="3174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7" name="Google Shape;327;p30"/>
          <p:cNvSpPr/>
          <p:nvPr/>
        </p:nvSpPr>
        <p:spPr>
          <a:xfrm>
            <a:off x="773906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>
            <a:off x="7843875" y="1573147"/>
            <a:ext cx="0" cy="3174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9" name="Google Shape;329;p30"/>
          <p:cNvSpPr/>
          <p:nvPr/>
        </p:nvSpPr>
        <p:spPr>
          <a:xfrm>
            <a:off x="82032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866741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0"/>
          <p:cNvCxnSpPr>
            <a:stCxn id="329" idx="6"/>
            <a:endCxn id="330" idx="2"/>
          </p:cNvCxnSpPr>
          <p:nvPr/>
        </p:nvCxnSpPr>
        <p:spPr>
          <a:xfrm flipH="1" rot="10800000">
            <a:off x="8328350" y="4626150"/>
            <a:ext cx="339000" cy="6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0"/>
          <p:cNvCxnSpPr>
            <a:stCxn id="297" idx="7"/>
            <a:endCxn id="298" idx="3"/>
          </p:cNvCxnSpPr>
          <p:nvPr/>
        </p:nvCxnSpPr>
        <p:spPr>
          <a:xfrm flipH="1" rot="10800000">
            <a:off x="2769681" y="2327084"/>
            <a:ext cx="328500" cy="424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0"/>
          <p:cNvCxnSpPr>
            <a:stCxn id="303" idx="5"/>
            <a:endCxn id="304" idx="0"/>
          </p:cNvCxnSpPr>
          <p:nvPr/>
        </p:nvCxnSpPr>
        <p:spPr>
          <a:xfrm>
            <a:off x="5818351" y="2172664"/>
            <a:ext cx="349800" cy="1756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>
            <a:stCxn id="329" idx="2"/>
            <a:endCxn id="327" idx="6"/>
          </p:cNvCxnSpPr>
          <p:nvPr/>
        </p:nvCxnSpPr>
        <p:spPr>
          <a:xfrm rot="10800000">
            <a:off x="7864250" y="4626150"/>
            <a:ext cx="339000" cy="60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" y="934538"/>
            <a:ext cx="8667351" cy="50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0"/>
          <p:cNvCxnSpPr/>
          <p:nvPr/>
        </p:nvCxnSpPr>
        <p:spPr>
          <a:xfrm>
            <a:off x="4963774" y="1555214"/>
            <a:ext cx="0" cy="3270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8265819" y="1573147"/>
            <a:ext cx="0" cy="3174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7" name="Google Shape;317;p30"/>
          <p:cNvSpPr/>
          <p:nvPr/>
        </p:nvSpPr>
        <p:spPr>
          <a:xfrm>
            <a:off x="4002387" y="3102098"/>
            <a:ext cx="120300" cy="11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0"/>
          <p:cNvCxnSpPr>
            <a:stCxn id="317" idx="5"/>
            <a:endCxn id="300" idx="7"/>
          </p:cNvCxnSpPr>
          <p:nvPr/>
        </p:nvCxnSpPr>
        <p:spPr>
          <a:xfrm>
            <a:off x="4105069" y="3201964"/>
            <a:ext cx="354300" cy="522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0"/>
          <p:cNvCxnSpPr>
            <a:stCxn id="301" idx="3"/>
            <a:endCxn id="300" idx="1"/>
          </p:cNvCxnSpPr>
          <p:nvPr/>
        </p:nvCxnSpPr>
        <p:spPr>
          <a:xfrm flipH="1">
            <a:off x="4544493" y="2997043"/>
            <a:ext cx="379200" cy="72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0"/>
          <p:cNvSpPr/>
          <p:nvPr/>
        </p:nvSpPr>
        <p:spPr>
          <a:xfrm>
            <a:off x="7347507" y="4505323"/>
            <a:ext cx="120300" cy="11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0"/>
          <p:cNvCxnSpPr>
            <a:stCxn id="327" idx="2"/>
            <a:endCxn id="340" idx="6"/>
          </p:cNvCxnSpPr>
          <p:nvPr/>
        </p:nvCxnSpPr>
        <p:spPr>
          <a:xfrm rot="10800000">
            <a:off x="7467863" y="4563825"/>
            <a:ext cx="271200" cy="6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0"/>
          <p:cNvCxnSpPr>
            <a:stCxn id="340" idx="2"/>
            <a:endCxn id="306" idx="6"/>
          </p:cNvCxnSpPr>
          <p:nvPr/>
        </p:nvCxnSpPr>
        <p:spPr>
          <a:xfrm rot="10800000">
            <a:off x="7063407" y="4554223"/>
            <a:ext cx="284100" cy="9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31"/>
          <p:cNvCxnSpPr/>
          <p:nvPr/>
        </p:nvCxnSpPr>
        <p:spPr>
          <a:xfrm>
            <a:off x="898300" y="1460025"/>
            <a:ext cx="0" cy="26049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" name="Google Shape;349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/>
          <p:nvPr/>
        </p:nvSpPr>
        <p:spPr>
          <a:xfrm>
            <a:off x="75649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4953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69002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69002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69002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27966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73252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72707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66605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66605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 rot="5400000">
            <a:off x="-289900" y="2149275"/>
            <a:ext cx="3487200" cy="1580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1083325" y="1746600"/>
            <a:ext cx="67458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 2 ฝ่ายเทคโนโลยีสารสนเทศ &gt; อาคารสำนักงานราชวิทยาลัยฯ 2 Zone A / D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1083325" y="2236900"/>
            <a:ext cx="64680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อาคารบริหาร 2 &gt; Zone A / D ชั้น 2 ฝ่ายเทคโนโลยีสารสนเทศ</a:t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1083325" y="2727200"/>
            <a:ext cx="61128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ชั้น3 ฝ่ายบริหารทรัพยากรบุคคล &gt; อาคารสำนักงานราชวิทยาลัยฯ 2 Zone A / D</a:t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1083325" y="3209750"/>
            <a:ext cx="58266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โรงพยาบาลสัตว์ทิพย์พิมาน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1083325" y="3700050"/>
            <a:ext cx="5495400" cy="45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ชั้น3 ฝ่ายบริหารการเงินการคลัง &gt; อาคารสำนักงานราชวิทยาลัยฯ 2 Zone A / D</a:t>
            </a:r>
            <a:endParaRPr/>
          </a:p>
        </p:txBody>
      </p:sp>
      <p:cxnSp>
        <p:nvCxnSpPr>
          <p:cNvPr id="367" name="Google Shape;367;p31"/>
          <p:cNvCxnSpPr/>
          <p:nvPr/>
        </p:nvCxnSpPr>
        <p:spPr>
          <a:xfrm>
            <a:off x="663600" y="4757500"/>
            <a:ext cx="7078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1"/>
          <p:cNvSpPr txBox="1"/>
          <p:nvPr/>
        </p:nvSpPr>
        <p:spPr>
          <a:xfrm>
            <a:off x="701025" y="4306150"/>
            <a:ext cx="13032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701025" y="1237400"/>
            <a:ext cx="13707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70" name="Google Shape;370;p31"/>
          <p:cNvCxnSpPr/>
          <p:nvPr/>
        </p:nvCxnSpPr>
        <p:spPr>
          <a:xfrm>
            <a:off x="858825" y="1647125"/>
            <a:ext cx="0" cy="255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1"/>
          <p:cNvSpPr/>
          <p:nvPr/>
        </p:nvSpPr>
        <p:spPr>
          <a:xfrm flipH="1" rot="-10466996">
            <a:off x="7954401" y="1734705"/>
            <a:ext cx="490098" cy="454544"/>
          </a:xfrm>
          <a:prstGeom prst="teardrop">
            <a:avLst>
              <a:gd fmla="val 120798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 rot="-10466180">
            <a:off x="7666706" y="2154035"/>
            <a:ext cx="488903" cy="445827"/>
          </a:xfrm>
          <a:prstGeom prst="teardrop">
            <a:avLst>
              <a:gd fmla="val 11542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 rot="-10466180">
            <a:off x="7000931" y="3186185"/>
            <a:ext cx="488903" cy="445827"/>
          </a:xfrm>
          <a:prstGeom prst="teardrop">
            <a:avLst>
              <a:gd fmla="val 11835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 flipH="1" rot="-10466996">
            <a:off x="7261351" y="2728705"/>
            <a:ext cx="490098" cy="454544"/>
          </a:xfrm>
          <a:prstGeom prst="teardrop">
            <a:avLst>
              <a:gd fmla="val 118669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 flipH="1" rot="-10466996">
            <a:off x="6599626" y="3740530"/>
            <a:ext cx="490098" cy="454544"/>
          </a:xfrm>
          <a:prstGeom prst="teardrop">
            <a:avLst>
              <a:gd fmla="val 118669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7967400" y="1787400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227</a:t>
            </a:r>
            <a:endParaRPr b="1" sz="1200"/>
          </a:p>
        </p:txBody>
      </p:sp>
      <p:sp>
        <p:nvSpPr>
          <p:cNvPr id="377" name="Google Shape;377;p31"/>
          <p:cNvSpPr txBox="1"/>
          <p:nvPr/>
        </p:nvSpPr>
        <p:spPr>
          <a:xfrm>
            <a:off x="7736350" y="2219238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66</a:t>
            </a:r>
            <a:endParaRPr b="1" sz="1200"/>
          </a:p>
        </p:txBody>
      </p:sp>
      <p:sp>
        <p:nvSpPr>
          <p:cNvPr id="378" name="Google Shape;378;p31"/>
          <p:cNvSpPr txBox="1"/>
          <p:nvPr/>
        </p:nvSpPr>
        <p:spPr>
          <a:xfrm>
            <a:off x="7325200" y="2785625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44</a:t>
            </a:r>
            <a:endParaRPr b="1" sz="1200"/>
          </a:p>
        </p:txBody>
      </p:sp>
      <p:sp>
        <p:nvSpPr>
          <p:cNvPr id="379" name="Google Shape;379;p31"/>
          <p:cNvSpPr txBox="1"/>
          <p:nvPr/>
        </p:nvSpPr>
        <p:spPr>
          <a:xfrm>
            <a:off x="7046325" y="3251750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35</a:t>
            </a:r>
            <a:endParaRPr b="1" sz="1200"/>
          </a:p>
        </p:txBody>
      </p:sp>
      <p:sp>
        <p:nvSpPr>
          <p:cNvPr id="380" name="Google Shape;380;p31"/>
          <p:cNvSpPr txBox="1"/>
          <p:nvPr/>
        </p:nvSpPr>
        <p:spPr>
          <a:xfrm>
            <a:off x="6660525" y="3783138"/>
            <a:ext cx="4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/>
              <a:t>31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Performance</a:t>
            </a:r>
            <a:endParaRPr/>
          </a:p>
        </p:txBody>
      </p:sp>
      <p:sp>
        <p:nvSpPr>
          <p:cNvPr id="386" name="Google Shape;386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9" name="Google Shape;3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91" name="Google Shape;391;p32"/>
          <p:cNvSpPr txBox="1"/>
          <p:nvPr>
            <p:ph idx="2" type="body"/>
          </p:nvPr>
        </p:nvSpPr>
        <p:spPr>
          <a:xfrm>
            <a:off x="2699644" y="2977544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2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688" y="943500"/>
            <a:ext cx="4365014" cy="39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49" y="1043400"/>
            <a:ext cx="3979475" cy="39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/>
        </p:nvSpPr>
        <p:spPr>
          <a:xfrm>
            <a:off x="2035250" y="1125775"/>
            <a:ext cx="12690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4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8" name="Google Shape;408;p34"/>
          <p:cNvCxnSpPr>
            <a:stCxn id="407" idx="3"/>
          </p:cNvCxnSpPr>
          <p:nvPr/>
        </p:nvCxnSpPr>
        <p:spPr>
          <a:xfrm>
            <a:off x="3304250" y="1302775"/>
            <a:ext cx="1030800" cy="688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7Sense</a:t>
            </a: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0" name="Google Shape;410;p34"/>
          <p:cNvCxnSpPr>
            <a:stCxn id="409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4"/>
          <p:cNvSpPr txBox="1"/>
          <p:nvPr/>
        </p:nvSpPr>
        <p:spPr>
          <a:xfrm>
            <a:off x="1788025" y="3758350"/>
            <a:ext cx="11520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2" name="Google Shape;412;p34"/>
          <p:cNvCxnSpPr/>
          <p:nvPr/>
        </p:nvCxnSpPr>
        <p:spPr>
          <a:xfrm flipH="1" rot="10800000">
            <a:off x="2940025" y="3563700"/>
            <a:ext cx="1380000" cy="392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4"/>
          <p:cNvCxnSpPr>
            <a:stCxn id="407" idx="3"/>
          </p:cNvCxnSpPr>
          <p:nvPr/>
        </p:nvCxnSpPr>
        <p:spPr>
          <a:xfrm>
            <a:off x="3304250" y="1302775"/>
            <a:ext cx="1888200" cy="526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4"/>
          <p:cNvSpPr txBox="1"/>
          <p:nvPr/>
        </p:nvSpPr>
        <p:spPr>
          <a:xfrm>
            <a:off x="7516375" y="1991575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Point IT  9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15" name="Google Shape;415;p34"/>
          <p:cNvCxnSpPr>
            <a:stCxn id="414" idx="1"/>
          </p:cNvCxnSpPr>
          <p:nvPr/>
        </p:nvCxnSpPr>
        <p:spPr>
          <a:xfrm flipH="1">
            <a:off x="6131875" y="2168575"/>
            <a:ext cx="1384500" cy="474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249967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1900">
                <a:solidFill>
                  <a:schemeClr val="dk1"/>
                </a:solidFill>
              </a:rPr>
              <a:t>Workload resolve by tier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525" y="1095876"/>
            <a:ext cx="6453402" cy="40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Improvement</a:t>
            </a:r>
            <a:endParaRPr/>
          </a:p>
        </p:txBody>
      </p:sp>
      <p:sp>
        <p:nvSpPr>
          <p:cNvPr id="429" name="Google Shape;429;p36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3071800" y="31157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2" name="Google Shape;442;p37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239575" y="1130525"/>
            <a:ext cx="866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H SarabunPSK"/>
              <a:buAutoNum type="arabicPeriod"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มีการจัดวางแผนประชุมทีม Operation Support วันที่  29 สิงหาคม 2565 เวลา 20.00 - 00.00 น สรุปการนำเสนอแนวทางการแก้ไขปัญหาดังนี้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1.1. สร้างมาตรฐานภายใน ให้กับทีม Operation Support ให้มีความรู้ความสามารถในการปฏิบัติหน้าที่ ด้วยความพร้อมในการบริการรอบด้าน ในการทำงานรูปแบบทีม โดยมีการปรับในเรื่องของ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มีการปรับให้ Operation Support ทีมทุกคน</a:t>
            </a:r>
            <a:r>
              <a:rPr lang="th" sz="1800">
                <a:solidFill>
                  <a:srgbClr val="FF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*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ใช้งานรูปแบบการลงหมวดหมู (Service Category) ที่ถูกต้องตรงกับความเป็นจริงในการให้บริการแก้ไขปัญหาหน้างาน ประกอบด้วย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	การเลือกประเภทการบริการ (Insident &amp; Service)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	การเลือกหมวดหมู่ ของปัญหา (ประเภทของปัญหา)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1.2. สร้างแผนการกระจ่ายงาน Operation Support (Helpdesk) ในการรับงานได้หลายหน้า โดยไม่เลือกปฏิบัติ เพื่อเพิ่มศักยภาพในการพัฒนาทีม และเน้นตัวบุคคล</a:t>
            </a:r>
            <a:r>
              <a:rPr lang="th" sz="1800">
                <a:solidFill>
                  <a:srgbClr val="FF0000"/>
                </a:solidFill>
                <a:latin typeface="TH SarabunPSK"/>
                <a:ea typeface="TH SarabunPSK"/>
                <a:cs typeface="TH SarabunPSK"/>
                <a:sym typeface="TH SarabunPSK"/>
              </a:rPr>
              <a:t>*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ให้สามารถแก้ไขปัญหางานหลากหลายระดับ อาทิ งานที่ค่อนข้างใช้เวลานานมีความยาก เป็นต้น โดยสามารถลดปัญหาการหลุดของการ Assign Job  โดยมีมติที่ประชุมทีมภายใน ให้ดำเนินการสร้างไฟล์เอกสารเพื่อเก็บข้อมูล (Online Excel) ในการช่วยกระจ่ายงานไปยังเจ้าหน้าที่ผู้ปฏิบัติงาน ดังภาพตัวอย่าง ด้านล่าง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1" name="Google Shape;451;p3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277025" y="1227975"/>
            <a:ext cx="168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ตารางssigned Job Online ของแต่ละวัน เพื่อกระจายการทำงาน และลดปัญหาการส่งงานล่าช้า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453" name="Google Shape;45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154" y="1131198"/>
            <a:ext cx="6501725" cy="38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th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August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 2022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9" name="Google Shape;4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9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1" name="Google Shape;461;p3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2" name="Google Shape;4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875" y="1183050"/>
            <a:ext cx="6820674" cy="370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3" name="Google Shape;463;p39"/>
          <p:cNvSpPr txBox="1"/>
          <p:nvPr/>
        </p:nvSpPr>
        <p:spPr>
          <a:xfrm>
            <a:off x="277025" y="1227975"/>
            <a:ext cx="168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การเก็บข้อมูล Ticket การ Assign Jon ภายใน Operation Support (Helpdesk)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69" name="Google Shape;4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1" name="Google Shape;471;p40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239575" y="1130525"/>
            <a:ext cx="8669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	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1.3. สร้างกระบวนทำงานที่มีความเป็นมาตรฐานเดียวกันให้กับ Operation Support ทีม ในการเปิด - ปิดงาน ผ่านระบบ (Service Desk) เพื่อให้ระบบสามารถเรียกข้อมูลการร้องขอบริการ และการแจ้งปัญหา เพื่อนำข้อมูลมาวิเคราะห์สรุปเพื่อหาแนวทางการแก้ไขปัญหาได้อย่างมีประสิทธิภาพ โดยปัจจุบันอ้างอิง ข้อมูลเดิม การเพิ่มข้อมูลที่หลากหลายจากผู้ใช้งาน ทำให้ข้อมูลต่างๆไม่สามารถกรุ๊ปข้อมูลปัญหาที่แท้จริงได้ ทำให้เกิดความล่าช้าในการนำข้อมูลมาวิเคราะห์ ทีมจึิงมามติในที่ประชุม ในการสร้างมาตรฐานการเปิดปิดงานโดยใช้รูปแบบการเปิด ปิดงานที่เป็นมาตรฐานเดียวกัน ดังนี้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		ในการเปิด Request เข้ามาทุกช่องทางเจ้าหน้าที่ จะทำการ Review Job ที่เข้ามาในระบบทุกเคส และจัดใส่รูปแบบ Pattern โดยมีองค์ประกอบดังนี้ 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			</a:t>
            </a:r>
            <a:r>
              <a:rPr b="1" lang="th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ปัญหา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Computer พบปัญหา เครื่องค้างช้า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                   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สาเหตุ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เพื่อมีการเชื่อมต่อ OneDrive , Ms Teams ทำให้กิน Ram ของเครื่อง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                           </a:t>
            </a:r>
            <a:r>
              <a:rPr b="1" lang="th" sz="1800">
                <a:latin typeface="TH SarabunPSK"/>
                <a:ea typeface="TH SarabunPSK"/>
                <a:cs typeface="TH SarabunPSK"/>
                <a:sym typeface="TH SarabunPSK"/>
              </a:rPr>
              <a:t>วิธีการแก้ไข :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 ทำการ Sync ข้อมูลให้เรียบร้อย แล้วดำเนินการปิดการเชื่อมต่อของระบบ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โดย Operation Teams ทุกท่านยินยอมปฏิบัติตามโดยมีมติเหตุชอบภายในร่วมกัน เพื่อประโยชน์ในการนำข้อมูลพัฒนาต่อยอด และการให้บริการที่มีประสิทธิภาพ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0" name="Google Shape;480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119800" y="1227975"/>
            <a:ext cx="140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TH SarabunPSK"/>
                <a:ea typeface="TH SarabunPSK"/>
                <a:cs typeface="TH SarabunPSK"/>
                <a:sym typeface="TH SarabunPSK"/>
              </a:rPr>
              <a:t>1.2 ตัวอย่าง</a:t>
            </a: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Review job by Daliy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รูปแบบการใส่ Pattern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หัวข้อ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วิธีแก้ไข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   วิธีปิดงาน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ลำดับความสำคัญ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ความเร่งด่วน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 SarabunPSK"/>
                <a:ea typeface="TH SarabunPSK"/>
                <a:cs typeface="TH SarabunPSK"/>
                <a:sym typeface="TH SarabunPSK"/>
              </a:rPr>
              <a:t>   หมวดหมู่ (Category)</a:t>
            </a:r>
            <a:endParaRPr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482" name="Google Shape;4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349" y="1274125"/>
            <a:ext cx="7315051" cy="35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88" name="Google Shape;4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2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th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0" name="Google Shape;490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239575" y="1130525"/>
            <a:ext cx="875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 	1.4. สร้างองค์ความรู้ (K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nowledge</a:t>
            </a:r>
            <a:r>
              <a:rPr lang="th" sz="1800">
                <a:latin typeface="TH SarabunPSK"/>
                <a:ea typeface="TH SarabunPSK"/>
                <a:cs typeface="TH SarabunPSK"/>
                <a:sym typeface="TH SarabunPSK"/>
              </a:rPr>
              <a:t>) สำหรับ Operation Support ทีม ให้เกิดความชำนาญการในการเข้าดำเนินการแก้ไขปัญหา และการบริการ ได้อย่างรวดเร็วและมีประสิทธิภาพ โดยมีการสร้างไฟล์กลางเพื่อให้ทีม สามารถเข้ามาเรียนรู้ หรือแชร์ข้อมูลการแก้ไขปัญหาที่เกิดขึ้น อาทิ ทั้งเรื่องใหม่ และเรื่องเก่า สามารถนำข้อมูลที่ได้มาเพิ่ม จัดเก็บเป็นคลังความรู้ให้ทีมสามารถนำไปใช้แก้ไขปัญหาได้อย่างรวดเร็วและตอบโจทย์ </a:t>
            </a:r>
            <a:endParaRPr sz="18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825" y="2224575"/>
            <a:ext cx="7557774" cy="27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1109">
            <a:off x="4908525" y="803994"/>
            <a:ext cx="18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606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latin typeface="Bai Jamjuree"/>
                <a:ea typeface="Bai Jamjuree"/>
                <a:cs typeface="Bai Jamjuree"/>
                <a:sym typeface="Bai Jamjuree"/>
              </a:rPr>
              <a:t>1010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1616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</a:rPr>
              <a:t>September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August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864325"/>
            <a:chOff x="1462175" y="1205200"/>
            <a:chExt cx="7819675" cy="38643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Infrastructure , System &amp; Network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7200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SSB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49288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191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117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77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71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h">
                    <a:latin typeface="Bai Jamjuree"/>
                    <a:ea typeface="Bai Jamjuree"/>
                    <a:cs typeface="Bai Jamjuree"/>
                    <a:sym typeface="Bai Jamjuree"/>
                  </a:rPr>
                  <a:t>51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00" y="634975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</a:t>
            </a:r>
            <a:r>
              <a:rPr lang="th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6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คอมพิวเตอร์พบปัญหาเปิดไม่ติด, ค้าง, ช้า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จอคอมพิวเตอร์เสีย, Herd Disk 100 %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Software Standart ใช้งานไมไ่ด้ อาทิ E-salaban, Ms. Office, Dr.Dogs, SAP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SSB พบปัญหาใช้งานระบบ อาทิ Print ไม่ได้, HN คนไข้ไม่ถูกต้อง, และอื่นๆ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Network พบปัญหาใช้งานไม่ได้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Print เอกสารไม่ได้ออก, สถานะ Offilne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25" y="3167750"/>
            <a:ext cx="3498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606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th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th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August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th" sz="1500">
                <a:latin typeface="Bai Jamjuree"/>
                <a:ea typeface="Bai Jamjuree"/>
                <a:cs typeface="Bai Jamjuree"/>
                <a:sym typeface="Bai Jamjuree"/>
              </a:rPr>
              <a:t>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150850" y="1203875"/>
            <a:ext cx="8185925" cy="3706325"/>
            <a:chOff x="1150850" y="1203875"/>
            <a:chExt cx="8185925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15085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01600" marR="101600" rtl="0" algn="ctr">
                <a:lnSpc>
                  <a:spcPct val="17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highlight>
                    <a:srgbClr val="FFFFFF"/>
                  </a:highlight>
                </a:rPr>
                <a:t>Systems Access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6407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IMAC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latin typeface="Bai Jamjuree"/>
                  <a:ea typeface="Bai Jamjuree"/>
                  <a:cs typeface="Bai Jamjuree"/>
                  <a:sym typeface="Bai Jamjuree"/>
                </a:rPr>
                <a:t>SAP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92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88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65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47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501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977250" y="73562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0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1010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582125"/>
            <a:chOff x="1221525" y="1259000"/>
            <a:chExt cx="4420325" cy="35821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50373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92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501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12425" y="822075"/>
            <a:ext cx="11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</a:t>
            </a: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  2022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613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IMAC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ขอบริการเรียกดู เพิ่ม ลบ แก้ไข ขององค์กรเกี่ยวกับการวัคซีน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</a:t>
            </a: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เรียกดู เพิ่ม ลบ แก้ไข ของหมอพร้อมเกี่ยวกับการวัคซีน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6053750" y="2378750"/>
            <a:ext cx="30276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 ติดตั้ง ย้าย เครื่องคอมพิวเตอร์, โน็ตบุ๊ค, สาย Lan, UPS, และอื่นๆ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17822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700" y="2912400"/>
            <a:ext cx="18939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th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039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August  2022</a:t>
            </a:r>
            <a:endParaRPr sz="15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101600" marR="101600" rtl="0" algn="ctr">
                <a:lnSpc>
                  <a:spcPct val="17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highlight>
                    <a:srgbClr val="FFFFFF"/>
                  </a:highlight>
                </a:rPr>
                <a:t>Systems Access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h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SAP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th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65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th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88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>
                  <a:latin typeface="Bai Jamjuree"/>
                  <a:ea typeface="Bai Jamjuree"/>
                  <a:cs typeface="Bai Jamjuree"/>
                  <a:sym typeface="Bai Jamjuree"/>
                </a:rPr>
                <a:t>71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ขอบริการติดตั้งเครื่องปริ้นเตอร์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ขอบริการเปลี่ยน Drum, อุปกรณ์ต่อพ่วง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ขอบริการสิทธิ์เข้าใช้งานระบบ เพิ่ม ลบ แก้ไข SAP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59" name="Google Shape;259;p28"/>
          <p:cNvCxnSpPr>
            <a:stCxn id="257" idx="2"/>
          </p:cNvCxnSpPr>
          <p:nvPr/>
        </p:nvCxnSpPr>
        <p:spPr>
          <a:xfrm flipH="1">
            <a:off x="2463300" y="17822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 flipH="1">
            <a:off x="6783175" y="3009725"/>
            <a:ext cx="1512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8"/>
          <p:cNvSpPr txBox="1"/>
          <p:nvPr/>
        </p:nvSpPr>
        <p:spPr>
          <a:xfrm>
            <a:off x="5210100" y="1834563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Bai Jamjuree"/>
                <a:ea typeface="Bai Jamjuree"/>
                <a:cs typeface="Bai Jamjuree"/>
                <a:sym typeface="Bai Jamjuree"/>
              </a:rPr>
              <a:t>ขอบริการสิทธิ์เข้าใช้งานระบบ HIS, และE-Doc รวมถึง เปิดใช้งานฟังก์ชันต่างๆ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62" name="Google Shape;262;p28"/>
          <p:cNvCxnSpPr/>
          <p:nvPr/>
        </p:nvCxnSpPr>
        <p:spPr>
          <a:xfrm flipH="1">
            <a:off x="4723750" y="2361900"/>
            <a:ext cx="1464900" cy="7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