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Bai Jamjure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aiJamjuree-bold.fntdata"/><Relationship Id="rId10" Type="http://schemas.openxmlformats.org/officeDocument/2006/relationships/slide" Target="slides/slide4.xml"/><Relationship Id="rId32" Type="http://schemas.openxmlformats.org/officeDocument/2006/relationships/font" Target="fonts/BaiJamjuree-regular.fntdata"/><Relationship Id="rId13" Type="http://schemas.openxmlformats.org/officeDocument/2006/relationships/slide" Target="slides/slide7.xml"/><Relationship Id="rId35" Type="http://schemas.openxmlformats.org/officeDocument/2006/relationships/font" Target="fonts/BaiJamjuree-boldItalic.fntdata"/><Relationship Id="rId12" Type="http://schemas.openxmlformats.org/officeDocument/2006/relationships/slide" Target="slides/slide6.xml"/><Relationship Id="rId34" Type="http://schemas.openxmlformats.org/officeDocument/2006/relationships/font" Target="fonts/BaiJamjure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cef6d7b3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fcef6d7b30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cef6d7b3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fcef6d7b30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cef6d7b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fcef6d7b30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cef6d7b3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fcef6d7b30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cef6d7b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fcef6d7b30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cef6d7b3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fcef6d7b30_0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cef6d7b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fcef6d7b30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67667d3b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f67667d3b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8d41a8b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08d41a8bb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8d41a8b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08d41a8bb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ef6d7b3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ef6d7b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67667d3b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f67667d3b2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7667d3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f67667d3b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67667d3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f67667d3b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01a34172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101a34172c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67667d3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f67667d3b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f75f4ce1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f75f4ce1b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cef6d7b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cef6d7b3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f6d7b3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fcef6d7b3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cef6d7b3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cef6d7b3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cef6d7b3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cef6d7b30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cef6d7b3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fcef6d7b30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01a3417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01a3417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1a34172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01a34172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0" y="181632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0" y="757696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45" name="Google Shape;4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>
            <p:ph idx="2" type="pic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3"/>
          <p:cNvSpPr/>
          <p:nvPr>
            <p:ph idx="3" type="pic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3"/>
          <p:cNvSpPr/>
          <p:nvPr>
            <p:ph idx="4" type="pic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>
            <p:ph idx="2" type="pic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4"/>
          <p:cNvSpPr/>
          <p:nvPr>
            <p:ph idx="3" type="pic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4" name="Google Shape;54;p14"/>
          <p:cNvSpPr/>
          <p:nvPr>
            <p:ph idx="4" type="pic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14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14"/>
          <p:cNvSpPr/>
          <p:nvPr>
            <p:ph idx="6" type="pic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5536" y="19548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395536" y="771550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>
            <p:ph idx="2" type="pic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7"/>
          <p:cNvSpPr/>
          <p:nvPr>
            <p:ph idx="3" type="pic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79512" y="339502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179512" y="915566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5" name="Google Shape;75;p19"/>
          <p:cNvGrpSpPr/>
          <p:nvPr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76" name="Google Shape;76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3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/>
          <p:nvPr>
            <p:ph idx="2" type="pic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Images Layout">
  <p:cSld name="10_Images Layout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>
            <p:ph idx="2" type="pic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9"/>
          <p:cNvSpPr/>
          <p:nvPr>
            <p:ph idx="3" type="pic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9"/>
          <p:cNvSpPr/>
          <p:nvPr>
            <p:ph idx="4" type="pic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" name="Google Shape;35;p9"/>
          <p:cNvSpPr/>
          <p:nvPr>
            <p:ph idx="5" type="pic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/>
          <p:nvPr>
            <p:ph idx="2" type="pic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0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0"/>
          <p:cNvSpPr/>
          <p:nvPr>
            <p:ph idx="4" type="pic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google.co.th/search?sxsrf=AOaemvI7UnoZsCHqP7pApeC2pGqsV6J77g:1641477742688&amp;q=Margaret+%E0%B8%A3%E0%B8%B0%E0%B8%9A%E0%B8%9A&amp;spell=1&amp;sa=X&amp;ved=2ahUKEwiniomOpZ31AhV-SmwGHVzMCrEQkeECKAB6BAgBED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3.jpg"/><Relationship Id="rId8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>
            <a:hlinkClick r:id="rId3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S</a:t>
            </a:r>
            <a:r>
              <a:rPr lang="en-US"/>
              <a:t>ummary Report</a:t>
            </a:r>
            <a:endParaRPr sz="3600"/>
          </a:p>
        </p:txBody>
      </p:sp>
      <p:sp>
        <p:nvSpPr>
          <p:cNvPr id="85" name="Google Shape;85;p20"/>
          <p:cNvSpPr txBox="1"/>
          <p:nvPr>
            <p:ph idx="2" type="body"/>
          </p:nvPr>
        </p:nvSpPr>
        <p:spPr>
          <a:xfrm>
            <a:off x="0" y="4391997"/>
            <a:ext cx="91440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รายงานสรุปปัญหา และวิธีการแก้ไขปัญหา</a:t>
            </a:r>
            <a:endParaRPr b="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0" lang="en-US">
                <a:latin typeface="Bai Jamjuree"/>
                <a:ea typeface="Bai Jamjuree"/>
                <a:cs typeface="Bai Jamjuree"/>
                <a:sym typeface="Bai Jamjuree"/>
              </a:rPr>
              <a:t> รายงานผลการดำเนินงานประจำเดือน และตัวชี้วัดในการดำเนิน</a:t>
            </a:r>
            <a:r>
              <a:rPr lang="en-US" sz="13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1660075"/>
            <a:ext cx="930674" cy="18522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880000" dist="19050">
              <a:srgbClr val="7F7F7F">
                <a:alpha val="19000"/>
              </a:srgbClr>
            </a:outerShdw>
          </a:effectLst>
        </p:spPr>
      </p:pic>
      <p:pic>
        <p:nvPicPr>
          <p:cNvPr id="87" name="Google Shape;8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72" name="Google Shape;272;p29"/>
          <p:cNvSpPr txBox="1"/>
          <p:nvPr>
            <p:ph idx="2" type="body"/>
          </p:nvPr>
        </p:nvSpPr>
        <p:spPr>
          <a:xfrm>
            <a:off x="27299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199800" y="1081702"/>
            <a:ext cx="8744757" cy="3960642"/>
            <a:chOff x="-3175" y="914000"/>
            <a:chExt cx="9087350" cy="4163400"/>
          </a:xfrm>
        </p:grpSpPr>
        <p:sp>
          <p:nvSpPr>
            <p:cNvPr id="278" name="Google Shape;278;p30"/>
            <p:cNvSpPr/>
            <p:nvPr/>
          </p:nvSpPr>
          <p:spPr>
            <a:xfrm>
              <a:off x="60175" y="914000"/>
              <a:ext cx="9024000" cy="41634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0"/>
            <p:cNvCxnSpPr/>
            <p:nvPr/>
          </p:nvCxnSpPr>
          <p:spPr>
            <a:xfrm>
              <a:off x="478025" y="1700188"/>
              <a:ext cx="0" cy="324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30"/>
            <p:cNvCxnSpPr/>
            <p:nvPr/>
          </p:nvCxnSpPr>
          <p:spPr>
            <a:xfrm>
              <a:off x="175825" y="4806875"/>
              <a:ext cx="8789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30"/>
            <p:cNvCxnSpPr/>
            <p:nvPr/>
          </p:nvCxnSpPr>
          <p:spPr>
            <a:xfrm>
              <a:off x="1401365" y="1490425"/>
              <a:ext cx="0" cy="3361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0"/>
            <p:cNvCxnSpPr/>
            <p:nvPr/>
          </p:nvCxnSpPr>
          <p:spPr>
            <a:xfrm>
              <a:off x="1845445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0"/>
            <p:cNvCxnSpPr/>
            <p:nvPr/>
          </p:nvCxnSpPr>
          <p:spPr>
            <a:xfrm>
              <a:off x="2300757" y="1505128"/>
              <a:ext cx="0" cy="3401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0"/>
            <p:cNvCxnSpPr/>
            <p:nvPr/>
          </p:nvCxnSpPr>
          <p:spPr>
            <a:xfrm>
              <a:off x="2767338" y="1514881"/>
              <a:ext cx="0" cy="334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0"/>
            <p:cNvCxnSpPr/>
            <p:nvPr/>
          </p:nvCxnSpPr>
          <p:spPr>
            <a:xfrm>
              <a:off x="3226979" y="1505862"/>
              <a:ext cx="0" cy="3399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0"/>
            <p:cNvCxnSpPr/>
            <p:nvPr/>
          </p:nvCxnSpPr>
          <p:spPr>
            <a:xfrm>
              <a:off x="3688461" y="1475269"/>
              <a:ext cx="0" cy="339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30"/>
            <p:cNvCxnSpPr/>
            <p:nvPr/>
          </p:nvCxnSpPr>
          <p:spPr>
            <a:xfrm>
              <a:off x="4135893" y="1467325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5090272" y="1486978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5574661" y="1476925"/>
              <a:ext cx="0" cy="33885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6045624" y="1467334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6492676" y="1484869"/>
              <a:ext cx="0" cy="337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6962554" y="1467341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7480397" y="1502138"/>
              <a:ext cx="0" cy="340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7908213" y="1514887"/>
              <a:ext cx="0" cy="3402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30"/>
            <p:cNvSpPr/>
            <p:nvPr/>
          </p:nvSpPr>
          <p:spPr>
            <a:xfrm>
              <a:off x="1352336" y="4626552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788511" y="442699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2274211" y="219320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701324" y="176611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3165342" y="202894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3618889" y="2646388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4087171" y="4096819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4555228" y="2934200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30277" y="2872704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5505395" y="267373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5971106" y="4219817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419456" y="4265246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880691" y="4545303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7413342" y="4618521"/>
              <a:ext cx="125100" cy="123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" name="Google Shape;309;p30"/>
            <p:cNvCxnSpPr/>
            <p:nvPr/>
          </p:nvCxnSpPr>
          <p:spPr>
            <a:xfrm>
              <a:off x="4611006" y="1329779"/>
              <a:ext cx="0" cy="34377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310" name="Google Shape;310;p30"/>
            <p:cNvSpPr txBox="1"/>
            <p:nvPr/>
          </p:nvSpPr>
          <p:spPr>
            <a:xfrm>
              <a:off x="211925" y="1443013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Time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-3175" y="4526500"/>
              <a:ext cx="5322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Bai Jamjuree"/>
                  <a:ea typeface="Bai Jamjuree"/>
                  <a:cs typeface="Bai Jamjuree"/>
                  <a:sym typeface="Bai Jamjuree"/>
                </a:rPr>
                <a:t>ID :</a:t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312" name="Google Shape;312;p30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Timeline</a:t>
            </a:r>
            <a:endParaRPr b="1" sz="3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Sumary Created Ticket</a:t>
            </a:r>
            <a:endParaRPr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13" name="Google Shape;3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>
            <a:stCxn id="297" idx="7"/>
            <a:endCxn id="298" idx="3"/>
          </p:cNvCxnSpPr>
          <p:nvPr/>
        </p:nvCxnSpPr>
        <p:spPr>
          <a:xfrm flipH="1" rot="10800000">
            <a:off x="2494083" y="1992050"/>
            <a:ext cx="325800" cy="323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0"/>
          <p:cNvCxnSpPr>
            <a:stCxn id="296" idx="3"/>
            <a:endCxn id="295" idx="7"/>
          </p:cNvCxnSpPr>
          <p:nvPr/>
        </p:nvCxnSpPr>
        <p:spPr>
          <a:xfrm flipH="1">
            <a:off x="1607069" y="4523490"/>
            <a:ext cx="334500" cy="107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0"/>
          <p:cNvCxnSpPr>
            <a:stCxn id="295" idx="2"/>
          </p:cNvCxnSpPr>
          <p:nvPr/>
        </p:nvCxnSpPr>
        <p:spPr>
          <a:xfrm flipH="1">
            <a:off x="1109408" y="4671958"/>
            <a:ext cx="394800" cy="99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0"/>
          <p:cNvCxnSpPr>
            <a:stCxn id="299" idx="5"/>
            <a:endCxn id="300" idx="1"/>
          </p:cNvCxnSpPr>
          <p:nvPr/>
        </p:nvCxnSpPr>
        <p:spPr>
          <a:xfrm>
            <a:off x="3351618" y="2242219"/>
            <a:ext cx="351300" cy="504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0"/>
          <p:cNvCxnSpPr>
            <a:stCxn id="300" idx="5"/>
            <a:endCxn id="301" idx="0"/>
          </p:cNvCxnSpPr>
          <p:nvPr/>
        </p:nvCxnSpPr>
        <p:spPr>
          <a:xfrm>
            <a:off x="3788066" y="2829597"/>
            <a:ext cx="408000" cy="1279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0"/>
          <p:cNvCxnSpPr>
            <a:stCxn id="301" idx="5"/>
            <a:endCxn id="302" idx="3"/>
          </p:cNvCxnSpPr>
          <p:nvPr/>
        </p:nvCxnSpPr>
        <p:spPr>
          <a:xfrm flipH="1" rot="10800000">
            <a:off x="4238694" y="3103292"/>
            <a:ext cx="365400" cy="1106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0"/>
          <p:cNvCxnSpPr>
            <a:stCxn id="302" idx="6"/>
            <a:endCxn id="303" idx="2"/>
          </p:cNvCxnSpPr>
          <p:nvPr/>
        </p:nvCxnSpPr>
        <p:spPr>
          <a:xfrm flipH="1" rot="10800000">
            <a:off x="4706735" y="3003524"/>
            <a:ext cx="336900" cy="58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0"/>
          <p:cNvCxnSpPr>
            <a:stCxn id="303" idx="7"/>
            <a:endCxn id="304" idx="2"/>
          </p:cNvCxnSpPr>
          <p:nvPr/>
        </p:nvCxnSpPr>
        <p:spPr>
          <a:xfrm flipH="1" rot="10800000">
            <a:off x="5146245" y="2814253"/>
            <a:ext cx="354600" cy="14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0"/>
          <p:cNvCxnSpPr>
            <a:endCxn id="307" idx="1"/>
          </p:cNvCxnSpPr>
          <p:nvPr/>
        </p:nvCxnSpPr>
        <p:spPr>
          <a:xfrm>
            <a:off x="6490474" y="4369696"/>
            <a:ext cx="351300" cy="18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0"/>
          <p:cNvCxnSpPr>
            <a:stCxn id="307" idx="6"/>
            <a:endCxn id="324" idx="2"/>
          </p:cNvCxnSpPr>
          <p:nvPr/>
        </p:nvCxnSpPr>
        <p:spPr>
          <a:xfrm>
            <a:off x="6944528" y="4594665"/>
            <a:ext cx="12900" cy="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0"/>
          <p:cNvCxnSpPr>
            <a:stCxn id="296" idx="7"/>
            <a:endCxn id="297" idx="3"/>
          </p:cNvCxnSpPr>
          <p:nvPr/>
        </p:nvCxnSpPr>
        <p:spPr>
          <a:xfrm flipH="1" rot="10800000">
            <a:off x="2026693" y="2398351"/>
            <a:ext cx="382200" cy="2042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0"/>
          <p:cNvCxnSpPr>
            <a:stCxn id="308" idx="2"/>
            <a:endCxn id="307" idx="6"/>
          </p:cNvCxnSpPr>
          <p:nvPr/>
        </p:nvCxnSpPr>
        <p:spPr>
          <a:xfrm rot="10800000">
            <a:off x="6944614" y="4594718"/>
            <a:ext cx="392100" cy="69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0"/>
          <p:cNvCxnSpPr>
            <a:stCxn id="305" idx="6"/>
            <a:endCxn id="306" idx="1"/>
          </p:cNvCxnSpPr>
          <p:nvPr/>
        </p:nvCxnSpPr>
        <p:spPr>
          <a:xfrm>
            <a:off x="6069234" y="4285031"/>
            <a:ext cx="328800" cy="1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0"/>
          <p:cNvSpPr txBox="1"/>
          <p:nvPr/>
        </p:nvSpPr>
        <p:spPr>
          <a:xfrm>
            <a:off x="5208250" y="202975"/>
            <a:ext cx="118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00"/>
          </a:p>
        </p:txBody>
      </p:sp>
      <p:cxnSp>
        <p:nvCxnSpPr>
          <p:cNvPr id="329" name="Google Shape;329;p30"/>
          <p:cNvCxnSpPr/>
          <p:nvPr/>
        </p:nvCxnSpPr>
        <p:spPr>
          <a:xfrm>
            <a:off x="8729988" y="1497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0" name="Google Shape;330;p30"/>
          <p:cNvSpPr/>
          <p:nvPr/>
        </p:nvSpPr>
        <p:spPr>
          <a:xfrm>
            <a:off x="7768450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5" y="1053000"/>
            <a:ext cx="8675580" cy="57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30"/>
          <p:cNvCxnSpPr/>
          <p:nvPr/>
        </p:nvCxnSpPr>
        <p:spPr>
          <a:xfrm>
            <a:off x="8266500" y="1629000"/>
            <a:ext cx="0" cy="3402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3" name="Google Shape;333;p30"/>
          <p:cNvSpPr/>
          <p:nvPr/>
        </p:nvSpPr>
        <p:spPr>
          <a:xfrm>
            <a:off x="8217938" y="4602825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8667438" y="4624950"/>
            <a:ext cx="125100" cy="123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0"/>
          <p:cNvCxnSpPr>
            <a:stCxn id="333" idx="6"/>
            <a:endCxn id="334" idx="2"/>
          </p:cNvCxnSpPr>
          <p:nvPr/>
        </p:nvCxnSpPr>
        <p:spPr>
          <a:xfrm>
            <a:off x="8343038" y="4664325"/>
            <a:ext cx="324300" cy="22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6" name="Google Shape;33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25" y="1139150"/>
            <a:ext cx="8675575" cy="50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30"/>
          <p:cNvCxnSpPr>
            <a:endCxn id="299" idx="1"/>
          </p:cNvCxnSpPr>
          <p:nvPr/>
        </p:nvCxnSpPr>
        <p:spPr>
          <a:xfrm>
            <a:off x="2904994" y="1992080"/>
            <a:ext cx="361500" cy="167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30"/>
          <p:cNvCxnSpPr>
            <a:stCxn id="304" idx="5"/>
            <a:endCxn id="305" idx="0"/>
          </p:cNvCxnSpPr>
          <p:nvPr/>
        </p:nvCxnSpPr>
        <p:spPr>
          <a:xfrm>
            <a:off x="5603451" y="2855614"/>
            <a:ext cx="405600" cy="1371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0"/>
          <p:cNvCxnSpPr>
            <a:endCxn id="330" idx="2"/>
          </p:cNvCxnSpPr>
          <p:nvPr/>
        </p:nvCxnSpPr>
        <p:spPr>
          <a:xfrm flipH="1" rot="10800000">
            <a:off x="7475050" y="4686450"/>
            <a:ext cx="293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0"/>
          <p:cNvCxnSpPr>
            <a:stCxn id="333" idx="2"/>
            <a:endCxn id="330" idx="6"/>
          </p:cNvCxnSpPr>
          <p:nvPr/>
        </p:nvCxnSpPr>
        <p:spPr>
          <a:xfrm flipH="1">
            <a:off x="7893638" y="4664325"/>
            <a:ext cx="3243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0" y="2279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3200"/>
              <a:t>Top 5 Department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2000"/>
          </a:p>
        </p:txBody>
      </p:sp>
      <p:sp>
        <p:nvSpPr>
          <p:cNvPr id="346" name="Google Shape;346;p31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75" y="1063175"/>
            <a:ext cx="7365424" cy="39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 txBox="1"/>
          <p:nvPr/>
        </p:nvSpPr>
        <p:spPr>
          <a:xfrm>
            <a:off x="1503725" y="17807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A / D &gt; ชั้น3 &gt; ฝ่ายบริหารการเงินการคลัง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503725" y="227160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อาคารบริหาร 2 Zone B / C &gt; ชั้น3 &gt; ฝ่ายจัดซื้อจัดจ้าง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1503725" y="276247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ชั้น4 &gt; งานรังสีวินิจฉัยและร่วมรักษา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1503725" y="3253350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ศูนย์การแพทย์มะเร็งวิทยาจุฬาภรณ์ &gt; ชั้น3 &gt; เภสัชกรรม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155025" y="118305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Department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155025" y="4341900"/>
            <a:ext cx="2116500" cy="35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55" name="Google Shape;355;p31"/>
          <p:cNvCxnSpPr/>
          <p:nvPr/>
        </p:nvCxnSpPr>
        <p:spPr>
          <a:xfrm>
            <a:off x="1170000" y="1378625"/>
            <a:ext cx="0" cy="260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31"/>
          <p:cNvCxnSpPr/>
          <p:nvPr/>
        </p:nvCxnSpPr>
        <p:spPr>
          <a:xfrm>
            <a:off x="1449600" y="4525400"/>
            <a:ext cx="7078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31"/>
          <p:cNvSpPr/>
          <p:nvPr/>
        </p:nvSpPr>
        <p:spPr>
          <a:xfrm>
            <a:off x="7260100" y="181372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7190500" y="233760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6595425" y="2795475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6595425" y="3286350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595413" y="3828938"/>
            <a:ext cx="3705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2491884" y="4806300"/>
            <a:ext cx="5826600" cy="2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7260100" y="175762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33</a:t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7260100" y="224850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6639800" y="2739375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31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6639800" y="3230250"/>
            <a:ext cx="5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6687088" y="3772838"/>
            <a:ext cx="5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1449600" y="3681675"/>
            <a:ext cx="5094000" cy="479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1503725" y="3744225"/>
            <a:ext cx="45831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ศูนย์การแพทย์จุฬาภรณ์เฉลิมพระเกียรติ &gt; ชั้น 1 &gt; คลินิคกระดูกและข้อ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375" name="Google Shape;375;p32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By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Teams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488" y="14064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380" name="Google Shape;380;p32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/>
        </p:nvSpPr>
        <p:spPr>
          <a:xfrm>
            <a:off x="2411753" y="26750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highlight>
                  <a:srgbClr val="FFFFFF"/>
                </a:highlight>
              </a:rPr>
              <a:t>Workload By Teams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2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 txBox="1"/>
          <p:nvPr/>
        </p:nvSpPr>
        <p:spPr>
          <a:xfrm>
            <a:off x="9855750" y="441327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475" y="1078100"/>
            <a:ext cx="6642350" cy="37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49" y="1302775"/>
            <a:ext cx="4718900" cy="35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4"/>
          <p:cNvSpPr txBox="1"/>
          <p:nvPr/>
        </p:nvSpPr>
        <p:spPr>
          <a:xfrm>
            <a:off x="2411750" y="267500"/>
            <a:ext cx="440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/>
        </p:nvSpPr>
        <p:spPr>
          <a:xfrm>
            <a:off x="7753300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7" name="Google Shape;397;p34"/>
          <p:cNvCxnSpPr/>
          <p:nvPr/>
        </p:nvCxnSpPr>
        <p:spPr>
          <a:xfrm flipH="1">
            <a:off x="6525400" y="1266000"/>
            <a:ext cx="1227900" cy="11400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4"/>
          <p:cNvSpPr txBox="1"/>
          <p:nvPr/>
        </p:nvSpPr>
        <p:spPr>
          <a:xfrm>
            <a:off x="2264425" y="1125775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Point IT  2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399" name="Google Shape;399;p34"/>
          <p:cNvCxnSpPr>
            <a:stCxn id="398" idx="3"/>
          </p:cNvCxnSpPr>
          <p:nvPr/>
        </p:nvCxnSpPr>
        <p:spPr>
          <a:xfrm>
            <a:off x="3304225" y="1302775"/>
            <a:ext cx="909600" cy="6768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4"/>
          <p:cNvSpPr txBox="1"/>
          <p:nvPr/>
        </p:nvSpPr>
        <p:spPr>
          <a:xfrm>
            <a:off x="7145875" y="4230550"/>
            <a:ext cx="13119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Team  2  คน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1" name="Google Shape;401;p34"/>
          <p:cNvCxnSpPr>
            <a:stCxn id="400" idx="1"/>
          </p:cNvCxnSpPr>
          <p:nvPr/>
        </p:nvCxnSpPr>
        <p:spPr>
          <a:xfrm rot="10800000">
            <a:off x="6229075" y="3631150"/>
            <a:ext cx="916800" cy="776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4"/>
          <p:cNvSpPr txBox="1"/>
          <p:nvPr/>
        </p:nvSpPr>
        <p:spPr>
          <a:xfrm>
            <a:off x="1900225" y="3748850"/>
            <a:ext cx="1039800" cy="354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CRA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03" name="Google Shape;403;p34"/>
          <p:cNvCxnSpPr/>
          <p:nvPr/>
        </p:nvCxnSpPr>
        <p:spPr>
          <a:xfrm flipH="1" rot="10800000">
            <a:off x="2940025" y="3586200"/>
            <a:ext cx="1237800" cy="369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04" name="Google Shape;404;p34"/>
          <p:cNvGrpSpPr/>
          <p:nvPr/>
        </p:nvGrpSpPr>
        <p:grpSpPr>
          <a:xfrm>
            <a:off x="3519300" y="2057086"/>
            <a:ext cx="1571525" cy="469751"/>
            <a:chOff x="5049475" y="1922275"/>
            <a:chExt cx="1311900" cy="243900"/>
          </a:xfrm>
        </p:grpSpPr>
        <p:sp>
          <p:nvSpPr>
            <p:cNvPr id="405" name="Google Shape;405;p34"/>
            <p:cNvSpPr/>
            <p:nvPr/>
          </p:nvSpPr>
          <p:spPr>
            <a:xfrm>
              <a:off x="5049475" y="1939525"/>
              <a:ext cx="1311900" cy="209400"/>
            </a:xfrm>
            <a:prstGeom prst="rect">
              <a:avLst/>
            </a:prstGeom>
            <a:solidFill>
              <a:srgbClr val="3D3D3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 txBox="1"/>
            <p:nvPr/>
          </p:nvSpPr>
          <p:spPr>
            <a:xfrm>
              <a:off x="5049475" y="1922275"/>
              <a:ext cx="1152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FFFFFF"/>
                  </a:solidFill>
                </a:rPr>
                <a:t>First tier, 350, 28 %</a:t>
              </a:r>
              <a:endParaRPr b="1"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2537128" y="319050"/>
            <a:ext cx="4402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highlight>
                  <a:srgbClr val="FFFFFF"/>
                </a:highlight>
              </a:rPr>
              <a:t>Workload Resolve By Tier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038" y="895050"/>
            <a:ext cx="7039924" cy="409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22" name="Google Shape;4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6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430" name="Google Shape;430;p37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7"/>
          <p:cNvSpPr txBox="1"/>
          <p:nvPr/>
        </p:nvSpPr>
        <p:spPr>
          <a:xfrm>
            <a:off x="765125" y="1138450"/>
            <a:ext cx="8709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ลงโปรแกรม MDM</a:t>
            </a:r>
            <a:r>
              <a:rPr lang="en-US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/>
              </a:rPr>
              <a:t>Margaret</a:t>
            </a: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ระบบ Google Mail เป็น Microsoft OneDrive 365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เตรียมแผนรองรับ การตั้งค่าเครื่องเพื่อใช้งานที่บ้าน สำหรับ WFH ของ CRA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 การย้ายเครื่องคอมพิวเตอร์ และอุปกรณ์ต่างๆ ภายในแผนก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การจัดทำ QR Code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การจัดทำ Microsoft Form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pic>
        <p:nvPicPr>
          <p:cNvPr id="438" name="Google Shape;4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8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40" name="Google Shape;4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8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3071950" y="2796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-US"/>
              <a:t>Summary Report</a:t>
            </a:r>
            <a:endParaRPr/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/>
          <p:nvPr/>
        </p:nvSpPr>
        <p:spPr>
          <a:xfrm>
            <a:off x="-101600" y="476780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September 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1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737394" y="30755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>
            <p:ph idx="1" type="body"/>
          </p:nvPr>
        </p:nvSpPr>
        <p:spPr>
          <a:xfrm>
            <a:off x="0" y="123473"/>
            <a:ext cx="9144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448" name="Google Shape;448;p39"/>
          <p:cNvSpPr txBox="1"/>
          <p:nvPr>
            <p:ph idx="2" type="body"/>
          </p:nvPr>
        </p:nvSpPr>
        <p:spPr>
          <a:xfrm>
            <a:off x="0" y="8950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449" name="Google Shape;4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9"/>
          <p:cNvSpPr txBox="1"/>
          <p:nvPr/>
        </p:nvSpPr>
        <p:spPr>
          <a:xfrm>
            <a:off x="434700" y="1363075"/>
            <a:ext cx="8709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i Jamjuree"/>
              <a:buAutoNum type="arabicPeriod"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จำนวนปริมาณการแจ้งปัญหา และการขอใช้บริการเพิ่มมากขึ้น โดยมีเจ้าหน้าที่ให้การบริการมีไม่เพียงพอ ในการให้บริการรายวัน รวมถึง Event และ Project ที่จำเป็นต้องใช้เจ้าหน้าที่เข้าหน้างาน และ Stand By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โดยส่งผลกระทบ ดังนี้ 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Improvement</a:t>
            </a:r>
            <a:endParaRPr/>
          </a:p>
        </p:txBody>
      </p:sp>
      <p:sp>
        <p:nvSpPr>
          <p:cNvPr id="456" name="Google Shape;456;p40"/>
          <p:cNvSpPr txBox="1"/>
          <p:nvPr>
            <p:ph idx="2" type="body"/>
          </p:nvPr>
        </p:nvSpPr>
        <p:spPr>
          <a:xfrm>
            <a:off x="2699644" y="2757294"/>
            <a:ext cx="3744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เสนอแนวทางการแก้ไข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57" name="Google Shape;4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8" y="14677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0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59" name="Google Shape;4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1" name="Google Shape;461;p40"/>
          <p:cNvSpPr txBox="1"/>
          <p:nvPr/>
        </p:nvSpPr>
        <p:spPr>
          <a:xfrm>
            <a:off x="3071800" y="31157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/>
        </p:nvSpPr>
        <p:spPr>
          <a:xfrm>
            <a:off x="-4" y="227975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700">
                <a:solidFill>
                  <a:srgbClr val="3F3F3F"/>
                </a:solidFill>
              </a:rPr>
              <a:t>Operation Service</a:t>
            </a:r>
            <a:endParaRPr sz="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67" name="Google Shape;4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1"/>
          <p:cNvSpPr txBox="1"/>
          <p:nvPr>
            <p:ph idx="1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Improvement</a:t>
            </a:r>
            <a:endParaRPr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69" name="Google Shape;469;p41"/>
          <p:cNvSpPr txBox="1"/>
          <p:nvPr/>
        </p:nvSpPr>
        <p:spPr>
          <a:xfrm>
            <a:off x="2449625" y="1093325"/>
            <a:ext cx="61575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วางแผนการ 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Migrate เพื่อลดปัญหาบริเวรกว้างทดสอบภายใน เพื่อให้เกิดผลกระทบหน้างานน้อยที่สุดก่อน Migrate  สรุปปัญหาและวิธีการแก้ไข ก่อนเริ่ม Migrate วางแผนการจัดเจ้าหน้าที่ Training ระบบ ก่อน Migrate เพื่อให้เจ้าหน้าที่มีความรู้พร้อม รับสายและแก้ไขปัญหาได้รวดเร็ว จัดอัตตรากำลังเจ้าหน้าที่ให้พร้อมและเพียงพอในการเริ่ม Migrate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จัดระเบียบระบบ Inventory Asset ใหม่ ให้สามารถตรวจสอบทรัพย์สิน และอุปกรณ์ต่างๆ เพื่อให้สามารถ Monitor อุปกรณ์ ในการเบิกจ่าย และ Plan การติดตั้งล่วงหน้า ได้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กำหนดแผนการร้องขอบริการล่วงหน้าอย่างเป็นระบบ เพื่อจัดเตรียมแผนการทำงานล่วงหน้าและแจ้งทีมให้ทราบทุกครั้ง การสำรวจจุดก่อนติดตั้ง การสื่อสารหรือนัดทางผู้ใช้งาน  เพื่อบริหารจำนวนคน จำนวนเครื่องที่ร้องขอ และเตรียมแผนการ Set ระบบล่วงหน้า ลดระยะเวลาการติดตั้ง  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i Jamjuree"/>
              <a:buChar char="●"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เสนอให้มีการเน้น หรือเพิ่มคนในส่วนของ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</a:t>
            </a: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 ในการให้บริการรับสาย และแก้ไขปัญหาให้ได้มากขึ้น เนื่องจากปัจจุบัน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First tier </a:t>
            </a:r>
            <a:r>
              <a:rPr lang="en-US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สามารถรับสายและปิดงานเองได้อย่างมีประสิทธิภาพ ลดการเดิน Onsite และเวลาในการเดินทาง ไปยังตึกต่างๆ  หากมีเกิดสถานะการณ์คนไม่พอ เราสามารถถึง  First tier ในการเดินงานได้ทันที </a:t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500"/>
              <a:t>Proactive management</a:t>
            </a:r>
            <a:endParaRPr sz="2500"/>
          </a:p>
        </p:txBody>
      </p:sp>
      <p:sp>
        <p:nvSpPr>
          <p:cNvPr id="475" name="Google Shape;475;p4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975" y="1995600"/>
            <a:ext cx="1043400" cy="10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0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383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409" y="1199488"/>
            <a:ext cx="401316" cy="4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050" y="1199475"/>
            <a:ext cx="401325" cy="41896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2"/>
          <p:cNvSpPr txBox="1"/>
          <p:nvPr/>
        </p:nvSpPr>
        <p:spPr>
          <a:xfrm>
            <a:off x="140600" y="16184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เจ้าหน้าที่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เดินทางมาทำงาน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483" name="Google Shape;48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38" y="2442275"/>
            <a:ext cx="779226" cy="58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2"/>
          <p:cNvCxnSpPr>
            <a:stCxn id="482" idx="2"/>
            <a:endCxn id="483" idx="0"/>
          </p:cNvCxnSpPr>
          <p:nvPr/>
        </p:nvCxnSpPr>
        <p:spPr>
          <a:xfrm>
            <a:off x="878150" y="2049550"/>
            <a:ext cx="0" cy="3927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42"/>
          <p:cNvSpPr txBox="1"/>
          <p:nvPr/>
        </p:nvSpPr>
        <p:spPr>
          <a:xfrm>
            <a:off x="140588" y="3241525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ลงเวลาเข้างาน 06:45 น.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486" name="Google Shape;486;p42"/>
          <p:cNvCxnSpPr/>
          <p:nvPr/>
        </p:nvCxnSpPr>
        <p:spPr>
          <a:xfrm>
            <a:off x="1443125" y="2806175"/>
            <a:ext cx="7287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7" name="Google Shape;48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96488" y="1111025"/>
            <a:ext cx="819525" cy="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83025" y="3007425"/>
            <a:ext cx="646451" cy="9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42"/>
          <p:cNvCxnSpPr>
            <a:stCxn id="477" idx="3"/>
            <a:endCxn id="487" idx="1"/>
          </p:cNvCxnSpPr>
          <p:nvPr/>
        </p:nvCxnSpPr>
        <p:spPr>
          <a:xfrm flipH="1" rot="10800000">
            <a:off x="3314375" y="1605900"/>
            <a:ext cx="882000" cy="911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42"/>
          <p:cNvCxnSpPr>
            <a:endCxn id="488" idx="1"/>
          </p:cNvCxnSpPr>
          <p:nvPr/>
        </p:nvCxnSpPr>
        <p:spPr>
          <a:xfrm flipH="1" rot="-5400000">
            <a:off x="3543675" y="2723775"/>
            <a:ext cx="948600" cy="5301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42"/>
          <p:cNvSpPr txBox="1"/>
          <p:nvPr/>
        </p:nvSpPr>
        <p:spPr>
          <a:xfrm>
            <a:off x="4206823" y="3878075"/>
            <a:ext cx="124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Rounds Ward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3821075" y="2049550"/>
            <a:ext cx="147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System checklist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5802127" y="4425800"/>
            <a:ext cx="779100" cy="30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6976000" y="4383350"/>
            <a:ext cx="1431900" cy="39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บันทึกงานลง Checklist ประจำวัน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7214188" y="2294447"/>
            <a:ext cx="962113" cy="500950"/>
            <a:chOff x="2018688" y="3084450"/>
            <a:chExt cx="962113" cy="462600"/>
          </a:xfrm>
        </p:grpSpPr>
        <p:sp>
          <p:nvSpPr>
            <p:cNvPr id="496" name="Google Shape;496;p42"/>
            <p:cNvSpPr/>
            <p:nvPr/>
          </p:nvSpPr>
          <p:spPr>
            <a:xfrm>
              <a:off x="201870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497" name="Google Shape;497;p42"/>
            <p:cNvSpPr txBox="1"/>
            <p:nvPr/>
          </p:nvSpPr>
          <p:spPr>
            <a:xfrm>
              <a:off x="2018688" y="3173543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แก้ไขปัญหา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grpSp>
        <p:nvGrpSpPr>
          <p:cNvPr id="498" name="Google Shape;498;p42"/>
          <p:cNvGrpSpPr/>
          <p:nvPr/>
        </p:nvGrpSpPr>
        <p:grpSpPr>
          <a:xfrm>
            <a:off x="5774125" y="2294447"/>
            <a:ext cx="962112" cy="500950"/>
            <a:chOff x="1952138" y="3084450"/>
            <a:chExt cx="962113" cy="462600"/>
          </a:xfrm>
        </p:grpSpPr>
        <p:sp>
          <p:nvSpPr>
            <p:cNvPr id="499" name="Google Shape;499;p42"/>
            <p:cNvSpPr/>
            <p:nvPr/>
          </p:nvSpPr>
          <p:spPr>
            <a:xfrm>
              <a:off x="1952150" y="30844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00" name="Google Shape;500;p42"/>
            <p:cNvSpPr txBox="1"/>
            <p:nvPr/>
          </p:nvSpPr>
          <p:spPr>
            <a:xfrm>
              <a:off x="1952138" y="3173555"/>
              <a:ext cx="962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พบปัญหาหรือไม่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01" name="Google Shape;501;p42"/>
          <p:cNvCxnSpPr>
            <a:stCxn id="487" idx="3"/>
            <a:endCxn id="500" idx="1"/>
          </p:cNvCxnSpPr>
          <p:nvPr/>
        </p:nvCxnSpPr>
        <p:spPr>
          <a:xfrm>
            <a:off x="5016013" y="1605900"/>
            <a:ext cx="758100" cy="939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2"/>
          <p:cNvCxnSpPr>
            <a:stCxn id="488" idx="3"/>
          </p:cNvCxnSpPr>
          <p:nvPr/>
        </p:nvCxnSpPr>
        <p:spPr>
          <a:xfrm flipH="1" rot="10800000">
            <a:off x="4929476" y="2515725"/>
            <a:ext cx="466800" cy="947400"/>
          </a:xfrm>
          <a:prstGeom prst="bentConnector2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2"/>
          <p:cNvCxnSpPr>
            <a:stCxn id="499" idx="2"/>
            <a:endCxn id="494" idx="0"/>
          </p:cNvCxnSpPr>
          <p:nvPr/>
        </p:nvCxnSpPr>
        <p:spPr>
          <a:xfrm flipH="1" rot="-5400000">
            <a:off x="6179588" y="2870996"/>
            <a:ext cx="1587900" cy="1436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42"/>
          <p:cNvCxnSpPr>
            <a:stCxn id="494" idx="1"/>
            <a:endCxn id="493" idx="3"/>
          </p:cNvCxnSpPr>
          <p:nvPr/>
        </p:nvCxnSpPr>
        <p:spPr>
          <a:xfrm rot="10800000">
            <a:off x="6581200" y="4579700"/>
            <a:ext cx="3948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42"/>
          <p:cNvCxnSpPr>
            <a:stCxn id="500" idx="3"/>
          </p:cNvCxnSpPr>
          <p:nvPr/>
        </p:nvCxnSpPr>
        <p:spPr>
          <a:xfrm>
            <a:off x="6736225" y="2544927"/>
            <a:ext cx="481200" cy="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42"/>
          <p:cNvCxnSpPr>
            <a:stCxn id="496" idx="2"/>
          </p:cNvCxnSpPr>
          <p:nvPr/>
        </p:nvCxnSpPr>
        <p:spPr>
          <a:xfrm flipH="1">
            <a:off x="7688650" y="2795396"/>
            <a:ext cx="6600" cy="810600"/>
          </a:xfrm>
          <a:prstGeom prst="straightConnector1">
            <a:avLst/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2"/>
          <p:cNvCxnSpPr>
            <a:stCxn id="497" idx="3"/>
          </p:cNvCxnSpPr>
          <p:nvPr/>
        </p:nvCxnSpPr>
        <p:spPr>
          <a:xfrm flipH="1" rot="10800000">
            <a:off x="8176288" y="1956914"/>
            <a:ext cx="936600" cy="58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2"/>
          <p:cNvSpPr txBox="1"/>
          <p:nvPr/>
        </p:nvSpPr>
        <p:spPr>
          <a:xfrm>
            <a:off x="6507132" y="22524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09" name="Google Shape;509;p42"/>
          <p:cNvSpPr txBox="1"/>
          <p:nvPr/>
        </p:nvSpPr>
        <p:spPr>
          <a:xfrm>
            <a:off x="6420248" y="3339113"/>
            <a:ext cx="104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ไม่พบปัญหา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0" name="Google Shape;510;p42"/>
          <p:cNvSpPr txBox="1"/>
          <p:nvPr/>
        </p:nvSpPr>
        <p:spPr>
          <a:xfrm>
            <a:off x="7728782" y="2949025"/>
            <a:ext cx="80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Bai Jamjuree"/>
                <a:ea typeface="Bai Jamjuree"/>
                <a:cs typeface="Bai Jamjuree"/>
                <a:sym typeface="Bai Jamjuree"/>
              </a:rPr>
              <a:t>แก้ไขเรียบร้อย</a:t>
            </a:r>
            <a:endParaRPr sz="7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11" name="Google Shape;511;p42"/>
          <p:cNvSpPr txBox="1"/>
          <p:nvPr/>
        </p:nvSpPr>
        <p:spPr>
          <a:xfrm>
            <a:off x="7506400" y="1522050"/>
            <a:ext cx="14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Bai Jamjuree"/>
                <a:ea typeface="Bai Jamjuree"/>
                <a:cs typeface="Bai Jamjuree"/>
                <a:sym typeface="Bai Jamjuree"/>
              </a:rPr>
              <a:t>ประสานงานผู้รับผิดชอบ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Second tier</a:t>
            </a:r>
            <a:r>
              <a:rPr lang="en-US" sz="6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9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2500"/>
              <a:t>Root cause analysis (Issue Sticker)</a:t>
            </a:r>
            <a:endParaRPr sz="2500"/>
          </a:p>
        </p:txBody>
      </p:sp>
      <p:sp>
        <p:nvSpPr>
          <p:cNvPr id="517" name="Google Shape;517;p43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18" name="Google Shape;5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500" y="1250925"/>
            <a:ext cx="665125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3"/>
          <p:cNvSpPr txBox="1"/>
          <p:nvPr/>
        </p:nvSpPr>
        <p:spPr>
          <a:xfrm>
            <a:off x="2185513" y="2019250"/>
            <a:ext cx="14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Incident Report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Sticker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21" name="Google Shape;521;p43"/>
          <p:cNvGrpSpPr/>
          <p:nvPr/>
        </p:nvGrpSpPr>
        <p:grpSpPr>
          <a:xfrm>
            <a:off x="4015175" y="2879225"/>
            <a:ext cx="962100" cy="462600"/>
            <a:chOff x="2157125" y="3027550"/>
            <a:chExt cx="962100" cy="462600"/>
          </a:xfrm>
        </p:grpSpPr>
        <p:sp>
          <p:nvSpPr>
            <p:cNvPr id="522" name="Google Shape;522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23" name="Google Shape;523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>
            <a:off x="3978125" y="20192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25" name="Google Shape;525;p43"/>
          <p:cNvSpPr txBox="1"/>
          <p:nvPr/>
        </p:nvSpPr>
        <p:spPr>
          <a:xfrm>
            <a:off x="4977275" y="13417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Print Sticker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จำนวนเครื่อง ของแต่ละแผนก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จำนวนเครื่องหมดอายุการใช้งานจะต้อง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6" name="Google Shape;526;p43"/>
          <p:cNvCxnSpPr>
            <a:stCxn id="524" idx="2"/>
            <a:endCxn id="522" idx="0"/>
          </p:cNvCxnSpPr>
          <p:nvPr/>
        </p:nvCxnSpPr>
        <p:spPr>
          <a:xfrm>
            <a:off x="4496225" y="23819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43"/>
          <p:cNvCxnSpPr>
            <a:endCxn id="524" idx="1"/>
          </p:cNvCxnSpPr>
          <p:nvPr/>
        </p:nvCxnSpPr>
        <p:spPr>
          <a:xfrm>
            <a:off x="3255725" y="1652500"/>
            <a:ext cx="722400" cy="54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Google Shape;528;p43"/>
          <p:cNvSpPr/>
          <p:nvPr/>
        </p:nvSpPr>
        <p:spPr>
          <a:xfrm>
            <a:off x="5470725" y="29291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29" name="Google Shape;529;p43"/>
          <p:cNvCxnSpPr>
            <a:endCxn id="528" idx="1"/>
          </p:cNvCxnSpPr>
          <p:nvPr/>
        </p:nvCxnSpPr>
        <p:spPr>
          <a:xfrm>
            <a:off x="4977225" y="31105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0" name="Google Shape;530;p43"/>
          <p:cNvGrpSpPr/>
          <p:nvPr/>
        </p:nvGrpSpPr>
        <p:grpSpPr>
          <a:xfrm>
            <a:off x="7051475" y="2879225"/>
            <a:ext cx="962100" cy="462600"/>
            <a:chOff x="2157125" y="3027550"/>
            <a:chExt cx="962100" cy="462600"/>
          </a:xfrm>
        </p:grpSpPr>
        <p:sp>
          <p:nvSpPr>
            <p:cNvPr id="531" name="Google Shape;531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2" name="Google Shape;532;p43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33" name="Google Shape;533;p43"/>
          <p:cNvCxnSpPr>
            <a:stCxn id="528" idx="3"/>
            <a:endCxn id="531" idx="1"/>
          </p:cNvCxnSpPr>
          <p:nvPr/>
        </p:nvCxnSpPr>
        <p:spPr>
          <a:xfrm>
            <a:off x="6506925" y="3110525"/>
            <a:ext cx="544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34" name="Google Shape;534;p43"/>
          <p:cNvGrpSpPr/>
          <p:nvPr/>
        </p:nvGrpSpPr>
        <p:grpSpPr>
          <a:xfrm>
            <a:off x="4015187" y="4256870"/>
            <a:ext cx="962100" cy="523016"/>
            <a:chOff x="2157125" y="3027550"/>
            <a:chExt cx="962100" cy="462600"/>
          </a:xfrm>
        </p:grpSpPr>
        <p:sp>
          <p:nvSpPr>
            <p:cNvPr id="535" name="Google Shape;535;p43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36" name="Google Shape;536;p43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37" name="Google Shape;537;p43"/>
          <p:cNvCxnSpPr>
            <a:stCxn id="538" idx="2"/>
            <a:endCxn id="535" idx="0"/>
          </p:cNvCxnSpPr>
          <p:nvPr/>
        </p:nvCxnSpPr>
        <p:spPr>
          <a:xfrm>
            <a:off x="4496225" y="39807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43"/>
          <p:cNvSpPr/>
          <p:nvPr/>
        </p:nvSpPr>
        <p:spPr>
          <a:xfrm>
            <a:off x="2454888" y="43133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0" name="Google Shape;540;p43"/>
          <p:cNvSpPr/>
          <p:nvPr/>
        </p:nvSpPr>
        <p:spPr>
          <a:xfrm>
            <a:off x="1199690" y="43443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1" name="Google Shape;541;p43"/>
          <p:cNvCxnSpPr>
            <a:stCxn id="535" idx="1"/>
            <a:endCxn id="539" idx="3"/>
          </p:cNvCxnSpPr>
          <p:nvPr/>
        </p:nvCxnSpPr>
        <p:spPr>
          <a:xfrm rot="10800000">
            <a:off x="3491087" y="45183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3"/>
          <p:cNvCxnSpPr>
            <a:stCxn id="539" idx="1"/>
            <a:endCxn id="540" idx="3"/>
          </p:cNvCxnSpPr>
          <p:nvPr/>
        </p:nvCxnSpPr>
        <p:spPr>
          <a:xfrm rot="10800000">
            <a:off x="1978788" y="45183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3"/>
          <p:cNvSpPr txBox="1"/>
          <p:nvPr/>
        </p:nvSpPr>
        <p:spPr>
          <a:xfrm>
            <a:off x="7532526" y="2571750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3978125" y="36180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4" name="Google Shape;544;p43"/>
          <p:cNvCxnSpPr>
            <a:stCxn id="522" idx="2"/>
            <a:endCxn id="538" idx="0"/>
          </p:cNvCxnSpPr>
          <p:nvPr/>
        </p:nvCxnSpPr>
        <p:spPr>
          <a:xfrm>
            <a:off x="4496225" y="33418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3"/>
          <p:cNvSpPr txBox="1"/>
          <p:nvPr/>
        </p:nvSpPr>
        <p:spPr>
          <a:xfrm>
            <a:off x="4977237" y="28460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4501562" y="3276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660637" y="42568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48" name="Google Shape;548;p43"/>
          <p:cNvCxnSpPr>
            <a:stCxn id="535" idx="3"/>
            <a:endCxn id="538" idx="3"/>
          </p:cNvCxnSpPr>
          <p:nvPr/>
        </p:nvCxnSpPr>
        <p:spPr>
          <a:xfrm flipH="1" rot="10800000">
            <a:off x="4977287" y="37992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43"/>
          <p:cNvSpPr txBox="1"/>
          <p:nvPr/>
        </p:nvSpPr>
        <p:spPr>
          <a:xfrm>
            <a:off x="5280596" y="39741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50" name="Google Shape;550;p43"/>
          <p:cNvSpPr txBox="1"/>
          <p:nvPr/>
        </p:nvSpPr>
        <p:spPr>
          <a:xfrm>
            <a:off x="6111274" y="3579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1" name="Google Shape;551;p43"/>
          <p:cNvCxnSpPr>
            <a:stCxn id="531" idx="2"/>
            <a:endCxn id="528" idx="2"/>
          </p:cNvCxnSpPr>
          <p:nvPr/>
        </p:nvCxnSpPr>
        <p:spPr>
          <a:xfrm flipH="1" rot="5400000">
            <a:off x="6735575" y="2544875"/>
            <a:ext cx="50100" cy="15438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3"/>
          <p:cNvSpPr/>
          <p:nvPr/>
        </p:nvSpPr>
        <p:spPr>
          <a:xfrm>
            <a:off x="7014413" y="209167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53" name="Google Shape;553;p43"/>
          <p:cNvCxnSpPr>
            <a:stCxn id="531" idx="0"/>
            <a:endCxn id="552" idx="2"/>
          </p:cNvCxnSpPr>
          <p:nvPr/>
        </p:nvCxnSpPr>
        <p:spPr>
          <a:xfrm rot="10800000">
            <a:off x="7532525" y="2501825"/>
            <a:ext cx="0" cy="37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3"/>
          <p:cNvCxnSpPr>
            <a:endCxn id="524" idx="0"/>
          </p:cNvCxnSpPr>
          <p:nvPr/>
        </p:nvCxnSpPr>
        <p:spPr>
          <a:xfrm rot="10800000">
            <a:off x="4496225" y="2019250"/>
            <a:ext cx="3036300" cy="72300"/>
          </a:xfrm>
          <a:prstGeom prst="bentConnector4">
            <a:avLst>
              <a:gd fmla="val -46" name="adj1"/>
              <a:gd fmla="val 1070851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43"/>
          <p:cNvSpPr txBox="1"/>
          <p:nvPr/>
        </p:nvSpPr>
        <p:spPr>
          <a:xfrm>
            <a:off x="1357050" y="26732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0" y="12347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 sz="2200"/>
              <a:t>Root cause analysis (Issue Waste Toner)</a:t>
            </a:r>
            <a:endParaRPr sz="2200"/>
          </a:p>
        </p:txBody>
      </p:sp>
      <p:sp>
        <p:nvSpPr>
          <p:cNvPr id="561" name="Google Shape;561;p44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 sz="1200">
                <a:latin typeface="Bai Jamjuree"/>
                <a:ea typeface="Bai Jamjuree"/>
                <a:cs typeface="Bai Jamjuree"/>
                <a:sym typeface="Bai Jamjuree"/>
              </a:rPr>
              <a:t>แก้ไขปัญหาจากต้นทาง ระงับการแจ้งปัญหาของผู้ใช้งาน</a:t>
            </a:r>
            <a:endParaRPr sz="12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62" name="Google Shape;5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" name="Google Shape;563;p44"/>
          <p:cNvGrpSpPr/>
          <p:nvPr/>
        </p:nvGrpSpPr>
        <p:grpSpPr>
          <a:xfrm>
            <a:off x="4370425" y="2871825"/>
            <a:ext cx="962100" cy="462600"/>
            <a:chOff x="2157125" y="3027550"/>
            <a:chExt cx="962100" cy="462600"/>
          </a:xfrm>
        </p:grpSpPr>
        <p:sp>
          <p:nvSpPr>
            <p:cNvPr id="564" name="Google Shape;564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65" name="Google Shape;565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Spare Part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566" name="Google Shape;566;p44"/>
          <p:cNvSpPr/>
          <p:nvPr/>
        </p:nvSpPr>
        <p:spPr>
          <a:xfrm>
            <a:off x="4333375" y="201185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ตรวจสอบทรัพย์สิน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67" name="Google Shape;567;p44"/>
          <p:cNvSpPr txBox="1"/>
          <p:nvPr/>
        </p:nvSpPr>
        <p:spPr>
          <a:xfrm>
            <a:off x="5332525" y="1334300"/>
            <a:ext cx="205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จำนวน  Tonner ,Drum ,Waste Toner 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- เช็ค Stock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จำนวนวัสดุสิ้นเปลืองที่ใช้งานทั้งหมด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ที่ไม่ได้ใช้งาน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คงเหลือ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สำรอง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จำนวน </a:t>
            </a:r>
            <a:r>
              <a:rPr lang="en-US" sz="800">
                <a:solidFill>
                  <a:srgbClr val="000000"/>
                </a:solidFill>
                <a:latin typeface="Bai Jamjuree"/>
                <a:ea typeface="Bai Jamjuree"/>
                <a:cs typeface="Bai Jamjuree"/>
                <a:sym typeface="Bai Jamjuree"/>
              </a:rPr>
              <a:t>วัสดุสิ้นเปลือง </a:t>
            </a: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หมดอายุการใช้งานจะต้อง Replace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      * Rollout Priority By Department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68" name="Google Shape;568;p44"/>
          <p:cNvCxnSpPr>
            <a:stCxn id="566" idx="2"/>
            <a:endCxn id="564" idx="0"/>
          </p:cNvCxnSpPr>
          <p:nvPr/>
        </p:nvCxnSpPr>
        <p:spPr>
          <a:xfrm>
            <a:off x="4851475" y="2374550"/>
            <a:ext cx="0" cy="4974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4"/>
          <p:cNvSpPr/>
          <p:nvPr/>
        </p:nvSpPr>
        <p:spPr>
          <a:xfrm>
            <a:off x="5825975" y="2921775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ทำเรื่องจัดซื้อ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70" name="Google Shape;570;p44"/>
          <p:cNvCxnSpPr>
            <a:endCxn id="569" idx="1"/>
          </p:cNvCxnSpPr>
          <p:nvPr/>
        </p:nvCxnSpPr>
        <p:spPr>
          <a:xfrm>
            <a:off x="5332475" y="3103125"/>
            <a:ext cx="493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1" name="Google Shape;571;p44"/>
          <p:cNvGrpSpPr/>
          <p:nvPr/>
        </p:nvGrpSpPr>
        <p:grpSpPr>
          <a:xfrm>
            <a:off x="7453650" y="2871825"/>
            <a:ext cx="962100" cy="462600"/>
            <a:chOff x="2157125" y="3027550"/>
            <a:chExt cx="962100" cy="462600"/>
          </a:xfrm>
        </p:grpSpPr>
        <p:sp>
          <p:nvSpPr>
            <p:cNvPr id="572" name="Google Shape;572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73" name="Google Shape;573;p44"/>
            <p:cNvSpPr txBox="1"/>
            <p:nvPr/>
          </p:nvSpPr>
          <p:spPr>
            <a:xfrm>
              <a:off x="2264975" y="3104950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จัดซื้อ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74" name="Google Shape;574;p44"/>
          <p:cNvCxnSpPr>
            <a:stCxn id="569" idx="3"/>
            <a:endCxn id="572" idx="1"/>
          </p:cNvCxnSpPr>
          <p:nvPr/>
        </p:nvCxnSpPr>
        <p:spPr>
          <a:xfrm>
            <a:off x="6862175" y="3103125"/>
            <a:ext cx="5916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5" name="Google Shape;575;p44"/>
          <p:cNvGrpSpPr/>
          <p:nvPr/>
        </p:nvGrpSpPr>
        <p:grpSpPr>
          <a:xfrm>
            <a:off x="4370437" y="4249470"/>
            <a:ext cx="962100" cy="523016"/>
            <a:chOff x="2157125" y="3027550"/>
            <a:chExt cx="962100" cy="462600"/>
          </a:xfrm>
        </p:grpSpPr>
        <p:sp>
          <p:nvSpPr>
            <p:cNvPr id="576" name="Google Shape;576;p44"/>
            <p:cNvSpPr/>
            <p:nvPr/>
          </p:nvSpPr>
          <p:spPr>
            <a:xfrm>
              <a:off x="2157125" y="3027550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77" name="Google Shape;577;p44"/>
            <p:cNvSpPr txBox="1"/>
            <p:nvPr/>
          </p:nvSpPr>
          <p:spPr>
            <a:xfrm>
              <a:off x="2264975" y="3104950"/>
              <a:ext cx="7464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Replace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78" name="Google Shape;578;p44"/>
          <p:cNvCxnSpPr>
            <a:stCxn id="579" idx="2"/>
            <a:endCxn id="576" idx="0"/>
          </p:cNvCxnSpPr>
          <p:nvPr/>
        </p:nvCxnSpPr>
        <p:spPr>
          <a:xfrm>
            <a:off x="4851475" y="3973300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44"/>
          <p:cNvSpPr/>
          <p:nvPr/>
        </p:nvSpPr>
        <p:spPr>
          <a:xfrm>
            <a:off x="2810138" y="4305929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1" name="Google Shape;581;p44"/>
          <p:cNvSpPr/>
          <p:nvPr/>
        </p:nvSpPr>
        <p:spPr>
          <a:xfrm>
            <a:off x="1554940" y="4336956"/>
            <a:ext cx="779100" cy="34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ปิดงาน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2" name="Google Shape;582;p44"/>
          <p:cNvCxnSpPr>
            <a:stCxn id="576" idx="1"/>
            <a:endCxn id="580" idx="3"/>
          </p:cNvCxnSpPr>
          <p:nvPr/>
        </p:nvCxnSpPr>
        <p:spPr>
          <a:xfrm rot="10800000">
            <a:off x="3846337" y="4510978"/>
            <a:ext cx="524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44"/>
          <p:cNvCxnSpPr>
            <a:stCxn id="580" idx="1"/>
            <a:endCxn id="581" idx="3"/>
          </p:cNvCxnSpPr>
          <p:nvPr/>
        </p:nvCxnSpPr>
        <p:spPr>
          <a:xfrm rot="10800000">
            <a:off x="2334038" y="4510979"/>
            <a:ext cx="4761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44"/>
          <p:cNvSpPr txBox="1"/>
          <p:nvPr/>
        </p:nvSpPr>
        <p:spPr>
          <a:xfrm>
            <a:off x="8031076" y="2530875"/>
            <a:ext cx="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ผ่าน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79" name="Google Shape;579;p44"/>
          <p:cNvSpPr/>
          <p:nvPr/>
        </p:nvSpPr>
        <p:spPr>
          <a:xfrm>
            <a:off x="4333375" y="3610600"/>
            <a:ext cx="1036200" cy="3627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Plan Rollout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5" name="Google Shape;585;p44"/>
          <p:cNvCxnSpPr>
            <a:stCxn id="564" idx="2"/>
            <a:endCxn id="579" idx="0"/>
          </p:cNvCxnSpPr>
          <p:nvPr/>
        </p:nvCxnSpPr>
        <p:spPr>
          <a:xfrm>
            <a:off x="4851475" y="3334425"/>
            <a:ext cx="0" cy="2763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6" name="Google Shape;586;p44"/>
          <p:cNvSpPr txBox="1"/>
          <p:nvPr/>
        </p:nvSpPr>
        <p:spPr>
          <a:xfrm>
            <a:off x="5332487" y="28386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4856812" y="32687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588" name="Google Shape;588;p44"/>
          <p:cNvSpPr txBox="1"/>
          <p:nvPr/>
        </p:nvSpPr>
        <p:spPr>
          <a:xfrm>
            <a:off x="4015887" y="424948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89" name="Google Shape;589;p44"/>
          <p:cNvCxnSpPr>
            <a:stCxn id="576" idx="3"/>
            <a:endCxn id="579" idx="3"/>
          </p:cNvCxnSpPr>
          <p:nvPr/>
        </p:nvCxnSpPr>
        <p:spPr>
          <a:xfrm flipH="1" rot="10800000">
            <a:off x="5332537" y="3791878"/>
            <a:ext cx="36900" cy="719100"/>
          </a:xfrm>
          <a:prstGeom prst="bentConnector3">
            <a:avLst>
              <a:gd fmla="val 745698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4"/>
          <p:cNvSpPr txBox="1"/>
          <p:nvPr/>
        </p:nvSpPr>
        <p:spPr>
          <a:xfrm>
            <a:off x="5635846" y="3966725"/>
            <a:ext cx="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ไม่ได้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591" name="Google Shape;5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938" y="1212425"/>
            <a:ext cx="665125" cy="67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44"/>
          <p:cNvSpPr txBox="1"/>
          <p:nvPr/>
        </p:nvSpPr>
        <p:spPr>
          <a:xfrm>
            <a:off x="900963" y="1916150"/>
            <a:ext cx="147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IT Monitoring Toner ,Drum,Waste Toner Systems Every Day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593" name="Google Shape;593;p44"/>
          <p:cNvGrpSpPr/>
          <p:nvPr/>
        </p:nvGrpSpPr>
        <p:grpSpPr>
          <a:xfrm>
            <a:off x="2773038" y="1961900"/>
            <a:ext cx="962100" cy="462600"/>
            <a:chOff x="1578900" y="2768675"/>
            <a:chExt cx="962100" cy="462600"/>
          </a:xfrm>
        </p:grpSpPr>
        <p:sp>
          <p:nvSpPr>
            <p:cNvPr id="594" name="Google Shape;594;p44"/>
            <p:cNvSpPr/>
            <p:nvPr/>
          </p:nvSpPr>
          <p:spPr>
            <a:xfrm>
              <a:off x="1578900" y="2768675"/>
              <a:ext cx="962100" cy="462600"/>
            </a:xfrm>
            <a:prstGeom prst="diamond">
              <a:avLst/>
            </a:prstGeom>
            <a:solidFill>
              <a:srgbClr val="FFFFFF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595" name="Google Shape;595;p44"/>
            <p:cNvSpPr txBox="1"/>
            <p:nvPr/>
          </p:nvSpPr>
          <p:spPr>
            <a:xfrm>
              <a:off x="1686750" y="2784425"/>
              <a:ext cx="74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latin typeface="Bai Jamjuree"/>
                  <a:ea typeface="Bai Jamjuree"/>
                  <a:cs typeface="Bai Jamjuree"/>
                  <a:sym typeface="Bai Jamjuree"/>
                </a:rPr>
                <a:t>System Alert</a:t>
              </a:r>
              <a:endParaRPr sz="8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cxnSp>
        <p:nvCxnSpPr>
          <p:cNvPr id="596" name="Google Shape;596;p44"/>
          <p:cNvCxnSpPr>
            <a:stCxn id="592" idx="3"/>
            <a:endCxn id="594" idx="1"/>
          </p:cNvCxnSpPr>
          <p:nvPr/>
        </p:nvCxnSpPr>
        <p:spPr>
          <a:xfrm>
            <a:off x="2376063" y="2193200"/>
            <a:ext cx="396900" cy="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4"/>
          <p:cNvSpPr txBox="1"/>
          <p:nvPr/>
        </p:nvSpPr>
        <p:spPr>
          <a:xfrm>
            <a:off x="3293396" y="1494525"/>
            <a:ext cx="9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ระบบแจ้งเตือนหมึกใกล้หมด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598" name="Google Shape;598;p44"/>
          <p:cNvCxnSpPr>
            <a:stCxn id="594" idx="3"/>
            <a:endCxn id="566" idx="1"/>
          </p:cNvCxnSpPr>
          <p:nvPr/>
        </p:nvCxnSpPr>
        <p:spPr>
          <a:xfrm>
            <a:off x="3735138" y="2193200"/>
            <a:ext cx="5982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44"/>
          <p:cNvCxnSpPr>
            <a:endCxn id="581" idx="0"/>
          </p:cNvCxnSpPr>
          <p:nvPr/>
        </p:nvCxnSpPr>
        <p:spPr>
          <a:xfrm rot="5400000">
            <a:off x="1635190" y="2718156"/>
            <a:ext cx="1928100" cy="130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F81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0" name="Google Shape;600;p44"/>
          <p:cNvSpPr txBox="1"/>
          <p:nvPr/>
        </p:nvSpPr>
        <p:spPr>
          <a:xfrm>
            <a:off x="3845412" y="19256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601" name="Google Shape;601;p44"/>
          <p:cNvSpPr txBox="1"/>
          <p:nvPr/>
        </p:nvSpPr>
        <p:spPr>
          <a:xfrm>
            <a:off x="2334050" y="3103133"/>
            <a:ext cx="37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ไม่มี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2" name="Google Shape;602;p44"/>
          <p:cNvCxnSpPr>
            <a:stCxn id="572" idx="2"/>
            <a:endCxn id="569" idx="2"/>
          </p:cNvCxnSpPr>
          <p:nvPr/>
        </p:nvCxnSpPr>
        <p:spPr>
          <a:xfrm flipH="1" rot="5400000">
            <a:off x="7114350" y="2514075"/>
            <a:ext cx="50100" cy="1590600"/>
          </a:xfrm>
          <a:prstGeom prst="bentConnector3">
            <a:avLst>
              <a:gd fmla="val -475299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44"/>
          <p:cNvSpPr/>
          <p:nvPr/>
        </p:nvSpPr>
        <p:spPr>
          <a:xfrm>
            <a:off x="7416588" y="2014404"/>
            <a:ext cx="1036200" cy="410100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Update Data Asset 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604" name="Google Shape;604;p44"/>
          <p:cNvCxnSpPr>
            <a:endCxn id="603" idx="2"/>
          </p:cNvCxnSpPr>
          <p:nvPr/>
        </p:nvCxnSpPr>
        <p:spPr>
          <a:xfrm rot="-5400000">
            <a:off x="7710738" y="2647854"/>
            <a:ext cx="44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44"/>
          <p:cNvCxnSpPr>
            <a:endCxn id="566" idx="0"/>
          </p:cNvCxnSpPr>
          <p:nvPr/>
        </p:nvCxnSpPr>
        <p:spPr>
          <a:xfrm rot="10800000">
            <a:off x="4851475" y="2011850"/>
            <a:ext cx="3083100" cy="2700"/>
          </a:xfrm>
          <a:prstGeom prst="bentConnector4">
            <a:avLst>
              <a:gd fmla="val -208" name="adj1"/>
              <a:gd fmla="val 28837963" name="adj2"/>
            </a:avLst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44"/>
          <p:cNvSpPr txBox="1"/>
          <p:nvPr/>
        </p:nvSpPr>
        <p:spPr>
          <a:xfrm>
            <a:off x="6547049" y="3578950"/>
            <a:ext cx="118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Bai Jamjuree"/>
                <a:ea typeface="Bai Jamjuree"/>
                <a:cs typeface="Bai Jamjuree"/>
                <a:sym typeface="Bai Jamjuree"/>
              </a:rPr>
              <a:t>ไม่ผ่าน/ตรวจสอบข้อมูล</a:t>
            </a:r>
            <a:endParaRPr sz="8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0" y="63025"/>
            <a:ext cx="4129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3F3F3F"/>
                </a:solidFill>
              </a:rPr>
              <a:t>Summary Report</a:t>
            </a:r>
            <a:endParaRPr sz="800"/>
          </a:p>
        </p:txBody>
      </p:sp>
      <p:pic>
        <p:nvPicPr>
          <p:cNvPr id="103" name="Google Shape;1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 rotWithShape="1">
          <a:blip r:embed="rId4">
            <a:alphaModFix/>
          </a:blip>
          <a:srcRect b="0" l="0" r="0" t="6829"/>
          <a:stretch/>
        </p:blipFill>
        <p:spPr>
          <a:xfrm>
            <a:off x="5441400" y="1862098"/>
            <a:ext cx="1093550" cy="248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22"/>
          <p:cNvSpPr txBox="1"/>
          <p:nvPr/>
        </p:nvSpPr>
        <p:spPr>
          <a:xfrm rot="-867">
            <a:off x="4908525" y="804137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06" name="Google Shape;106;p22"/>
          <p:cNvGrpSpPr/>
          <p:nvPr/>
        </p:nvGrpSpPr>
        <p:grpSpPr>
          <a:xfrm>
            <a:off x="7620350" y="2495325"/>
            <a:ext cx="780800" cy="483675"/>
            <a:chOff x="5564575" y="3434775"/>
            <a:chExt cx="780800" cy="483675"/>
          </a:xfrm>
        </p:grpSpPr>
        <p:pic>
          <p:nvPicPr>
            <p:cNvPr id="107" name="Google Shape;107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575" y="3434775"/>
              <a:ext cx="780800" cy="48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575" y="3461300"/>
              <a:ext cx="142875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64575" y="3745354"/>
              <a:ext cx="142875" cy="1360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7300" y="2571750"/>
            <a:ext cx="1104100" cy="1771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cxnSp>
        <p:nvCxnSpPr>
          <p:cNvPr id="111" name="Google Shape;111;p22"/>
          <p:cNvCxnSpPr/>
          <p:nvPr/>
        </p:nvCxnSpPr>
        <p:spPr>
          <a:xfrm>
            <a:off x="6578525" y="4385675"/>
            <a:ext cx="2587800" cy="741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2"/>
          <p:cNvCxnSpPr/>
          <p:nvPr/>
        </p:nvCxnSpPr>
        <p:spPr>
          <a:xfrm flipH="1">
            <a:off x="1588100" y="4369550"/>
            <a:ext cx="2749200" cy="76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4629550" y="2141325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481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772775" y="1508100"/>
            <a:ext cx="5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Bai Jamjuree"/>
                <a:ea typeface="Bai Jamjuree"/>
                <a:cs typeface="Bai Jamjuree"/>
                <a:sym typeface="Bai Jamjuree"/>
              </a:rPr>
              <a:t>762</a:t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16" name="Google Shape;116;p22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2"/>
          <p:cNvSpPr txBox="1"/>
          <p:nvPr/>
        </p:nvSpPr>
        <p:spPr>
          <a:xfrm>
            <a:off x="7816750" y="1268625"/>
            <a:ext cx="7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1243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913400" y="4762275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</a:rPr>
              <a:t>October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Incident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63" y="13613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2744794" y="28266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b="1"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-30700" y="267500"/>
            <a:ext cx="917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Incident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24"/>
          <p:cNvGrpSpPr/>
          <p:nvPr/>
        </p:nvGrpSpPr>
        <p:grpSpPr>
          <a:xfrm>
            <a:off x="1462175" y="1205200"/>
            <a:ext cx="7819675" cy="3864325"/>
            <a:chOff x="1462175" y="1205200"/>
            <a:chExt cx="7819675" cy="3864325"/>
          </a:xfrm>
        </p:grpSpPr>
        <p:sp>
          <p:nvSpPr>
            <p:cNvPr id="137" name="Google Shape;137;p24"/>
            <p:cNvSpPr txBox="1"/>
            <p:nvPr/>
          </p:nvSpPr>
          <p:spPr>
            <a:xfrm>
              <a:off x="146217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8" name="Google Shape;138;p24"/>
            <p:cNvSpPr txBox="1"/>
            <p:nvPr/>
          </p:nvSpPr>
          <p:spPr>
            <a:xfrm>
              <a:off x="61371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Hardware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39" name="Google Shape;139;p24"/>
            <p:cNvSpPr txBox="1"/>
            <p:nvPr/>
          </p:nvSpPr>
          <p:spPr>
            <a:xfrm>
              <a:off x="4542463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Operating System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0" name="Google Shape;140;p24"/>
            <p:cNvSpPr txBox="1"/>
            <p:nvPr/>
          </p:nvSpPr>
          <p:spPr>
            <a:xfrm>
              <a:off x="2997925" y="4576925"/>
              <a:ext cx="165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41" name="Google Shape;141;p24"/>
            <p:cNvSpPr txBox="1"/>
            <p:nvPr/>
          </p:nvSpPr>
          <p:spPr>
            <a:xfrm>
              <a:off x="7631550" y="4576925"/>
              <a:ext cx="1650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Infrastructure , System &amp; Network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grpSp>
          <p:nvGrpSpPr>
            <p:cNvPr id="142" name="Google Shape;142;p24"/>
            <p:cNvGrpSpPr/>
            <p:nvPr/>
          </p:nvGrpSpPr>
          <p:grpSpPr>
            <a:xfrm>
              <a:off x="1879775" y="1205200"/>
              <a:ext cx="6974225" cy="3371725"/>
              <a:chOff x="1879775" y="1205200"/>
              <a:chExt cx="6974225" cy="3371725"/>
            </a:xfrm>
          </p:grpSpPr>
          <p:pic>
            <p:nvPicPr>
              <p:cNvPr id="143" name="Google Shape;143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879775" y="1205200"/>
                <a:ext cx="796075" cy="3371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425050" y="2679850"/>
                <a:ext cx="796075" cy="189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970325" y="2908475"/>
                <a:ext cx="796075" cy="1668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14125" y="2986325"/>
                <a:ext cx="796075" cy="159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057925" y="3766975"/>
                <a:ext cx="796075" cy="809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8" name="Google Shape;148;p24"/>
              <p:cNvSpPr txBox="1"/>
              <p:nvPr/>
            </p:nvSpPr>
            <p:spPr>
              <a:xfrm>
                <a:off x="2020925" y="12951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121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49" name="Google Shape;149;p24"/>
              <p:cNvSpPr txBox="1"/>
              <p:nvPr/>
            </p:nvSpPr>
            <p:spPr>
              <a:xfrm>
                <a:off x="3556675" y="2679850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73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0" name="Google Shape;150;p24"/>
              <p:cNvSpPr txBox="1"/>
              <p:nvPr/>
            </p:nvSpPr>
            <p:spPr>
              <a:xfrm>
                <a:off x="5101200" y="2986325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68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1" name="Google Shape;151;p24"/>
              <p:cNvSpPr txBox="1"/>
              <p:nvPr/>
            </p:nvSpPr>
            <p:spPr>
              <a:xfrm>
                <a:off x="6647250" y="2986322"/>
                <a:ext cx="53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47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  <p:sp>
            <p:nvSpPr>
              <p:cNvPr id="152" name="Google Shape;152;p24"/>
              <p:cNvSpPr txBox="1"/>
              <p:nvPr/>
            </p:nvSpPr>
            <p:spPr>
              <a:xfrm>
                <a:off x="8189550" y="3809038"/>
                <a:ext cx="53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>
                    <a:latin typeface="Bai Jamjuree"/>
                    <a:ea typeface="Bai Jamjuree"/>
                    <a:cs typeface="Bai Jamjuree"/>
                    <a:sym typeface="Bai Jamjuree"/>
                  </a:rPr>
                  <a:t>40</a:t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>
                  <a:latin typeface="Bai Jamjuree"/>
                  <a:ea typeface="Bai Jamjuree"/>
                  <a:cs typeface="Bai Jamjuree"/>
                  <a:sym typeface="Bai Jamjuree"/>
                </a:endParaRPr>
              </a:p>
            </p:txBody>
          </p:sp>
        </p:grpSp>
      </p:grpSp>
      <p:sp>
        <p:nvSpPr>
          <p:cNvPr id="153" name="Google Shape;153;p24"/>
          <p:cNvSpPr txBox="1"/>
          <p:nvPr/>
        </p:nvSpPr>
        <p:spPr>
          <a:xfrm>
            <a:off x="4012875" y="711175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100"/>
          </a:p>
        </p:txBody>
      </p:sp>
      <p:sp>
        <p:nvSpPr>
          <p:cNvPr id="154" name="Google Shape;154;p24"/>
          <p:cNvSpPr txBox="1"/>
          <p:nvPr/>
        </p:nvSpPr>
        <p:spPr>
          <a:xfrm>
            <a:off x="2904900" y="1050475"/>
            <a:ext cx="30099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e-Document Scan เอกสารไม่ได้  (20)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ข้อมูลไม่ครบ , เปิดข้อมูล และไฟล์ไม่ได้ (9)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 flipH="1">
            <a:off x="2493250" y="1587225"/>
            <a:ext cx="449100" cy="5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3538550" y="1675638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Printer Sticker ปริ้นไม่ออก (36)</a:t>
            </a:r>
            <a:endParaRPr sz="11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Printer Ricoh ปริ้นไม่ออก (23)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7" name="Google Shape;157;p24"/>
          <p:cNvCxnSpPr/>
          <p:nvPr/>
        </p:nvCxnSpPr>
        <p:spPr>
          <a:xfrm flipH="1">
            <a:off x="4012800" y="2193650"/>
            <a:ext cx="4419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4"/>
          <p:cNvSpPr txBox="1"/>
          <p:nvPr/>
        </p:nvSpPr>
        <p:spPr>
          <a:xfrm>
            <a:off x="4679225" y="2298500"/>
            <a:ext cx="26178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เครื่องคอมพิวเตอร์ค้างช้าบ่อย   (38)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VM Virtualbox เข้า HIS ไมไ่ด้ (28)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59" name="Google Shape;159;p24"/>
          <p:cNvCxnSpPr>
            <a:endCxn id="150" idx="3"/>
          </p:cNvCxnSpPr>
          <p:nvPr/>
        </p:nvCxnSpPr>
        <p:spPr>
          <a:xfrm flipH="1">
            <a:off x="5634000" y="2815025"/>
            <a:ext cx="265500" cy="3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4"/>
          <p:cNvSpPr txBox="1"/>
          <p:nvPr/>
        </p:nvSpPr>
        <p:spPr>
          <a:xfrm>
            <a:off x="6156350" y="1205200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(17)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เปิดไม่ติด(12)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1" name="Google Shape;161;p24"/>
          <p:cNvCxnSpPr>
            <a:endCxn id="151" idx="0"/>
          </p:cNvCxnSpPr>
          <p:nvPr/>
        </p:nvCxnSpPr>
        <p:spPr>
          <a:xfrm flipH="1">
            <a:off x="6913650" y="1729622"/>
            <a:ext cx="857700" cy="12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7374600" y="2513150"/>
            <a:ext cx="18486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Internet ใช้งานไม่ได้ (24)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IP-Phone ใช้งานไม่ได้ (13)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flipH="1">
            <a:off x="8288050" y="3032200"/>
            <a:ext cx="479100" cy="7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1675" y="235475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>
            <a:off x="321675" y="551300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4"/>
          <p:cNvSpPr txBox="1"/>
          <p:nvPr/>
        </p:nvSpPr>
        <p:spPr>
          <a:xfrm>
            <a:off x="644300" y="581900"/>
            <a:ext cx="78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440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 rot="-943">
            <a:off x="488000" y="181560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699792" y="2181230"/>
            <a:ext cx="3744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Top 5 Service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88" y="136880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-131175" y="4772650"/>
            <a:ext cx="118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October</a:t>
            </a:r>
            <a:endParaRPr sz="10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9400" y="3952972"/>
            <a:ext cx="1015946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7612125" y="4666500"/>
            <a:ext cx="176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Mr. Jinna Ketsara</a:t>
            </a:r>
            <a:br>
              <a:rPr lang="en-US" sz="10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</a:br>
            <a:r>
              <a:rPr lang="en-US" sz="9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IT Manager</a:t>
            </a:r>
            <a:endParaRPr sz="900">
              <a:solidFill>
                <a:srgbClr val="3F3F3F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77" name="Google Shape;177;p25"/>
          <p:cNvSpPr txBox="1"/>
          <p:nvPr>
            <p:ph idx="2" type="body"/>
          </p:nvPr>
        </p:nvSpPr>
        <p:spPr>
          <a:xfrm>
            <a:off x="2737394" y="2856119"/>
            <a:ext cx="3744300" cy="28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500">
              <a:latin typeface="Bai Jamjuree"/>
              <a:ea typeface="Bai Jamjuree"/>
              <a:cs typeface="Bai Jamjuree"/>
              <a:sym typeface="Bai Jamjur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>
            <a:off x="1221525" y="1203875"/>
            <a:ext cx="8115250" cy="3706325"/>
            <a:chOff x="1221525" y="1203875"/>
            <a:chExt cx="8115250" cy="3706325"/>
          </a:xfrm>
        </p:grpSpPr>
        <p:pic>
          <p:nvPicPr>
            <p:cNvPr id="187" name="Google Shape;18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91375" y="1203875"/>
              <a:ext cx="6992576" cy="37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6"/>
            <p:cNvSpPr txBox="1"/>
            <p:nvPr/>
          </p:nvSpPr>
          <p:spPr>
            <a:xfrm>
              <a:off x="2671875" y="43782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Printer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0" name="Google Shape;190;p26"/>
            <p:cNvSpPr txBox="1"/>
            <p:nvPr/>
          </p:nvSpPr>
          <p:spPr>
            <a:xfrm>
              <a:off x="5578663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1" name="Google Shape;191;p26"/>
            <p:cNvSpPr txBox="1"/>
            <p:nvPr/>
          </p:nvSpPr>
          <p:spPr>
            <a:xfrm>
              <a:off x="4160600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7099675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193" name="Google Shape;193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92375" y="1917350"/>
              <a:ext cx="796075" cy="243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99175" y="2989900"/>
              <a:ext cx="796075" cy="135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52575" y="3316700"/>
              <a:ext cx="796075" cy="1031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 txBox="1"/>
            <p:nvPr/>
          </p:nvSpPr>
          <p:spPr>
            <a:xfrm>
              <a:off x="3524013" y="1947300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91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199" name="Google Shape;199;p26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77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0" name="Google Shape;200;p26"/>
            <p:cNvSpPr txBox="1"/>
            <p:nvPr/>
          </p:nvSpPr>
          <p:spPr>
            <a:xfrm>
              <a:off x="6430813" y="305032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70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7884200" y="33526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48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02" name="Google Shape;202;p26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336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100"/>
          </a:p>
        </p:txBody>
      </p:sp>
      <p:sp>
        <p:nvSpPr>
          <p:cNvPr id="204" name="Google Shape;204;p26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05" name="Google Shape;205;p26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6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714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7756425" y="3092100"/>
            <a:ext cx="780900" cy="2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266450" y="1517150"/>
            <a:ext cx="4420325" cy="3428225"/>
            <a:chOff x="1221525" y="1259000"/>
            <a:chExt cx="4420325" cy="3428225"/>
          </a:xfrm>
        </p:grpSpPr>
        <p:sp>
          <p:nvSpPr>
            <p:cNvPr id="218" name="Google Shape;218;p27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Software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19" name="Google Shape;21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5775" y="2168400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7"/>
            <p:cNvSpPr txBox="1"/>
            <p:nvPr/>
          </p:nvSpPr>
          <p:spPr>
            <a:xfrm>
              <a:off x="4977413" y="2215179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 96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22" name="Google Shape;222;p27"/>
          <p:cNvSpPr txBox="1"/>
          <p:nvPr/>
        </p:nvSpPr>
        <p:spPr>
          <a:xfrm>
            <a:off x="2130525" y="1530225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336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100"/>
          </a:p>
        </p:txBody>
      </p:sp>
      <p:sp>
        <p:nvSpPr>
          <p:cNvPr id="224" name="Google Shape;224;p27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482025" y="4606675"/>
            <a:ext cx="16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Printer</a:t>
            </a:r>
            <a:endParaRPr sz="10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2904900" y="1259000"/>
            <a:ext cx="39981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ต้องการขอเพิ่มสิทธิ์ต่างๆในการเข้าใช้งานระบบ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 (102)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O365 </a:t>
            </a:r>
            <a:r>
              <a:rPr lang="en-US" sz="11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ต้องการขอแก้ไขข้อมูล เบอร์ และ Email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(63)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Set Up Program MDM , และโปรแกรมใช้งานพื้นฐาน (64)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941350" y="2048550"/>
            <a:ext cx="2812500" cy="6927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Printer Ricoh ขอ Setup/Config เพื่อใช้งาน รวมถึงการเปลี่ยนหมึก 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(63)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อื่นๆ ()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31" name="Google Shape;231;p27"/>
          <p:cNvCxnSpPr>
            <a:stCxn id="229" idx="2"/>
          </p:cNvCxnSpPr>
          <p:nvPr/>
        </p:nvCxnSpPr>
        <p:spPr>
          <a:xfrm flipH="1">
            <a:off x="3017250" y="1951700"/>
            <a:ext cx="1886700" cy="11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5757625" y="2740238"/>
            <a:ext cx="1429800" cy="10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75" y="2675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3F3F3F"/>
                </a:solidFill>
              </a:rPr>
              <a:t>Top 5 Service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125" y="90450"/>
            <a:ext cx="1406175" cy="7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4437100" y="1074325"/>
            <a:ext cx="22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2070613" y="15171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107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2070625" y="1292550"/>
            <a:ext cx="5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Bai Jamjuree"/>
                <a:ea typeface="Bai Jamjuree"/>
                <a:cs typeface="Bai Jamjuree"/>
                <a:sym typeface="Bai Jamjuree"/>
              </a:rPr>
              <a:t>269</a:t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020600" y="843500"/>
            <a:ext cx="118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Bai Jamjuree"/>
                <a:ea typeface="Bai Jamjuree"/>
                <a:cs typeface="Bai Jamjuree"/>
                <a:sym typeface="Bai Jamjuree"/>
              </a:rPr>
              <a:t>February</a:t>
            </a:r>
            <a:endParaRPr sz="1100"/>
          </a:p>
        </p:txBody>
      </p:sp>
      <p:sp>
        <p:nvSpPr>
          <p:cNvPr id="243" name="Google Shape;243;p28"/>
          <p:cNvSpPr txBox="1"/>
          <p:nvPr/>
        </p:nvSpPr>
        <p:spPr>
          <a:xfrm>
            <a:off x="7494125" y="922200"/>
            <a:ext cx="1364400" cy="80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44" name="Google Shape;244;p28"/>
          <p:cNvCxnSpPr/>
          <p:nvPr/>
        </p:nvCxnSpPr>
        <p:spPr>
          <a:xfrm>
            <a:off x="7494125" y="1238025"/>
            <a:ext cx="13644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7816750" y="1268625"/>
            <a:ext cx="78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Bai Jamjuree"/>
                <a:ea typeface="Bai Jamjuree"/>
                <a:cs typeface="Bai Jamjuree"/>
                <a:sym typeface="Bai Jamjuree"/>
              </a:rPr>
              <a:t>761</a:t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 rot="-943">
            <a:off x="7660450" y="868285"/>
            <a:ext cx="1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ai Jamjuree"/>
                <a:ea typeface="Bai Jamjuree"/>
                <a:cs typeface="Bai Jamjuree"/>
                <a:sym typeface="Bai Jamjuree"/>
              </a:rPr>
              <a:t>Ticket</a:t>
            </a:r>
            <a:endParaRPr sz="13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1221525" y="1259000"/>
            <a:ext cx="6599838" cy="3497300"/>
            <a:chOff x="1221525" y="1259000"/>
            <a:chExt cx="6599838" cy="3497300"/>
          </a:xfrm>
        </p:grpSpPr>
        <p:sp>
          <p:nvSpPr>
            <p:cNvPr id="248" name="Google Shape;248;p28"/>
            <p:cNvSpPr txBox="1"/>
            <p:nvPr/>
          </p:nvSpPr>
          <p:spPr>
            <a:xfrm>
              <a:off x="1221525" y="4348525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Other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3341100" y="437215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Training &amp; Education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5584263" y="4417600"/>
              <a:ext cx="2237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Bai Jamjuree"/>
                  <a:ea typeface="Bai Jamjuree"/>
                  <a:cs typeface="Bai Jamjuree"/>
                  <a:sym typeface="Bai Jamjuree"/>
                </a:rPr>
                <a:t>IMAC Service</a:t>
              </a:r>
              <a:endParaRPr sz="1000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pic>
          <p:nvPicPr>
            <p:cNvPr id="251" name="Google Shape;25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8975" y="1259000"/>
              <a:ext cx="796075" cy="30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61625" y="2192013"/>
              <a:ext cx="796075" cy="2180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04775" y="3115700"/>
              <a:ext cx="796075" cy="1232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8"/>
            <p:cNvSpPr txBox="1"/>
            <p:nvPr/>
          </p:nvSpPr>
          <p:spPr>
            <a:xfrm>
              <a:off x="4219175" y="2230154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70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070600" y="1292550"/>
              <a:ext cx="532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>
                  <a:solidFill>
                    <a:schemeClr val="dk1"/>
                  </a:solidFill>
                  <a:latin typeface="Bai Jamjuree"/>
                  <a:ea typeface="Bai Jamjuree"/>
                  <a:cs typeface="Bai Jamjuree"/>
                  <a:sym typeface="Bai Jamjuree"/>
                </a:rPr>
                <a:t>77</a:t>
              </a:r>
              <a:endParaRPr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  <p:sp>
          <p:nvSpPr>
            <p:cNvPr id="256" name="Google Shape;256;p28"/>
            <p:cNvSpPr txBox="1"/>
            <p:nvPr/>
          </p:nvSpPr>
          <p:spPr>
            <a:xfrm>
              <a:off x="6436413" y="3180475"/>
              <a:ext cx="53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Bai Jamjuree"/>
                  <a:ea typeface="Bai Jamjuree"/>
                  <a:cs typeface="Bai Jamjuree"/>
                  <a:sym typeface="Bai Jamjuree"/>
                </a:rPr>
                <a:t>62</a:t>
              </a:r>
              <a:endParaRPr b="1">
                <a:latin typeface="Bai Jamjuree"/>
                <a:ea typeface="Bai Jamjuree"/>
                <a:cs typeface="Bai Jamjuree"/>
                <a:sym typeface="Bai Jamjuree"/>
              </a:endParaRPr>
            </a:p>
          </p:txBody>
        </p:sp>
      </p:grpSp>
      <p:sp>
        <p:nvSpPr>
          <p:cNvPr id="257" name="Google Shape;257;p28"/>
          <p:cNvSpPr txBox="1"/>
          <p:nvPr/>
        </p:nvSpPr>
        <p:spPr>
          <a:xfrm>
            <a:off x="2904900" y="1259000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ยกเลิกการแจ้งงาน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การแจ้งเคส (70)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4971550" y="1710525"/>
            <a:ext cx="2845200" cy="354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E-Saraban</a:t>
            </a: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 ขอสิทธิ์ เพิ่ม ลบ แก้ไข (66)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236100" y="2469725"/>
            <a:ext cx="2845200" cy="523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ขอติดตั้ง Computer ใหม่ (27)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Bai Jamjuree"/>
                <a:ea typeface="Bai Jamjuree"/>
                <a:cs typeface="Bai Jamjuree"/>
                <a:sym typeface="Bai Jamjuree"/>
              </a:rPr>
              <a:t>PC ขอ Move Computer (9)</a:t>
            </a:r>
            <a:endParaRPr sz="1100"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260" name="Google Shape;260;p28"/>
          <p:cNvCxnSpPr>
            <a:stCxn id="257" idx="2"/>
          </p:cNvCxnSpPr>
          <p:nvPr/>
        </p:nvCxnSpPr>
        <p:spPr>
          <a:xfrm flipH="1">
            <a:off x="2463300" y="1613000"/>
            <a:ext cx="1864200" cy="8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stCxn id="258" idx="2"/>
          </p:cNvCxnSpPr>
          <p:nvPr/>
        </p:nvCxnSpPr>
        <p:spPr>
          <a:xfrm flipH="1">
            <a:off x="4596850" y="2064525"/>
            <a:ext cx="1797300" cy="8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flipH="1">
            <a:off x="6783075" y="2830050"/>
            <a:ext cx="15798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