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Bai Jamjure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BaiJamjuree-bold.fntdata"/><Relationship Id="rId10" Type="http://schemas.openxmlformats.org/officeDocument/2006/relationships/slide" Target="slides/slide4.xml"/><Relationship Id="rId32" Type="http://schemas.openxmlformats.org/officeDocument/2006/relationships/font" Target="fonts/BaiJamjuree-regular.fntdata"/><Relationship Id="rId13" Type="http://schemas.openxmlformats.org/officeDocument/2006/relationships/slide" Target="slides/slide7.xml"/><Relationship Id="rId35" Type="http://schemas.openxmlformats.org/officeDocument/2006/relationships/font" Target="fonts/BaiJamjuree-boldItalic.fntdata"/><Relationship Id="rId12" Type="http://schemas.openxmlformats.org/officeDocument/2006/relationships/slide" Target="slides/slide6.xml"/><Relationship Id="rId34" Type="http://schemas.openxmlformats.org/officeDocument/2006/relationships/font" Target="fonts/BaiJamjuree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cef6d7b3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fcef6d7b30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cef6d7b3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fcef6d7b30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cef6d7b3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fcef6d7b30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cef6d7b3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fcef6d7b30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fcef6d7b3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fcef6d7b30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cef6d7b3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fcef6d7b30_0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cef6d7b3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fcef6d7b30_0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67667d3b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f67667d3b2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08d41a8b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108d41a8bb6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08d41a8b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108d41a8bb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ef6d7b30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ef6d7b3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f67667d3b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f67667d3b2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7667d3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f67667d3b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7667d3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f67667d3b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01a34172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1101a34172c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f67667d3b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f67667d3b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f75f4ce1b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f75f4ce1bf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cef6d7b3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fcef6d7b30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cef6d7b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fcef6d7b30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cef6d7b3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fcef6d7b30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cef6d7b3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fcef6d7b30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cef6d7b3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fcef6d7b30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01a3417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101a34172c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01a34172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101a34172c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2" type="body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45" name="Google Shape;4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7041" y="1313860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2"/>
          <p:cNvSpPr/>
          <p:nvPr>
            <p:ph idx="3" type="pic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>
            <p:ph idx="2" type="pic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" name="Google Shape;49;p13"/>
          <p:cNvSpPr/>
          <p:nvPr>
            <p:ph idx="3" type="pic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13"/>
          <p:cNvSpPr/>
          <p:nvPr>
            <p:ph idx="4" type="pic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>
            <p:ph idx="2" type="pic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14"/>
          <p:cNvSpPr/>
          <p:nvPr>
            <p:ph idx="3" type="pic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4" name="Google Shape;54;p14"/>
          <p:cNvSpPr/>
          <p:nvPr>
            <p:ph idx="4" type="pic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5" name="Google Shape;55;p14"/>
          <p:cNvSpPr/>
          <p:nvPr>
            <p:ph idx="5" type="pic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6" name="Google Shape;56;p14"/>
          <p:cNvSpPr/>
          <p:nvPr>
            <p:ph idx="6" type="pic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395536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395536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65" name="Google Shape;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225" y="1079005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/>
          <p:nvPr>
            <p:ph idx="3" type="pic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>
            <p:ph idx="2" type="pic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" name="Google Shape;69;p17"/>
          <p:cNvSpPr/>
          <p:nvPr>
            <p:ph idx="3" type="pic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179512" y="339502"/>
            <a:ext cx="42484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179512" y="915566"/>
            <a:ext cx="424847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5" name="Google Shape;75;p19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76" name="Google Shape;76;p19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3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7"/>
          <p:cNvSpPr/>
          <p:nvPr>
            <p:ph idx="3" type="pic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7"/>
          <p:cNvSpPr/>
          <p:nvPr>
            <p:ph idx="4" type="pic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7"/>
          <p:cNvSpPr/>
          <p:nvPr>
            <p:ph idx="5" type="pic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7"/>
          <p:cNvSpPr/>
          <p:nvPr>
            <p:ph idx="6" type="pic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/>
          <p:nvPr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Images Layout">
  <p:cSld name="10_Images Layout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>
            <p:ph idx="2" type="pic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" name="Google Shape;33;p9"/>
          <p:cNvSpPr/>
          <p:nvPr>
            <p:ph idx="3" type="pic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9"/>
          <p:cNvSpPr/>
          <p:nvPr>
            <p:ph idx="4" type="pic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" name="Google Shape;35;p9"/>
          <p:cNvSpPr/>
          <p:nvPr>
            <p:ph idx="5" type="pic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/>
          <p:nvPr>
            <p:ph idx="2" type="pic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" name="Google Shape;38;p10"/>
          <p:cNvSpPr/>
          <p:nvPr>
            <p:ph idx="3" type="pic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10"/>
          <p:cNvSpPr/>
          <p:nvPr>
            <p:ph idx="4" type="pic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hyperlink" Target="https://www.google.co.th/search?sxsrf=AOaemvI7UnoZsCHqP7pApeC2pGqsV6J77g:1641477742688&amp;q=Margaret+%E0%B8%A3%E0%B8%B0%E0%B8%9A%E0%B8%9A&amp;spell=1&amp;sa=X&amp;ved=2ahUKEwiniomOpZ31AhV-SmwGHVzMCrEQkeECKAB6BAgBED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7" Type="http://schemas.openxmlformats.org/officeDocument/2006/relationships/image" Target="../media/image28.jpg"/><Relationship Id="rId8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>
            <a:hlinkClick r:id="rId3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S</a:t>
            </a:r>
            <a:r>
              <a:rPr lang="en-US"/>
              <a:t>ummary Report</a:t>
            </a:r>
            <a:endParaRPr sz="3600"/>
          </a:p>
        </p:txBody>
      </p:sp>
      <p:sp>
        <p:nvSpPr>
          <p:cNvPr id="85" name="Google Shape;85;p20"/>
          <p:cNvSpPr txBox="1"/>
          <p:nvPr>
            <p:ph idx="2" type="body"/>
          </p:nvPr>
        </p:nvSpPr>
        <p:spPr>
          <a:xfrm>
            <a:off x="0" y="4391997"/>
            <a:ext cx="9144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0" lang="en-US">
                <a:latin typeface="Bai Jamjuree"/>
                <a:ea typeface="Bai Jamjuree"/>
                <a:cs typeface="Bai Jamjuree"/>
                <a:sym typeface="Bai Jamjuree"/>
              </a:rPr>
              <a:t>รายงานสรุปปัญหา และวิธีการแก้ไขปัญหา</a:t>
            </a:r>
            <a:endParaRPr b="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0" lang="en-US">
                <a:latin typeface="Bai Jamjuree"/>
                <a:ea typeface="Bai Jamjuree"/>
                <a:cs typeface="Bai Jamjuree"/>
                <a:sym typeface="Bai Jamjuree"/>
              </a:rPr>
              <a:t> รายงานผลการดำเนินงานประจำเดือน และตัวชี้วัดในการดำเนิน</a:t>
            </a:r>
            <a:r>
              <a:rPr lang="en-US" sz="13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86" name="Google Shape;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100" y="1660075"/>
            <a:ext cx="930674" cy="18522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880000" dist="19050">
              <a:srgbClr val="7F7F7F">
                <a:alpha val="19000"/>
              </a:srgbClr>
            </a:outerShdw>
          </a:effectLst>
        </p:spPr>
      </p:pic>
      <p:pic>
        <p:nvPicPr>
          <p:cNvPr id="87" name="Google Shape;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Timeline</a:t>
            </a:r>
            <a:endParaRPr/>
          </a:p>
        </p:txBody>
      </p:sp>
      <p:pic>
        <p:nvPicPr>
          <p:cNvPr id="267" name="Google Shape;2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9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269" name="Google Shape;2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9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71" name="Google Shape;271;p29"/>
          <p:cNvSpPr txBox="1"/>
          <p:nvPr>
            <p:ph idx="2" type="body"/>
          </p:nvPr>
        </p:nvSpPr>
        <p:spPr>
          <a:xfrm>
            <a:off x="2729994" y="28561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January</a:t>
            </a:r>
            <a:endParaRPr b="1"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30"/>
          <p:cNvGrpSpPr/>
          <p:nvPr/>
        </p:nvGrpSpPr>
        <p:grpSpPr>
          <a:xfrm>
            <a:off x="199800" y="1081702"/>
            <a:ext cx="8744757" cy="3960642"/>
            <a:chOff x="-3175" y="914000"/>
            <a:chExt cx="9087350" cy="4163400"/>
          </a:xfrm>
        </p:grpSpPr>
        <p:sp>
          <p:nvSpPr>
            <p:cNvPr id="277" name="Google Shape;277;p30"/>
            <p:cNvSpPr/>
            <p:nvPr/>
          </p:nvSpPr>
          <p:spPr>
            <a:xfrm>
              <a:off x="60175" y="914000"/>
              <a:ext cx="9024000" cy="41634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8" name="Google Shape;278;p30"/>
            <p:cNvCxnSpPr/>
            <p:nvPr/>
          </p:nvCxnSpPr>
          <p:spPr>
            <a:xfrm>
              <a:off x="478025" y="1700188"/>
              <a:ext cx="0" cy="3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30"/>
            <p:cNvCxnSpPr/>
            <p:nvPr/>
          </p:nvCxnSpPr>
          <p:spPr>
            <a:xfrm>
              <a:off x="175825" y="4806875"/>
              <a:ext cx="8789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30"/>
            <p:cNvCxnSpPr/>
            <p:nvPr/>
          </p:nvCxnSpPr>
          <p:spPr>
            <a:xfrm>
              <a:off x="1401365" y="1490425"/>
              <a:ext cx="0" cy="33615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30"/>
            <p:cNvCxnSpPr/>
            <p:nvPr/>
          </p:nvCxnSpPr>
          <p:spPr>
            <a:xfrm>
              <a:off x="1787108" y="1499869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30"/>
            <p:cNvCxnSpPr/>
            <p:nvPr/>
          </p:nvCxnSpPr>
          <p:spPr>
            <a:xfrm>
              <a:off x="2172406" y="1485458"/>
              <a:ext cx="0" cy="3401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30"/>
            <p:cNvCxnSpPr/>
            <p:nvPr/>
          </p:nvCxnSpPr>
          <p:spPr>
            <a:xfrm>
              <a:off x="2574324" y="1475540"/>
              <a:ext cx="0" cy="3342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30"/>
            <p:cNvCxnSpPr/>
            <p:nvPr/>
          </p:nvCxnSpPr>
          <p:spPr>
            <a:xfrm>
              <a:off x="2946012" y="1486205"/>
              <a:ext cx="0" cy="33999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30"/>
            <p:cNvCxnSpPr/>
            <p:nvPr/>
          </p:nvCxnSpPr>
          <p:spPr>
            <a:xfrm>
              <a:off x="3354828" y="1482495"/>
              <a:ext cx="0" cy="337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30"/>
            <p:cNvCxnSpPr/>
            <p:nvPr/>
          </p:nvCxnSpPr>
          <p:spPr>
            <a:xfrm>
              <a:off x="3728106" y="1490275"/>
              <a:ext cx="0" cy="339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30"/>
            <p:cNvCxnSpPr/>
            <p:nvPr/>
          </p:nvCxnSpPr>
          <p:spPr>
            <a:xfrm>
              <a:off x="4135893" y="1467325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30"/>
            <p:cNvCxnSpPr/>
            <p:nvPr/>
          </p:nvCxnSpPr>
          <p:spPr>
            <a:xfrm>
              <a:off x="4910936" y="1486978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30"/>
            <p:cNvCxnSpPr/>
            <p:nvPr/>
          </p:nvCxnSpPr>
          <p:spPr>
            <a:xfrm>
              <a:off x="5317543" y="1452577"/>
              <a:ext cx="0" cy="33885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30"/>
            <p:cNvCxnSpPr/>
            <p:nvPr/>
          </p:nvCxnSpPr>
          <p:spPr>
            <a:xfrm>
              <a:off x="5698027" y="1486978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30"/>
            <p:cNvCxnSpPr/>
            <p:nvPr/>
          </p:nvCxnSpPr>
          <p:spPr>
            <a:xfrm>
              <a:off x="6107883" y="1486978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30"/>
            <p:cNvCxnSpPr/>
            <p:nvPr/>
          </p:nvCxnSpPr>
          <p:spPr>
            <a:xfrm>
              <a:off x="6492676" y="1484869"/>
              <a:ext cx="0" cy="3372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30"/>
            <p:cNvCxnSpPr/>
            <p:nvPr/>
          </p:nvCxnSpPr>
          <p:spPr>
            <a:xfrm>
              <a:off x="6856129" y="1467327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30"/>
            <p:cNvCxnSpPr/>
            <p:nvPr/>
          </p:nvCxnSpPr>
          <p:spPr>
            <a:xfrm>
              <a:off x="7268535" y="1482481"/>
              <a:ext cx="0" cy="340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30"/>
            <p:cNvCxnSpPr/>
            <p:nvPr/>
          </p:nvCxnSpPr>
          <p:spPr>
            <a:xfrm>
              <a:off x="7659252" y="1484875"/>
              <a:ext cx="0" cy="3402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296" name="Google Shape;296;p30"/>
            <p:cNvSpPr/>
            <p:nvPr/>
          </p:nvSpPr>
          <p:spPr>
            <a:xfrm>
              <a:off x="1350660" y="4654606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1724342" y="4628852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2111151" y="4545254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2496645" y="3985214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2902026" y="2681598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3277391" y="2010938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3665366" y="1853618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4061698" y="2987127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4424266" y="3586768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4842498" y="3216208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5241938" y="2987124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5621592" y="3216211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6032794" y="3928295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6419456" y="4265246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6818055" y="4483781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7195127" y="4483784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7600581" y="4545266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3" name="Google Shape;313;p30"/>
            <p:cNvCxnSpPr/>
            <p:nvPr/>
          </p:nvCxnSpPr>
          <p:spPr>
            <a:xfrm>
              <a:off x="4492553" y="1467327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314" name="Google Shape;314;p30"/>
            <p:cNvSpPr txBox="1"/>
            <p:nvPr/>
          </p:nvSpPr>
          <p:spPr>
            <a:xfrm>
              <a:off x="211925" y="1443013"/>
              <a:ext cx="532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Bai Jamjuree"/>
                  <a:ea typeface="Bai Jamjuree"/>
                  <a:cs typeface="Bai Jamjuree"/>
                  <a:sym typeface="Bai Jamjuree"/>
                </a:rPr>
                <a:t>Time</a:t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315" name="Google Shape;315;p30"/>
            <p:cNvSpPr txBox="1"/>
            <p:nvPr/>
          </p:nvSpPr>
          <p:spPr>
            <a:xfrm>
              <a:off x="-3175" y="4526500"/>
              <a:ext cx="532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Bai Jamjuree"/>
                  <a:ea typeface="Bai Jamjuree"/>
                  <a:cs typeface="Bai Jamjuree"/>
                  <a:sym typeface="Bai Jamjuree"/>
                </a:rPr>
                <a:t>ID :</a:t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316" name="Google Shape;316;p30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Timeline</a:t>
            </a:r>
            <a:endParaRPr b="1" sz="3600">
              <a:solidFill>
                <a:srgbClr val="3F3F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Sumary Created Ticket</a:t>
            </a:r>
            <a:endParaRPr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17" name="Google Shape;3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30"/>
          <p:cNvCxnSpPr>
            <a:stCxn id="298" idx="7"/>
            <a:endCxn id="299" idx="3"/>
          </p:cNvCxnSpPr>
          <p:nvPr/>
        </p:nvCxnSpPr>
        <p:spPr>
          <a:xfrm flipH="1" rot="10800000">
            <a:off x="2337170" y="4103250"/>
            <a:ext cx="285900" cy="450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0"/>
          <p:cNvCxnSpPr>
            <a:endCxn id="300" idx="3"/>
          </p:cNvCxnSpPr>
          <p:nvPr/>
        </p:nvCxnSpPr>
        <p:spPr>
          <a:xfrm flipH="1" rot="10800000">
            <a:off x="2672605" y="2863093"/>
            <a:ext cx="340500" cy="1157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0"/>
          <p:cNvCxnSpPr>
            <a:stCxn id="297" idx="2"/>
            <a:endCxn id="296" idx="6"/>
          </p:cNvCxnSpPr>
          <p:nvPr/>
        </p:nvCxnSpPr>
        <p:spPr>
          <a:xfrm flipH="1">
            <a:off x="1623090" y="4674146"/>
            <a:ext cx="239100" cy="24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0"/>
          <p:cNvCxnSpPr>
            <a:stCxn id="296" idx="2"/>
          </p:cNvCxnSpPr>
          <p:nvPr/>
        </p:nvCxnSpPr>
        <p:spPr>
          <a:xfrm flipH="1">
            <a:off x="1107795" y="4698646"/>
            <a:ext cx="394800" cy="99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0"/>
          <p:cNvCxnSpPr>
            <a:stCxn id="300" idx="0"/>
            <a:endCxn id="301" idx="3"/>
          </p:cNvCxnSpPr>
          <p:nvPr/>
        </p:nvCxnSpPr>
        <p:spPr>
          <a:xfrm flipH="1" rot="10800000">
            <a:off x="3055667" y="2225019"/>
            <a:ext cx="318600" cy="5382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0"/>
          <p:cNvCxnSpPr>
            <a:stCxn id="301" idx="7"/>
            <a:endCxn id="302" idx="2"/>
          </p:cNvCxnSpPr>
          <p:nvPr/>
        </p:nvCxnSpPr>
        <p:spPr>
          <a:xfrm flipH="1" rot="10800000">
            <a:off x="3459443" y="2034055"/>
            <a:ext cx="270600" cy="108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0"/>
          <p:cNvCxnSpPr>
            <a:stCxn id="302" idx="5"/>
            <a:endCxn id="303" idx="0"/>
          </p:cNvCxnSpPr>
          <p:nvPr/>
        </p:nvCxnSpPr>
        <p:spPr>
          <a:xfrm>
            <a:off x="3832791" y="2075435"/>
            <a:ext cx="338700" cy="978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0"/>
          <p:cNvCxnSpPr>
            <a:stCxn id="303" idx="5"/>
            <a:endCxn id="304" idx="1"/>
          </p:cNvCxnSpPr>
          <p:nvPr/>
        </p:nvCxnSpPr>
        <p:spPr>
          <a:xfrm>
            <a:off x="4214181" y="3153742"/>
            <a:ext cx="263700" cy="48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0"/>
          <p:cNvCxnSpPr>
            <a:stCxn id="304" idx="6"/>
            <a:endCxn id="305" idx="3"/>
          </p:cNvCxnSpPr>
          <p:nvPr/>
        </p:nvCxnSpPr>
        <p:spPr>
          <a:xfrm flipH="1" rot="10800000">
            <a:off x="4580710" y="3371711"/>
            <a:ext cx="299700" cy="311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0"/>
          <p:cNvCxnSpPr>
            <a:stCxn id="305" idx="7"/>
            <a:endCxn id="306" idx="2"/>
          </p:cNvCxnSpPr>
          <p:nvPr/>
        </p:nvCxnSpPr>
        <p:spPr>
          <a:xfrm flipH="1" rot="10800000">
            <a:off x="4965545" y="3112228"/>
            <a:ext cx="281700" cy="176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0"/>
          <p:cNvCxnSpPr>
            <a:stCxn id="306" idx="6"/>
            <a:endCxn id="307" idx="1"/>
          </p:cNvCxnSpPr>
          <p:nvPr/>
        </p:nvCxnSpPr>
        <p:spPr>
          <a:xfrm>
            <a:off x="5367556" y="3112370"/>
            <a:ext cx="262500" cy="176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0"/>
          <p:cNvCxnSpPr>
            <a:stCxn id="307" idx="5"/>
            <a:endCxn id="308" idx="1"/>
          </p:cNvCxnSpPr>
          <p:nvPr/>
        </p:nvCxnSpPr>
        <p:spPr>
          <a:xfrm>
            <a:off x="5715267" y="3371670"/>
            <a:ext cx="310500" cy="594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0"/>
          <p:cNvCxnSpPr>
            <a:stCxn id="309" idx="5"/>
            <a:endCxn id="310" idx="2"/>
          </p:cNvCxnSpPr>
          <p:nvPr/>
        </p:nvCxnSpPr>
        <p:spPr>
          <a:xfrm>
            <a:off x="6483052" y="4369617"/>
            <a:ext cx="280800" cy="166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0"/>
          <p:cNvCxnSpPr>
            <a:stCxn id="310" idx="6"/>
            <a:endCxn id="332" idx="2"/>
          </p:cNvCxnSpPr>
          <p:nvPr/>
        </p:nvCxnSpPr>
        <p:spPr>
          <a:xfrm>
            <a:off x="6884253" y="4536140"/>
            <a:ext cx="12900" cy="19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0"/>
          <p:cNvCxnSpPr>
            <a:stCxn id="311" idx="6"/>
            <a:endCxn id="312" idx="2"/>
          </p:cNvCxnSpPr>
          <p:nvPr/>
        </p:nvCxnSpPr>
        <p:spPr>
          <a:xfrm>
            <a:off x="7247110" y="4536143"/>
            <a:ext cx="269700" cy="58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0"/>
          <p:cNvCxnSpPr>
            <a:stCxn id="297" idx="7"/>
            <a:endCxn id="298" idx="3"/>
          </p:cNvCxnSpPr>
          <p:nvPr/>
        </p:nvCxnSpPr>
        <p:spPr>
          <a:xfrm>
            <a:off x="1964943" y="4632776"/>
            <a:ext cx="287100" cy="3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0"/>
          <p:cNvCxnSpPr>
            <a:stCxn id="311" idx="2"/>
            <a:endCxn id="310" idx="6"/>
          </p:cNvCxnSpPr>
          <p:nvPr/>
        </p:nvCxnSpPr>
        <p:spPr>
          <a:xfrm rot="10800000">
            <a:off x="6884326" y="4536143"/>
            <a:ext cx="242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0"/>
          <p:cNvCxnSpPr>
            <a:stCxn id="308" idx="5"/>
            <a:endCxn id="309" idx="1"/>
          </p:cNvCxnSpPr>
          <p:nvPr/>
        </p:nvCxnSpPr>
        <p:spPr>
          <a:xfrm>
            <a:off x="6110967" y="4049075"/>
            <a:ext cx="287100" cy="237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0"/>
          <p:cNvSpPr txBox="1"/>
          <p:nvPr/>
        </p:nvSpPr>
        <p:spPr>
          <a:xfrm>
            <a:off x="5208250" y="202975"/>
            <a:ext cx="118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January</a:t>
            </a:r>
            <a:endParaRPr sz="200"/>
          </a:p>
        </p:txBody>
      </p:sp>
      <p:cxnSp>
        <p:nvCxnSpPr>
          <p:cNvPr id="338" name="Google Shape;338;p30"/>
          <p:cNvCxnSpPr/>
          <p:nvPr/>
        </p:nvCxnSpPr>
        <p:spPr>
          <a:xfrm>
            <a:off x="8729988" y="1497000"/>
            <a:ext cx="0" cy="3402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9" name="Google Shape;339;p30"/>
          <p:cNvSpPr/>
          <p:nvPr/>
        </p:nvSpPr>
        <p:spPr>
          <a:xfrm>
            <a:off x="7884938" y="4536150"/>
            <a:ext cx="125100" cy="12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Google Shape;340;p30"/>
          <p:cNvCxnSpPr>
            <a:stCxn id="312" idx="6"/>
            <a:endCxn id="339" idx="2"/>
          </p:cNvCxnSpPr>
          <p:nvPr/>
        </p:nvCxnSpPr>
        <p:spPr>
          <a:xfrm>
            <a:off x="7637278" y="4594631"/>
            <a:ext cx="247800" cy="3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1" name="Google Shape;3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225" y="1053000"/>
            <a:ext cx="8675580" cy="57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30"/>
          <p:cNvCxnSpPr/>
          <p:nvPr/>
        </p:nvCxnSpPr>
        <p:spPr>
          <a:xfrm>
            <a:off x="7956788" y="1629000"/>
            <a:ext cx="0" cy="3402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0"/>
          <p:cNvCxnSpPr/>
          <p:nvPr/>
        </p:nvCxnSpPr>
        <p:spPr>
          <a:xfrm>
            <a:off x="8378200" y="1629000"/>
            <a:ext cx="0" cy="3402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44" name="Google Shape;344;p30"/>
          <p:cNvSpPr/>
          <p:nvPr/>
        </p:nvSpPr>
        <p:spPr>
          <a:xfrm>
            <a:off x="8307463" y="4624950"/>
            <a:ext cx="125100" cy="12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"/>
          <p:cNvSpPr/>
          <p:nvPr/>
        </p:nvSpPr>
        <p:spPr>
          <a:xfrm>
            <a:off x="8667438" y="4624950"/>
            <a:ext cx="125100" cy="12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30"/>
          <p:cNvCxnSpPr>
            <a:endCxn id="344" idx="2"/>
          </p:cNvCxnSpPr>
          <p:nvPr/>
        </p:nvCxnSpPr>
        <p:spPr>
          <a:xfrm>
            <a:off x="7999363" y="4594650"/>
            <a:ext cx="308100" cy="91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0"/>
          <p:cNvCxnSpPr>
            <a:stCxn id="344" idx="6"/>
            <a:endCxn id="345" idx="2"/>
          </p:cNvCxnSpPr>
          <p:nvPr/>
        </p:nvCxnSpPr>
        <p:spPr>
          <a:xfrm>
            <a:off x="8432563" y="4686450"/>
            <a:ext cx="234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/>
          <p:nvPr>
            <p:ph idx="1" type="body"/>
          </p:nvPr>
        </p:nvSpPr>
        <p:spPr>
          <a:xfrm>
            <a:off x="0" y="2279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3200"/>
              <a:t>Top 5 Department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January</a:t>
            </a:r>
            <a:endParaRPr sz="2000"/>
          </a:p>
        </p:txBody>
      </p:sp>
      <p:sp>
        <p:nvSpPr>
          <p:cNvPr id="353" name="Google Shape;353;p31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54" name="Google Shape;3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675" y="1063175"/>
            <a:ext cx="7365424" cy="39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1"/>
          <p:cNvSpPr txBox="1"/>
          <p:nvPr/>
        </p:nvSpPr>
        <p:spPr>
          <a:xfrm>
            <a:off x="1503725" y="1780725"/>
            <a:ext cx="45831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ศูนย์การแพทย์มะเร็งวิทยาจุฬาภรณ์ &gt; ชั้น4 &gt; งานรังสีวินิจฉัยและร่วมรักษา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7" name="Google Shape;357;p31"/>
          <p:cNvSpPr txBox="1"/>
          <p:nvPr/>
        </p:nvSpPr>
        <p:spPr>
          <a:xfrm>
            <a:off x="1503725" y="2271600"/>
            <a:ext cx="45831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ศูนย์การแพทย์มะเร็งวิทยาจุฬาภรณ์ &gt; ชั้น3 &gt; เภสัชกรรม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8" name="Google Shape;358;p31"/>
          <p:cNvSpPr txBox="1"/>
          <p:nvPr/>
        </p:nvSpPr>
        <p:spPr>
          <a:xfrm>
            <a:off x="1503725" y="2762475"/>
            <a:ext cx="45831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อาคารบริหาร 2 Zone A / D &gt; ชั้น3 &gt; ฝ่ายบริหารการเงินการคลัง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9" name="Google Shape;359;p31"/>
          <p:cNvSpPr txBox="1"/>
          <p:nvPr/>
        </p:nvSpPr>
        <p:spPr>
          <a:xfrm>
            <a:off x="1503725" y="3253350"/>
            <a:ext cx="45831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ศูนย์การแพทย์มะเร็งวิทยาจุฬาภรณ์ &gt; ชั้น8 &gt; หน่วยหอผู้ป่วย 8B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60" name="Google Shape;360;p31"/>
          <p:cNvSpPr txBox="1"/>
          <p:nvPr/>
        </p:nvSpPr>
        <p:spPr>
          <a:xfrm>
            <a:off x="155025" y="1183050"/>
            <a:ext cx="2116500" cy="35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Department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61" name="Google Shape;361;p31"/>
          <p:cNvSpPr txBox="1"/>
          <p:nvPr/>
        </p:nvSpPr>
        <p:spPr>
          <a:xfrm>
            <a:off x="155025" y="4341900"/>
            <a:ext cx="2116500" cy="35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62" name="Google Shape;362;p31"/>
          <p:cNvCxnSpPr/>
          <p:nvPr/>
        </p:nvCxnSpPr>
        <p:spPr>
          <a:xfrm>
            <a:off x="1170000" y="1378625"/>
            <a:ext cx="0" cy="260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31"/>
          <p:cNvCxnSpPr/>
          <p:nvPr/>
        </p:nvCxnSpPr>
        <p:spPr>
          <a:xfrm>
            <a:off x="1449600" y="4525400"/>
            <a:ext cx="707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31"/>
          <p:cNvSpPr/>
          <p:nvPr/>
        </p:nvSpPr>
        <p:spPr>
          <a:xfrm>
            <a:off x="7260100" y="1813725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1"/>
          <p:cNvSpPr/>
          <p:nvPr/>
        </p:nvSpPr>
        <p:spPr>
          <a:xfrm>
            <a:off x="7190500" y="2337600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1"/>
          <p:cNvSpPr/>
          <p:nvPr/>
        </p:nvSpPr>
        <p:spPr>
          <a:xfrm>
            <a:off x="6595425" y="2795475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1"/>
          <p:cNvSpPr/>
          <p:nvPr/>
        </p:nvSpPr>
        <p:spPr>
          <a:xfrm>
            <a:off x="6595425" y="3286350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"/>
          <p:cNvSpPr/>
          <p:nvPr/>
        </p:nvSpPr>
        <p:spPr>
          <a:xfrm>
            <a:off x="6595413" y="3828938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"/>
          <p:cNvSpPr/>
          <p:nvPr/>
        </p:nvSpPr>
        <p:spPr>
          <a:xfrm>
            <a:off x="2491884" y="4806300"/>
            <a:ext cx="58266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1"/>
          <p:cNvSpPr txBox="1"/>
          <p:nvPr/>
        </p:nvSpPr>
        <p:spPr>
          <a:xfrm>
            <a:off x="7260100" y="1757625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58</a:t>
            </a:r>
            <a:endParaRPr/>
          </a:p>
        </p:txBody>
      </p:sp>
      <p:sp>
        <p:nvSpPr>
          <p:cNvPr id="371" name="Google Shape;371;p31"/>
          <p:cNvSpPr txBox="1"/>
          <p:nvPr/>
        </p:nvSpPr>
        <p:spPr>
          <a:xfrm>
            <a:off x="7260100" y="2248500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</a:t>
            </a:r>
            <a:endParaRPr/>
          </a:p>
        </p:txBody>
      </p:sp>
      <p:sp>
        <p:nvSpPr>
          <p:cNvPr id="372" name="Google Shape;372;p31"/>
          <p:cNvSpPr txBox="1"/>
          <p:nvPr/>
        </p:nvSpPr>
        <p:spPr>
          <a:xfrm>
            <a:off x="6639800" y="2739375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</a:t>
            </a:r>
            <a:endParaRPr/>
          </a:p>
        </p:txBody>
      </p:sp>
      <p:sp>
        <p:nvSpPr>
          <p:cNvPr id="373" name="Google Shape;373;p31"/>
          <p:cNvSpPr txBox="1"/>
          <p:nvPr/>
        </p:nvSpPr>
        <p:spPr>
          <a:xfrm>
            <a:off x="6639800" y="3230250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</a:t>
            </a:r>
            <a:endParaRPr/>
          </a:p>
        </p:txBody>
      </p:sp>
      <p:sp>
        <p:nvSpPr>
          <p:cNvPr id="374" name="Google Shape;374;p31"/>
          <p:cNvSpPr txBox="1"/>
          <p:nvPr/>
        </p:nvSpPr>
        <p:spPr>
          <a:xfrm>
            <a:off x="6687088" y="3772838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</a:t>
            </a:r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1449600" y="3681675"/>
            <a:ext cx="5094000" cy="479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"/>
          <p:cNvSpPr txBox="1"/>
          <p:nvPr/>
        </p:nvSpPr>
        <p:spPr>
          <a:xfrm>
            <a:off x="1503725" y="3744225"/>
            <a:ext cx="45831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ศูนย์การแพทย์มะเร็งวิทยาจุฬาภรณ์ &gt; ชั้น7 &gt; หน่วยหอผู้ป่วย 7B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Performance</a:t>
            </a:r>
            <a:endParaRPr/>
          </a:p>
        </p:txBody>
      </p:sp>
      <p:sp>
        <p:nvSpPr>
          <p:cNvPr id="382" name="Google Shape;382;p32"/>
          <p:cNvSpPr txBox="1"/>
          <p:nvPr>
            <p:ph idx="2" type="body"/>
          </p:nvPr>
        </p:nvSpPr>
        <p:spPr>
          <a:xfrm>
            <a:off x="2699644" y="2757294"/>
            <a:ext cx="374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By</a:t>
            </a: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Teams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83" name="Google Shape;3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488" y="14064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2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85" name="Google Shape;3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2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87" name="Google Shape;387;p32"/>
          <p:cNvSpPr txBox="1"/>
          <p:nvPr>
            <p:ph idx="2" type="body"/>
          </p:nvPr>
        </p:nvSpPr>
        <p:spPr>
          <a:xfrm>
            <a:off x="2737394" y="30755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January</a:t>
            </a:r>
            <a:endParaRPr b="1"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 txBox="1"/>
          <p:nvPr/>
        </p:nvSpPr>
        <p:spPr>
          <a:xfrm>
            <a:off x="2411753" y="267500"/>
            <a:ext cx="4402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</a:rPr>
              <a:t>Workload By Teams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January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93" name="Google Shape;3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3"/>
          <p:cNvSpPr txBox="1"/>
          <p:nvPr/>
        </p:nvSpPr>
        <p:spPr>
          <a:xfrm>
            <a:off x="9855750" y="44132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750" y="1134425"/>
            <a:ext cx="5263375" cy="391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200" y="1220027"/>
            <a:ext cx="5043526" cy="372007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4"/>
          <p:cNvSpPr txBox="1"/>
          <p:nvPr/>
        </p:nvSpPr>
        <p:spPr>
          <a:xfrm>
            <a:off x="2411750" y="267500"/>
            <a:ext cx="440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FFFFF"/>
                </a:highlight>
              </a:rPr>
              <a:t>Workload Resolve By Tier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January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402" name="Google Shape;4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4"/>
          <p:cNvSpPr txBox="1"/>
          <p:nvPr/>
        </p:nvSpPr>
        <p:spPr>
          <a:xfrm>
            <a:off x="7753300" y="1125775"/>
            <a:ext cx="1039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Point IT  2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04" name="Google Shape;404;p34"/>
          <p:cNvCxnSpPr/>
          <p:nvPr/>
        </p:nvCxnSpPr>
        <p:spPr>
          <a:xfrm flipH="1">
            <a:off x="6525400" y="1266000"/>
            <a:ext cx="1227900" cy="11400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4"/>
          <p:cNvSpPr txBox="1"/>
          <p:nvPr/>
        </p:nvSpPr>
        <p:spPr>
          <a:xfrm>
            <a:off x="2264425" y="1125775"/>
            <a:ext cx="1039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Point IT  2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06" name="Google Shape;406;p34"/>
          <p:cNvCxnSpPr>
            <a:stCxn id="405" idx="3"/>
          </p:cNvCxnSpPr>
          <p:nvPr/>
        </p:nvCxnSpPr>
        <p:spPr>
          <a:xfrm>
            <a:off x="3304225" y="1302775"/>
            <a:ext cx="909600" cy="676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34"/>
          <p:cNvSpPr txBox="1"/>
          <p:nvPr/>
        </p:nvSpPr>
        <p:spPr>
          <a:xfrm>
            <a:off x="7675125" y="2794150"/>
            <a:ext cx="1039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WTC  4 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08" name="Google Shape;408;p34"/>
          <p:cNvCxnSpPr>
            <a:stCxn id="407" idx="1"/>
          </p:cNvCxnSpPr>
          <p:nvPr/>
        </p:nvCxnSpPr>
        <p:spPr>
          <a:xfrm flipH="1">
            <a:off x="6303825" y="2971150"/>
            <a:ext cx="1371300" cy="831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34"/>
          <p:cNvSpPr txBox="1"/>
          <p:nvPr/>
        </p:nvSpPr>
        <p:spPr>
          <a:xfrm>
            <a:off x="7145875" y="4230550"/>
            <a:ext cx="13119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PC Team  2 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10" name="Google Shape;410;p34"/>
          <p:cNvCxnSpPr>
            <a:stCxn id="409" idx="1"/>
          </p:cNvCxnSpPr>
          <p:nvPr/>
        </p:nvCxnSpPr>
        <p:spPr>
          <a:xfrm rot="10800000">
            <a:off x="6229075" y="3631150"/>
            <a:ext cx="916800" cy="776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34"/>
          <p:cNvSpPr txBox="1"/>
          <p:nvPr/>
        </p:nvSpPr>
        <p:spPr>
          <a:xfrm>
            <a:off x="1900225" y="3748850"/>
            <a:ext cx="1039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CRA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12" name="Google Shape;412;p34"/>
          <p:cNvCxnSpPr/>
          <p:nvPr/>
        </p:nvCxnSpPr>
        <p:spPr>
          <a:xfrm flipH="1" rot="10800000">
            <a:off x="2940025" y="3586200"/>
            <a:ext cx="1237800" cy="369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13" name="Google Shape;413;p34"/>
          <p:cNvGrpSpPr/>
          <p:nvPr/>
        </p:nvGrpSpPr>
        <p:grpSpPr>
          <a:xfrm>
            <a:off x="3884074" y="2031650"/>
            <a:ext cx="1858438" cy="243900"/>
            <a:chOff x="5049475" y="1922275"/>
            <a:chExt cx="1311900" cy="243900"/>
          </a:xfrm>
        </p:grpSpPr>
        <p:sp>
          <p:nvSpPr>
            <p:cNvPr id="414" name="Google Shape;414;p34"/>
            <p:cNvSpPr/>
            <p:nvPr/>
          </p:nvSpPr>
          <p:spPr>
            <a:xfrm>
              <a:off x="5049475" y="1939525"/>
              <a:ext cx="1311900" cy="209400"/>
            </a:xfrm>
            <a:prstGeom prst="rect">
              <a:avLst/>
            </a:prstGeom>
            <a:solidFill>
              <a:srgbClr val="3D3D3D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4"/>
            <p:cNvSpPr txBox="1"/>
            <p:nvPr/>
          </p:nvSpPr>
          <p:spPr>
            <a:xfrm>
              <a:off x="5049475" y="1922275"/>
              <a:ext cx="11520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First tier, 270, 24 %</a:t>
              </a:r>
              <a:endParaRPr b="1"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35"/>
          <p:cNvSpPr txBox="1"/>
          <p:nvPr/>
        </p:nvSpPr>
        <p:spPr>
          <a:xfrm>
            <a:off x="2537128" y="319050"/>
            <a:ext cx="4402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FFFFF"/>
                </a:highlight>
              </a:rPr>
              <a:t>Workload Resolve By Tier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January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422" name="Google Shape;4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226" y="947676"/>
            <a:ext cx="7226350" cy="40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Project</a:t>
            </a:r>
            <a:endParaRPr/>
          </a:p>
        </p:txBody>
      </p:sp>
      <p:pic>
        <p:nvPicPr>
          <p:cNvPr id="429" name="Google Shape;4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6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31" name="Google Shape;4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6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33" name="Google Shape;433;p36"/>
          <p:cNvSpPr txBox="1"/>
          <p:nvPr/>
        </p:nvSpPr>
        <p:spPr>
          <a:xfrm>
            <a:off x="3071950" y="27969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January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/>
          <p:nvPr>
            <p:ph idx="1" type="body"/>
          </p:nvPr>
        </p:nvSpPr>
        <p:spPr>
          <a:xfrm>
            <a:off x="0" y="123473"/>
            <a:ext cx="91440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Project</a:t>
            </a:r>
            <a:endParaRPr/>
          </a:p>
        </p:txBody>
      </p:sp>
      <p:sp>
        <p:nvSpPr>
          <p:cNvPr id="439" name="Google Shape;439;p37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40" name="Google Shape;4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7"/>
          <p:cNvSpPr txBox="1"/>
          <p:nvPr/>
        </p:nvSpPr>
        <p:spPr>
          <a:xfrm>
            <a:off x="877400" y="1274125"/>
            <a:ext cx="8709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/>
              </a:rPr>
              <a:t>Margaret</a:t>
            </a: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ระบบ Google Mail เป็น Microsoft OneDrive 365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เตรียมแผนรองรับ การตั้งค่าเครื่องเพื่อใช้งานที่บ้าน สำหรับ WFH ของ CRA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Problems</a:t>
            </a:r>
            <a:endParaRPr/>
          </a:p>
        </p:txBody>
      </p:sp>
      <p:pic>
        <p:nvPicPr>
          <p:cNvPr id="447" name="Google Shape;4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8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49" name="Google Shape;44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8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51" name="Google Shape;451;p38"/>
          <p:cNvSpPr txBox="1"/>
          <p:nvPr/>
        </p:nvSpPr>
        <p:spPr>
          <a:xfrm>
            <a:off x="3071950" y="27969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January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Summary Report</a:t>
            </a:r>
            <a:endParaRPr/>
          </a:p>
        </p:txBody>
      </p:sp>
      <p:pic>
        <p:nvPicPr>
          <p:cNvPr id="93" name="Google Shape;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 txBox="1"/>
          <p:nvPr/>
        </p:nvSpPr>
        <p:spPr>
          <a:xfrm>
            <a:off x="-101600" y="476780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95" name="Google Shape;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1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2737394" y="30755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January</a:t>
            </a:r>
            <a:endParaRPr b="1"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 txBox="1"/>
          <p:nvPr>
            <p:ph idx="1" type="body"/>
          </p:nvPr>
        </p:nvSpPr>
        <p:spPr>
          <a:xfrm>
            <a:off x="0" y="123473"/>
            <a:ext cx="91440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Problems</a:t>
            </a:r>
            <a:endParaRPr/>
          </a:p>
        </p:txBody>
      </p:sp>
      <p:sp>
        <p:nvSpPr>
          <p:cNvPr id="457" name="Google Shape;457;p39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58" name="Google Shape;4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9"/>
          <p:cNvSpPr txBox="1"/>
          <p:nvPr/>
        </p:nvSpPr>
        <p:spPr>
          <a:xfrm>
            <a:off x="256000" y="1138450"/>
            <a:ext cx="8709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การ </a:t>
            </a: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Migrate Email O365 ทำให้ Call เข้ามาสอบถาม และติดปัญหาการใช้งานจำนวนมาก ซึ่งเจ้าหน้าทีปฏิบัติหน้าที่ 2 ท่านในการรับสาย ไม่สามารถจัดการสายที่เข้ามาได้ครบทุกสาย และการ Assign Job ในระบบ ที่เปิดเข้ามาจำนวนมาก ไม่ได้ถูก Assign เกิดปัญหาการติดตามงานเข้ามา เป็นจำนวนมาก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0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Improvement</a:t>
            </a:r>
            <a:endParaRPr/>
          </a:p>
        </p:txBody>
      </p:sp>
      <p:sp>
        <p:nvSpPr>
          <p:cNvPr id="465" name="Google Shape;465;p40"/>
          <p:cNvSpPr txBox="1"/>
          <p:nvPr>
            <p:ph idx="2" type="body"/>
          </p:nvPr>
        </p:nvSpPr>
        <p:spPr>
          <a:xfrm>
            <a:off x="2699644" y="2757294"/>
            <a:ext cx="374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เสนอแนวทางการแก้ไข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66" name="Google Shape;4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638" y="14677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0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68" name="Google Shape;46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0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70" name="Google Shape;470;p40"/>
          <p:cNvSpPr txBox="1"/>
          <p:nvPr/>
        </p:nvSpPr>
        <p:spPr>
          <a:xfrm>
            <a:off x="3071800" y="31157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January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1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2700">
                <a:solidFill>
                  <a:srgbClr val="3F3F3F"/>
                </a:solidFill>
              </a:rPr>
              <a:t>Operation Service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76" name="Google Shape;4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1"/>
          <p:cNvSpPr txBox="1"/>
          <p:nvPr>
            <p:ph idx="1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Improvement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78" name="Google Shape;478;p41"/>
          <p:cNvSpPr txBox="1"/>
          <p:nvPr/>
        </p:nvSpPr>
        <p:spPr>
          <a:xfrm>
            <a:off x="2449625" y="1093325"/>
            <a:ext cx="6157500" cy="4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วางแผนการ </a:t>
            </a: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Migrate เพื่อลดปัญหาบริเวรกว้างทดสอบภายใน เพื่อให้เกิดผลกระทบหน้างานน้อยที่สุดก่อน Migrate  สรุปปัญหาและวิธีการแก้ไข ก่อนเริ่ม Migrate วางแผนการจัดเจ้าหน้าที่ Training ระบบ ก่อน Migrate เพื่อให้เจ้าหน้าที่มีความรู้พร้อม รับสายและแก้ไขปัญหาได้รวดเร็ว จัดอัตตรากำลังเจ้าหน้าที่ให้พร้อมและเพียงพอในการเริ่ม Migrate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จัดระเบียบระบบ Inventory Asset ใหม่ ให้สามารถตรวจสอบทรัพย์สิน และอุปกรณ์ต่างๆ เพื่อให้สามารถ Monitor อุปกรณ์ ในการเบิกจ่าย และ Plan การติดตั้งล่วงหน้า ได้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กำหนดแผนการร้องขอบริการล่วงหน้าอย่างเป็นระบบ เพื่อจัดเตรียมแผนการทำงานล่วงหน้าและแจ้งทีมให้ทราบทุกครั้ง การสำรวจจุดก่อนติดตั้ง การสื่อสารหรือนัดทางผู้ใช้งาน  เพื่อบริหารจำนวนคน จำนวนเครื่องที่ร้องขอ และเตรียมแผนการ Set ระบบล่วงหน้า ลดระยะเวลาการติดตั้ง  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เสนอให้มีการเน้น หรือเพิ่มคนในส่วนของ </a:t>
            </a:r>
            <a:r>
              <a:rPr lang="en-US" sz="12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First tier</a:t>
            </a: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 ในการให้บริการรับสาย และแก้ไขปัญหาให้ได้มากขึ้น เนื่องจากปัจจุบัน </a:t>
            </a:r>
            <a:r>
              <a:rPr lang="en-US" sz="12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First tier</a:t>
            </a:r>
            <a:r>
              <a:rPr lang="en-US" sz="12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สามารถรับสายและปิดงานเองได้อย่างมีประสิทธิภาพ ลดการเดิน Onsite และเวลาในการเดินทาง ไปยังตึกต่างๆ  หากมีเกิดสถานะการณ์คนไม่พอ เราสามารถถึง  First tier ในการเดินงานได้ทันที </a:t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2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2500"/>
              <a:t>Proactive management</a:t>
            </a:r>
            <a:endParaRPr sz="2500"/>
          </a:p>
        </p:txBody>
      </p:sp>
      <p:sp>
        <p:nvSpPr>
          <p:cNvPr id="484" name="Google Shape;484;p42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แก้ไขปัญหาจากต้นทาง ระงับการแจ้งปัญหาของผู้ใช้งาน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85" name="Google Shape;4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975" y="1995600"/>
            <a:ext cx="1043400" cy="10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50" y="1199488"/>
            <a:ext cx="40131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383" y="1199488"/>
            <a:ext cx="40131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8409" y="1199488"/>
            <a:ext cx="40131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050" y="1199475"/>
            <a:ext cx="401325" cy="418966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2"/>
          <p:cNvSpPr txBox="1"/>
          <p:nvPr/>
        </p:nvSpPr>
        <p:spPr>
          <a:xfrm>
            <a:off x="140600" y="1618450"/>
            <a:ext cx="14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เจ้าหน้าที่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เดินทางมาทำงาน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92" name="Google Shape;49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538" y="2442275"/>
            <a:ext cx="779226" cy="58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3" name="Google Shape;493;p42"/>
          <p:cNvCxnSpPr>
            <a:stCxn id="491" idx="2"/>
            <a:endCxn id="492" idx="0"/>
          </p:cNvCxnSpPr>
          <p:nvPr/>
        </p:nvCxnSpPr>
        <p:spPr>
          <a:xfrm>
            <a:off x="878150" y="2049550"/>
            <a:ext cx="0" cy="3927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42"/>
          <p:cNvSpPr txBox="1"/>
          <p:nvPr/>
        </p:nvSpPr>
        <p:spPr>
          <a:xfrm>
            <a:off x="140588" y="3241525"/>
            <a:ext cx="147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ลงเวลาเข้างาน 06:45 น.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95" name="Google Shape;495;p42"/>
          <p:cNvCxnSpPr/>
          <p:nvPr/>
        </p:nvCxnSpPr>
        <p:spPr>
          <a:xfrm>
            <a:off x="1443125" y="2806175"/>
            <a:ext cx="7287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96" name="Google Shape;496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6488" y="1111025"/>
            <a:ext cx="819525" cy="9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83025" y="3007425"/>
            <a:ext cx="646451" cy="9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8" name="Google Shape;498;p42"/>
          <p:cNvCxnSpPr>
            <a:stCxn id="486" idx="3"/>
            <a:endCxn id="496" idx="1"/>
          </p:cNvCxnSpPr>
          <p:nvPr/>
        </p:nvCxnSpPr>
        <p:spPr>
          <a:xfrm flipH="1" rot="10800000">
            <a:off x="3314375" y="1605900"/>
            <a:ext cx="882000" cy="911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42"/>
          <p:cNvCxnSpPr>
            <a:endCxn id="497" idx="1"/>
          </p:cNvCxnSpPr>
          <p:nvPr/>
        </p:nvCxnSpPr>
        <p:spPr>
          <a:xfrm flipH="1" rot="-5400000">
            <a:off x="3543675" y="2723775"/>
            <a:ext cx="948600" cy="530100"/>
          </a:xfrm>
          <a:prstGeom prst="bentConnector2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42"/>
          <p:cNvSpPr txBox="1"/>
          <p:nvPr/>
        </p:nvSpPr>
        <p:spPr>
          <a:xfrm>
            <a:off x="4206823" y="3878075"/>
            <a:ext cx="124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Rounds Ward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01" name="Google Shape;501;p42"/>
          <p:cNvSpPr txBox="1"/>
          <p:nvPr/>
        </p:nvSpPr>
        <p:spPr>
          <a:xfrm>
            <a:off x="3821075" y="2049550"/>
            <a:ext cx="147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System checklist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02" name="Google Shape;502;p42"/>
          <p:cNvSpPr/>
          <p:nvPr/>
        </p:nvSpPr>
        <p:spPr>
          <a:xfrm>
            <a:off x="5802127" y="4425800"/>
            <a:ext cx="779100" cy="30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ปิดงาน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03" name="Google Shape;503;p42"/>
          <p:cNvSpPr/>
          <p:nvPr/>
        </p:nvSpPr>
        <p:spPr>
          <a:xfrm>
            <a:off x="6976000" y="4383350"/>
            <a:ext cx="1431900" cy="39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Bai Jamjuree"/>
                <a:ea typeface="Bai Jamjuree"/>
                <a:cs typeface="Bai Jamjuree"/>
                <a:sym typeface="Bai Jamjuree"/>
              </a:rPr>
              <a:t>บันทึกงานลง Checklist ประจำวัน </a:t>
            </a:r>
            <a:endParaRPr sz="9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504" name="Google Shape;504;p42"/>
          <p:cNvGrpSpPr/>
          <p:nvPr/>
        </p:nvGrpSpPr>
        <p:grpSpPr>
          <a:xfrm>
            <a:off x="7214188" y="2294447"/>
            <a:ext cx="962113" cy="500950"/>
            <a:chOff x="2018688" y="3084450"/>
            <a:chExt cx="962113" cy="462600"/>
          </a:xfrm>
        </p:grpSpPr>
        <p:sp>
          <p:nvSpPr>
            <p:cNvPr id="505" name="Google Shape;505;p42"/>
            <p:cNvSpPr/>
            <p:nvPr/>
          </p:nvSpPr>
          <p:spPr>
            <a:xfrm>
              <a:off x="2018700" y="30844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06" name="Google Shape;506;p42"/>
            <p:cNvSpPr txBox="1"/>
            <p:nvPr/>
          </p:nvSpPr>
          <p:spPr>
            <a:xfrm>
              <a:off x="2018688" y="3173543"/>
              <a:ext cx="962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แก้ไขปัญหา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grpSp>
        <p:nvGrpSpPr>
          <p:cNvPr id="507" name="Google Shape;507;p42"/>
          <p:cNvGrpSpPr/>
          <p:nvPr/>
        </p:nvGrpSpPr>
        <p:grpSpPr>
          <a:xfrm>
            <a:off x="5774125" y="2294447"/>
            <a:ext cx="962112" cy="500950"/>
            <a:chOff x="1952138" y="3084450"/>
            <a:chExt cx="962113" cy="462600"/>
          </a:xfrm>
        </p:grpSpPr>
        <p:sp>
          <p:nvSpPr>
            <p:cNvPr id="508" name="Google Shape;508;p42"/>
            <p:cNvSpPr/>
            <p:nvPr/>
          </p:nvSpPr>
          <p:spPr>
            <a:xfrm>
              <a:off x="1952150" y="30844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09" name="Google Shape;509;p42"/>
            <p:cNvSpPr txBox="1"/>
            <p:nvPr/>
          </p:nvSpPr>
          <p:spPr>
            <a:xfrm>
              <a:off x="1952138" y="3173555"/>
              <a:ext cx="962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พบปัญหาหรือไม่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10" name="Google Shape;510;p42"/>
          <p:cNvCxnSpPr>
            <a:stCxn id="496" idx="3"/>
            <a:endCxn id="509" idx="1"/>
          </p:cNvCxnSpPr>
          <p:nvPr/>
        </p:nvCxnSpPr>
        <p:spPr>
          <a:xfrm>
            <a:off x="5016013" y="1605900"/>
            <a:ext cx="758100" cy="939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42"/>
          <p:cNvCxnSpPr>
            <a:stCxn id="497" idx="3"/>
          </p:cNvCxnSpPr>
          <p:nvPr/>
        </p:nvCxnSpPr>
        <p:spPr>
          <a:xfrm flipH="1" rot="10800000">
            <a:off x="4929476" y="2515725"/>
            <a:ext cx="466800" cy="947400"/>
          </a:xfrm>
          <a:prstGeom prst="bentConnector2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2"/>
          <p:cNvCxnSpPr>
            <a:stCxn id="508" idx="2"/>
            <a:endCxn id="503" idx="0"/>
          </p:cNvCxnSpPr>
          <p:nvPr/>
        </p:nvCxnSpPr>
        <p:spPr>
          <a:xfrm flipH="1" rot="-5400000">
            <a:off x="6179588" y="2870996"/>
            <a:ext cx="1587900" cy="1436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42"/>
          <p:cNvCxnSpPr>
            <a:stCxn id="503" idx="1"/>
            <a:endCxn id="502" idx="3"/>
          </p:cNvCxnSpPr>
          <p:nvPr/>
        </p:nvCxnSpPr>
        <p:spPr>
          <a:xfrm rot="10800000">
            <a:off x="6581200" y="4579700"/>
            <a:ext cx="3948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42"/>
          <p:cNvCxnSpPr>
            <a:stCxn id="509" idx="3"/>
          </p:cNvCxnSpPr>
          <p:nvPr/>
        </p:nvCxnSpPr>
        <p:spPr>
          <a:xfrm>
            <a:off x="6736225" y="2544927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42"/>
          <p:cNvCxnSpPr>
            <a:stCxn id="505" idx="2"/>
          </p:cNvCxnSpPr>
          <p:nvPr/>
        </p:nvCxnSpPr>
        <p:spPr>
          <a:xfrm flipH="1">
            <a:off x="7688650" y="2795396"/>
            <a:ext cx="6600" cy="8106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42"/>
          <p:cNvCxnSpPr>
            <a:stCxn id="506" idx="3"/>
          </p:cNvCxnSpPr>
          <p:nvPr/>
        </p:nvCxnSpPr>
        <p:spPr>
          <a:xfrm flipH="1" rot="10800000">
            <a:off x="8176288" y="1956914"/>
            <a:ext cx="936600" cy="58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42"/>
          <p:cNvSpPr txBox="1"/>
          <p:nvPr/>
        </p:nvSpPr>
        <p:spPr>
          <a:xfrm>
            <a:off x="6507132" y="2252425"/>
            <a:ext cx="80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Bai Jamjuree"/>
                <a:ea typeface="Bai Jamjuree"/>
                <a:cs typeface="Bai Jamjuree"/>
                <a:sym typeface="Bai Jamjuree"/>
              </a:rPr>
              <a:t>พบปัญหา</a:t>
            </a:r>
            <a:endParaRPr sz="7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18" name="Google Shape;518;p42"/>
          <p:cNvSpPr txBox="1"/>
          <p:nvPr/>
        </p:nvSpPr>
        <p:spPr>
          <a:xfrm>
            <a:off x="6420248" y="3339113"/>
            <a:ext cx="104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Bai Jamjuree"/>
                <a:ea typeface="Bai Jamjuree"/>
                <a:cs typeface="Bai Jamjuree"/>
                <a:sym typeface="Bai Jamjuree"/>
              </a:rPr>
              <a:t>ไม่พบปัญหา</a:t>
            </a:r>
            <a:endParaRPr sz="7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19" name="Google Shape;519;p42"/>
          <p:cNvSpPr txBox="1"/>
          <p:nvPr/>
        </p:nvSpPr>
        <p:spPr>
          <a:xfrm>
            <a:off x="7728782" y="2949025"/>
            <a:ext cx="80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Bai Jamjuree"/>
                <a:ea typeface="Bai Jamjuree"/>
                <a:cs typeface="Bai Jamjuree"/>
                <a:sym typeface="Bai Jamjuree"/>
              </a:rPr>
              <a:t>แก้ไขเรียบร้อย</a:t>
            </a:r>
            <a:endParaRPr sz="7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7506400" y="1522050"/>
            <a:ext cx="14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Bai Jamjuree"/>
                <a:ea typeface="Bai Jamjuree"/>
                <a:cs typeface="Bai Jamjuree"/>
                <a:sym typeface="Bai Jamjuree"/>
              </a:rPr>
              <a:t>ประสานงานผู้รับผิดชอบ</a:t>
            </a:r>
            <a:endParaRPr sz="9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Second tier</a:t>
            </a:r>
            <a:r>
              <a:rPr lang="en-US" sz="6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9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2500"/>
              <a:t>Root cause analysis (Issue Sticker)</a:t>
            </a:r>
            <a:endParaRPr sz="2500"/>
          </a:p>
        </p:txBody>
      </p:sp>
      <p:sp>
        <p:nvSpPr>
          <p:cNvPr id="526" name="Google Shape;526;p43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แก้ไขปัญหาจากต้นทาง ระงับการแจ้งปัญหาของผู้ใช้งาน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527" name="Google Shape;5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500" y="1250925"/>
            <a:ext cx="665125" cy="8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3"/>
          <p:cNvSpPr txBox="1"/>
          <p:nvPr/>
        </p:nvSpPr>
        <p:spPr>
          <a:xfrm>
            <a:off x="2185513" y="2019250"/>
            <a:ext cx="14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Incident Report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Sticker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530" name="Google Shape;530;p43"/>
          <p:cNvGrpSpPr/>
          <p:nvPr/>
        </p:nvGrpSpPr>
        <p:grpSpPr>
          <a:xfrm>
            <a:off x="4015175" y="2879225"/>
            <a:ext cx="962100" cy="462600"/>
            <a:chOff x="2157125" y="3027550"/>
            <a:chExt cx="962100" cy="462600"/>
          </a:xfrm>
        </p:grpSpPr>
        <p:sp>
          <p:nvSpPr>
            <p:cNvPr id="531" name="Google Shape;531;p43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32" name="Google Shape;532;p43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Spare Part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533" name="Google Shape;533;p43"/>
          <p:cNvSpPr/>
          <p:nvPr/>
        </p:nvSpPr>
        <p:spPr>
          <a:xfrm>
            <a:off x="3978125" y="201925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ตรวจสอบทรัพย์สิน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34" name="Google Shape;534;p43"/>
          <p:cNvSpPr txBox="1"/>
          <p:nvPr/>
        </p:nvSpPr>
        <p:spPr>
          <a:xfrm>
            <a:off x="4977275" y="1341700"/>
            <a:ext cx="205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จำนวนเครื่อง Print Sticker 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จำนวนเครื่อง ของแต่ละแผนก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เช็ค Stock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จำนวนเครื่องที่ใช้งานทั้งหมด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จำนวนเครื่องที่ไม่ได้ใช้งาน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จำนวนเครื่องคงเหลือ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 สำรอง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จำนวนเครื่องหมดอายุการใช้งานจะต้อง Replace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Rollout Priority By Department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35" name="Google Shape;535;p43"/>
          <p:cNvCxnSpPr>
            <a:stCxn id="533" idx="2"/>
            <a:endCxn id="531" idx="0"/>
          </p:cNvCxnSpPr>
          <p:nvPr/>
        </p:nvCxnSpPr>
        <p:spPr>
          <a:xfrm>
            <a:off x="4496225" y="2381950"/>
            <a:ext cx="0" cy="49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43"/>
          <p:cNvCxnSpPr>
            <a:endCxn id="533" idx="1"/>
          </p:cNvCxnSpPr>
          <p:nvPr/>
        </p:nvCxnSpPr>
        <p:spPr>
          <a:xfrm>
            <a:off x="3255725" y="1652500"/>
            <a:ext cx="722400" cy="54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43"/>
          <p:cNvSpPr/>
          <p:nvPr/>
        </p:nvSpPr>
        <p:spPr>
          <a:xfrm>
            <a:off x="5470725" y="2929175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ทำเรื่องจัดซื้อ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38" name="Google Shape;538;p43"/>
          <p:cNvCxnSpPr>
            <a:endCxn id="537" idx="1"/>
          </p:cNvCxnSpPr>
          <p:nvPr/>
        </p:nvCxnSpPr>
        <p:spPr>
          <a:xfrm>
            <a:off x="4977225" y="3110525"/>
            <a:ext cx="493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39" name="Google Shape;539;p43"/>
          <p:cNvGrpSpPr/>
          <p:nvPr/>
        </p:nvGrpSpPr>
        <p:grpSpPr>
          <a:xfrm>
            <a:off x="7051475" y="2879225"/>
            <a:ext cx="962100" cy="462600"/>
            <a:chOff x="2157125" y="3027550"/>
            <a:chExt cx="962100" cy="462600"/>
          </a:xfrm>
        </p:grpSpPr>
        <p:sp>
          <p:nvSpPr>
            <p:cNvPr id="540" name="Google Shape;540;p43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41" name="Google Shape;541;p43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จัดซื้อ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42" name="Google Shape;542;p43"/>
          <p:cNvCxnSpPr>
            <a:stCxn id="537" idx="3"/>
            <a:endCxn id="540" idx="1"/>
          </p:cNvCxnSpPr>
          <p:nvPr/>
        </p:nvCxnSpPr>
        <p:spPr>
          <a:xfrm>
            <a:off x="6506925" y="3110525"/>
            <a:ext cx="544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43" name="Google Shape;543;p43"/>
          <p:cNvGrpSpPr/>
          <p:nvPr/>
        </p:nvGrpSpPr>
        <p:grpSpPr>
          <a:xfrm>
            <a:off x="4015187" y="4256870"/>
            <a:ext cx="962100" cy="523016"/>
            <a:chOff x="2157125" y="3027550"/>
            <a:chExt cx="962100" cy="462600"/>
          </a:xfrm>
        </p:grpSpPr>
        <p:sp>
          <p:nvSpPr>
            <p:cNvPr id="544" name="Google Shape;544;p43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45" name="Google Shape;545;p43"/>
            <p:cNvSpPr txBox="1"/>
            <p:nvPr/>
          </p:nvSpPr>
          <p:spPr>
            <a:xfrm>
              <a:off x="2264975" y="3104950"/>
              <a:ext cx="7464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Replace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46" name="Google Shape;546;p43"/>
          <p:cNvCxnSpPr>
            <a:stCxn id="547" idx="2"/>
            <a:endCxn id="544" idx="0"/>
          </p:cNvCxnSpPr>
          <p:nvPr/>
        </p:nvCxnSpPr>
        <p:spPr>
          <a:xfrm>
            <a:off x="4496225" y="3980700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8" name="Google Shape;548;p43"/>
          <p:cNvSpPr/>
          <p:nvPr/>
        </p:nvSpPr>
        <p:spPr>
          <a:xfrm>
            <a:off x="2454888" y="4313329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49" name="Google Shape;549;p43"/>
          <p:cNvSpPr/>
          <p:nvPr/>
        </p:nvSpPr>
        <p:spPr>
          <a:xfrm>
            <a:off x="1199690" y="4344356"/>
            <a:ext cx="779100" cy="3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ปิดงาน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50" name="Google Shape;550;p43"/>
          <p:cNvCxnSpPr>
            <a:stCxn id="544" idx="1"/>
            <a:endCxn id="548" idx="3"/>
          </p:cNvCxnSpPr>
          <p:nvPr/>
        </p:nvCxnSpPr>
        <p:spPr>
          <a:xfrm rot="10800000">
            <a:off x="3491087" y="4518378"/>
            <a:ext cx="524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43"/>
          <p:cNvCxnSpPr>
            <a:stCxn id="548" idx="1"/>
            <a:endCxn id="549" idx="3"/>
          </p:cNvCxnSpPr>
          <p:nvPr/>
        </p:nvCxnSpPr>
        <p:spPr>
          <a:xfrm rot="10800000">
            <a:off x="1978788" y="4518379"/>
            <a:ext cx="476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43"/>
          <p:cNvSpPr txBox="1"/>
          <p:nvPr/>
        </p:nvSpPr>
        <p:spPr>
          <a:xfrm>
            <a:off x="7532526" y="2571750"/>
            <a:ext cx="54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ผ่าน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47" name="Google Shape;547;p43"/>
          <p:cNvSpPr/>
          <p:nvPr/>
        </p:nvSpPr>
        <p:spPr>
          <a:xfrm>
            <a:off x="3978125" y="361800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Plan Rollout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53" name="Google Shape;553;p43"/>
          <p:cNvCxnSpPr>
            <a:stCxn id="531" idx="2"/>
            <a:endCxn id="547" idx="0"/>
          </p:cNvCxnSpPr>
          <p:nvPr/>
        </p:nvCxnSpPr>
        <p:spPr>
          <a:xfrm>
            <a:off x="4496225" y="3341825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43"/>
          <p:cNvSpPr txBox="1"/>
          <p:nvPr/>
        </p:nvSpPr>
        <p:spPr>
          <a:xfrm>
            <a:off x="4977237" y="28460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55" name="Google Shape;555;p43"/>
          <p:cNvSpPr txBox="1"/>
          <p:nvPr/>
        </p:nvSpPr>
        <p:spPr>
          <a:xfrm>
            <a:off x="4501562" y="32761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56" name="Google Shape;556;p43"/>
          <p:cNvSpPr txBox="1"/>
          <p:nvPr/>
        </p:nvSpPr>
        <p:spPr>
          <a:xfrm>
            <a:off x="3660637" y="42568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57" name="Google Shape;557;p43"/>
          <p:cNvCxnSpPr>
            <a:stCxn id="544" idx="3"/>
            <a:endCxn id="547" idx="3"/>
          </p:cNvCxnSpPr>
          <p:nvPr/>
        </p:nvCxnSpPr>
        <p:spPr>
          <a:xfrm flipH="1" rot="10800000">
            <a:off x="4977287" y="3799278"/>
            <a:ext cx="36900" cy="719100"/>
          </a:xfrm>
          <a:prstGeom prst="bentConnector3">
            <a:avLst>
              <a:gd fmla="val 745698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43"/>
          <p:cNvSpPr txBox="1"/>
          <p:nvPr/>
        </p:nvSpPr>
        <p:spPr>
          <a:xfrm>
            <a:off x="5280596" y="3974125"/>
            <a:ext cx="47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59" name="Google Shape;559;p43"/>
          <p:cNvSpPr txBox="1"/>
          <p:nvPr/>
        </p:nvSpPr>
        <p:spPr>
          <a:xfrm>
            <a:off x="6111274" y="3579950"/>
            <a:ext cx="118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ไม่ผ่าน/ตรวจสอบข้อมูล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60" name="Google Shape;560;p43"/>
          <p:cNvCxnSpPr>
            <a:stCxn id="540" idx="2"/>
            <a:endCxn id="537" idx="2"/>
          </p:cNvCxnSpPr>
          <p:nvPr/>
        </p:nvCxnSpPr>
        <p:spPr>
          <a:xfrm flipH="1" rot="5400000">
            <a:off x="6735575" y="2544875"/>
            <a:ext cx="50100" cy="1543800"/>
          </a:xfrm>
          <a:prstGeom prst="bentConnector3">
            <a:avLst>
              <a:gd fmla="val -475299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1" name="Google Shape;561;p43"/>
          <p:cNvSpPr/>
          <p:nvPr/>
        </p:nvSpPr>
        <p:spPr>
          <a:xfrm>
            <a:off x="7014413" y="2091679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62" name="Google Shape;562;p43"/>
          <p:cNvCxnSpPr>
            <a:stCxn id="540" idx="0"/>
            <a:endCxn id="561" idx="2"/>
          </p:cNvCxnSpPr>
          <p:nvPr/>
        </p:nvCxnSpPr>
        <p:spPr>
          <a:xfrm rot="10800000">
            <a:off x="7532525" y="2501825"/>
            <a:ext cx="0" cy="37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43"/>
          <p:cNvCxnSpPr>
            <a:endCxn id="533" idx="0"/>
          </p:cNvCxnSpPr>
          <p:nvPr/>
        </p:nvCxnSpPr>
        <p:spPr>
          <a:xfrm rot="10800000">
            <a:off x="4496225" y="2019250"/>
            <a:ext cx="3036300" cy="72300"/>
          </a:xfrm>
          <a:prstGeom prst="bentConnector4">
            <a:avLst>
              <a:gd fmla="val -46" name="adj1"/>
              <a:gd fmla="val 1070851" name="adj2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4" name="Google Shape;564;p43"/>
          <p:cNvSpPr txBox="1"/>
          <p:nvPr/>
        </p:nvSpPr>
        <p:spPr>
          <a:xfrm>
            <a:off x="1357050" y="2673225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4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2200"/>
              <a:t>Root cause analysis (Issue Waste Toner)</a:t>
            </a:r>
            <a:endParaRPr sz="2200"/>
          </a:p>
        </p:txBody>
      </p:sp>
      <p:sp>
        <p:nvSpPr>
          <p:cNvPr id="570" name="Google Shape;570;p44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แก้ไขปัญหาจากต้นทาง ระงับการแจ้งปัญหาของผู้ใช้งาน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571" name="Google Shape;5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2" name="Google Shape;572;p44"/>
          <p:cNvGrpSpPr/>
          <p:nvPr/>
        </p:nvGrpSpPr>
        <p:grpSpPr>
          <a:xfrm>
            <a:off x="4370425" y="2871825"/>
            <a:ext cx="962100" cy="462600"/>
            <a:chOff x="2157125" y="3027550"/>
            <a:chExt cx="962100" cy="462600"/>
          </a:xfrm>
        </p:grpSpPr>
        <p:sp>
          <p:nvSpPr>
            <p:cNvPr id="573" name="Google Shape;573;p44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74" name="Google Shape;574;p44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Spare Part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575" name="Google Shape;575;p44"/>
          <p:cNvSpPr/>
          <p:nvPr/>
        </p:nvSpPr>
        <p:spPr>
          <a:xfrm>
            <a:off x="4333375" y="201185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ตรวจสอบทรัพย์สิน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76" name="Google Shape;576;p44"/>
          <p:cNvSpPr txBox="1"/>
          <p:nvPr/>
        </p:nvSpPr>
        <p:spPr>
          <a:xfrm>
            <a:off x="5332525" y="1334300"/>
            <a:ext cx="205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จำนวน  Tonner ,Drum ,Waste Toner 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เช็ค Stock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จำนวนวัสดุสิ้นเปลืองที่ใช้งานทั้งหมด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ที่ไม่ได้ใช้งาน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คงเหลือ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สำรอง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 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หมดอายุการใช้งานจะต้อง Replace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Rollout Priority By Department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77" name="Google Shape;577;p44"/>
          <p:cNvCxnSpPr>
            <a:stCxn id="575" idx="2"/>
            <a:endCxn id="573" idx="0"/>
          </p:cNvCxnSpPr>
          <p:nvPr/>
        </p:nvCxnSpPr>
        <p:spPr>
          <a:xfrm>
            <a:off x="4851475" y="2374550"/>
            <a:ext cx="0" cy="49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8" name="Google Shape;578;p44"/>
          <p:cNvSpPr/>
          <p:nvPr/>
        </p:nvSpPr>
        <p:spPr>
          <a:xfrm>
            <a:off x="5825975" y="2921775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ทำเรื่องจัดซื้อ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79" name="Google Shape;579;p44"/>
          <p:cNvCxnSpPr>
            <a:endCxn id="578" idx="1"/>
          </p:cNvCxnSpPr>
          <p:nvPr/>
        </p:nvCxnSpPr>
        <p:spPr>
          <a:xfrm>
            <a:off x="5332475" y="3103125"/>
            <a:ext cx="493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80" name="Google Shape;580;p44"/>
          <p:cNvGrpSpPr/>
          <p:nvPr/>
        </p:nvGrpSpPr>
        <p:grpSpPr>
          <a:xfrm>
            <a:off x="7453650" y="2871825"/>
            <a:ext cx="962100" cy="462600"/>
            <a:chOff x="2157125" y="3027550"/>
            <a:chExt cx="962100" cy="462600"/>
          </a:xfrm>
        </p:grpSpPr>
        <p:sp>
          <p:nvSpPr>
            <p:cNvPr id="581" name="Google Shape;581;p44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82" name="Google Shape;582;p44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จัดซื้อ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83" name="Google Shape;583;p44"/>
          <p:cNvCxnSpPr>
            <a:stCxn id="578" idx="3"/>
            <a:endCxn id="581" idx="1"/>
          </p:cNvCxnSpPr>
          <p:nvPr/>
        </p:nvCxnSpPr>
        <p:spPr>
          <a:xfrm>
            <a:off x="6862175" y="3103125"/>
            <a:ext cx="5916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84" name="Google Shape;584;p44"/>
          <p:cNvGrpSpPr/>
          <p:nvPr/>
        </p:nvGrpSpPr>
        <p:grpSpPr>
          <a:xfrm>
            <a:off x="4370437" y="4249470"/>
            <a:ext cx="962100" cy="523016"/>
            <a:chOff x="2157125" y="3027550"/>
            <a:chExt cx="962100" cy="462600"/>
          </a:xfrm>
        </p:grpSpPr>
        <p:sp>
          <p:nvSpPr>
            <p:cNvPr id="585" name="Google Shape;585;p44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86" name="Google Shape;586;p44"/>
            <p:cNvSpPr txBox="1"/>
            <p:nvPr/>
          </p:nvSpPr>
          <p:spPr>
            <a:xfrm>
              <a:off x="2264975" y="3104950"/>
              <a:ext cx="7464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Replace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87" name="Google Shape;587;p44"/>
          <p:cNvCxnSpPr>
            <a:stCxn id="588" idx="2"/>
            <a:endCxn id="585" idx="0"/>
          </p:cNvCxnSpPr>
          <p:nvPr/>
        </p:nvCxnSpPr>
        <p:spPr>
          <a:xfrm>
            <a:off x="4851475" y="3973300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44"/>
          <p:cNvSpPr/>
          <p:nvPr/>
        </p:nvSpPr>
        <p:spPr>
          <a:xfrm>
            <a:off x="2810138" y="4305929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90" name="Google Shape;590;p44"/>
          <p:cNvSpPr/>
          <p:nvPr/>
        </p:nvSpPr>
        <p:spPr>
          <a:xfrm>
            <a:off x="1554940" y="4336956"/>
            <a:ext cx="779100" cy="3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ปิดงาน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91" name="Google Shape;591;p44"/>
          <p:cNvCxnSpPr>
            <a:stCxn id="585" idx="1"/>
            <a:endCxn id="589" idx="3"/>
          </p:cNvCxnSpPr>
          <p:nvPr/>
        </p:nvCxnSpPr>
        <p:spPr>
          <a:xfrm rot="10800000">
            <a:off x="3846337" y="4510978"/>
            <a:ext cx="524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44"/>
          <p:cNvCxnSpPr>
            <a:stCxn id="589" idx="1"/>
            <a:endCxn id="590" idx="3"/>
          </p:cNvCxnSpPr>
          <p:nvPr/>
        </p:nvCxnSpPr>
        <p:spPr>
          <a:xfrm rot="10800000">
            <a:off x="2334038" y="4510979"/>
            <a:ext cx="476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44"/>
          <p:cNvSpPr txBox="1"/>
          <p:nvPr/>
        </p:nvSpPr>
        <p:spPr>
          <a:xfrm>
            <a:off x="8031076" y="2530875"/>
            <a:ext cx="54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ผ่าน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88" name="Google Shape;588;p44"/>
          <p:cNvSpPr/>
          <p:nvPr/>
        </p:nvSpPr>
        <p:spPr>
          <a:xfrm>
            <a:off x="4333375" y="361060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Plan Rollout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94" name="Google Shape;594;p44"/>
          <p:cNvCxnSpPr>
            <a:stCxn id="573" idx="2"/>
            <a:endCxn id="588" idx="0"/>
          </p:cNvCxnSpPr>
          <p:nvPr/>
        </p:nvCxnSpPr>
        <p:spPr>
          <a:xfrm>
            <a:off x="4851475" y="3334425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5" name="Google Shape;595;p44"/>
          <p:cNvSpPr txBox="1"/>
          <p:nvPr/>
        </p:nvSpPr>
        <p:spPr>
          <a:xfrm>
            <a:off x="5332487" y="28386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96" name="Google Shape;596;p44"/>
          <p:cNvSpPr txBox="1"/>
          <p:nvPr/>
        </p:nvSpPr>
        <p:spPr>
          <a:xfrm>
            <a:off x="4856812" y="32687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97" name="Google Shape;597;p44"/>
          <p:cNvSpPr txBox="1"/>
          <p:nvPr/>
        </p:nvSpPr>
        <p:spPr>
          <a:xfrm>
            <a:off x="4015887" y="42494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98" name="Google Shape;598;p44"/>
          <p:cNvCxnSpPr>
            <a:stCxn id="585" idx="3"/>
            <a:endCxn id="588" idx="3"/>
          </p:cNvCxnSpPr>
          <p:nvPr/>
        </p:nvCxnSpPr>
        <p:spPr>
          <a:xfrm flipH="1" rot="10800000">
            <a:off x="5332537" y="3791878"/>
            <a:ext cx="36900" cy="719100"/>
          </a:xfrm>
          <a:prstGeom prst="bentConnector3">
            <a:avLst>
              <a:gd fmla="val 745698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44"/>
          <p:cNvSpPr txBox="1"/>
          <p:nvPr/>
        </p:nvSpPr>
        <p:spPr>
          <a:xfrm>
            <a:off x="5635846" y="3966725"/>
            <a:ext cx="47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600" name="Google Shape;60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938" y="1212425"/>
            <a:ext cx="665125" cy="673428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44"/>
          <p:cNvSpPr txBox="1"/>
          <p:nvPr/>
        </p:nvSpPr>
        <p:spPr>
          <a:xfrm>
            <a:off x="900963" y="1916150"/>
            <a:ext cx="147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IT Monitoring Toner ,Drum,Waste Toner Systems Every Day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602" name="Google Shape;602;p44"/>
          <p:cNvGrpSpPr/>
          <p:nvPr/>
        </p:nvGrpSpPr>
        <p:grpSpPr>
          <a:xfrm>
            <a:off x="2773038" y="1961900"/>
            <a:ext cx="962100" cy="462600"/>
            <a:chOff x="1578900" y="2768675"/>
            <a:chExt cx="962100" cy="462600"/>
          </a:xfrm>
        </p:grpSpPr>
        <p:sp>
          <p:nvSpPr>
            <p:cNvPr id="603" name="Google Shape;603;p44"/>
            <p:cNvSpPr/>
            <p:nvPr/>
          </p:nvSpPr>
          <p:spPr>
            <a:xfrm>
              <a:off x="1578900" y="2768675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604" name="Google Shape;604;p44"/>
            <p:cNvSpPr txBox="1"/>
            <p:nvPr/>
          </p:nvSpPr>
          <p:spPr>
            <a:xfrm>
              <a:off x="1686750" y="2784425"/>
              <a:ext cx="746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System Alert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605" name="Google Shape;605;p44"/>
          <p:cNvCxnSpPr>
            <a:stCxn id="601" idx="3"/>
            <a:endCxn id="603" idx="1"/>
          </p:cNvCxnSpPr>
          <p:nvPr/>
        </p:nvCxnSpPr>
        <p:spPr>
          <a:xfrm>
            <a:off x="2376063" y="2193200"/>
            <a:ext cx="396900" cy="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44"/>
          <p:cNvSpPr txBox="1"/>
          <p:nvPr/>
        </p:nvSpPr>
        <p:spPr>
          <a:xfrm>
            <a:off x="3293396" y="1494525"/>
            <a:ext cx="99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ระบบแจ้งเตือนหมึกใกล้หมด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607" name="Google Shape;607;p44"/>
          <p:cNvCxnSpPr>
            <a:stCxn id="603" idx="3"/>
            <a:endCxn id="575" idx="1"/>
          </p:cNvCxnSpPr>
          <p:nvPr/>
        </p:nvCxnSpPr>
        <p:spPr>
          <a:xfrm>
            <a:off x="3735138" y="2193200"/>
            <a:ext cx="5982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44"/>
          <p:cNvCxnSpPr>
            <a:endCxn id="590" idx="0"/>
          </p:cNvCxnSpPr>
          <p:nvPr/>
        </p:nvCxnSpPr>
        <p:spPr>
          <a:xfrm rot="5400000">
            <a:off x="1635190" y="2718156"/>
            <a:ext cx="1928100" cy="1309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44"/>
          <p:cNvSpPr txBox="1"/>
          <p:nvPr/>
        </p:nvSpPr>
        <p:spPr>
          <a:xfrm>
            <a:off x="3845412" y="19256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610" name="Google Shape;610;p44"/>
          <p:cNvSpPr txBox="1"/>
          <p:nvPr/>
        </p:nvSpPr>
        <p:spPr>
          <a:xfrm>
            <a:off x="2334050" y="31031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611" name="Google Shape;611;p44"/>
          <p:cNvCxnSpPr>
            <a:stCxn id="581" idx="2"/>
            <a:endCxn id="578" idx="2"/>
          </p:cNvCxnSpPr>
          <p:nvPr/>
        </p:nvCxnSpPr>
        <p:spPr>
          <a:xfrm flipH="1" rot="5400000">
            <a:off x="7114350" y="2514075"/>
            <a:ext cx="50100" cy="1590600"/>
          </a:xfrm>
          <a:prstGeom prst="bentConnector3">
            <a:avLst>
              <a:gd fmla="val -475299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2" name="Google Shape;612;p44"/>
          <p:cNvSpPr/>
          <p:nvPr/>
        </p:nvSpPr>
        <p:spPr>
          <a:xfrm>
            <a:off x="7416588" y="2014404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613" name="Google Shape;613;p44"/>
          <p:cNvCxnSpPr>
            <a:endCxn id="612" idx="2"/>
          </p:cNvCxnSpPr>
          <p:nvPr/>
        </p:nvCxnSpPr>
        <p:spPr>
          <a:xfrm rot="-5400000">
            <a:off x="7710738" y="2647854"/>
            <a:ext cx="447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44"/>
          <p:cNvCxnSpPr>
            <a:endCxn id="575" idx="0"/>
          </p:cNvCxnSpPr>
          <p:nvPr/>
        </p:nvCxnSpPr>
        <p:spPr>
          <a:xfrm rot="10800000">
            <a:off x="4851475" y="2011850"/>
            <a:ext cx="3083100" cy="2700"/>
          </a:xfrm>
          <a:prstGeom prst="bentConnector4">
            <a:avLst>
              <a:gd fmla="val -208" name="adj1"/>
              <a:gd fmla="val 28837963" name="adj2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44"/>
          <p:cNvSpPr txBox="1"/>
          <p:nvPr/>
        </p:nvSpPr>
        <p:spPr>
          <a:xfrm>
            <a:off x="6547049" y="3578950"/>
            <a:ext cx="118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ไม่ผ่าน/ตรวจสอบข้อมูล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0" y="63025"/>
            <a:ext cx="4129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3F3F3F"/>
                </a:solidFill>
              </a:rPr>
              <a:t>Summary Report</a:t>
            </a:r>
            <a:endParaRPr sz="800"/>
          </a:p>
        </p:txBody>
      </p:sp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2"/>
          <p:cNvPicPr preferRelativeResize="0"/>
          <p:nvPr/>
        </p:nvPicPr>
        <p:blipFill rotWithShape="1">
          <a:blip r:embed="rId4">
            <a:alphaModFix/>
          </a:blip>
          <a:srcRect b="0" l="0" r="0" t="6829"/>
          <a:stretch/>
        </p:blipFill>
        <p:spPr>
          <a:xfrm>
            <a:off x="5441400" y="1862098"/>
            <a:ext cx="1093550" cy="248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05" name="Google Shape;105;p22"/>
          <p:cNvSpPr txBox="1"/>
          <p:nvPr/>
        </p:nvSpPr>
        <p:spPr>
          <a:xfrm rot="-867">
            <a:off x="4908525" y="804137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January</a:t>
            </a:r>
            <a:endParaRPr sz="15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06" name="Google Shape;106;p22"/>
          <p:cNvGrpSpPr/>
          <p:nvPr/>
        </p:nvGrpSpPr>
        <p:grpSpPr>
          <a:xfrm>
            <a:off x="7620350" y="2495325"/>
            <a:ext cx="780800" cy="483675"/>
            <a:chOff x="5564575" y="3434775"/>
            <a:chExt cx="780800" cy="483675"/>
          </a:xfrm>
        </p:grpSpPr>
        <p:pic>
          <p:nvPicPr>
            <p:cNvPr id="107" name="Google Shape;107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575" y="3434775"/>
              <a:ext cx="780800" cy="483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64575" y="3461300"/>
              <a:ext cx="142875" cy="13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64575" y="3745354"/>
              <a:ext cx="142875" cy="1360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" name="Google Shape;11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7300" y="2571750"/>
            <a:ext cx="1104100" cy="1771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cxnSp>
        <p:nvCxnSpPr>
          <p:cNvPr id="111" name="Google Shape;111;p22"/>
          <p:cNvCxnSpPr/>
          <p:nvPr/>
        </p:nvCxnSpPr>
        <p:spPr>
          <a:xfrm>
            <a:off x="6578525" y="4385675"/>
            <a:ext cx="2587800" cy="74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2"/>
          <p:cNvCxnSpPr/>
          <p:nvPr/>
        </p:nvCxnSpPr>
        <p:spPr>
          <a:xfrm flipH="1">
            <a:off x="1588100" y="4369550"/>
            <a:ext cx="2749200" cy="76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2"/>
          <p:cNvSpPr txBox="1"/>
          <p:nvPr/>
        </p:nvSpPr>
        <p:spPr>
          <a:xfrm>
            <a:off x="4629550" y="2141325"/>
            <a:ext cx="51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Bai Jamjuree"/>
                <a:ea typeface="Bai Jamjuree"/>
                <a:cs typeface="Bai Jamjuree"/>
                <a:sym typeface="Bai Jamjuree"/>
              </a:rPr>
              <a:t>385</a:t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5772775" y="1508100"/>
            <a:ext cx="51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Bai Jamjuree"/>
                <a:ea typeface="Bai Jamjuree"/>
                <a:cs typeface="Bai Jamjuree"/>
                <a:sym typeface="Bai Jamjuree"/>
              </a:rPr>
              <a:t>761</a:t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16" name="Google Shape;116;p22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2"/>
          <p:cNvSpPr txBox="1"/>
          <p:nvPr/>
        </p:nvSpPr>
        <p:spPr>
          <a:xfrm>
            <a:off x="7816750" y="1268625"/>
            <a:ext cx="78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1146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7913400" y="4762275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</a:rPr>
              <a:t>October</a:t>
            </a:r>
            <a:endParaRPr sz="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Top 5 Incident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863" y="13613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2744794" y="28266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January</a:t>
            </a:r>
            <a:endParaRPr b="1"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-30700" y="267500"/>
            <a:ext cx="917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Top 5 Incident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24"/>
          <p:cNvGrpSpPr/>
          <p:nvPr/>
        </p:nvGrpSpPr>
        <p:grpSpPr>
          <a:xfrm>
            <a:off x="1462175" y="1205200"/>
            <a:ext cx="7819675" cy="3710425"/>
            <a:chOff x="1462175" y="1205200"/>
            <a:chExt cx="7819675" cy="3710425"/>
          </a:xfrm>
        </p:grpSpPr>
        <p:sp>
          <p:nvSpPr>
            <p:cNvPr id="137" name="Google Shape;137;p24"/>
            <p:cNvSpPr txBox="1"/>
            <p:nvPr/>
          </p:nvSpPr>
          <p:spPr>
            <a:xfrm>
              <a:off x="1462175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Software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38" name="Google Shape;138;p24"/>
            <p:cNvSpPr txBox="1"/>
            <p:nvPr/>
          </p:nvSpPr>
          <p:spPr>
            <a:xfrm>
              <a:off x="6137125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Printer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39" name="Google Shape;139;p24"/>
            <p:cNvSpPr txBox="1"/>
            <p:nvPr/>
          </p:nvSpPr>
          <p:spPr>
            <a:xfrm>
              <a:off x="4542463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HIS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40" name="Google Shape;140;p24"/>
            <p:cNvSpPr txBox="1"/>
            <p:nvPr/>
          </p:nvSpPr>
          <p:spPr>
            <a:xfrm>
              <a:off x="2997925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Operating System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41" name="Google Shape;141;p24"/>
            <p:cNvSpPr txBox="1"/>
            <p:nvPr/>
          </p:nvSpPr>
          <p:spPr>
            <a:xfrm>
              <a:off x="7631550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Hardware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grpSp>
          <p:nvGrpSpPr>
            <p:cNvPr id="142" name="Google Shape;142;p24"/>
            <p:cNvGrpSpPr/>
            <p:nvPr/>
          </p:nvGrpSpPr>
          <p:grpSpPr>
            <a:xfrm>
              <a:off x="1879775" y="1205200"/>
              <a:ext cx="6974225" cy="3371725"/>
              <a:chOff x="1879775" y="1205200"/>
              <a:chExt cx="6974225" cy="3371725"/>
            </a:xfrm>
          </p:grpSpPr>
          <p:pic>
            <p:nvPicPr>
              <p:cNvPr id="143" name="Google Shape;143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879775" y="1205200"/>
                <a:ext cx="796075" cy="3371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4" name="Google Shape;144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425050" y="2679850"/>
                <a:ext cx="796075" cy="1897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970325" y="2908475"/>
                <a:ext cx="796075" cy="1668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514125" y="2986325"/>
                <a:ext cx="796075" cy="159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057925" y="3766975"/>
                <a:ext cx="796075" cy="809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8" name="Google Shape;148;p24"/>
              <p:cNvSpPr txBox="1"/>
              <p:nvPr/>
            </p:nvSpPr>
            <p:spPr>
              <a:xfrm>
                <a:off x="2020925" y="1295125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102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49" name="Google Shape;149;p24"/>
              <p:cNvSpPr txBox="1"/>
              <p:nvPr/>
            </p:nvSpPr>
            <p:spPr>
              <a:xfrm>
                <a:off x="3556675" y="2679850"/>
                <a:ext cx="5328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56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0" name="Google Shape;150;p24"/>
              <p:cNvSpPr txBox="1"/>
              <p:nvPr/>
            </p:nvSpPr>
            <p:spPr>
              <a:xfrm>
                <a:off x="5101200" y="2986325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51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1" name="Google Shape;151;p24"/>
              <p:cNvSpPr txBox="1"/>
              <p:nvPr/>
            </p:nvSpPr>
            <p:spPr>
              <a:xfrm>
                <a:off x="6647250" y="2986322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50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2" name="Google Shape;152;p24"/>
              <p:cNvSpPr txBox="1"/>
              <p:nvPr/>
            </p:nvSpPr>
            <p:spPr>
              <a:xfrm>
                <a:off x="8189550" y="3809038"/>
                <a:ext cx="5328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46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</p:grpSp>
      </p:grpSp>
      <p:sp>
        <p:nvSpPr>
          <p:cNvPr id="153" name="Google Shape;153;p24"/>
          <p:cNvSpPr txBox="1"/>
          <p:nvPr/>
        </p:nvSpPr>
        <p:spPr>
          <a:xfrm>
            <a:off x="4020600" y="843500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January</a:t>
            </a:r>
            <a:endParaRPr sz="1100"/>
          </a:p>
        </p:txBody>
      </p:sp>
      <p:sp>
        <p:nvSpPr>
          <p:cNvPr id="154" name="Google Shape;154;p24"/>
          <p:cNvSpPr txBox="1"/>
          <p:nvPr/>
        </p:nvSpPr>
        <p:spPr>
          <a:xfrm>
            <a:off x="2904900" y="1259000"/>
            <a:ext cx="28452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e-Document Scan เอกสารไม่ได้  (30)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O365 ข้อมูลไม่ครบ , รับส่งเมลไมไ่ด้ (9)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55" name="Google Shape;155;p24"/>
          <p:cNvCxnSpPr/>
          <p:nvPr/>
        </p:nvCxnSpPr>
        <p:spPr>
          <a:xfrm flipH="1">
            <a:off x="2493300" y="1782200"/>
            <a:ext cx="411600" cy="4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4"/>
          <p:cNvSpPr txBox="1"/>
          <p:nvPr/>
        </p:nvSpPr>
        <p:spPr>
          <a:xfrm>
            <a:off x="3538538" y="1914525"/>
            <a:ext cx="2617800" cy="354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VM Virtualbox เข้า HIS ไมไ่ด้ (31)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57" name="Google Shape;157;p24"/>
          <p:cNvCxnSpPr/>
          <p:nvPr/>
        </p:nvCxnSpPr>
        <p:spPr>
          <a:xfrm flipH="1">
            <a:off x="4012875" y="2298475"/>
            <a:ext cx="3969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4"/>
          <p:cNvSpPr txBox="1"/>
          <p:nvPr/>
        </p:nvSpPr>
        <p:spPr>
          <a:xfrm>
            <a:off x="4656750" y="2400850"/>
            <a:ext cx="2617800" cy="354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Screen HIS Modify  (46)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59" name="Google Shape;159;p24"/>
          <p:cNvCxnSpPr>
            <a:stCxn id="158" idx="2"/>
            <a:endCxn id="150" idx="3"/>
          </p:cNvCxnSpPr>
          <p:nvPr/>
        </p:nvCxnSpPr>
        <p:spPr>
          <a:xfrm flipH="1">
            <a:off x="5634150" y="2754850"/>
            <a:ext cx="33150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4"/>
          <p:cNvSpPr txBox="1"/>
          <p:nvPr/>
        </p:nvSpPr>
        <p:spPr>
          <a:xfrm>
            <a:off x="6156350" y="1205200"/>
            <a:ext cx="28452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Printer Sticker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 ปริ้นไม่ออก (30)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Printer Ricoh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 กระดาษติด(9)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61" name="Google Shape;161;p24"/>
          <p:cNvCxnSpPr>
            <a:endCxn id="151" idx="0"/>
          </p:cNvCxnSpPr>
          <p:nvPr/>
        </p:nvCxnSpPr>
        <p:spPr>
          <a:xfrm flipH="1">
            <a:off x="6913650" y="1729622"/>
            <a:ext cx="857700" cy="12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4"/>
          <p:cNvSpPr txBox="1"/>
          <p:nvPr/>
        </p:nvSpPr>
        <p:spPr>
          <a:xfrm>
            <a:off x="7374600" y="2513150"/>
            <a:ext cx="18486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PC เปิดไม่ติด (10)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IP-Phone ใช้งานไม่ได้ (13)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flipH="1">
            <a:off x="8288050" y="3032200"/>
            <a:ext cx="479100" cy="7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4"/>
          <p:cNvSpPr txBox="1"/>
          <p:nvPr/>
        </p:nvSpPr>
        <p:spPr>
          <a:xfrm>
            <a:off x="321675" y="235475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65" name="Google Shape;165;p24"/>
          <p:cNvCxnSpPr/>
          <p:nvPr/>
        </p:nvCxnSpPr>
        <p:spPr>
          <a:xfrm>
            <a:off x="321675" y="551300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4"/>
          <p:cNvSpPr txBox="1"/>
          <p:nvPr/>
        </p:nvSpPr>
        <p:spPr>
          <a:xfrm>
            <a:off x="644300" y="581900"/>
            <a:ext cx="78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385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 rot="-943">
            <a:off x="488000" y="181560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Top 5 Service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77" name="Google Shape;177;p25"/>
          <p:cNvSpPr txBox="1"/>
          <p:nvPr>
            <p:ph idx="2" type="body"/>
          </p:nvPr>
        </p:nvSpPr>
        <p:spPr>
          <a:xfrm>
            <a:off x="2737394" y="28561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January</a:t>
            </a:r>
            <a:endParaRPr sz="15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2070613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107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86" name="Google Shape;186;p26"/>
          <p:cNvGrpSpPr/>
          <p:nvPr/>
        </p:nvGrpSpPr>
        <p:grpSpPr>
          <a:xfrm>
            <a:off x="1221525" y="1203875"/>
            <a:ext cx="8115250" cy="3706325"/>
            <a:chOff x="1221525" y="1203875"/>
            <a:chExt cx="8115250" cy="3706325"/>
          </a:xfrm>
        </p:grpSpPr>
        <p:pic>
          <p:nvPicPr>
            <p:cNvPr id="187" name="Google Shape;18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91375" y="1203875"/>
              <a:ext cx="6992576" cy="370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6"/>
            <p:cNvSpPr txBox="1"/>
            <p:nvPr/>
          </p:nvSpPr>
          <p:spPr>
            <a:xfrm>
              <a:off x="2671875" y="4378250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Printer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89" name="Google Shape;189;p26"/>
            <p:cNvSpPr txBox="1"/>
            <p:nvPr/>
          </p:nvSpPr>
          <p:spPr>
            <a:xfrm>
              <a:off x="122152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Software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0" name="Google Shape;190;p26"/>
            <p:cNvSpPr txBox="1"/>
            <p:nvPr/>
          </p:nvSpPr>
          <p:spPr>
            <a:xfrm>
              <a:off x="5578663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Training &amp; Education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1" name="Google Shape;191;p26"/>
            <p:cNvSpPr txBox="1"/>
            <p:nvPr/>
          </p:nvSpPr>
          <p:spPr>
            <a:xfrm>
              <a:off x="4160600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Other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2" name="Google Shape;192;p26"/>
            <p:cNvSpPr txBox="1"/>
            <p:nvPr/>
          </p:nvSpPr>
          <p:spPr>
            <a:xfrm>
              <a:off x="7099675" y="4417600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HIS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pic>
          <p:nvPicPr>
            <p:cNvPr id="193" name="Google Shape;193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38975" y="1259000"/>
              <a:ext cx="796075" cy="308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92375" y="1917350"/>
              <a:ext cx="796075" cy="243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5775" y="2168400"/>
              <a:ext cx="796075" cy="218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99175" y="2989900"/>
              <a:ext cx="796075" cy="135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52575" y="3115700"/>
              <a:ext cx="796075" cy="123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6"/>
            <p:cNvSpPr txBox="1"/>
            <p:nvPr/>
          </p:nvSpPr>
          <p:spPr>
            <a:xfrm>
              <a:off x="3524013" y="1947300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96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9" name="Google Shape;199;p26"/>
            <p:cNvSpPr txBox="1"/>
            <p:nvPr/>
          </p:nvSpPr>
          <p:spPr>
            <a:xfrm>
              <a:off x="4977413" y="2215179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80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00" name="Google Shape;200;p26"/>
            <p:cNvSpPr txBox="1"/>
            <p:nvPr/>
          </p:nvSpPr>
          <p:spPr>
            <a:xfrm>
              <a:off x="6430813" y="305032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66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01" name="Google Shape;201;p26"/>
            <p:cNvSpPr txBox="1"/>
            <p:nvPr/>
          </p:nvSpPr>
          <p:spPr>
            <a:xfrm>
              <a:off x="7884213" y="318047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62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202" name="Google Shape;202;p26"/>
          <p:cNvSpPr txBox="1"/>
          <p:nvPr/>
        </p:nvSpPr>
        <p:spPr>
          <a:xfrm>
            <a:off x="2070625" y="12925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269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4020600" y="843500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January</a:t>
            </a:r>
            <a:endParaRPr sz="1100"/>
          </a:p>
        </p:txBody>
      </p:sp>
      <p:sp>
        <p:nvSpPr>
          <p:cNvPr id="204" name="Google Shape;204;p26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05" name="Google Shape;205;p26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6"/>
          <p:cNvSpPr txBox="1"/>
          <p:nvPr/>
        </p:nvSpPr>
        <p:spPr>
          <a:xfrm>
            <a:off x="7816750" y="1268625"/>
            <a:ext cx="78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761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2070613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107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16" name="Google Shape;216;p27"/>
          <p:cNvGrpSpPr/>
          <p:nvPr/>
        </p:nvGrpSpPr>
        <p:grpSpPr>
          <a:xfrm>
            <a:off x="1266450" y="1517150"/>
            <a:ext cx="4420325" cy="3428225"/>
            <a:chOff x="1221525" y="1259000"/>
            <a:chExt cx="4420325" cy="3428225"/>
          </a:xfrm>
        </p:grpSpPr>
        <p:sp>
          <p:nvSpPr>
            <p:cNvPr id="217" name="Google Shape;217;p27"/>
            <p:cNvSpPr txBox="1"/>
            <p:nvPr/>
          </p:nvSpPr>
          <p:spPr>
            <a:xfrm>
              <a:off x="122152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Software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pic>
          <p:nvPicPr>
            <p:cNvPr id="218" name="Google Shape;218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38975" y="1259000"/>
              <a:ext cx="796075" cy="308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45775" y="2168400"/>
              <a:ext cx="796075" cy="2180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7"/>
            <p:cNvSpPr txBox="1"/>
            <p:nvPr/>
          </p:nvSpPr>
          <p:spPr>
            <a:xfrm>
              <a:off x="4977413" y="2215179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 96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221" name="Google Shape;221;p27"/>
          <p:cNvSpPr txBox="1"/>
          <p:nvPr/>
        </p:nvSpPr>
        <p:spPr>
          <a:xfrm>
            <a:off x="2130525" y="1530225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269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4020600" y="843500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January</a:t>
            </a:r>
            <a:endParaRPr sz="1100"/>
          </a:p>
        </p:txBody>
      </p:sp>
      <p:sp>
        <p:nvSpPr>
          <p:cNvPr id="223" name="Google Shape;223;p27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24" name="Google Shape;224;p27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7"/>
          <p:cNvSpPr txBox="1"/>
          <p:nvPr/>
        </p:nvSpPr>
        <p:spPr>
          <a:xfrm>
            <a:off x="7816750" y="1268625"/>
            <a:ext cx="78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761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4482025" y="4606675"/>
            <a:ext cx="165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Printer</a:t>
            </a:r>
            <a:endParaRPr sz="10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2904900" y="1259000"/>
            <a:ext cx="28452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 e-Document Scan เอกสารไม่ได้  (30)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O365 ข้อมูลไม่ครบ , รับส่งเมลไมไ่ด้ (9)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5941350" y="2048550"/>
            <a:ext cx="2812500" cy="861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Set Up Program 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Chrome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 Desktop ,ลบโปรแกรม,   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  (45)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O365 ย้ายข้อมูล , Reset Password ,ขอสิทธิ์ (40)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30" name="Google Shape;230;p27"/>
          <p:cNvCxnSpPr>
            <a:stCxn id="228" idx="2"/>
          </p:cNvCxnSpPr>
          <p:nvPr/>
        </p:nvCxnSpPr>
        <p:spPr>
          <a:xfrm flipH="1">
            <a:off x="2440800" y="1782200"/>
            <a:ext cx="1886700" cy="11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7"/>
          <p:cNvCxnSpPr/>
          <p:nvPr/>
        </p:nvCxnSpPr>
        <p:spPr>
          <a:xfrm flipH="1">
            <a:off x="5533025" y="2904925"/>
            <a:ext cx="1429800" cy="10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2070613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107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2070625" y="12925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269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4020600" y="843500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January</a:t>
            </a:r>
            <a:endParaRPr sz="1100"/>
          </a:p>
        </p:txBody>
      </p:sp>
      <p:sp>
        <p:nvSpPr>
          <p:cNvPr id="242" name="Google Shape;242;p28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43" name="Google Shape;243;p28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8"/>
          <p:cNvSpPr txBox="1"/>
          <p:nvPr/>
        </p:nvSpPr>
        <p:spPr>
          <a:xfrm>
            <a:off x="7816750" y="1268625"/>
            <a:ext cx="78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761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6" name="Google Shape;246;p28"/>
          <p:cNvGrpSpPr/>
          <p:nvPr/>
        </p:nvGrpSpPr>
        <p:grpSpPr>
          <a:xfrm>
            <a:off x="1221525" y="1259000"/>
            <a:ext cx="6599838" cy="3497300"/>
            <a:chOff x="1221525" y="1259000"/>
            <a:chExt cx="6599838" cy="3497300"/>
          </a:xfrm>
        </p:grpSpPr>
        <p:sp>
          <p:nvSpPr>
            <p:cNvPr id="247" name="Google Shape;247;p28"/>
            <p:cNvSpPr txBox="1"/>
            <p:nvPr/>
          </p:nvSpPr>
          <p:spPr>
            <a:xfrm>
              <a:off x="122152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Other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3341100" y="4372150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Training &amp; Education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49" name="Google Shape;249;p28"/>
            <p:cNvSpPr txBox="1"/>
            <p:nvPr/>
          </p:nvSpPr>
          <p:spPr>
            <a:xfrm>
              <a:off x="5584263" y="4417600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HIS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pic>
          <p:nvPicPr>
            <p:cNvPr id="250" name="Google Shape;250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38975" y="1259000"/>
              <a:ext cx="796075" cy="308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61625" y="2192013"/>
              <a:ext cx="796075" cy="218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04775" y="3115700"/>
              <a:ext cx="796075" cy="123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28"/>
            <p:cNvSpPr txBox="1"/>
            <p:nvPr/>
          </p:nvSpPr>
          <p:spPr>
            <a:xfrm>
              <a:off x="4219175" y="2230154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66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54" name="Google Shape;254;p28"/>
            <p:cNvSpPr txBox="1"/>
            <p:nvPr/>
          </p:nvSpPr>
          <p:spPr>
            <a:xfrm>
              <a:off x="2070600" y="1292550"/>
              <a:ext cx="532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80</a:t>
              </a:r>
              <a:endParaRPr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55" name="Google Shape;255;p28"/>
            <p:cNvSpPr txBox="1"/>
            <p:nvPr/>
          </p:nvSpPr>
          <p:spPr>
            <a:xfrm>
              <a:off x="6436413" y="318047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62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256" name="Google Shape;256;p28"/>
          <p:cNvSpPr txBox="1"/>
          <p:nvPr/>
        </p:nvSpPr>
        <p:spPr>
          <a:xfrm>
            <a:off x="2904900" y="1259000"/>
            <a:ext cx="2845200" cy="354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ยกเลิกการแจ้งงาน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 การแจ้งเคส (72)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4971550" y="1710525"/>
            <a:ext cx="2845200" cy="354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E-Saraban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 ขอสิทธิ์ เพิ่ม ลบ แก้ไข 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6236100" y="2469725"/>
            <a:ext cx="2845200" cy="354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 Print Queue ไม่ออก , User ID ขอสิทธิ์ 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59" name="Google Shape;259;p28"/>
          <p:cNvCxnSpPr>
            <a:stCxn id="256" idx="2"/>
          </p:cNvCxnSpPr>
          <p:nvPr/>
        </p:nvCxnSpPr>
        <p:spPr>
          <a:xfrm flipH="1">
            <a:off x="2463300" y="1613000"/>
            <a:ext cx="1864200" cy="8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8"/>
          <p:cNvCxnSpPr>
            <a:stCxn id="257" idx="2"/>
          </p:cNvCxnSpPr>
          <p:nvPr/>
        </p:nvCxnSpPr>
        <p:spPr>
          <a:xfrm flipH="1">
            <a:off x="4596850" y="2064525"/>
            <a:ext cx="1797300" cy="8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8"/>
          <p:cNvCxnSpPr/>
          <p:nvPr/>
        </p:nvCxnSpPr>
        <p:spPr>
          <a:xfrm flipH="1">
            <a:off x="6783075" y="2830050"/>
            <a:ext cx="1579800" cy="9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