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i Jamjure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iJamjuree-bold.fntdata"/><Relationship Id="rId16" Type="http://schemas.openxmlformats.org/officeDocument/2006/relationships/font" Target="fonts/BaiJamjure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iJamjuree-boldItalic.fntdata"/><Relationship Id="rId6" Type="http://schemas.openxmlformats.org/officeDocument/2006/relationships/slide" Target="slides/slide1.xml"/><Relationship Id="rId18" Type="http://schemas.openxmlformats.org/officeDocument/2006/relationships/font" Target="fonts/BaiJamjure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31d706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31d706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23202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23202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0232022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0232022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232022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232022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232022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0232022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31d706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31d706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076729ac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076729ac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231d706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231d706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76729ac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076729ac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41111">
            <a:off x="3596028" y="767483"/>
            <a:ext cx="1951944" cy="1891284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>
            <a:hlinkClick r:id="rId3"/>
          </p:cNvPr>
          <p:cNvSpPr txBox="1"/>
          <p:nvPr/>
        </p:nvSpPr>
        <p:spPr>
          <a:xfrm>
            <a:off x="0" y="4844068"/>
            <a:ext cx="914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469935"/>
            <a:ext cx="9144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rgbClr val="3F3F3F"/>
                </a:solidFill>
              </a:rPr>
              <a:t>Summary Report</a:t>
            </a:r>
            <a:endParaRPr b="1" sz="3600">
              <a:solidFill>
                <a:srgbClr val="3F3F3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156722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b="1" lang="th" sz="13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b="1" sz="13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300700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076900" y="4660025"/>
            <a:ext cx="9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TH SarabunPSK"/>
                <a:ea typeface="TH SarabunPSK"/>
                <a:cs typeface="TH SarabunPSK"/>
                <a:sym typeface="TH SarabunPSK"/>
              </a:rPr>
              <a:t>July</a:t>
            </a:r>
            <a:r>
              <a:rPr b="1" lang="th" sz="1600">
                <a:latin typeface="TH SarabunPSK"/>
                <a:ea typeface="TH SarabunPSK"/>
                <a:cs typeface="TH SarabunPSK"/>
                <a:sym typeface="TH SarabunPSK"/>
              </a:rPr>
              <a:t> 2022</a:t>
            </a:r>
            <a:endParaRPr b="1"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594152" y="-136015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H SarabunPSK"/>
              <a:buChar char="●"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 (อยู่ระหว่างดำเนินการ)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H SarabunPSK"/>
              <a:buChar char="●"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H SarabunPSK"/>
              <a:buChar char="●"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เสนอให้มีการเน้น หรือเพิ่มคนในส่วนของ First tier ในการให้บริการรับสาย และแก้ไขปัญหาให้ได้มากขึ้น เนื่องจากปัจจุบัน First tier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5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5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.    จัดรูปแบบการทำงานเพื่อลดการทำงานซำ้ซ้อน ในการเรียกใช้ข้อมูล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504552" y="360055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25" y="152400"/>
            <a:ext cx="8599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13" y="152400"/>
            <a:ext cx="85797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25" y="152400"/>
            <a:ext cx="86097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3039677" y="1085325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920125" y="2003675"/>
            <a:ext cx="4963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4700">
                <a:solidFill>
                  <a:srgbClr val="3F3F3F"/>
                </a:solidFill>
              </a:rPr>
              <a:t>Im</a:t>
            </a:r>
            <a:r>
              <a:rPr b="1" lang="th" sz="4700">
                <a:solidFill>
                  <a:schemeClr val="lt1"/>
                </a:solidFill>
              </a:rPr>
              <a:t>proveme</a:t>
            </a:r>
            <a:r>
              <a:rPr b="1" lang="th" sz="4700">
                <a:solidFill>
                  <a:srgbClr val="3F3F3F"/>
                </a:solidFill>
              </a:rPr>
              <a:t>nt</a:t>
            </a:r>
            <a:endParaRPr sz="2500"/>
          </a:p>
        </p:txBody>
      </p:sp>
      <p:sp>
        <p:nvSpPr>
          <p:cNvPr id="82" name="Google Shape;82;p17"/>
          <p:cNvSpPr txBox="1"/>
          <p:nvPr/>
        </p:nvSpPr>
        <p:spPr>
          <a:xfrm>
            <a:off x="8076900" y="4660025"/>
            <a:ext cx="99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TH SarabunPSK"/>
                <a:ea typeface="TH SarabunPSK"/>
                <a:cs typeface="TH SarabunPSK"/>
                <a:sym typeface="TH SarabunPSK"/>
              </a:rPr>
              <a:t>August 2022</a:t>
            </a:r>
            <a:endParaRPr b="1" sz="1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2675427" y="4094375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043527" y="-38100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1.  ปรับมาตรฐานเพิ่มทักษะให้กับเจ้าหน้าที่ผู้ปฏิบัติงาน IT Suppoet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067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ปัจจุบันเจ้าหน้าที่ปฏิบัติงานเกิดความสับสน ในการเลือกหัวข้อในการปิดงานจึงทำให้การเปิดและปิดงานเกิดปัญหาในการดึงข้</a:t>
            </a:r>
            <a:r>
              <a:rPr lang="th" sz="1500">
                <a:solidFill>
                  <a:schemeClr val="l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อมูลออกมาใช้งาน เพื่อหาแนวทาง</a:t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การแก้ไขปัญหาที่ถูกต้อง ทำให้การเลือกหัวข้อ หมวดหมู่ หรือหมวดย่อย ไม่ตรงกับปัญหาที่เกิดขึ้นจริง จึงมีการเสนอแนวทางกา</a:t>
            </a:r>
            <a:r>
              <a:rPr lang="th" sz="1500">
                <a:solidFill>
                  <a:schemeClr val="l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รแก้ไขปัญหา ดังนี้ </a:t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H SarabunPSK"/>
              <a:buChar char="-"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จัดรูปแบบหัวข้อหมวดหมู่ใหม่ ( Service Category Review ) ให้ตรงกับการใช้งานจริงของผู้ปฏิบัติงาน (อยู่ระหว่างดำเนิ</a:t>
            </a:r>
            <a:r>
              <a:rPr lang="th" sz="1500">
                <a:solidFill>
                  <a:schemeClr val="l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นการ Review ใหม่) 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H SarabunPSK"/>
              <a:buChar char="-"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ประชุมทีม เพื่ออบรมการใช้งาน </a:t>
            </a: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Service Category  ให้เป็นไปในทิศทางเดียวกัน อาทิเช่น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การแยกประเภท ปัญหา (Incident) : ตัวอย่างเช่น  Printer ปริ้นไม่ออก, Internet ใช้งานไม่ได้, โดยหลักการเลือกประเภทปัญหาให้ถูก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	ต้องจะต้องนิยาม ปัญหาของผู้ใช้งาน  โดยคำนึงถึง “การใช้งานไม่ได้”เป็นหลัก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					การขอรับบริการ (Service) : ตัวอย่าง ขอบริการติดตั้งคอมพิวเตอร์ใหม่, ขอบริการ Add Printer ใหม่, ขอบริการติด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ตั้งสาย Lan ใหม่ โดยนิยาม การขอบริการจากผู้ใช้งาน ร้องขอ โดยหน้างานยังคงสามารถทำงานได้ไม่เกิดปัญหา เพียงแต่เพื่ออำนวยความสะดวกในการดำ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เนินงานให้กับทางเจ้าหน้าที่เป็นหลักสากลของ ITSM 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H SarabunPSK"/>
              <a:buChar char="-"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H SarabunPSK"/>
              <a:buChar char="-"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H SarabunPSK"/>
              <a:buChar char="-"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H SarabunPSK"/>
              <a:buChar char="-"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2675427" y="4094375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7043527" y="-38100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2.	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จัดกระบวนการทำงานในการเปิด และปิดงาน (TIcket Process)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72475" y="112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ปัญหาการนำข้อมูลจากระบบ Service Desk ดึงข้อมูลมาวิเคราะห์ เพื่อหาแนวทางการแก้ไขไปหาระยะยาวของระบบ และโปรแกรมต่างๆยังไม่ได้ข้อมูลที่ถูกต้อง เพื่อให้การนำข้อมูลมาใช้ได้เกิดประโยช์นสูงสุดควรมีองค์ประกอบสรุปดังนี้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ควรสร้างรูปแบบ Pattern ของ ปัญหา , สาเหตุ, วิธีการแก้ไข  ปัญหาซ้ำๆให้เป็นประโยคเดียวกัน เพื่อนำไปใช้ในการจัดกลุ่มหรือ (Group) ของปัญหาโดยเริ่มจาก Helpdesk และ Support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		ตัวอย่างเช่น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		       ปัญหา : Computer พบปัญหา เครื่องค้างช้า 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                     สาเหตุ : เพื่อมีการเชื่อมต่อ OneDrive , Ms Teams ทำให้กิน Ram ของเครื่อง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                             วิธีการแก้ไข :  ทำการ Sync ข้อมูลให้เรียบร้อย แล้วดำเนินการปิดการเชื่อมต่อของระบบ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 โดยหากพบปัญหานี้บ่อยๆ ควรใช้รูปแบบคำและประโยคเดียวกันเพื่อจัดกลุ่มข้อมูลนำไปวิเคราะห์เพื่อแก้ไขปัญหา </a:t>
            </a:r>
            <a:endParaRPr sz="15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675427" y="4094375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7043527" y="-38100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3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.	สร้างองค์ความรู้ในการจัดเก็บข้อมูลเพื่อเรียกใช้งาน สำหรับเจ้าหน้าที่ IT Support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43325" y="1017725"/>
            <a:ext cx="85206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สืบเนื่องจากการสร้าง Templated รูปแบบการปิดงาน เพื่อให้เจ้าหน้าที่เข้ามาเรียนรู้ และนำรูปแบบการปิดงานไปใช้งานได้อย่</a:t>
            </a:r>
            <a:r>
              <a:rPr lang="th" sz="1500">
                <a:solidFill>
                  <a:schemeClr val="l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างถูกต้อง และเป็นมารตฐ</a:t>
            </a: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มาตรฐานเดียวกัน และสามารถนำข้อมูลไปใช้ในการแก้ไขปัญหาได้อย่างรวดเร็วและถูกต้อง จึงมีการนำเสนอให้ทีมชุดปฏิบัติการ เจ้</a:t>
            </a:r>
            <a:r>
              <a:rPr lang="th" sz="1500">
                <a:solidFill>
                  <a:schemeClr val="lt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าหน้าที่ IT Support </a:t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สร้างไฟล์เอกสารออนไลน์ ระบบ หรือช่องทางการเก็บรวบรวมข้อมูลมาที่เดียวกัน และสามารถเรียกใช้งานได้ตลอดเวลา แม้ในขณะที่กำลังดำเนินการ ปฏิบัติงาน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อยู่หน้างานก็สามารถหาวิธีแก้ไขปัญหาที่ ทีมพบเจอและนำมาเก็บรวบรวมไว้ได้อย่างมีประสิทธิภาพ</a:t>
            </a:r>
            <a:endParaRPr sz="1500">
              <a:solidFill>
                <a:schemeClr val="dk1"/>
              </a:solidFill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25" y="2269500"/>
            <a:ext cx="7557774" cy="270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594152" y="-136015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6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chemeClr val="dk1"/>
                </a:solidFill>
                <a:latin typeface="TH SarabunPSK"/>
                <a:ea typeface="TH SarabunPSK"/>
                <a:cs typeface="TH SarabunPSK"/>
                <a:sym typeface="TH SarabunPSK"/>
              </a:rPr>
              <a:t>การปฏิบัติหน้าที่ของเจ้าหน้าที่ ซึ่งมีจำนวนปริมาณเจ้าหน้าที่ในการปฏิบัติงานต่อวันมากกว่า 8 คนขึ้นไป ปัจจุบันพบปัญหาไม่มีการบริหารจัดการงานเพื่อส่งต่อให้เจ้าหน้าที่ทำให้งานบ้างงานไม่ได้ถูกดำเนินการหรือได้รับการแก้ไขตาม SLA ที่กำหนด และเจ้าหน้าที่ผู้ปฏิบัติงานอาจสามารถเลือกจับงานที่ตัวเองถนัดมากกว่าที่จะจับงานที่ยาก จึงทำให้อาจเกิดปัญหาภายในทีมได้  ทางทีมจึงมาการเสนอกระบวนการส่งต่องาน และการจับใบงานเพื่อการจ่ายส่งต่อให้กับเจ้าหน้าที่ผู้ปฏิบัติงานอย่างเท่าเทียมกัน และไม่เลือกประเภทของงานว่าเป็นเรื่องง่ายหรือว่าเรื่องยาก เป็นต้น ดังตัวอย่าง</a:t>
            </a:r>
            <a:endParaRPr sz="15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4.    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จัดรูปแบบการทำงานเพื่อการกระจายงานให้เจ้าหน้าที่ผู้ปฏิบัติงานทำงานได้อย่างทั่วถึงเป็นไปตาม KPI 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6504552" y="3600550"/>
            <a:ext cx="2784600" cy="26505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0" y="2890175"/>
            <a:ext cx="8159700" cy="1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