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Bai Jamjure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iJamjure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iJamjuree-italic.fntdata"/><Relationship Id="rId10" Type="http://schemas.openxmlformats.org/officeDocument/2006/relationships/slide" Target="slides/slide4.xml"/><Relationship Id="rId32" Type="http://schemas.openxmlformats.org/officeDocument/2006/relationships/font" Target="fonts/BaiJamjure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BaiJamjure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cef6d7b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fcef6d7b3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cef6d7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fcef6d7b3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cef6d7b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fcef6d7b3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cef6d7b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fcef6d7b30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cef6d7b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fcef6d7b30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cef6d7b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fcef6d7b3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ef6d7b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fcef6d7b30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8d41a8b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08d41a8b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d1b068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28d1b0683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f6d7b3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f6d7b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67667d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f67667d3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01a34172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101a34172c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f67667d3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f67667d3b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f75f4ce1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f75f4ce1b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f6d7b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cef6d7b3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f6d7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cef6d7b3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ef6d7b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cef6d7b3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ef6d7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cef6d7b3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ef6d7b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cef6d7b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1a3417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01a3417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1a3417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01a34172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8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S</a:t>
            </a:r>
            <a:r>
              <a:rPr lang="th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th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th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th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Timeline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2" name="Google Shape;272;p29"/>
          <p:cNvSpPr txBox="1"/>
          <p:nvPr>
            <p:ph idx="2" type="body"/>
          </p:nvPr>
        </p:nvSpPr>
        <p:spPr>
          <a:xfrm>
            <a:off x="27299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June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199800" y="1078402"/>
            <a:ext cx="8744757" cy="3960642"/>
            <a:chOff x="-3175" y="914000"/>
            <a:chExt cx="9087350" cy="4163400"/>
          </a:xfrm>
        </p:grpSpPr>
        <p:sp>
          <p:nvSpPr>
            <p:cNvPr id="278" name="Google Shape;278;p30"/>
            <p:cNvSpPr/>
            <p:nvPr/>
          </p:nvSpPr>
          <p:spPr>
            <a:xfrm>
              <a:off x="60175" y="914000"/>
              <a:ext cx="9024000" cy="4163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30"/>
            <p:cNvCxnSpPr/>
            <p:nvPr/>
          </p:nvCxnSpPr>
          <p:spPr>
            <a:xfrm>
              <a:off x="478025" y="1700188"/>
              <a:ext cx="0" cy="3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175825" y="4806875"/>
              <a:ext cx="87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0"/>
            <p:cNvCxnSpPr/>
            <p:nvPr/>
          </p:nvCxnSpPr>
          <p:spPr>
            <a:xfrm>
              <a:off x="1552760" y="1390956"/>
              <a:ext cx="0" cy="3361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0"/>
            <p:cNvCxnSpPr/>
            <p:nvPr/>
          </p:nvCxnSpPr>
          <p:spPr>
            <a:xfrm>
              <a:off x="2039069" y="143465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/>
            <p:nvPr/>
          </p:nvCxnSpPr>
          <p:spPr>
            <a:xfrm>
              <a:off x="2535871" y="1420770"/>
              <a:ext cx="0" cy="3401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2987981" y="1435056"/>
              <a:ext cx="0" cy="334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0"/>
            <p:cNvCxnSpPr/>
            <p:nvPr/>
          </p:nvCxnSpPr>
          <p:spPr>
            <a:xfrm>
              <a:off x="3480681" y="1421517"/>
              <a:ext cx="0" cy="3399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>
              <a:off x="3973001" y="1425561"/>
              <a:ext cx="0" cy="339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4446867" y="1402624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5403714" y="1423552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5915849" y="1448135"/>
              <a:ext cx="0" cy="338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6373328" y="1423552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6879483" y="1435187"/>
              <a:ext cx="0" cy="337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0"/>
            <p:cNvCxnSpPr/>
            <p:nvPr/>
          </p:nvCxnSpPr>
          <p:spPr>
            <a:xfrm>
              <a:off x="7355570" y="142354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0"/>
            <p:cNvCxnSpPr/>
            <p:nvPr/>
          </p:nvCxnSpPr>
          <p:spPr>
            <a:xfrm>
              <a:off x="7844161" y="1436071"/>
              <a:ext cx="0" cy="340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94" name="Google Shape;294;p30"/>
            <p:cNvSpPr/>
            <p:nvPr/>
          </p:nvSpPr>
          <p:spPr>
            <a:xfrm>
              <a:off x="1469897" y="4591400"/>
              <a:ext cx="125100" cy="104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981759" y="430429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2450983" y="219548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2945726" y="189460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417940" y="248379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901233" y="2714269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382141" y="3984814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862734" y="3390287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335925" y="35132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825968" y="267547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317100" y="4107812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01899" y="4397933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7291361" y="443017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30"/>
            <p:cNvCxnSpPr/>
            <p:nvPr/>
          </p:nvCxnSpPr>
          <p:spPr>
            <a:xfrm>
              <a:off x="4916368" y="143467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30"/>
            <p:cNvSpPr txBox="1"/>
            <p:nvPr/>
          </p:nvSpPr>
          <p:spPr>
            <a:xfrm>
              <a:off x="211925" y="1443013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900">
                  <a:latin typeface="Bai Jamjuree"/>
                  <a:ea typeface="Bai Jamjuree"/>
                  <a:cs typeface="Bai Jamjuree"/>
                  <a:sym typeface="Bai Jamjuree"/>
                </a:rPr>
                <a:t>Time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309" name="Google Shape;309;p30"/>
            <p:cNvSpPr txBox="1"/>
            <p:nvPr/>
          </p:nvSpPr>
          <p:spPr>
            <a:xfrm>
              <a:off x="-3175" y="4526500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900">
                  <a:latin typeface="Bai Jamjuree"/>
                  <a:ea typeface="Bai Jamjuree"/>
                  <a:cs typeface="Bai Jamjuree"/>
                  <a:sym typeface="Bai Jamjuree"/>
                </a:rPr>
                <a:t>ID :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310" name="Google Shape;310;p30"/>
          <p:cNvSpPr txBox="1"/>
          <p:nvPr/>
        </p:nvSpPr>
        <p:spPr>
          <a:xfrm>
            <a:off x="175" y="1151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Timeline</a:t>
            </a:r>
            <a:endParaRPr b="1" sz="36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Summary Created Ticket</a:t>
            </a:r>
            <a:endParaRPr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0"/>
          <p:cNvCxnSpPr>
            <a:stCxn id="296" idx="7"/>
            <a:endCxn id="297" idx="3"/>
          </p:cNvCxnSpPr>
          <p:nvPr/>
        </p:nvCxnSpPr>
        <p:spPr>
          <a:xfrm flipH="1" rot="10800000">
            <a:off x="2664190" y="2111211"/>
            <a:ext cx="390900" cy="203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0"/>
          <p:cNvCxnSpPr>
            <a:stCxn id="295" idx="2"/>
            <a:endCxn id="294" idx="7"/>
          </p:cNvCxnSpPr>
          <p:nvPr/>
        </p:nvCxnSpPr>
        <p:spPr>
          <a:xfrm flipH="1">
            <a:off x="1720202" y="4362096"/>
            <a:ext cx="389700" cy="229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0"/>
          <p:cNvCxnSpPr>
            <a:stCxn id="294" idx="2"/>
          </p:cNvCxnSpPr>
          <p:nvPr/>
        </p:nvCxnSpPr>
        <p:spPr>
          <a:xfrm flipH="1">
            <a:off x="1222538" y="4626228"/>
            <a:ext cx="394800" cy="99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0"/>
          <p:cNvCxnSpPr>
            <a:stCxn id="298" idx="5"/>
            <a:endCxn id="299" idx="1"/>
          </p:cNvCxnSpPr>
          <p:nvPr/>
        </p:nvCxnSpPr>
        <p:spPr>
          <a:xfrm>
            <a:off x="3594693" y="2671619"/>
            <a:ext cx="379800" cy="136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0"/>
          <p:cNvCxnSpPr>
            <a:stCxn id="299" idx="5"/>
            <a:endCxn id="300" idx="1"/>
          </p:cNvCxnSpPr>
          <p:nvPr/>
        </p:nvCxnSpPr>
        <p:spPr>
          <a:xfrm>
            <a:off x="4059766" y="2890872"/>
            <a:ext cx="377700" cy="112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0"/>
          <p:cNvCxnSpPr>
            <a:stCxn id="300" idx="5"/>
            <a:endCxn id="301" idx="1"/>
          </p:cNvCxnSpPr>
          <p:nvPr/>
        </p:nvCxnSpPr>
        <p:spPr>
          <a:xfrm flipH="1" rot="10800000">
            <a:off x="4522544" y="3451242"/>
            <a:ext cx="377400" cy="648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0"/>
          <p:cNvCxnSpPr>
            <a:stCxn id="301" idx="7"/>
            <a:endCxn id="302" idx="3"/>
          </p:cNvCxnSpPr>
          <p:nvPr/>
        </p:nvCxnSpPr>
        <p:spPr>
          <a:xfrm>
            <a:off x="4985018" y="3451229"/>
            <a:ext cx="370200" cy="199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0"/>
          <p:cNvCxnSpPr>
            <a:stCxn id="302" idx="7"/>
            <a:endCxn id="303" idx="2"/>
          </p:cNvCxnSpPr>
          <p:nvPr/>
        </p:nvCxnSpPr>
        <p:spPr>
          <a:xfrm flipH="1" rot="10800000">
            <a:off x="5440370" y="2812528"/>
            <a:ext cx="368700" cy="755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0"/>
          <p:cNvCxnSpPr>
            <a:stCxn id="305" idx="5"/>
            <a:endCxn id="306" idx="1"/>
          </p:cNvCxnSpPr>
          <p:nvPr/>
        </p:nvCxnSpPr>
        <p:spPr>
          <a:xfrm flipH="1" rot="10800000">
            <a:off x="6851077" y="4440342"/>
            <a:ext cx="385800" cy="52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0"/>
          <p:cNvCxnSpPr>
            <a:stCxn id="306" idx="6"/>
            <a:endCxn id="322" idx="2"/>
          </p:cNvCxnSpPr>
          <p:nvPr/>
        </p:nvCxnSpPr>
        <p:spPr>
          <a:xfrm>
            <a:off x="7339716" y="4481840"/>
            <a:ext cx="129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0"/>
          <p:cNvCxnSpPr>
            <a:stCxn id="295" idx="7"/>
            <a:endCxn id="296" idx="3"/>
          </p:cNvCxnSpPr>
          <p:nvPr/>
        </p:nvCxnSpPr>
        <p:spPr>
          <a:xfrm flipH="1" rot="10800000">
            <a:off x="2212656" y="2397426"/>
            <a:ext cx="366300" cy="1923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0"/>
          <p:cNvCxnSpPr>
            <a:stCxn id="325" idx="2"/>
            <a:endCxn id="306" idx="6"/>
          </p:cNvCxnSpPr>
          <p:nvPr/>
        </p:nvCxnSpPr>
        <p:spPr>
          <a:xfrm rot="10800000">
            <a:off x="7339763" y="4481925"/>
            <a:ext cx="399300" cy="144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0"/>
          <p:cNvCxnSpPr>
            <a:stCxn id="304" idx="6"/>
            <a:endCxn id="305" idx="1"/>
          </p:cNvCxnSpPr>
          <p:nvPr/>
        </p:nvCxnSpPr>
        <p:spPr>
          <a:xfrm>
            <a:off x="6402184" y="4175181"/>
            <a:ext cx="363900" cy="234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0"/>
          <p:cNvSpPr txBox="1"/>
          <p:nvPr/>
        </p:nvSpPr>
        <p:spPr>
          <a:xfrm>
            <a:off x="5208250" y="50575"/>
            <a:ext cx="118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</a:t>
            </a: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 2022</a:t>
            </a:r>
            <a:endParaRPr sz="6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8" name="Google Shape;328;p30"/>
          <p:cNvCxnSpPr/>
          <p:nvPr/>
        </p:nvCxnSpPr>
        <p:spPr>
          <a:xfrm>
            <a:off x="8667438" y="1546275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5" name="Google Shape;325;p30"/>
          <p:cNvSpPr/>
          <p:nvPr/>
        </p:nvSpPr>
        <p:spPr>
          <a:xfrm>
            <a:off x="7739063" y="4564725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0"/>
          <p:cNvCxnSpPr/>
          <p:nvPr/>
        </p:nvCxnSpPr>
        <p:spPr>
          <a:xfrm>
            <a:off x="8203250" y="157505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0" name="Google Shape;330;p30"/>
          <p:cNvSpPr/>
          <p:nvPr/>
        </p:nvSpPr>
        <p:spPr>
          <a:xfrm>
            <a:off x="8203250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8667438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30"/>
          <p:cNvCxnSpPr>
            <a:stCxn id="330" idx="6"/>
            <a:endCxn id="331" idx="2"/>
          </p:cNvCxnSpPr>
          <p:nvPr/>
        </p:nvCxnSpPr>
        <p:spPr>
          <a:xfrm>
            <a:off x="8328350" y="4686450"/>
            <a:ext cx="3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0"/>
          <p:cNvCxnSpPr>
            <a:stCxn id="297" idx="7"/>
            <a:endCxn id="298" idx="3"/>
          </p:cNvCxnSpPr>
          <p:nvPr/>
        </p:nvCxnSpPr>
        <p:spPr>
          <a:xfrm>
            <a:off x="3140281" y="2028384"/>
            <a:ext cx="369300" cy="643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0"/>
          <p:cNvCxnSpPr>
            <a:stCxn id="303" idx="5"/>
            <a:endCxn id="304" idx="0"/>
          </p:cNvCxnSpPr>
          <p:nvPr/>
        </p:nvCxnSpPr>
        <p:spPr>
          <a:xfrm>
            <a:off x="5911939" y="2853964"/>
            <a:ext cx="430200" cy="126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0"/>
          <p:cNvCxnSpPr>
            <a:stCxn id="330" idx="2"/>
            <a:endCxn id="325" idx="5"/>
          </p:cNvCxnSpPr>
          <p:nvPr/>
        </p:nvCxnSpPr>
        <p:spPr>
          <a:xfrm rot="10800000">
            <a:off x="7845950" y="4669650"/>
            <a:ext cx="357300" cy="16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6" name="Google Shape;3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00" y="832750"/>
            <a:ext cx="8667350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June 2022</a:t>
            </a:r>
            <a:endParaRPr sz="1500"/>
          </a:p>
        </p:txBody>
      </p:sp>
      <p:sp>
        <p:nvSpPr>
          <p:cNvPr id="342" name="Google Shape;342;p3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3" name="Google Shape;3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000" y="1053812"/>
            <a:ext cx="7365424" cy="3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/>
        </p:nvSpPr>
        <p:spPr>
          <a:xfrm>
            <a:off x="1503725" y="17807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A / D &gt; ชั้น4 &gt; สำนักงานคณบดี คณะแพทยศาสตร์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1476263" y="2246250"/>
            <a:ext cx="51834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chemeClr val="dk1"/>
                </a:solidFill>
                <a:highlight>
                  <a:srgbClr val="FFFFFF"/>
                </a:highlight>
                <a:latin typeface="TH SarabunPSK"/>
                <a:ea typeface="TH SarabunPSK"/>
                <a:cs typeface="TH SarabunPSK"/>
                <a:sym typeface="TH SarabunPSK"/>
              </a:rPr>
              <a:t>อาคารบริหาร 2 Zone B / C &gt; ชั้น3 &gt; ฝ่ายจัดซื้อจัดจ้าง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1471313" y="2705775"/>
            <a:ext cx="45831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chemeClr val="dk1"/>
                </a:solidFill>
                <a:highlight>
                  <a:srgbClr val="FFFFFF"/>
                </a:highlight>
                <a:latin typeface="TH SarabunPSK"/>
                <a:ea typeface="TH SarabunPSK"/>
                <a:cs typeface="TH SarabunPSK"/>
                <a:sym typeface="TH SarabunPSK"/>
              </a:rPr>
              <a:t>อาคารบริหาร 2 Zone A / D &gt; ชั้น3 &gt; ฝ่ายบริหารการเงินการคลัง</a:t>
            </a:r>
            <a:endParaRPr sz="1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1471313" y="3205163"/>
            <a:ext cx="45831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chemeClr val="dk1"/>
                </a:solidFill>
                <a:highlight>
                  <a:srgbClr val="FFFFFF"/>
                </a:highlight>
                <a:latin typeface="TH SarabunPSK"/>
                <a:ea typeface="TH SarabunPSK"/>
                <a:cs typeface="TH SarabunPSK"/>
                <a:sym typeface="TH SarabunPSK"/>
              </a:rPr>
              <a:t>ศูนย์การแพทย์มะเร็งวิทยาจุฬาภรณ์ &gt; ชั้น4 &gt; งานรังสีวินิจฉัยและร่วมรักษา</a:t>
            </a:r>
            <a:endParaRPr sz="1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155025" y="118305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155025" y="434190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51" name="Google Shape;351;p31"/>
          <p:cNvCxnSpPr/>
          <p:nvPr/>
        </p:nvCxnSpPr>
        <p:spPr>
          <a:xfrm>
            <a:off x="1170000" y="1378625"/>
            <a:ext cx="0" cy="26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1"/>
          <p:cNvCxnSpPr/>
          <p:nvPr/>
        </p:nvCxnSpPr>
        <p:spPr>
          <a:xfrm>
            <a:off x="1449600" y="4525400"/>
            <a:ext cx="70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1"/>
          <p:cNvSpPr/>
          <p:nvPr/>
        </p:nvSpPr>
        <p:spPr>
          <a:xfrm>
            <a:off x="72601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71905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65954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65954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6595413" y="3828938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24918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7260100" y="17576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43</a:t>
            </a:r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7260100" y="224850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41</a:t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6639800" y="273937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37</a:t>
            </a:r>
            <a:endParaRPr/>
          </a:p>
        </p:txBody>
      </p:sp>
      <p:sp>
        <p:nvSpPr>
          <p:cNvPr id="362" name="Google Shape;362;p31"/>
          <p:cNvSpPr txBox="1"/>
          <p:nvPr/>
        </p:nvSpPr>
        <p:spPr>
          <a:xfrm>
            <a:off x="6639800" y="323025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31</a:t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6687088" y="3772838"/>
            <a:ext cx="5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</a:rPr>
              <a:t>26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1449600" y="3681675"/>
            <a:ext cx="5094000" cy="479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1471300" y="3704550"/>
            <a:ext cx="45831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ศูนย์การแพทย์มะเร็งวิทยาจุฬาภรณ์ &gt; ชั้น 5 งานห้องปฎิบัติการกลาง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7020400" y="1789300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6965925" y="2292388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6355725" y="27810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6355725" y="32313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Performance</a:t>
            </a:r>
            <a:endParaRPr/>
          </a:p>
        </p:txBody>
      </p:sp>
      <p:sp>
        <p:nvSpPr>
          <p:cNvPr id="375" name="Google Shape;375;p32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By</a:t>
            </a: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Teams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8" name="Google Shape;3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2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80" name="Google Shape;380;p32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200">
                <a:latin typeface="Bai Jamjuree"/>
                <a:ea typeface="Bai Jamjuree"/>
                <a:cs typeface="Bai Jamjuree"/>
                <a:sym typeface="Bai Jamjuree"/>
              </a:rPr>
              <a:t>June </a:t>
            </a:r>
            <a:r>
              <a:rPr lang="th" sz="12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2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 2022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3"/>
          <p:cNvSpPr txBox="1"/>
          <p:nvPr/>
        </p:nvSpPr>
        <p:spPr>
          <a:xfrm>
            <a:off x="9855750" y="44132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275" y="1049550"/>
            <a:ext cx="5772328" cy="399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950" y="890400"/>
            <a:ext cx="5748226" cy="399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4"/>
          <p:cNvSpPr txBox="1"/>
          <p:nvPr/>
        </p:nvSpPr>
        <p:spPr>
          <a:xfrm>
            <a:off x="2411750" y="2675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 2022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95" name="Google Shape;3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 txBox="1"/>
          <p:nvPr/>
        </p:nvSpPr>
        <p:spPr>
          <a:xfrm>
            <a:off x="7753300" y="1125775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Point IT  9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97" name="Google Shape;397;p34"/>
          <p:cNvCxnSpPr>
            <a:stCxn id="396" idx="1"/>
          </p:cNvCxnSpPr>
          <p:nvPr/>
        </p:nvCxnSpPr>
        <p:spPr>
          <a:xfrm flipH="1">
            <a:off x="6124300" y="1302775"/>
            <a:ext cx="1629000" cy="554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4"/>
          <p:cNvSpPr txBox="1"/>
          <p:nvPr/>
        </p:nvSpPr>
        <p:spPr>
          <a:xfrm>
            <a:off x="2264425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Point IT  4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99" name="Google Shape;399;p34"/>
          <p:cNvCxnSpPr>
            <a:stCxn id="398" idx="3"/>
          </p:cNvCxnSpPr>
          <p:nvPr/>
        </p:nvCxnSpPr>
        <p:spPr>
          <a:xfrm>
            <a:off x="3304225" y="1302775"/>
            <a:ext cx="909600" cy="676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4"/>
          <p:cNvSpPr txBox="1"/>
          <p:nvPr/>
        </p:nvSpPr>
        <p:spPr>
          <a:xfrm>
            <a:off x="714587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PC Team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1" name="Google Shape;401;p34"/>
          <p:cNvCxnSpPr>
            <a:stCxn id="400" idx="1"/>
          </p:cNvCxnSpPr>
          <p:nvPr/>
        </p:nvCxnSpPr>
        <p:spPr>
          <a:xfrm rot="10800000">
            <a:off x="6229075" y="3631150"/>
            <a:ext cx="916800" cy="77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4"/>
          <p:cNvSpPr txBox="1"/>
          <p:nvPr/>
        </p:nvSpPr>
        <p:spPr>
          <a:xfrm>
            <a:off x="1787975" y="3713450"/>
            <a:ext cx="1152000" cy="389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Point IT  7 คน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CRA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3" name="Google Shape;403;p34"/>
          <p:cNvCxnSpPr/>
          <p:nvPr/>
        </p:nvCxnSpPr>
        <p:spPr>
          <a:xfrm flipH="1" rot="10800000">
            <a:off x="2940025" y="3795900"/>
            <a:ext cx="1866600" cy="159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4"/>
          <p:cNvCxnSpPr/>
          <p:nvPr/>
        </p:nvCxnSpPr>
        <p:spPr>
          <a:xfrm flipH="1">
            <a:off x="4843900" y="1302775"/>
            <a:ext cx="2909400" cy="38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05" name="Google Shape;405;p34"/>
          <p:cNvGrpSpPr/>
          <p:nvPr/>
        </p:nvGrpSpPr>
        <p:grpSpPr>
          <a:xfrm>
            <a:off x="4917175" y="1979575"/>
            <a:ext cx="1311900" cy="243900"/>
            <a:chOff x="5049475" y="1922275"/>
            <a:chExt cx="1311900" cy="243900"/>
          </a:xfrm>
        </p:grpSpPr>
        <p:sp>
          <p:nvSpPr>
            <p:cNvPr id="406" name="Google Shape;406;p34"/>
            <p:cNvSpPr/>
            <p:nvPr/>
          </p:nvSpPr>
          <p:spPr>
            <a:xfrm>
              <a:off x="5049475" y="1939525"/>
              <a:ext cx="1311900" cy="209400"/>
            </a:xfrm>
            <a:prstGeom prst="rect">
              <a:avLst/>
            </a:prstGeom>
            <a:solidFill>
              <a:srgbClr val="3D3D3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 txBox="1"/>
            <p:nvPr/>
          </p:nvSpPr>
          <p:spPr>
            <a:xfrm>
              <a:off x="5049475" y="1922275"/>
              <a:ext cx="1152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 sz="800">
                  <a:solidFill>
                    <a:srgbClr val="FFFFFF"/>
                  </a:solidFill>
                </a:rPr>
                <a:t>First tier, 230, 20 %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 txBox="1"/>
          <p:nvPr/>
        </p:nvSpPr>
        <p:spPr>
          <a:xfrm>
            <a:off x="2537128" y="31905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 2022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388" y="973351"/>
            <a:ext cx="6206124" cy="40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Problems</a:t>
            </a:r>
            <a:endParaRPr/>
          </a:p>
        </p:txBody>
      </p:sp>
      <p:pic>
        <p:nvPicPr>
          <p:cNvPr id="421" name="Google Shape;4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23" name="Google Shape;4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 </a:t>
            </a: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7"/>
          <p:cNvSpPr txBox="1"/>
          <p:nvPr/>
        </p:nvSpPr>
        <p:spPr>
          <a:xfrm>
            <a:off x="892400" y="1149450"/>
            <a:ext cx="8709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1. 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ระบบ E-Doc ยังไม่สามารถบันทึกเอกสารครั้งละหลายๆแผ่นได้ ,ระบบแสดงแต่ HN ไม่แสดงชื่อคนไข้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2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. ระบบ SAP ยังไม่รองรับ Adobe 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acrobat DC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เวอร์ชั่นล่าสุด</a:t>
            </a:r>
            <a:b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</a:b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3. เครื่องคอมพิวเตอร์ไม่เพียงพอต่อการใช้งานของ User </a:t>
            </a:r>
            <a:b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</a:b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4. ไม่มี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Hard Disk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สำรองในกรณีเครื่องคอมพิวเตอร์Windows เสีย หรือ  </a:t>
            </a:r>
            <a:r>
              <a:rPr lang="th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Hard Disk มีปัญหา (สั่งซื้อ Spare แล้ว)</a:t>
            </a:r>
            <a:br>
              <a:rPr lang="th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</a:br>
            <a:r>
              <a:rPr lang="th" sz="18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5. UPS ไม่เพียงพอต่อการใช้งาน และไม่มีสำรอง</a:t>
            </a:r>
            <a:b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</a:b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6. Hub Network ไม่เพียงพอในการใช้งาน            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7.  Report Datazone ไม่สามารถเปิดได้    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8.  ระบบ HIS 17 ไร่ไม่สามารถใช้งานได้ (ระบบล่ม)  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9.  Notebook ไม่เพียงพอในการใช้งาน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10. E-Doc,E-Saraban ไม่สามารถ Logon ได้ทั้งที่สามารถเข้า Mail และ Logon เครื่องได้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11. HIS Error ต่างๆ ไม่ทราบวิธีการแก้ไข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12. User ไม่สามารถตามเอกสารบันทึกข้อความกับเจ้าหน้าที่ที่รับเรื่องได้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13. Ram เสียไม่มีสำรองเปลี่ยนให้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Problems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Improvement</a:t>
            </a:r>
            <a:endParaRPr/>
          </a:p>
        </p:txBody>
      </p:sp>
      <p:sp>
        <p:nvSpPr>
          <p:cNvPr id="438" name="Google Shape;438;p38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39" name="Google Shape;4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8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41" name="Google Shape;4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8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3071800" y="3115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 </a:t>
            </a: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th"/>
              <a:t>Summary Report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June 2022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49" name="Google Shape;4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9"/>
          <p:cNvSpPr txBox="1"/>
          <p:nvPr/>
        </p:nvSpPr>
        <p:spPr>
          <a:xfrm>
            <a:off x="256000" y="1138450"/>
            <a:ext cx="8709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ปัญหาการนำข้อมูลจากระบบ Service Desk ดึงข้อมูลมาวิเคราะห์ เพื่อหาแนวทางการแก้ไขไปหาระยะยาวของระบบ และโปรแกรมต่างๆยังไม่ได้ข้อมูลที่ถูกต้อง เพื่อให้การนำข้อมูลมาใช้ได้เกิดประโยช์นสูงสุดควรมีองค์ประกอบสรุปดังนี้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Char char="-"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ควรสร้างรูปแบบ Pattern ของ ปัญหา , สาเหตุ, วิธีการแก้ไข  ปัญหาซ้ำๆให้เป็นประโยคเดียวกัน เพื่อนำไปใช้ในการจัดกลุ่มหรือ (Group) ของปัญหาโดยเริ่มจาก Helpdesk และ Support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		ตัวอย่างเช่น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			ปัญหา : Computer พบปัญหา เครื่องค้างช้า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                              สาเหตุ : เพื่อมีการเชื่อมต่อ OneDrive , Ms Teams ทำให้กิน Ram ของเครื่อง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                              วิธีการแก้ไข :  ทำการ Sync ข้อมูลให้เรียบร้อย แล้วดำเนินการปิดการเชื่อมต่อของระบบ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 โดยหากพบปัญหานี้บ่อยๆ ควรใช้รูปแบบคำและประโยคเดียวกันเพื่อจัดกลุ่มข้อมูลนำไปวิเคราะห์เพื่อแก้ไขปัญหา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                              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2" name="Google Shape;452;p3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58" name="Google Shape;4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0"/>
          <p:cNvSpPr txBox="1"/>
          <p:nvPr>
            <p:ph idx="1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2449625" y="1093325"/>
            <a:ext cx="61575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th" sz="1200">
                <a:latin typeface="Bai Jamjuree"/>
                <a:ea typeface="Bai Jamjuree"/>
                <a:cs typeface="Bai Jamjuree"/>
                <a:sym typeface="Bai Jamjuree"/>
              </a:rPr>
              <a:t>จัดระเบียบระบบ Inventory Asset ใหม่ ให้สามารถตรวจสอบทรัพย์สิน และอุปกรณ์ต่างๆ เพื่อให้สามารถ Monitor อุปกรณ์ ในการเบิกจ่าย และ Plan การติดตั้งล่วงหน้า ได้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th" sz="1200">
                <a:latin typeface="Bai Jamjuree"/>
                <a:ea typeface="Bai Jamjuree"/>
                <a:cs typeface="Bai Jamjuree"/>
                <a:sym typeface="Bai Jamjuree"/>
              </a:rPr>
              <a:t>กำหนดแผนการร้องขอบริการล่วงหน้าอย่างเป็นระบบ เพื่อจัดเตรียมแผนการทำงานล่วงหน้าและแจ้งทีมให้ทราบทุกครั้ง การสำรวจจุดก่อนติดตั้ง การสื่อสารหรือนัดทางผู้ใช้งาน  เพื่อบริหารจำนวนคน จำนวนเครื่องที่ร้องขอ และเตรียมแผนการ Set ระบบล่วงหน้า ลดระยะเวลาการติดตั้ง 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th" sz="1200">
                <a:latin typeface="Bai Jamjuree"/>
                <a:ea typeface="Bai Jamjuree"/>
                <a:cs typeface="Bai Jamjuree"/>
                <a:sym typeface="Bai Jamjuree"/>
              </a:rPr>
              <a:t>เสนอให้มีการเน้น หรือเพิ่มคนในส่วนของ </a:t>
            </a:r>
            <a:r>
              <a:rPr lang="th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</a:t>
            </a:r>
            <a:r>
              <a:rPr lang="th" sz="1200">
                <a:latin typeface="Bai Jamjuree"/>
                <a:ea typeface="Bai Jamjuree"/>
                <a:cs typeface="Bai Jamjuree"/>
                <a:sym typeface="Bai Jamjuree"/>
              </a:rPr>
              <a:t> ในการให้บริการรับสาย และแก้ไขปัญหาให้ได้มากขึ้น เนื่องจากปัจจุบัน </a:t>
            </a:r>
            <a:r>
              <a:rPr lang="th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</a:t>
            </a:r>
            <a:r>
              <a:rPr lang="th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สามารถรับสายและปิดงานเองได้อย่างมีประสิทธิภาพ ลดการเดิน Onsite และเวลาในการเดินทาง ไปยังตึกต่างๆ  หากมีเกิดสถานะการณ์คนไม่พอ เราสามารถถึง  First tier ในการเดินงานได้ทันที </a:t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 sz="2500"/>
              <a:t>Proactive management</a:t>
            </a:r>
            <a:endParaRPr sz="2500"/>
          </a:p>
        </p:txBody>
      </p:sp>
      <p:sp>
        <p:nvSpPr>
          <p:cNvPr id="466" name="Google Shape;466;p4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7" name="Google Shape;4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975" y="1995600"/>
            <a:ext cx="1043400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83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409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50" y="1199475"/>
            <a:ext cx="401325" cy="4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1"/>
          <p:cNvSpPr txBox="1"/>
          <p:nvPr/>
        </p:nvSpPr>
        <p:spPr>
          <a:xfrm>
            <a:off x="140600" y="16184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เจ้าหน้าที่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เดินทางมาทำงาน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74" name="Google Shape;47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38" y="2442275"/>
            <a:ext cx="779226" cy="58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41"/>
          <p:cNvCxnSpPr>
            <a:stCxn id="473" idx="2"/>
            <a:endCxn id="474" idx="0"/>
          </p:cNvCxnSpPr>
          <p:nvPr/>
        </p:nvCxnSpPr>
        <p:spPr>
          <a:xfrm>
            <a:off x="878150" y="2049550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41"/>
          <p:cNvSpPr txBox="1"/>
          <p:nvPr/>
        </p:nvSpPr>
        <p:spPr>
          <a:xfrm>
            <a:off x="140588" y="3241525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ลงเวลาเข้างาน 06:45 น.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77" name="Google Shape;477;p41"/>
          <p:cNvCxnSpPr/>
          <p:nvPr/>
        </p:nvCxnSpPr>
        <p:spPr>
          <a:xfrm>
            <a:off x="1443125" y="2806175"/>
            <a:ext cx="728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8" name="Google Shape;47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488" y="1111025"/>
            <a:ext cx="819525" cy="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3025" y="3007425"/>
            <a:ext cx="646451" cy="9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41"/>
          <p:cNvCxnSpPr>
            <a:stCxn id="468" idx="3"/>
            <a:endCxn id="478" idx="1"/>
          </p:cNvCxnSpPr>
          <p:nvPr/>
        </p:nvCxnSpPr>
        <p:spPr>
          <a:xfrm flipH="1" rot="10800000">
            <a:off x="3314375" y="1605900"/>
            <a:ext cx="882000" cy="911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41"/>
          <p:cNvCxnSpPr>
            <a:endCxn id="479" idx="1"/>
          </p:cNvCxnSpPr>
          <p:nvPr/>
        </p:nvCxnSpPr>
        <p:spPr>
          <a:xfrm flipH="1" rot="-5400000">
            <a:off x="3543675" y="2723775"/>
            <a:ext cx="948600" cy="5301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1"/>
          <p:cNvSpPr txBox="1"/>
          <p:nvPr/>
        </p:nvSpPr>
        <p:spPr>
          <a:xfrm>
            <a:off x="4206823" y="3878075"/>
            <a:ext cx="124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Rounds Ward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3" name="Google Shape;483;p41"/>
          <p:cNvSpPr txBox="1"/>
          <p:nvPr/>
        </p:nvSpPr>
        <p:spPr>
          <a:xfrm>
            <a:off x="3821075" y="2049550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System checklist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5802127" y="4425800"/>
            <a:ext cx="779100" cy="3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6976000" y="4383350"/>
            <a:ext cx="1431900" cy="39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latin typeface="Bai Jamjuree"/>
                <a:ea typeface="Bai Jamjuree"/>
                <a:cs typeface="Bai Jamjuree"/>
                <a:sym typeface="Bai Jamjuree"/>
              </a:rPr>
              <a:t>บันทึกงานลง Checklist ประจำวัน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86" name="Google Shape;486;p41"/>
          <p:cNvGrpSpPr/>
          <p:nvPr/>
        </p:nvGrpSpPr>
        <p:grpSpPr>
          <a:xfrm>
            <a:off x="7214188" y="2294447"/>
            <a:ext cx="962113" cy="500950"/>
            <a:chOff x="2018688" y="3084450"/>
            <a:chExt cx="962113" cy="462600"/>
          </a:xfrm>
        </p:grpSpPr>
        <p:sp>
          <p:nvSpPr>
            <p:cNvPr id="487" name="Google Shape;487;p41"/>
            <p:cNvSpPr/>
            <p:nvPr/>
          </p:nvSpPr>
          <p:spPr>
            <a:xfrm>
              <a:off x="201870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88" name="Google Shape;488;p41"/>
            <p:cNvSpPr txBox="1"/>
            <p:nvPr/>
          </p:nvSpPr>
          <p:spPr>
            <a:xfrm>
              <a:off x="2018688" y="3173543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800">
                  <a:latin typeface="Bai Jamjuree"/>
                  <a:ea typeface="Bai Jamjuree"/>
                  <a:cs typeface="Bai Jamjuree"/>
                  <a:sym typeface="Bai Jamjuree"/>
                </a:rPr>
                <a:t>แก้ไขปัญหา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grpSp>
        <p:nvGrpSpPr>
          <p:cNvPr id="489" name="Google Shape;489;p41"/>
          <p:cNvGrpSpPr/>
          <p:nvPr/>
        </p:nvGrpSpPr>
        <p:grpSpPr>
          <a:xfrm>
            <a:off x="5774125" y="2294447"/>
            <a:ext cx="962112" cy="500950"/>
            <a:chOff x="1952138" y="3084450"/>
            <a:chExt cx="962113" cy="462600"/>
          </a:xfrm>
        </p:grpSpPr>
        <p:sp>
          <p:nvSpPr>
            <p:cNvPr id="490" name="Google Shape;490;p41"/>
            <p:cNvSpPr/>
            <p:nvPr/>
          </p:nvSpPr>
          <p:spPr>
            <a:xfrm>
              <a:off x="195215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91" name="Google Shape;491;p41"/>
            <p:cNvSpPr txBox="1"/>
            <p:nvPr/>
          </p:nvSpPr>
          <p:spPr>
            <a:xfrm>
              <a:off x="1952138" y="3173555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800">
                  <a:latin typeface="Bai Jamjuree"/>
                  <a:ea typeface="Bai Jamjuree"/>
                  <a:cs typeface="Bai Jamjuree"/>
                  <a:sym typeface="Bai Jamjuree"/>
                </a:rPr>
                <a:t>พบปัญหาหรือไม่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492" name="Google Shape;492;p41"/>
          <p:cNvCxnSpPr>
            <a:stCxn id="478" idx="3"/>
            <a:endCxn id="491" idx="1"/>
          </p:cNvCxnSpPr>
          <p:nvPr/>
        </p:nvCxnSpPr>
        <p:spPr>
          <a:xfrm>
            <a:off x="5016013" y="1605900"/>
            <a:ext cx="758100" cy="939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41"/>
          <p:cNvCxnSpPr>
            <a:stCxn id="479" idx="3"/>
          </p:cNvCxnSpPr>
          <p:nvPr/>
        </p:nvCxnSpPr>
        <p:spPr>
          <a:xfrm flipH="1" rot="10800000">
            <a:off x="4929476" y="2515725"/>
            <a:ext cx="466800" cy="9474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1"/>
          <p:cNvCxnSpPr>
            <a:stCxn id="490" idx="2"/>
            <a:endCxn id="485" idx="0"/>
          </p:cNvCxnSpPr>
          <p:nvPr/>
        </p:nvCxnSpPr>
        <p:spPr>
          <a:xfrm flipH="1" rot="-5400000">
            <a:off x="6179588" y="2870996"/>
            <a:ext cx="1587900" cy="143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1"/>
          <p:cNvCxnSpPr>
            <a:stCxn id="485" idx="1"/>
            <a:endCxn id="484" idx="3"/>
          </p:cNvCxnSpPr>
          <p:nvPr/>
        </p:nvCxnSpPr>
        <p:spPr>
          <a:xfrm rot="10800000">
            <a:off x="6581200" y="4579700"/>
            <a:ext cx="3948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1"/>
          <p:cNvCxnSpPr>
            <a:stCxn id="491" idx="3"/>
          </p:cNvCxnSpPr>
          <p:nvPr/>
        </p:nvCxnSpPr>
        <p:spPr>
          <a:xfrm>
            <a:off x="6736225" y="2544927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41"/>
          <p:cNvCxnSpPr>
            <a:stCxn id="487" idx="2"/>
          </p:cNvCxnSpPr>
          <p:nvPr/>
        </p:nvCxnSpPr>
        <p:spPr>
          <a:xfrm flipH="1">
            <a:off x="7688650" y="2795396"/>
            <a:ext cx="6600" cy="810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41"/>
          <p:cNvCxnSpPr>
            <a:stCxn id="488" idx="3"/>
          </p:cNvCxnSpPr>
          <p:nvPr/>
        </p:nvCxnSpPr>
        <p:spPr>
          <a:xfrm flipH="1" rot="10800000">
            <a:off x="8176288" y="1956914"/>
            <a:ext cx="936600" cy="58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41"/>
          <p:cNvSpPr txBox="1"/>
          <p:nvPr/>
        </p:nvSpPr>
        <p:spPr>
          <a:xfrm>
            <a:off x="6507132" y="22524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700">
                <a:latin typeface="Bai Jamjuree"/>
                <a:ea typeface="Bai Jamjuree"/>
                <a:cs typeface="Bai Jamjuree"/>
                <a:sym typeface="Bai Jamjuree"/>
              </a:rPr>
              <a:t>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0" name="Google Shape;500;p41"/>
          <p:cNvSpPr txBox="1"/>
          <p:nvPr/>
        </p:nvSpPr>
        <p:spPr>
          <a:xfrm>
            <a:off x="6420248" y="3339113"/>
            <a:ext cx="10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700">
                <a:latin typeface="Bai Jamjuree"/>
                <a:ea typeface="Bai Jamjuree"/>
                <a:cs typeface="Bai Jamjuree"/>
                <a:sym typeface="Bai Jamjuree"/>
              </a:rPr>
              <a:t>ไม่พบปัญหา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1" name="Google Shape;501;p41"/>
          <p:cNvSpPr txBox="1"/>
          <p:nvPr/>
        </p:nvSpPr>
        <p:spPr>
          <a:xfrm>
            <a:off x="7728782" y="29490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700">
                <a:latin typeface="Bai Jamjuree"/>
                <a:ea typeface="Bai Jamjuree"/>
                <a:cs typeface="Bai Jamjuree"/>
                <a:sym typeface="Bai Jamjuree"/>
              </a:rPr>
              <a:t>แก้ไขเรียบร้อย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7506400" y="1522050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latin typeface="Bai Jamjuree"/>
                <a:ea typeface="Bai Jamjuree"/>
                <a:cs typeface="Bai Jamjuree"/>
                <a:sym typeface="Bai Jamjuree"/>
              </a:rPr>
              <a:t>ประสานงานผู้รับผิดชอบ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Second tier</a:t>
            </a:r>
            <a:r>
              <a:rPr lang="th" sz="6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500"/>
              <a:t>Root cause analysis (Issue Sticker)</a:t>
            </a:r>
            <a:endParaRPr sz="2500"/>
          </a:p>
        </p:txBody>
      </p:sp>
      <p:sp>
        <p:nvSpPr>
          <p:cNvPr id="508" name="Google Shape;508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09" name="Google Shape;5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00" y="1250925"/>
            <a:ext cx="665125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2"/>
          <p:cNvSpPr txBox="1"/>
          <p:nvPr/>
        </p:nvSpPr>
        <p:spPr>
          <a:xfrm>
            <a:off x="2185513" y="20192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Incident Report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Sticker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12" name="Google Shape;512;p42"/>
          <p:cNvGrpSpPr/>
          <p:nvPr/>
        </p:nvGrpSpPr>
        <p:grpSpPr>
          <a:xfrm>
            <a:off x="4015175" y="2879225"/>
            <a:ext cx="962100" cy="462600"/>
            <a:chOff x="2157125" y="3027550"/>
            <a:chExt cx="962100" cy="462600"/>
          </a:xfrm>
        </p:grpSpPr>
        <p:sp>
          <p:nvSpPr>
            <p:cNvPr id="513" name="Google Shape;513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14" name="Google Shape;514;p42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15" name="Google Shape;515;p42"/>
          <p:cNvSpPr/>
          <p:nvPr/>
        </p:nvSpPr>
        <p:spPr>
          <a:xfrm>
            <a:off x="3978125" y="20192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6" name="Google Shape;516;p42"/>
          <p:cNvSpPr txBox="1"/>
          <p:nvPr/>
        </p:nvSpPr>
        <p:spPr>
          <a:xfrm>
            <a:off x="4977275" y="13417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Print Sticker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ของแต่ละแผนก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17" name="Google Shape;517;p42"/>
          <p:cNvCxnSpPr>
            <a:stCxn id="515" idx="2"/>
            <a:endCxn id="513" idx="0"/>
          </p:cNvCxnSpPr>
          <p:nvPr/>
        </p:nvCxnSpPr>
        <p:spPr>
          <a:xfrm>
            <a:off x="4496225" y="23819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2"/>
          <p:cNvCxnSpPr>
            <a:endCxn id="515" idx="1"/>
          </p:cNvCxnSpPr>
          <p:nvPr/>
        </p:nvCxnSpPr>
        <p:spPr>
          <a:xfrm>
            <a:off x="3255725" y="1652500"/>
            <a:ext cx="722400" cy="5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42"/>
          <p:cNvSpPr/>
          <p:nvPr/>
        </p:nvSpPr>
        <p:spPr>
          <a:xfrm>
            <a:off x="5470725" y="29291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20" name="Google Shape;520;p42"/>
          <p:cNvCxnSpPr>
            <a:endCxn id="519" idx="1"/>
          </p:cNvCxnSpPr>
          <p:nvPr/>
        </p:nvCxnSpPr>
        <p:spPr>
          <a:xfrm>
            <a:off x="4977225" y="31105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1" name="Google Shape;521;p42"/>
          <p:cNvGrpSpPr/>
          <p:nvPr/>
        </p:nvGrpSpPr>
        <p:grpSpPr>
          <a:xfrm>
            <a:off x="7051475" y="2879225"/>
            <a:ext cx="962100" cy="462600"/>
            <a:chOff x="2157125" y="3027550"/>
            <a:chExt cx="962100" cy="462600"/>
          </a:xfrm>
        </p:grpSpPr>
        <p:sp>
          <p:nvSpPr>
            <p:cNvPr id="522" name="Google Shape;522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23" name="Google Shape;523;p42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24" name="Google Shape;524;p42"/>
          <p:cNvCxnSpPr>
            <a:stCxn id="519" idx="3"/>
            <a:endCxn id="522" idx="1"/>
          </p:cNvCxnSpPr>
          <p:nvPr/>
        </p:nvCxnSpPr>
        <p:spPr>
          <a:xfrm>
            <a:off x="6506925" y="3110525"/>
            <a:ext cx="544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5" name="Google Shape;525;p42"/>
          <p:cNvGrpSpPr/>
          <p:nvPr/>
        </p:nvGrpSpPr>
        <p:grpSpPr>
          <a:xfrm>
            <a:off x="4015187" y="4256870"/>
            <a:ext cx="962100" cy="523016"/>
            <a:chOff x="2157125" y="3027550"/>
            <a:chExt cx="962100" cy="462600"/>
          </a:xfrm>
        </p:grpSpPr>
        <p:sp>
          <p:nvSpPr>
            <p:cNvPr id="526" name="Google Shape;526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27" name="Google Shape;527;p42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28" name="Google Shape;528;p42"/>
          <p:cNvCxnSpPr>
            <a:stCxn id="529" idx="2"/>
            <a:endCxn id="526" idx="0"/>
          </p:cNvCxnSpPr>
          <p:nvPr/>
        </p:nvCxnSpPr>
        <p:spPr>
          <a:xfrm>
            <a:off x="4496225" y="39807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42"/>
          <p:cNvSpPr/>
          <p:nvPr/>
        </p:nvSpPr>
        <p:spPr>
          <a:xfrm>
            <a:off x="2454888" y="43133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1199690" y="43443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2" name="Google Shape;532;p42"/>
          <p:cNvCxnSpPr>
            <a:stCxn id="526" idx="1"/>
            <a:endCxn id="530" idx="3"/>
          </p:cNvCxnSpPr>
          <p:nvPr/>
        </p:nvCxnSpPr>
        <p:spPr>
          <a:xfrm rot="10800000">
            <a:off x="3491087" y="45183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42"/>
          <p:cNvCxnSpPr>
            <a:stCxn id="530" idx="1"/>
            <a:endCxn id="531" idx="3"/>
          </p:cNvCxnSpPr>
          <p:nvPr/>
        </p:nvCxnSpPr>
        <p:spPr>
          <a:xfrm rot="10800000">
            <a:off x="1978788" y="45183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42"/>
          <p:cNvSpPr txBox="1"/>
          <p:nvPr/>
        </p:nvSpPr>
        <p:spPr>
          <a:xfrm>
            <a:off x="7532526" y="2571750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3978125" y="36180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5" name="Google Shape;535;p42"/>
          <p:cNvCxnSpPr>
            <a:stCxn id="513" idx="2"/>
            <a:endCxn id="529" idx="0"/>
          </p:cNvCxnSpPr>
          <p:nvPr/>
        </p:nvCxnSpPr>
        <p:spPr>
          <a:xfrm>
            <a:off x="4496225" y="33418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42"/>
          <p:cNvSpPr txBox="1"/>
          <p:nvPr/>
        </p:nvSpPr>
        <p:spPr>
          <a:xfrm>
            <a:off x="4977237" y="28460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7" name="Google Shape;537;p42"/>
          <p:cNvSpPr txBox="1"/>
          <p:nvPr/>
        </p:nvSpPr>
        <p:spPr>
          <a:xfrm>
            <a:off x="4501562" y="3276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8" name="Google Shape;538;p42"/>
          <p:cNvSpPr txBox="1"/>
          <p:nvPr/>
        </p:nvSpPr>
        <p:spPr>
          <a:xfrm>
            <a:off x="3660637" y="42568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9" name="Google Shape;539;p42"/>
          <p:cNvCxnSpPr>
            <a:stCxn id="526" idx="3"/>
            <a:endCxn id="529" idx="3"/>
          </p:cNvCxnSpPr>
          <p:nvPr/>
        </p:nvCxnSpPr>
        <p:spPr>
          <a:xfrm flipH="1" rot="10800000">
            <a:off x="4977287" y="37992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2"/>
          <p:cNvSpPr txBox="1"/>
          <p:nvPr/>
        </p:nvSpPr>
        <p:spPr>
          <a:xfrm>
            <a:off x="5280596" y="39741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6111274" y="3579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2" name="Google Shape;542;p42"/>
          <p:cNvCxnSpPr>
            <a:stCxn id="522" idx="2"/>
            <a:endCxn id="519" idx="2"/>
          </p:cNvCxnSpPr>
          <p:nvPr/>
        </p:nvCxnSpPr>
        <p:spPr>
          <a:xfrm flipH="1" rot="5400000">
            <a:off x="6735575" y="2544875"/>
            <a:ext cx="50100" cy="15438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2"/>
          <p:cNvSpPr/>
          <p:nvPr/>
        </p:nvSpPr>
        <p:spPr>
          <a:xfrm>
            <a:off x="7014413" y="209167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4" name="Google Shape;544;p42"/>
          <p:cNvCxnSpPr>
            <a:stCxn id="522" idx="0"/>
            <a:endCxn id="543" idx="2"/>
          </p:cNvCxnSpPr>
          <p:nvPr/>
        </p:nvCxnSpPr>
        <p:spPr>
          <a:xfrm rot="10800000">
            <a:off x="7532525" y="2501825"/>
            <a:ext cx="0" cy="37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2"/>
          <p:cNvCxnSpPr>
            <a:endCxn id="515" idx="0"/>
          </p:cNvCxnSpPr>
          <p:nvPr/>
        </p:nvCxnSpPr>
        <p:spPr>
          <a:xfrm rot="10800000">
            <a:off x="4496225" y="2019250"/>
            <a:ext cx="3036300" cy="72300"/>
          </a:xfrm>
          <a:prstGeom prst="bentConnector4">
            <a:avLst>
              <a:gd fmla="val -46" name="adj1"/>
              <a:gd fmla="val 1070851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42"/>
          <p:cNvSpPr txBox="1"/>
          <p:nvPr/>
        </p:nvSpPr>
        <p:spPr>
          <a:xfrm>
            <a:off x="1357050" y="26732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 sz="2200"/>
              <a:t>Root cause analysis (Issue Waste Toner)</a:t>
            </a:r>
            <a:endParaRPr sz="2200"/>
          </a:p>
        </p:txBody>
      </p:sp>
      <p:sp>
        <p:nvSpPr>
          <p:cNvPr id="552" name="Google Shape;552;p4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53" name="Google Shape;5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43"/>
          <p:cNvGrpSpPr/>
          <p:nvPr/>
        </p:nvGrpSpPr>
        <p:grpSpPr>
          <a:xfrm>
            <a:off x="4370425" y="2871825"/>
            <a:ext cx="962100" cy="462600"/>
            <a:chOff x="2157125" y="3027550"/>
            <a:chExt cx="962100" cy="462600"/>
          </a:xfrm>
        </p:grpSpPr>
        <p:sp>
          <p:nvSpPr>
            <p:cNvPr id="555" name="Google Shape;555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56" name="Google Shape;556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57" name="Google Shape;557;p43"/>
          <p:cNvSpPr/>
          <p:nvPr/>
        </p:nvSpPr>
        <p:spPr>
          <a:xfrm>
            <a:off x="4333375" y="20118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5332525" y="13343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- จำนวน  Toner ,Drum ,Waste Toner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จำนวนวัสดุสิ้นเปลืองที่ใช้งานทั้งหมด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th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th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th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th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 </a:t>
            </a: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9" name="Google Shape;559;p43"/>
          <p:cNvCxnSpPr>
            <a:stCxn id="557" idx="2"/>
            <a:endCxn id="555" idx="0"/>
          </p:cNvCxnSpPr>
          <p:nvPr/>
        </p:nvCxnSpPr>
        <p:spPr>
          <a:xfrm>
            <a:off x="4851475" y="23745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43"/>
          <p:cNvSpPr/>
          <p:nvPr/>
        </p:nvSpPr>
        <p:spPr>
          <a:xfrm>
            <a:off x="5825975" y="29217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61" name="Google Shape;561;p43"/>
          <p:cNvCxnSpPr>
            <a:endCxn id="560" idx="1"/>
          </p:cNvCxnSpPr>
          <p:nvPr/>
        </p:nvCxnSpPr>
        <p:spPr>
          <a:xfrm>
            <a:off x="5332475" y="31031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2" name="Google Shape;562;p43"/>
          <p:cNvGrpSpPr/>
          <p:nvPr/>
        </p:nvGrpSpPr>
        <p:grpSpPr>
          <a:xfrm>
            <a:off x="7453650" y="2871825"/>
            <a:ext cx="962100" cy="462600"/>
            <a:chOff x="2157125" y="3027550"/>
            <a:chExt cx="962100" cy="462600"/>
          </a:xfrm>
        </p:grpSpPr>
        <p:sp>
          <p:nvSpPr>
            <p:cNvPr id="563" name="Google Shape;563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64" name="Google Shape;564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65" name="Google Shape;565;p43"/>
          <p:cNvCxnSpPr>
            <a:stCxn id="560" idx="3"/>
            <a:endCxn id="563" idx="1"/>
          </p:cNvCxnSpPr>
          <p:nvPr/>
        </p:nvCxnSpPr>
        <p:spPr>
          <a:xfrm>
            <a:off x="6862175" y="3103125"/>
            <a:ext cx="5916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6" name="Google Shape;566;p43"/>
          <p:cNvGrpSpPr/>
          <p:nvPr/>
        </p:nvGrpSpPr>
        <p:grpSpPr>
          <a:xfrm>
            <a:off x="4370437" y="4249470"/>
            <a:ext cx="962100" cy="523016"/>
            <a:chOff x="2157125" y="3027550"/>
            <a:chExt cx="962100" cy="462600"/>
          </a:xfrm>
        </p:grpSpPr>
        <p:sp>
          <p:nvSpPr>
            <p:cNvPr id="567" name="Google Shape;567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68" name="Google Shape;568;p43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69" name="Google Shape;569;p43"/>
          <p:cNvCxnSpPr>
            <a:stCxn id="570" idx="2"/>
            <a:endCxn id="567" idx="0"/>
          </p:cNvCxnSpPr>
          <p:nvPr/>
        </p:nvCxnSpPr>
        <p:spPr>
          <a:xfrm>
            <a:off x="4851475" y="39733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3"/>
          <p:cNvSpPr/>
          <p:nvPr/>
        </p:nvSpPr>
        <p:spPr>
          <a:xfrm>
            <a:off x="2810138" y="43059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2" name="Google Shape;572;p43"/>
          <p:cNvSpPr/>
          <p:nvPr/>
        </p:nvSpPr>
        <p:spPr>
          <a:xfrm>
            <a:off x="1554940" y="43369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3" name="Google Shape;573;p43"/>
          <p:cNvCxnSpPr>
            <a:stCxn id="567" idx="1"/>
            <a:endCxn id="571" idx="3"/>
          </p:cNvCxnSpPr>
          <p:nvPr/>
        </p:nvCxnSpPr>
        <p:spPr>
          <a:xfrm rot="10800000">
            <a:off x="3846337" y="45109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43"/>
          <p:cNvCxnSpPr>
            <a:stCxn id="571" idx="1"/>
            <a:endCxn id="572" idx="3"/>
          </p:cNvCxnSpPr>
          <p:nvPr/>
        </p:nvCxnSpPr>
        <p:spPr>
          <a:xfrm rot="10800000">
            <a:off x="2334038" y="45109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43"/>
          <p:cNvSpPr txBox="1"/>
          <p:nvPr/>
        </p:nvSpPr>
        <p:spPr>
          <a:xfrm>
            <a:off x="8031076" y="2530875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0" name="Google Shape;570;p43"/>
          <p:cNvSpPr/>
          <p:nvPr/>
        </p:nvSpPr>
        <p:spPr>
          <a:xfrm>
            <a:off x="4333375" y="36106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6" name="Google Shape;576;p43"/>
          <p:cNvCxnSpPr>
            <a:stCxn id="555" idx="2"/>
            <a:endCxn id="570" idx="0"/>
          </p:cNvCxnSpPr>
          <p:nvPr/>
        </p:nvCxnSpPr>
        <p:spPr>
          <a:xfrm>
            <a:off x="4851475" y="33344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3"/>
          <p:cNvSpPr txBox="1"/>
          <p:nvPr/>
        </p:nvSpPr>
        <p:spPr>
          <a:xfrm>
            <a:off x="5332487" y="28386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8" name="Google Shape;578;p43"/>
          <p:cNvSpPr txBox="1"/>
          <p:nvPr/>
        </p:nvSpPr>
        <p:spPr>
          <a:xfrm>
            <a:off x="4856812" y="32687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9" name="Google Shape;579;p43"/>
          <p:cNvSpPr txBox="1"/>
          <p:nvPr/>
        </p:nvSpPr>
        <p:spPr>
          <a:xfrm>
            <a:off x="4015887" y="42494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0" name="Google Shape;580;p43"/>
          <p:cNvCxnSpPr>
            <a:stCxn id="567" idx="3"/>
            <a:endCxn id="570" idx="3"/>
          </p:cNvCxnSpPr>
          <p:nvPr/>
        </p:nvCxnSpPr>
        <p:spPr>
          <a:xfrm flipH="1" rot="10800000">
            <a:off x="5332537" y="37918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43"/>
          <p:cNvSpPr txBox="1"/>
          <p:nvPr/>
        </p:nvSpPr>
        <p:spPr>
          <a:xfrm>
            <a:off x="5635846" y="39667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82" name="Google Shape;5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938" y="1212425"/>
            <a:ext cx="665125" cy="67342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3"/>
          <p:cNvSpPr txBox="1"/>
          <p:nvPr/>
        </p:nvSpPr>
        <p:spPr>
          <a:xfrm>
            <a:off x="900963" y="1916150"/>
            <a:ext cx="14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IT Monitoring Toner ,Drum,Waste Toner Systems Every Day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84" name="Google Shape;584;p43"/>
          <p:cNvGrpSpPr/>
          <p:nvPr/>
        </p:nvGrpSpPr>
        <p:grpSpPr>
          <a:xfrm>
            <a:off x="2773038" y="1961900"/>
            <a:ext cx="962100" cy="462600"/>
            <a:chOff x="1578900" y="2768675"/>
            <a:chExt cx="962100" cy="462600"/>
          </a:xfrm>
        </p:grpSpPr>
        <p:sp>
          <p:nvSpPr>
            <p:cNvPr id="585" name="Google Shape;585;p43"/>
            <p:cNvSpPr/>
            <p:nvPr/>
          </p:nvSpPr>
          <p:spPr>
            <a:xfrm>
              <a:off x="1578900" y="2768675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86" name="Google Shape;586;p43"/>
            <p:cNvSpPr txBox="1"/>
            <p:nvPr/>
          </p:nvSpPr>
          <p:spPr>
            <a:xfrm>
              <a:off x="1686750" y="2784425"/>
              <a:ext cx="74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800">
                  <a:latin typeface="Bai Jamjuree"/>
                  <a:ea typeface="Bai Jamjuree"/>
                  <a:cs typeface="Bai Jamjuree"/>
                  <a:sym typeface="Bai Jamjuree"/>
                </a:rPr>
                <a:t>System Alert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87" name="Google Shape;587;p43"/>
          <p:cNvCxnSpPr>
            <a:stCxn id="583" idx="3"/>
            <a:endCxn id="585" idx="1"/>
          </p:cNvCxnSpPr>
          <p:nvPr/>
        </p:nvCxnSpPr>
        <p:spPr>
          <a:xfrm>
            <a:off x="2376063" y="2193200"/>
            <a:ext cx="396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43"/>
          <p:cNvSpPr txBox="1"/>
          <p:nvPr/>
        </p:nvSpPr>
        <p:spPr>
          <a:xfrm>
            <a:off x="3293396" y="1494525"/>
            <a:ext cx="9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ระบบแจ้งเตือนหมึกใกล้หมด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9" name="Google Shape;589;p43"/>
          <p:cNvCxnSpPr>
            <a:stCxn id="585" idx="3"/>
            <a:endCxn id="557" idx="1"/>
          </p:cNvCxnSpPr>
          <p:nvPr/>
        </p:nvCxnSpPr>
        <p:spPr>
          <a:xfrm>
            <a:off x="3735138" y="2193200"/>
            <a:ext cx="598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43"/>
          <p:cNvCxnSpPr>
            <a:endCxn id="572" idx="0"/>
          </p:cNvCxnSpPr>
          <p:nvPr/>
        </p:nvCxnSpPr>
        <p:spPr>
          <a:xfrm rot="5400000">
            <a:off x="1635190" y="2718156"/>
            <a:ext cx="1928100" cy="130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43"/>
          <p:cNvSpPr txBox="1"/>
          <p:nvPr/>
        </p:nvSpPr>
        <p:spPr>
          <a:xfrm>
            <a:off x="3845412" y="19256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92" name="Google Shape;592;p43"/>
          <p:cNvSpPr txBox="1"/>
          <p:nvPr/>
        </p:nvSpPr>
        <p:spPr>
          <a:xfrm>
            <a:off x="2334050" y="3103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3" name="Google Shape;593;p43"/>
          <p:cNvCxnSpPr>
            <a:stCxn id="563" idx="2"/>
            <a:endCxn id="560" idx="2"/>
          </p:cNvCxnSpPr>
          <p:nvPr/>
        </p:nvCxnSpPr>
        <p:spPr>
          <a:xfrm flipH="1" rot="5400000">
            <a:off x="7114350" y="2514075"/>
            <a:ext cx="50100" cy="15906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43"/>
          <p:cNvSpPr/>
          <p:nvPr/>
        </p:nvSpPr>
        <p:spPr>
          <a:xfrm>
            <a:off x="7416588" y="2014404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5" name="Google Shape;595;p43"/>
          <p:cNvCxnSpPr>
            <a:endCxn id="594" idx="2"/>
          </p:cNvCxnSpPr>
          <p:nvPr/>
        </p:nvCxnSpPr>
        <p:spPr>
          <a:xfrm rot="-5400000">
            <a:off x="7710738" y="2647854"/>
            <a:ext cx="44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3"/>
          <p:cNvCxnSpPr>
            <a:endCxn id="557" idx="0"/>
          </p:cNvCxnSpPr>
          <p:nvPr/>
        </p:nvCxnSpPr>
        <p:spPr>
          <a:xfrm rot="10800000">
            <a:off x="4851475" y="2011850"/>
            <a:ext cx="3083100" cy="2700"/>
          </a:xfrm>
          <a:prstGeom prst="bentConnector4">
            <a:avLst>
              <a:gd fmla="val -208" name="adj1"/>
              <a:gd fmla="val 28837963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43"/>
          <p:cNvSpPr txBox="1"/>
          <p:nvPr/>
        </p:nvSpPr>
        <p:spPr>
          <a:xfrm>
            <a:off x="6547049" y="3578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400" y="1862098"/>
            <a:ext cx="1093550" cy="2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867">
            <a:off x="4908525" y="804137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</a:t>
            </a: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 2022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6" name="Google Shape;106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7" name="Google Shape;1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00" y="2571750"/>
            <a:ext cx="1104100" cy="1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1" name="Google Shape;111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4629550" y="214132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latin typeface="Bai Jamjuree"/>
                <a:ea typeface="Bai Jamjuree"/>
                <a:cs typeface="Bai Jamjuree"/>
                <a:sym typeface="Bai Jamjuree"/>
              </a:rPr>
              <a:t>555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772775" y="150810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latin typeface="Bai Jamjuree"/>
                <a:ea typeface="Bai Jamjuree"/>
                <a:cs typeface="Bai Jamjuree"/>
                <a:sym typeface="Bai Jamjuree"/>
              </a:rPr>
              <a:t>613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1168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3400" y="47622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</a:rPr>
              <a:t>October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Top 5 Incident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2744794" y="2826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June 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-30700" y="267500"/>
            <a:ext cx="917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4"/>
          <p:cNvGrpSpPr/>
          <p:nvPr/>
        </p:nvGrpSpPr>
        <p:grpSpPr>
          <a:xfrm>
            <a:off x="1462175" y="1205200"/>
            <a:ext cx="7819675" cy="3864325"/>
            <a:chOff x="1462175" y="1205200"/>
            <a:chExt cx="7819675" cy="3864325"/>
          </a:xfrm>
        </p:grpSpPr>
        <p:sp>
          <p:nvSpPr>
            <p:cNvPr id="137" name="Google Shape;137;p24"/>
            <p:cNvSpPr txBox="1"/>
            <p:nvPr/>
          </p:nvSpPr>
          <p:spPr>
            <a:xfrm>
              <a:off x="146217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8" name="Google Shape;138;p24"/>
            <p:cNvSpPr txBox="1"/>
            <p:nvPr/>
          </p:nvSpPr>
          <p:spPr>
            <a:xfrm>
              <a:off x="613712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Operating System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4572000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2949288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Hardware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7631550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latin typeface="Bai Jamjuree"/>
                  <a:ea typeface="Bai Jamjuree"/>
                  <a:cs typeface="Bai Jamjuree"/>
                  <a:sym typeface="Bai Jamjuree"/>
                </a:rPr>
                <a:t>HIS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grpSp>
          <p:nvGrpSpPr>
            <p:cNvPr id="142" name="Google Shape;142;p24"/>
            <p:cNvGrpSpPr/>
            <p:nvPr/>
          </p:nvGrpSpPr>
          <p:grpSpPr>
            <a:xfrm>
              <a:off x="1879775" y="1205200"/>
              <a:ext cx="6974225" cy="3371725"/>
              <a:chOff x="1879775" y="1205200"/>
              <a:chExt cx="6974225" cy="3371725"/>
            </a:xfrm>
          </p:grpSpPr>
          <p:pic>
            <p:nvPicPr>
              <p:cNvPr id="143" name="Google Shape;143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9775" y="1205200"/>
                <a:ext cx="796075" cy="337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5050" y="2679850"/>
                <a:ext cx="796075" cy="189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0325" y="2908475"/>
                <a:ext cx="796075" cy="166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14125" y="2986325"/>
                <a:ext cx="796075" cy="159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579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24"/>
              <p:cNvSpPr txBox="1"/>
              <p:nvPr/>
            </p:nvSpPr>
            <p:spPr>
              <a:xfrm>
                <a:off x="2020925" y="12951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112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49" name="Google Shape;149;p24"/>
              <p:cNvSpPr txBox="1"/>
              <p:nvPr/>
            </p:nvSpPr>
            <p:spPr>
              <a:xfrm>
                <a:off x="3556675" y="2679850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77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0" name="Google Shape;150;p24"/>
              <p:cNvSpPr txBox="1"/>
              <p:nvPr/>
            </p:nvSpPr>
            <p:spPr>
              <a:xfrm>
                <a:off x="5101200" y="29863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74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1" name="Google Shape;151;p24"/>
              <p:cNvSpPr txBox="1"/>
              <p:nvPr/>
            </p:nvSpPr>
            <p:spPr>
              <a:xfrm>
                <a:off x="6647250" y="2986322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68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8189550" y="3809038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63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p:grpSp>
      </p:grpSp>
      <p:sp>
        <p:nvSpPr>
          <p:cNvPr id="153" name="Google Shape;153;p24"/>
          <p:cNvSpPr txBox="1"/>
          <p:nvPr/>
        </p:nvSpPr>
        <p:spPr>
          <a:xfrm>
            <a:off x="4012875" y="7111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</a:t>
            </a: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 2022</a:t>
            </a:r>
            <a:endParaRPr sz="600"/>
          </a:p>
        </p:txBody>
      </p:sp>
      <p:sp>
        <p:nvSpPr>
          <p:cNvPr id="154" name="Google Shape;154;p24"/>
          <p:cNvSpPr txBox="1"/>
          <p:nvPr/>
        </p:nvSpPr>
        <p:spPr>
          <a:xfrm>
            <a:off x="2904900" y="1050475"/>
            <a:ext cx="30099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เข้าใช้งานระบบ SAP ไม่ได้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Scan เอกสารในระบบ E-Doc ไม่ได้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 flipH="1">
            <a:off x="2493250" y="1587225"/>
            <a:ext cx="4491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3538550" y="1675638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เครื่อง Computer เปิดไม่ติด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โทรศัพท์ตั้งโต๊ะไม่มีสัญญาณ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flipH="1">
            <a:off x="4012800" y="2193650"/>
            <a:ext cx="4419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4679225" y="2298500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เครื่องพิมพ์ Ricoh ใช้งานไม่ได้ 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เครื่องพิมพ์ Sticker  ใช้งานไม่ได้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9" name="Google Shape;159;p24"/>
          <p:cNvCxnSpPr>
            <a:endCxn id="150" idx="3"/>
          </p:cNvCxnSpPr>
          <p:nvPr/>
        </p:nvCxnSpPr>
        <p:spPr>
          <a:xfrm flipH="1">
            <a:off x="5634000" y="2815025"/>
            <a:ext cx="2655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6156350" y="12052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เครื่อง Computer ช้า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เครื่อง Computer เข้าระบบ HIS ไม่ได้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1" name="Google Shape;161;p24"/>
          <p:cNvCxnSpPr>
            <a:endCxn id="151" idx="0"/>
          </p:cNvCxnSpPr>
          <p:nvPr/>
        </p:nvCxnSpPr>
        <p:spPr>
          <a:xfrm flipH="1">
            <a:off x="6913650" y="1729622"/>
            <a:ext cx="857700" cy="12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7374600" y="2513150"/>
            <a:ext cx="1848600" cy="692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พิมพ์เอกสารไม่ได้ , คีย์ข้อมูล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ไม่ได้, เข้าถึงข้อมูลใน HIS ไม่ได้ Report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>
            <a:off x="8288025" y="3167750"/>
            <a:ext cx="349800" cy="6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321675" y="235475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>
            <a:off x="321675" y="551300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644300" y="581900"/>
            <a:ext cx="7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555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 rot="-943">
            <a:off x="488000" y="181560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Top 5 Service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27373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June 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1221525" y="1203875"/>
            <a:ext cx="8115250" cy="3706325"/>
            <a:chOff x="1221525" y="1203875"/>
            <a:chExt cx="8115250" cy="3706325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1375" y="1203875"/>
              <a:ext cx="6992576" cy="37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4160600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1221525" y="4348525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5578663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01600" marR="101600" rtl="0" algn="ctr">
                <a:lnSpc>
                  <a:spcPct val="17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solidFill>
                    <a:schemeClr val="dk1"/>
                  </a:solidFill>
                  <a:highlight>
                    <a:srgbClr val="FFFFFF"/>
                  </a:highlight>
                </a:rPr>
                <a:t>IMAC Service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264077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709967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193" name="Google Shape;19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2375" y="1917350"/>
              <a:ext cx="796075" cy="243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99175" y="2989900"/>
              <a:ext cx="796075" cy="135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2575" y="3316700"/>
              <a:ext cx="796075" cy="103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6"/>
            <p:cNvSpPr txBox="1"/>
            <p:nvPr/>
          </p:nvSpPr>
          <p:spPr>
            <a:xfrm>
              <a:off x="3524013" y="1947300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105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74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6430813" y="30503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72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7884200" y="33526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71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02" name="Google Shape;202;p26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110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</a:t>
            </a: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 2022</a:t>
            </a:r>
            <a:endParaRPr sz="1100"/>
          </a:p>
        </p:txBody>
      </p:sp>
      <p:sp>
        <p:nvSpPr>
          <p:cNvPr id="204" name="Google Shape;204;p26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6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613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7756425" y="3092100"/>
            <a:ext cx="780900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1266450" y="1517150"/>
            <a:ext cx="4420325" cy="3582125"/>
            <a:chOff x="1221525" y="1259000"/>
            <a:chExt cx="4420325" cy="3582125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1221525" y="4348525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19" name="Google Shape;21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7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105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22" name="Google Shape;222;p27"/>
          <p:cNvSpPr txBox="1"/>
          <p:nvPr/>
        </p:nvSpPr>
        <p:spPr>
          <a:xfrm>
            <a:off x="2130525" y="1530225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110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 </a:t>
            </a: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sz="1100"/>
          </a:p>
        </p:txBody>
      </p:sp>
      <p:sp>
        <p:nvSpPr>
          <p:cNvPr id="224" name="Google Shape;224;p27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7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613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4482025" y="4606675"/>
            <a:ext cx="16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Software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2904900" y="1259000"/>
            <a:ext cx="39981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ขอบริการสิทธิ์เข้าใช้งาน E-Saraban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ขอบริการยกเลิกเอกสาร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941450" y="2378738"/>
            <a:ext cx="2812500" cy="692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ขอบริการติดตั้ง Standard Software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ขอบริการเปลี่ยนสิทธิ์ เข้าใช้งาน Software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31" name="Google Shape;231;p27"/>
          <p:cNvCxnSpPr>
            <a:stCxn id="229" idx="2"/>
          </p:cNvCxnSpPr>
          <p:nvPr/>
        </p:nvCxnSpPr>
        <p:spPr>
          <a:xfrm flipH="1">
            <a:off x="3017250" y="1782200"/>
            <a:ext cx="1886700" cy="11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/>
          <p:nvPr/>
        </p:nvCxnSpPr>
        <p:spPr>
          <a:xfrm flipH="1">
            <a:off x="5757700" y="2912400"/>
            <a:ext cx="1893900" cy="9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269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June 2022</a:t>
            </a:r>
            <a:endParaRPr sz="1100"/>
          </a:p>
        </p:txBody>
      </p:sp>
      <p:sp>
        <p:nvSpPr>
          <p:cNvPr id="243" name="Google Shape;243;p28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808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1221525" y="1259000"/>
            <a:ext cx="6599838" cy="3497300"/>
            <a:chOff x="1221525" y="1259000"/>
            <a:chExt cx="6599838" cy="3497300"/>
          </a:xfrm>
        </p:grpSpPr>
        <p:sp>
          <p:nvSpPr>
            <p:cNvPr id="248" name="Google Shape;248;p28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3341100" y="43721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01600" marR="101600" rtl="0" algn="ctr">
                <a:lnSpc>
                  <a:spcPct val="17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highlight>
                    <a:srgbClr val="FFFFFF"/>
                  </a:highlight>
                </a:rPr>
                <a:t>IMAC Service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5584263" y="441760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51" name="Google Shape;25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1625" y="2192013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047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8"/>
            <p:cNvSpPr txBox="1"/>
            <p:nvPr/>
          </p:nvSpPr>
          <p:spPr>
            <a:xfrm>
              <a:off x="4219175" y="2230154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th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72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2070600" y="1292550"/>
              <a:ext cx="532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th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74</a:t>
              </a:r>
              <a:endParaRPr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>
              <a:off x="64364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71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57" name="Google Shape;257;p28"/>
          <p:cNvSpPr txBox="1"/>
          <p:nvPr/>
        </p:nvSpPr>
        <p:spPr>
          <a:xfrm>
            <a:off x="2904900" y="12590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ขอบริการติดตั้งเครื่องปริ้นเตอร์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ขอบริการเปลี่ยน Drum, อุปกรณ์ต่อพ่วง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236100" y="2469725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ขอบริการเปลี่ยนหมึกปริ้นเตอร์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 Add Printer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59" name="Google Shape;259;p28"/>
          <p:cNvCxnSpPr>
            <a:stCxn id="257" idx="2"/>
          </p:cNvCxnSpPr>
          <p:nvPr/>
        </p:nvCxnSpPr>
        <p:spPr>
          <a:xfrm flipH="1">
            <a:off x="2463300" y="1782200"/>
            <a:ext cx="18642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8"/>
          <p:cNvCxnSpPr/>
          <p:nvPr/>
        </p:nvCxnSpPr>
        <p:spPr>
          <a:xfrm flipH="1">
            <a:off x="6783175" y="3009725"/>
            <a:ext cx="15123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8"/>
          <p:cNvSpPr txBox="1"/>
          <p:nvPr/>
        </p:nvSpPr>
        <p:spPr>
          <a:xfrm>
            <a:off x="5210100" y="1834563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ขอบริการติดตั้งคอมพิวเตอร์, จุด Lan, ย้ายจุด Lan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62" name="Google Shape;262;p28"/>
          <p:cNvCxnSpPr/>
          <p:nvPr/>
        </p:nvCxnSpPr>
        <p:spPr>
          <a:xfrm flipH="1">
            <a:off x="4723750" y="2361900"/>
            <a:ext cx="1464900" cy="7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