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i Jamjure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iJamjure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italic.fntdata"/><Relationship Id="rId10" Type="http://schemas.openxmlformats.org/officeDocument/2006/relationships/slide" Target="slides/slide4.xml"/><Relationship Id="rId32" Type="http://schemas.openxmlformats.org/officeDocument/2006/relationships/font" Target="fonts/BaiJamjure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aiJamjure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8d1b068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28d1b0683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image" Target="../media/image24.jpg"/><Relationship Id="rId8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0" name="Google Shape;270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0"/>
          <p:cNvGrpSpPr/>
          <p:nvPr/>
        </p:nvGrpSpPr>
        <p:grpSpPr>
          <a:xfrm>
            <a:off x="199800" y="1078402"/>
            <a:ext cx="8744757" cy="3960642"/>
            <a:chOff x="-3175" y="914000"/>
            <a:chExt cx="9087350" cy="4163400"/>
          </a:xfrm>
        </p:grpSpPr>
        <p:sp>
          <p:nvSpPr>
            <p:cNvPr id="276" name="Google Shape;276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30"/>
            <p:cNvCxnSpPr/>
            <p:nvPr/>
          </p:nvCxnSpPr>
          <p:spPr>
            <a:xfrm>
              <a:off x="1372177" y="1440730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864358" y="143465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2358353" y="1441715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885986" y="1450180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3348420" y="1442462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3862640" y="1446506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4348795" y="1434646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5332439" y="143465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5853212" y="145926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6322967" y="143466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6847477" y="1456106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7347049" y="142354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7860359" y="1438699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30"/>
            <p:cNvSpPr/>
            <p:nvPr/>
          </p:nvSpPr>
          <p:spPr>
            <a:xfrm>
              <a:off x="1298090" y="461355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802722" y="446131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312635" y="419938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2841353" y="24223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305034" y="209054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786066" y="260928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277873" y="316296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778067" y="379686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247075" y="314483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790519" y="291903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277196" y="318100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94235" y="376666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7291361" y="443017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0"/>
            <p:cNvCxnSpPr/>
            <p:nvPr/>
          </p:nvCxnSpPr>
          <p:spPr>
            <a:xfrm>
              <a:off x="4858655" y="142355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07" name="Google Shape;307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08" name="Google Shape;308;p30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0"/>
          <p:cNvCxnSpPr>
            <a:stCxn id="294" idx="7"/>
            <a:endCxn id="295" idx="3"/>
          </p:cNvCxnSpPr>
          <p:nvPr/>
        </p:nvCxnSpPr>
        <p:spPr>
          <a:xfrm flipH="1" rot="10800000">
            <a:off x="2531058" y="2613225"/>
            <a:ext cx="423600" cy="1607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0"/>
          <p:cNvCxnSpPr>
            <a:stCxn id="293" idx="2"/>
            <a:endCxn id="292" idx="7"/>
          </p:cNvCxnSpPr>
          <p:nvPr/>
        </p:nvCxnSpPr>
        <p:spPr>
          <a:xfrm flipH="1">
            <a:off x="1554815" y="4511471"/>
            <a:ext cx="382800" cy="10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0"/>
          <p:cNvCxnSpPr>
            <a:stCxn id="292" idx="2"/>
          </p:cNvCxnSpPr>
          <p:nvPr/>
        </p:nvCxnSpPr>
        <p:spPr>
          <a:xfrm flipH="1">
            <a:off x="1057208" y="4656296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0"/>
          <p:cNvCxnSpPr>
            <a:stCxn id="296" idx="5"/>
            <a:endCxn id="297" idx="1"/>
          </p:cNvCxnSpPr>
          <p:nvPr/>
        </p:nvCxnSpPr>
        <p:spPr>
          <a:xfrm>
            <a:off x="3486043" y="2297519"/>
            <a:ext cx="377700" cy="410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>
            <a:stCxn id="297" idx="5"/>
            <a:endCxn id="298" idx="1"/>
          </p:cNvCxnSpPr>
          <p:nvPr/>
        </p:nvCxnSpPr>
        <p:spPr>
          <a:xfrm>
            <a:off x="3948941" y="2790997"/>
            <a:ext cx="388200" cy="4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8" idx="5"/>
            <a:endCxn id="299" idx="1"/>
          </p:cNvCxnSpPr>
          <p:nvPr/>
        </p:nvCxnSpPr>
        <p:spPr>
          <a:xfrm>
            <a:off x="4422206" y="3317717"/>
            <a:ext cx="396300" cy="520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9" idx="7"/>
            <a:endCxn id="300" idx="3"/>
          </p:cNvCxnSpPr>
          <p:nvPr/>
        </p:nvCxnSpPr>
        <p:spPr>
          <a:xfrm flipH="1" rot="10800000">
            <a:off x="4903543" y="3300404"/>
            <a:ext cx="366300" cy="53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300" idx="7"/>
            <a:endCxn id="301" idx="2"/>
          </p:cNvCxnSpPr>
          <p:nvPr/>
        </p:nvCxnSpPr>
        <p:spPr>
          <a:xfrm flipH="1" rot="10800000">
            <a:off x="5354870" y="3044328"/>
            <a:ext cx="420300" cy="17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3" idx="5"/>
            <a:endCxn id="304" idx="1"/>
          </p:cNvCxnSpPr>
          <p:nvPr/>
        </p:nvCxnSpPr>
        <p:spPr>
          <a:xfrm>
            <a:off x="6843702" y="3892017"/>
            <a:ext cx="393300" cy="548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4" idx="6"/>
            <a:endCxn id="320" idx="2"/>
          </p:cNvCxnSpPr>
          <p:nvPr/>
        </p:nvCxnSpPr>
        <p:spPr>
          <a:xfrm>
            <a:off x="7339716" y="4481840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293" idx="7"/>
            <a:endCxn id="294" idx="3"/>
          </p:cNvCxnSpPr>
          <p:nvPr/>
        </p:nvCxnSpPr>
        <p:spPr>
          <a:xfrm flipH="1" rot="10800000">
            <a:off x="2040368" y="4303601"/>
            <a:ext cx="405600" cy="166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0"/>
          <p:cNvCxnSpPr>
            <a:stCxn id="323" idx="2"/>
            <a:endCxn id="304" idx="6"/>
          </p:cNvCxnSpPr>
          <p:nvPr/>
        </p:nvCxnSpPr>
        <p:spPr>
          <a:xfrm rot="10800000">
            <a:off x="7339763" y="4481925"/>
            <a:ext cx="399300" cy="144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0"/>
          <p:cNvCxnSpPr>
            <a:stCxn id="302" idx="6"/>
            <a:endCxn id="303" idx="1"/>
          </p:cNvCxnSpPr>
          <p:nvPr/>
        </p:nvCxnSpPr>
        <p:spPr>
          <a:xfrm>
            <a:off x="6363784" y="3293506"/>
            <a:ext cx="394800" cy="515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0"/>
          <p:cNvSpPr txBox="1"/>
          <p:nvPr/>
        </p:nvSpPr>
        <p:spPr>
          <a:xfrm>
            <a:off x="5208250" y="202975"/>
            <a:ext cx="118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6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8729988" y="150755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773906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0"/>
          <p:cNvCxnSpPr/>
          <p:nvPr/>
        </p:nvCxnSpPr>
        <p:spPr>
          <a:xfrm>
            <a:off x="8234425" y="157505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8" name="Google Shape;328;p30"/>
          <p:cNvSpPr/>
          <p:nvPr/>
        </p:nvSpPr>
        <p:spPr>
          <a:xfrm>
            <a:off x="82032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30"/>
          <p:cNvCxnSpPr>
            <a:stCxn id="328" idx="6"/>
            <a:endCxn id="329" idx="2"/>
          </p:cNvCxnSpPr>
          <p:nvPr/>
        </p:nvCxnSpPr>
        <p:spPr>
          <a:xfrm>
            <a:off x="8328350" y="4686450"/>
            <a:ext cx="3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0"/>
          <p:cNvCxnSpPr>
            <a:stCxn id="295" idx="7"/>
            <a:endCxn id="296" idx="3"/>
          </p:cNvCxnSpPr>
          <p:nvPr/>
        </p:nvCxnSpPr>
        <p:spPr>
          <a:xfrm flipH="1" rot="10800000">
            <a:off x="3039843" y="2297584"/>
            <a:ext cx="361200" cy="23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0"/>
          <p:cNvCxnSpPr>
            <a:stCxn id="301" idx="5"/>
            <a:endCxn id="302" idx="0"/>
          </p:cNvCxnSpPr>
          <p:nvPr/>
        </p:nvCxnSpPr>
        <p:spPr>
          <a:xfrm>
            <a:off x="5877826" y="3085664"/>
            <a:ext cx="425700" cy="149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0"/>
          <p:cNvCxnSpPr>
            <a:stCxn id="328" idx="2"/>
            <a:endCxn id="323" idx="5"/>
          </p:cNvCxnSpPr>
          <p:nvPr/>
        </p:nvCxnSpPr>
        <p:spPr>
          <a:xfrm rot="10800000">
            <a:off x="7845950" y="4669650"/>
            <a:ext cx="357300" cy="16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4" name="Google Shape;3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25" y="1012375"/>
            <a:ext cx="8696724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500"/>
          </a:p>
        </p:txBody>
      </p:sp>
      <p:sp>
        <p:nvSpPr>
          <p:cNvPr id="340" name="Google Shape;340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1" name="Google Shape;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00" y="1053812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ชั้น3 &gt; ฝ่ายบริหารการเงินการคลัง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1503725" y="2271600"/>
            <a:ext cx="518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ชั้น4 &gt; สำนักงานคณบดี คณะแพทยศาสตร์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503725" y="276247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&gt; Zone A / D ชั้น 2 ฝ่ายเทคโนโลยีสารสนเทศ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1503725" y="325335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ชั้น4 &gt; งานรังสีวินิจฉัยและร่วมรักษา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46</a:t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6687088" y="3772838"/>
            <a:ext cx="5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1503725" y="37442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ชั้น3 &gt; งานผู้ป่วยนอก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70204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69659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63557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63557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73" name="Google Shape;373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78" name="Google Shape;378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4" name="Google Shape;3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550" y="1272125"/>
            <a:ext cx="41624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25" y="1163975"/>
            <a:ext cx="4444075" cy="36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3" name="Google Shape;3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/>
        </p:nvSpPr>
        <p:spPr>
          <a:xfrm>
            <a:off x="7753300" y="1125775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9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5" name="Google Shape;395;p34"/>
          <p:cNvCxnSpPr>
            <a:stCxn id="394" idx="1"/>
          </p:cNvCxnSpPr>
          <p:nvPr/>
        </p:nvCxnSpPr>
        <p:spPr>
          <a:xfrm flipH="1">
            <a:off x="6124300" y="1302775"/>
            <a:ext cx="1629000" cy="554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4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7" name="Google Shape;397;p34"/>
          <p:cNvCxnSpPr>
            <a:stCxn id="396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9" name="Google Shape;399;p34"/>
          <p:cNvCxnSpPr>
            <a:stCxn id="398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4"/>
          <p:cNvSpPr txBox="1"/>
          <p:nvPr/>
        </p:nvSpPr>
        <p:spPr>
          <a:xfrm>
            <a:off x="1787975" y="3713450"/>
            <a:ext cx="1152000" cy="38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7 คน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1" name="Google Shape;401;p34"/>
          <p:cNvCxnSpPr/>
          <p:nvPr/>
        </p:nvCxnSpPr>
        <p:spPr>
          <a:xfrm flipH="1" rot="10800000">
            <a:off x="2940025" y="3795900"/>
            <a:ext cx="1866600" cy="159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4"/>
          <p:cNvCxnSpPr/>
          <p:nvPr/>
        </p:nvCxnSpPr>
        <p:spPr>
          <a:xfrm flipH="1">
            <a:off x="4843900" y="1302775"/>
            <a:ext cx="2909400" cy="38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4"/>
          <p:cNvSpPr/>
          <p:nvPr/>
        </p:nvSpPr>
        <p:spPr>
          <a:xfrm>
            <a:off x="4110325" y="1826950"/>
            <a:ext cx="909600" cy="4818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4110325" y="1821550"/>
            <a:ext cx="90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</a:rPr>
              <a:t>First tier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</a:rPr>
              <a:t>21 %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24" y="803976"/>
            <a:ext cx="6687874" cy="41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7"/>
          <p:cNvSpPr txBox="1"/>
          <p:nvPr/>
        </p:nvSpPr>
        <p:spPr>
          <a:xfrm>
            <a:off x="256000" y="1138450"/>
            <a:ext cx="8709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1.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ระบบ E-Doc ยังไม่สามารถบันทึกได้ และค้นหาเอกสารของคนไข้ได้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2. ระบบ SAP ยังไม่รองรับ Adobe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acrobat DC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เวอร์ชั่นล่าสุด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3. เครื่องคอมพิวเตอร์ไม่เพียงพอต่อการใช้งานของUser 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4. ไม่มี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Hard Disk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สำรองในกรณีเครื่องคอมพิวเตอร์Windows เสีย หรือ  </a:t>
            </a: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Hard Disk มีปัญหา (สั่งซื้อ Spare แล้ว)</a:t>
            </a:r>
            <a:b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5. ไม่มี Mouse และ Keyboard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สำรองในกรณีอุปกรณ์ชำรุด ใช้งานไม่ได้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6. Hub Network ไม่เพียงพอในการใช้งาน     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7.  Report Datazone ไม่สามารถเปิดได้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8. ระบบ HIS 17 ไร่ไม่สามารถใช้งานได้ (ระบบล่ม)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Problems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436" name="Google Shape;436;p38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May 2022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/>
          <p:nvPr/>
        </p:nvSpPr>
        <p:spPr>
          <a:xfrm>
            <a:off x="256000" y="1138450"/>
            <a:ext cx="8709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ปัญหาการนำข้อมูลจากระบบ Service Desk ดึงข้อมูลมาวิเคราะห์ เพื่อหาแนวทางการแก้ไขไปหาระยะยาวของระบบ และโปรแกรมต่างๆยังไม่ได้ข้อมูลที่ถูกต้อง เพื่อให้การนำข้อมูลมาใช้ได้เกิดประโยช์นสูงสุดควรมีองค์ประกอบสรุปดังนี้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ควรสร้างรูปแบบ Pattern ของ ปัญหา , สาเหตุ, วิธีการแก้ไข  ปัญหาซ้ำๆให้เป็นประโยคเดียวกัน เพื่อนำไปใช้ในการจัดกลุ่มหรือ (Group) ของปัญหาโดยเริ่มจาก Helpdesk และ Support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		ตัวอย่างเช่น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			ปัญหา : Computer พบปัญหา เครื่องค้างช้า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สาเหตุ : เพื่อมีการเชื่อมต่อ OneDrive , Ms. Tems ทำให้กิน Ram ของเครื่อง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วิธีการแก้ไข :  ทำการ Sysn ข้อมูลให้เรียบร้อย แล้วดำเนินการปิดการเชื่อมต่อของระบบ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โดยหากพบปัญหานี้บ่อยๆ ควรใช้รูปแบบคำและประโยคเดียวกันเพื่อจัดกลุ่มข้อมูลนำไปวิเคราะห์เพื่อแก้ไขปัญหา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0" name="Google Shape;450;p3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2449625" y="1093325"/>
            <a:ext cx="615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วางแผนการ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Migrate เพื่อลดปัญหาบริเวรกว้างทดสอบภายใน เพื่อให้เกิดผลกระทบหน้างานน้อยที่สุดก่อน Migrate  สรุปปัญหาและวิธีการแก้ไข ก่อนเริ่ม Migrate วางแผนการจัดเจ้าหน้าที่ Training ระบบ ก่อน Migrate เพื่อให้เจ้าหน้าที่มีความรู้พร้อม รับสายและแก้ไขปัญหาได้รวดเร็ว จัดอัตตรากำลังเจ้าหน้าที่ให้พร้อมและเพียงพอในการเริ่ม Migrate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First tier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64" name="Google Shape;464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5" name="Google Shape;4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1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2" name="Google Shape;47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41"/>
          <p:cNvCxnSpPr>
            <a:stCxn id="471" idx="2"/>
            <a:endCxn id="472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1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6" name="Google Shape;47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41"/>
          <p:cNvCxnSpPr>
            <a:stCxn id="466" idx="3"/>
            <a:endCxn id="476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1"/>
          <p:cNvCxnSpPr>
            <a:endCxn id="477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1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84" name="Google Shape;484;p41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85" name="Google Shape;485;p41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86" name="Google Shape;486;p41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487" name="Google Shape;487;p41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488" name="Google Shape;488;p41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89" name="Google Shape;489;p41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90" name="Google Shape;490;p41"/>
          <p:cNvCxnSpPr>
            <a:stCxn id="476" idx="3"/>
            <a:endCxn id="489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1"/>
          <p:cNvCxnSpPr>
            <a:stCxn id="477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1"/>
          <p:cNvCxnSpPr>
            <a:stCxn id="488" idx="2"/>
            <a:endCxn id="483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1"/>
          <p:cNvCxnSpPr>
            <a:stCxn id="483" idx="1"/>
            <a:endCxn id="482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1"/>
          <p:cNvCxnSpPr>
            <a:stCxn id="489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1"/>
          <p:cNvCxnSpPr>
            <a:stCxn id="485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1"/>
          <p:cNvCxnSpPr>
            <a:stCxn id="486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1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506" name="Google Shape;506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07" name="Google Shape;5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2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10" name="Google Shape;510;p42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11" name="Google Shape;511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12" name="Google Shape;512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5" name="Google Shape;515;p42"/>
          <p:cNvCxnSpPr>
            <a:stCxn id="513" idx="2"/>
            <a:endCxn id="511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2"/>
          <p:cNvCxnSpPr>
            <a:endCxn id="513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42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8" name="Google Shape;518;p42"/>
          <p:cNvCxnSpPr>
            <a:endCxn id="517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9" name="Google Shape;519;p42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20" name="Google Shape;520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1" name="Google Shape;521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22" name="Google Shape;522;p42"/>
          <p:cNvCxnSpPr>
            <a:stCxn id="517" idx="3"/>
            <a:endCxn id="520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3" name="Google Shape;523;p42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24" name="Google Shape;524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5" name="Google Shape;525;p42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26" name="Google Shape;526;p42"/>
          <p:cNvCxnSpPr>
            <a:stCxn id="527" idx="2"/>
            <a:endCxn id="524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2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0" name="Google Shape;530;p42"/>
          <p:cNvCxnSpPr>
            <a:stCxn id="524" idx="1"/>
            <a:endCxn id="528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2"/>
          <p:cNvCxnSpPr>
            <a:stCxn id="528" idx="1"/>
            <a:endCxn id="529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42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3" name="Google Shape;533;p42"/>
          <p:cNvCxnSpPr>
            <a:stCxn id="511" idx="2"/>
            <a:endCxn id="527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2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6" name="Google Shape;536;p42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7" name="Google Shape;537;p42"/>
          <p:cNvCxnSpPr>
            <a:stCxn id="524" idx="3"/>
            <a:endCxn id="527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2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0" name="Google Shape;540;p42"/>
          <p:cNvCxnSpPr>
            <a:stCxn id="520" idx="2"/>
            <a:endCxn id="517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2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2" name="Google Shape;542;p42"/>
          <p:cNvCxnSpPr>
            <a:stCxn id="520" idx="0"/>
            <a:endCxn id="541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2"/>
          <p:cNvCxnSpPr>
            <a:endCxn id="513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42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550" name="Google Shape;550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51" name="Google Shape;5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2" name="Google Shape;552;p43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53" name="Google Shape;553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54" name="Google Shape;554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55" name="Google Shape;555;p43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7" name="Google Shape;557;p43"/>
          <p:cNvCxnSpPr>
            <a:stCxn id="555" idx="2"/>
            <a:endCxn id="553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3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9" name="Google Shape;559;p43"/>
          <p:cNvCxnSpPr>
            <a:endCxn id="558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0" name="Google Shape;560;p43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61" name="Google Shape;561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2" name="Google Shape;562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63" name="Google Shape;563;p43"/>
          <p:cNvCxnSpPr>
            <a:stCxn id="558" idx="3"/>
            <a:endCxn id="561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4" name="Google Shape;564;p43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65" name="Google Shape;565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6" name="Google Shape;566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67" name="Google Shape;567;p43"/>
          <p:cNvCxnSpPr>
            <a:stCxn id="568" idx="2"/>
            <a:endCxn id="565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3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1" name="Google Shape;571;p43"/>
          <p:cNvCxnSpPr>
            <a:stCxn id="565" idx="1"/>
            <a:endCxn id="569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3"/>
          <p:cNvCxnSpPr>
            <a:stCxn id="569" idx="1"/>
            <a:endCxn id="570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3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68" name="Google Shape;568;p43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4" name="Google Shape;574;p43"/>
          <p:cNvCxnSpPr>
            <a:stCxn id="553" idx="2"/>
            <a:endCxn id="568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3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8" name="Google Shape;578;p43"/>
          <p:cNvCxnSpPr>
            <a:stCxn id="565" idx="3"/>
            <a:endCxn id="568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3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82" name="Google Shape;582;p43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83" name="Google Shape;583;p43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4" name="Google Shape;584;p43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5" name="Google Shape;585;p43"/>
          <p:cNvCxnSpPr>
            <a:stCxn id="581" idx="3"/>
            <a:endCxn id="583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3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7" name="Google Shape;587;p43"/>
          <p:cNvCxnSpPr>
            <a:stCxn id="583" idx="3"/>
            <a:endCxn id="555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3"/>
          <p:cNvCxnSpPr>
            <a:endCxn id="570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3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0" name="Google Shape;590;p43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1" name="Google Shape;591;p43"/>
          <p:cNvCxnSpPr>
            <a:stCxn id="561" idx="2"/>
            <a:endCxn id="558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3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3" name="Google Shape;593;p43"/>
          <p:cNvCxnSpPr>
            <a:endCxn id="592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3"/>
          <p:cNvCxnSpPr>
            <a:endCxn id="555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43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439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610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1049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710425"/>
            <a:chOff x="1462175" y="1205200"/>
            <a:chExt cx="7819675" cy="37104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7200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49288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94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59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75" y="7111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6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E-Doc Scan เอกสารไมไ่ด้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เข้าใช้งานระบบ Doc Online 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Ricoh ไม่สามารถสแกนเอกสารได้  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Sticker Print ไม่ออก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เครื่องคอมพิวเตอร์ค้าง ช้า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เข้า Windows 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ไม่มีสัญญาณ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คอมพิวเตอร์เปิดไม่ได้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พิมพ์เอกสารไม่ได้ , ศีย์ข้อมูล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ไม่ได้, เข้าถึงข้อมูลใน HIS ไมไ่ด้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25" y="3167750"/>
            <a:ext cx="3498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439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640775" y="4348525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110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136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610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428225"/>
            <a:chOff x="1221525" y="1259000"/>
            <a:chExt cx="4420325" cy="34282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110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136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May </a:t>
            </a: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1100"/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610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Training &amp; Education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ขอบริการเปิดสิทธิ์การเข้าใช้งานระบบ พนักงานใหม่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 Software, MDM, Microsoft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941450" y="2378738"/>
            <a:ext cx="28125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 เพิ่มฐานข้อมูล, ลบเอกสาร, เพิ่มชื่อในระบบ E-saraban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17822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700" y="2912400"/>
            <a:ext cx="18939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100"/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67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53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ขอบริการย้ายคอมพิวเตอร์, รางไฟ, ปริ้นเตอร์, และโทรศัพท์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ขอบริการเปลี่ยนหมึกปริ้นเตอร์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 Add Printer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59" name="Google Shape;259;p28"/>
          <p:cNvCxnSpPr>
            <a:stCxn id="257" idx="2"/>
          </p:cNvCxnSpPr>
          <p:nvPr/>
        </p:nvCxnSpPr>
        <p:spPr>
          <a:xfrm flipH="1">
            <a:off x="2463300" y="17822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 flipH="1">
            <a:off x="6783175" y="3009725"/>
            <a:ext cx="1512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