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Bai Jamjuree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iJamjuree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BaiJamjuree-italic.fntdata"/><Relationship Id="rId10" Type="http://schemas.openxmlformats.org/officeDocument/2006/relationships/slide" Target="slides/slide4.xml"/><Relationship Id="rId32" Type="http://schemas.openxmlformats.org/officeDocument/2006/relationships/font" Target="fonts/BaiJamjuree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BaiJamjuree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cef6d7b3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fcef6d7b30_0_2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fcef6d7b3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fcef6d7b30_0_2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cef6d7b3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fcef6d7b30_0_2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cef6d7b3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fcef6d7b30_0_2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fcef6d7b3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fcef6d7b30_0_2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f67667d3b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f67667d3b2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67667d3b2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f67667d3b2_0_2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f67667d3b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f67667d3b2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f67667d3b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f67667d3b2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f67667d3b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f67667d3b2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cef6d7b30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cef6d7b3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f67667d3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f67667d3b2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67667d3b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f67667d3b2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75f4ce1b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f75f4ce1bf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f67667d3b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f67667d3b2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f75f4ce1b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f75f4ce1bf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cef6d7b3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fcef6d7b30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cef6d7b3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fcef6d7b30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cef6d7b3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fcef6d7b30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cef6d7b3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fcef6d7b30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cef6d7b3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fcef6d7b30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cef6d7b3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fcef6d7b30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cef6d7b3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fcef6d7b30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idx="1" type="body"/>
          </p:nvPr>
        </p:nvSpPr>
        <p:spPr>
          <a:xfrm>
            <a:off x="0" y="3705210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2" type="body"/>
          </p:nvPr>
        </p:nvSpPr>
        <p:spPr>
          <a:xfrm>
            <a:off x="-148" y="4227934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45" name="Google Shape;4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57041" y="1313860"/>
            <a:ext cx="6438182" cy="327456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2"/>
          <p:cNvSpPr/>
          <p:nvPr>
            <p:ph idx="3" type="pic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>
            <p:ph idx="2" type="pic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9" name="Google Shape;49;p13"/>
          <p:cNvSpPr/>
          <p:nvPr>
            <p:ph idx="3" type="pic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0" name="Google Shape;50;p13"/>
          <p:cNvSpPr/>
          <p:nvPr>
            <p:ph idx="4" type="pic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>
            <p:ph idx="2" type="pic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3" name="Google Shape;53;p14"/>
          <p:cNvSpPr/>
          <p:nvPr>
            <p:ph idx="3" type="pic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4" name="Google Shape;54;p14"/>
          <p:cNvSpPr/>
          <p:nvPr>
            <p:ph idx="4" type="pic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5" name="Google Shape;55;p14"/>
          <p:cNvSpPr/>
          <p:nvPr>
            <p:ph idx="5" type="pic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6" name="Google Shape;56;p14"/>
          <p:cNvSpPr/>
          <p:nvPr>
            <p:ph idx="6" type="pic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395536" y="195486"/>
            <a:ext cx="842493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395536" y="771550"/>
            <a:ext cx="842493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asic Layout">
  <p:cSld name="5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/>
          <p:nvPr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65" name="Google Shape;6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5225" y="1079005"/>
            <a:ext cx="3373328" cy="408503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6"/>
          <p:cNvSpPr/>
          <p:nvPr>
            <p:ph idx="3" type="pic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itle Slide">
  <p:cSld name="13_Title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>
            <p:ph idx="2" type="pic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9" name="Google Shape;69;p17"/>
          <p:cNvSpPr/>
          <p:nvPr>
            <p:ph idx="3" type="pic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179512" y="339502"/>
            <a:ext cx="42484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2" type="body"/>
          </p:nvPr>
        </p:nvSpPr>
        <p:spPr>
          <a:xfrm>
            <a:off x="179512" y="915566"/>
            <a:ext cx="424847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5" name="Google Shape;75;p19"/>
          <p:cNvGrpSpPr/>
          <p:nvPr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76" name="Google Shape;76;p19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9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9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3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/>
          <p:nvPr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686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2" type="body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7"/>
          <p:cNvSpPr/>
          <p:nvPr>
            <p:ph idx="3" type="pic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7"/>
          <p:cNvSpPr/>
          <p:nvPr>
            <p:ph idx="4" type="pic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" name="Google Shape;26;p7"/>
          <p:cNvSpPr/>
          <p:nvPr>
            <p:ph idx="5" type="pic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7"/>
          <p:cNvSpPr/>
          <p:nvPr>
            <p:ph idx="6" type="pic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/>
          <p:nvPr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"/>
          <p:cNvSpPr/>
          <p:nvPr>
            <p:ph idx="2" type="pic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Images Layout">
  <p:cSld name="10_Images Layout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>
            <p:ph idx="2" type="pic"/>
          </p:nvPr>
        </p:nvSpPr>
        <p:spPr>
          <a:xfrm>
            <a:off x="6694140" y="2211700"/>
            <a:ext cx="1944216" cy="25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" name="Google Shape;33;p9"/>
          <p:cNvSpPr/>
          <p:nvPr>
            <p:ph idx="3" type="pic"/>
          </p:nvPr>
        </p:nvSpPr>
        <p:spPr>
          <a:xfrm>
            <a:off x="4629910" y="2211700"/>
            <a:ext cx="1944216" cy="25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" name="Google Shape;34;p9"/>
          <p:cNvSpPr/>
          <p:nvPr>
            <p:ph idx="4" type="pic"/>
          </p:nvPr>
        </p:nvSpPr>
        <p:spPr>
          <a:xfrm>
            <a:off x="2565681" y="2211700"/>
            <a:ext cx="1944216" cy="25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5" name="Google Shape;35;p9"/>
          <p:cNvSpPr/>
          <p:nvPr>
            <p:ph idx="5" type="pic"/>
          </p:nvPr>
        </p:nvSpPr>
        <p:spPr>
          <a:xfrm>
            <a:off x="501452" y="447700"/>
            <a:ext cx="1944216" cy="43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bg>
      <p:bgPr>
        <a:solidFill>
          <a:schemeClr val="accen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/>
          <p:nvPr>
            <p:ph idx="2" type="pic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8" name="Google Shape;38;p10"/>
          <p:cNvSpPr/>
          <p:nvPr>
            <p:ph idx="3" type="pic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" name="Google Shape;39;p10"/>
          <p:cNvSpPr/>
          <p:nvPr>
            <p:ph idx="4" type="pic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free-powerpoint-templates-design.com/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28.png"/><Relationship Id="rId7" Type="http://schemas.openxmlformats.org/officeDocument/2006/relationships/image" Target="../media/image24.jpg"/><Relationship Id="rId8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16.png"/><Relationship Id="rId7" Type="http://schemas.openxmlformats.org/officeDocument/2006/relationships/image" Target="../media/image14.png"/><Relationship Id="rId8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>
            <a:hlinkClick r:id="rId3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>
            <a:off x="0" y="3705210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S</a:t>
            </a:r>
            <a:r>
              <a:rPr lang="en-US"/>
              <a:t>ummary Report</a:t>
            </a:r>
            <a:endParaRPr sz="3600"/>
          </a:p>
        </p:txBody>
      </p:sp>
      <p:sp>
        <p:nvSpPr>
          <p:cNvPr id="85" name="Google Shape;85;p20"/>
          <p:cNvSpPr txBox="1"/>
          <p:nvPr>
            <p:ph idx="2" type="body"/>
          </p:nvPr>
        </p:nvSpPr>
        <p:spPr>
          <a:xfrm>
            <a:off x="0" y="4391997"/>
            <a:ext cx="91440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b="0" lang="en-US">
                <a:latin typeface="Bai Jamjuree"/>
                <a:ea typeface="Bai Jamjuree"/>
                <a:cs typeface="Bai Jamjuree"/>
                <a:sym typeface="Bai Jamjuree"/>
              </a:rPr>
              <a:t>รายงานสรุปปัญหา และวิธีการแก้ไขปัญหา</a:t>
            </a:r>
            <a:endParaRPr b="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b="0" lang="en-US">
                <a:latin typeface="Bai Jamjuree"/>
                <a:ea typeface="Bai Jamjuree"/>
                <a:cs typeface="Bai Jamjuree"/>
                <a:sym typeface="Bai Jamjuree"/>
              </a:rPr>
              <a:t> รายงานผลการดำเนินงานประจำเดือน และตัวชี้วัดในการดำเนิน</a:t>
            </a:r>
            <a:r>
              <a:rPr lang="en-US" sz="1300"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86" name="Google Shape;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6100" y="1660075"/>
            <a:ext cx="930674" cy="18522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1880000" dist="19050">
              <a:srgbClr val="7F7F7F">
                <a:alpha val="19000"/>
              </a:srgbClr>
            </a:outerShdw>
          </a:effectLst>
        </p:spPr>
      </p:pic>
      <p:pic>
        <p:nvPicPr>
          <p:cNvPr id="87" name="Google Shape;8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/>
          <p:nvPr>
            <p:ph idx="1" type="body"/>
          </p:nvPr>
        </p:nvSpPr>
        <p:spPr>
          <a:xfrm>
            <a:off x="0" y="2279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sz="3200"/>
              <a:t>Top 5 Department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sz="2000"/>
              <a:t>October </a:t>
            </a:r>
            <a:endParaRPr sz="2000"/>
          </a:p>
        </p:txBody>
      </p:sp>
      <p:sp>
        <p:nvSpPr>
          <p:cNvPr id="272" name="Google Shape;272;p29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73" name="Google Shape;2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0675" y="1063175"/>
            <a:ext cx="7365424" cy="394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9"/>
          <p:cNvSpPr txBox="1"/>
          <p:nvPr/>
        </p:nvSpPr>
        <p:spPr>
          <a:xfrm>
            <a:off x="1503725" y="1780725"/>
            <a:ext cx="25002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ชั้น 2 Zone B งานผู้ป่วยนอก (3057)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76" name="Google Shape;276;p29"/>
          <p:cNvSpPr txBox="1"/>
          <p:nvPr/>
        </p:nvSpPr>
        <p:spPr>
          <a:xfrm>
            <a:off x="1503725" y="2271600"/>
            <a:ext cx="33234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Zone A / D  ชั้น3  ฝ่ายบริหารการเงินการคลัง (2939)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77" name="Google Shape;277;p29"/>
          <p:cNvSpPr txBox="1"/>
          <p:nvPr/>
        </p:nvSpPr>
        <p:spPr>
          <a:xfrm>
            <a:off x="1503725" y="2762475"/>
            <a:ext cx="33234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ชั้น3  งานผู้ป่วยนอก (2743)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78" name="Google Shape;278;p29"/>
          <p:cNvSpPr txBox="1"/>
          <p:nvPr/>
        </p:nvSpPr>
        <p:spPr>
          <a:xfrm>
            <a:off x="1503725" y="3253350"/>
            <a:ext cx="33234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ชั้น4  งานรังสีวินิจฉัยและร่วมรักษา (2757)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79" name="Google Shape;279;p29"/>
          <p:cNvSpPr txBox="1"/>
          <p:nvPr/>
        </p:nvSpPr>
        <p:spPr>
          <a:xfrm>
            <a:off x="1503725" y="3744225"/>
            <a:ext cx="31290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Zone B / C  ชั้น3  ฝ่ายจัดซื้อจัดจ้าง (2949)</a:t>
            </a: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80" name="Google Shape;280;p29"/>
          <p:cNvSpPr txBox="1"/>
          <p:nvPr/>
        </p:nvSpPr>
        <p:spPr>
          <a:xfrm>
            <a:off x="155025" y="1183050"/>
            <a:ext cx="2116500" cy="354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Department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81" name="Google Shape;281;p29"/>
          <p:cNvSpPr txBox="1"/>
          <p:nvPr/>
        </p:nvSpPr>
        <p:spPr>
          <a:xfrm>
            <a:off x="155025" y="4341900"/>
            <a:ext cx="2116500" cy="354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82" name="Google Shape;282;p29"/>
          <p:cNvCxnSpPr/>
          <p:nvPr/>
        </p:nvCxnSpPr>
        <p:spPr>
          <a:xfrm>
            <a:off x="1170000" y="1378625"/>
            <a:ext cx="0" cy="260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29"/>
          <p:cNvCxnSpPr/>
          <p:nvPr/>
        </p:nvCxnSpPr>
        <p:spPr>
          <a:xfrm>
            <a:off x="1449600" y="4525400"/>
            <a:ext cx="7078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" name="Google Shape;284;p29"/>
          <p:cNvSpPr/>
          <p:nvPr/>
        </p:nvSpPr>
        <p:spPr>
          <a:xfrm>
            <a:off x="7260100" y="1813725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9"/>
          <p:cNvSpPr/>
          <p:nvPr/>
        </p:nvSpPr>
        <p:spPr>
          <a:xfrm>
            <a:off x="7190500" y="2337600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9"/>
          <p:cNvSpPr/>
          <p:nvPr/>
        </p:nvSpPr>
        <p:spPr>
          <a:xfrm>
            <a:off x="6595425" y="2795475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9"/>
          <p:cNvSpPr/>
          <p:nvPr/>
        </p:nvSpPr>
        <p:spPr>
          <a:xfrm>
            <a:off x="6595425" y="3286350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9"/>
          <p:cNvSpPr/>
          <p:nvPr/>
        </p:nvSpPr>
        <p:spPr>
          <a:xfrm>
            <a:off x="4803738" y="3810225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9"/>
          <p:cNvSpPr/>
          <p:nvPr/>
        </p:nvSpPr>
        <p:spPr>
          <a:xfrm>
            <a:off x="2491884" y="4806300"/>
            <a:ext cx="58266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9"/>
          <p:cNvSpPr txBox="1"/>
          <p:nvPr/>
        </p:nvSpPr>
        <p:spPr>
          <a:xfrm>
            <a:off x="7260100" y="1757625"/>
            <a:ext cx="5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60</a:t>
            </a:r>
            <a:endParaRPr/>
          </a:p>
        </p:txBody>
      </p:sp>
      <p:sp>
        <p:nvSpPr>
          <p:cNvPr id="291" name="Google Shape;291;p29"/>
          <p:cNvSpPr txBox="1"/>
          <p:nvPr/>
        </p:nvSpPr>
        <p:spPr>
          <a:xfrm>
            <a:off x="7260100" y="2248500"/>
            <a:ext cx="5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58</a:t>
            </a:r>
            <a:endParaRPr/>
          </a:p>
        </p:txBody>
      </p:sp>
      <p:sp>
        <p:nvSpPr>
          <p:cNvPr id="292" name="Google Shape;292;p29"/>
          <p:cNvSpPr txBox="1"/>
          <p:nvPr/>
        </p:nvSpPr>
        <p:spPr>
          <a:xfrm>
            <a:off x="6639800" y="2739375"/>
            <a:ext cx="5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43</a:t>
            </a:r>
            <a:endParaRPr/>
          </a:p>
        </p:txBody>
      </p:sp>
      <p:sp>
        <p:nvSpPr>
          <p:cNvPr id="293" name="Google Shape;293;p29"/>
          <p:cNvSpPr txBox="1"/>
          <p:nvPr/>
        </p:nvSpPr>
        <p:spPr>
          <a:xfrm>
            <a:off x="6639800" y="3230250"/>
            <a:ext cx="5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41</a:t>
            </a:r>
            <a:endParaRPr/>
          </a:p>
        </p:txBody>
      </p:sp>
      <p:sp>
        <p:nvSpPr>
          <p:cNvPr id="294" name="Google Shape;294;p29"/>
          <p:cNvSpPr txBox="1"/>
          <p:nvPr/>
        </p:nvSpPr>
        <p:spPr>
          <a:xfrm>
            <a:off x="4841688" y="3721125"/>
            <a:ext cx="5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Performance</a:t>
            </a:r>
            <a:endParaRPr/>
          </a:p>
        </p:txBody>
      </p:sp>
      <p:sp>
        <p:nvSpPr>
          <p:cNvPr id="300" name="Google Shape;300;p30"/>
          <p:cNvSpPr txBox="1"/>
          <p:nvPr>
            <p:ph idx="2" type="body"/>
          </p:nvPr>
        </p:nvSpPr>
        <p:spPr>
          <a:xfrm>
            <a:off x="2699644" y="2757294"/>
            <a:ext cx="3744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By</a:t>
            </a: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Teams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01" name="Google Shape;3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488" y="14064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0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03" name="Google Shape;30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0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05" name="Google Shape;305;p30"/>
          <p:cNvSpPr txBox="1"/>
          <p:nvPr>
            <p:ph idx="2" type="body"/>
          </p:nvPr>
        </p:nvSpPr>
        <p:spPr>
          <a:xfrm>
            <a:off x="2737394" y="30755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b="1"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 txBox="1"/>
          <p:nvPr/>
        </p:nvSpPr>
        <p:spPr>
          <a:xfrm>
            <a:off x="2411753" y="267500"/>
            <a:ext cx="4402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highlight>
                  <a:srgbClr val="FFFFFF"/>
                </a:highlight>
              </a:rPr>
              <a:t>Workload By Teams</a:t>
            </a:r>
            <a:endParaRPr b="1"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highlight>
                  <a:srgbClr val="FFFFFF"/>
                </a:highlight>
              </a:rPr>
              <a:t>October </a:t>
            </a:r>
            <a:endParaRPr b="1" sz="2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311" name="Google Shape;3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550" y="989925"/>
            <a:ext cx="4737350" cy="383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6520" y="980900"/>
            <a:ext cx="4702056" cy="375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2"/>
          <p:cNvSpPr txBox="1"/>
          <p:nvPr/>
        </p:nvSpPr>
        <p:spPr>
          <a:xfrm>
            <a:off x="2411750" y="267500"/>
            <a:ext cx="4402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highlight>
                  <a:srgbClr val="FFFFFF"/>
                </a:highlight>
              </a:rPr>
              <a:t>Workload Resolve By Tier</a:t>
            </a:r>
            <a:endParaRPr b="1"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highlight>
                  <a:schemeClr val="lt1"/>
                </a:highlight>
              </a:rPr>
              <a:t>October </a:t>
            </a:r>
            <a:endParaRPr b="1"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319" name="Google Shape;31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2"/>
          <p:cNvSpPr txBox="1"/>
          <p:nvPr/>
        </p:nvSpPr>
        <p:spPr>
          <a:xfrm>
            <a:off x="7753300" y="1125775"/>
            <a:ext cx="10398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Point IT  2 คน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321" name="Google Shape;321;p32"/>
          <p:cNvCxnSpPr/>
          <p:nvPr/>
        </p:nvCxnSpPr>
        <p:spPr>
          <a:xfrm flipH="1">
            <a:off x="6594100" y="1266000"/>
            <a:ext cx="1159200" cy="6582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32"/>
          <p:cNvSpPr txBox="1"/>
          <p:nvPr/>
        </p:nvSpPr>
        <p:spPr>
          <a:xfrm>
            <a:off x="2264425" y="1125775"/>
            <a:ext cx="10398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Point IT  2 คน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323" name="Google Shape;323;p32"/>
          <p:cNvCxnSpPr>
            <a:stCxn id="322" idx="3"/>
          </p:cNvCxnSpPr>
          <p:nvPr/>
        </p:nvCxnSpPr>
        <p:spPr>
          <a:xfrm>
            <a:off x="3304225" y="1302775"/>
            <a:ext cx="1180500" cy="13392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32"/>
          <p:cNvSpPr txBox="1"/>
          <p:nvPr/>
        </p:nvSpPr>
        <p:spPr>
          <a:xfrm>
            <a:off x="2264425" y="1762050"/>
            <a:ext cx="10398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WTC  4  คน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325" name="Google Shape;325;p32"/>
          <p:cNvCxnSpPr>
            <a:stCxn id="324" idx="3"/>
          </p:cNvCxnSpPr>
          <p:nvPr/>
        </p:nvCxnSpPr>
        <p:spPr>
          <a:xfrm>
            <a:off x="3304225" y="1939050"/>
            <a:ext cx="1017900" cy="7695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32"/>
          <p:cNvSpPr txBox="1"/>
          <p:nvPr/>
        </p:nvSpPr>
        <p:spPr>
          <a:xfrm>
            <a:off x="2264425" y="4230550"/>
            <a:ext cx="13119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PC Team  2  คน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327" name="Google Shape;327;p32"/>
          <p:cNvCxnSpPr>
            <a:stCxn id="326" idx="3"/>
          </p:cNvCxnSpPr>
          <p:nvPr/>
        </p:nvCxnSpPr>
        <p:spPr>
          <a:xfrm flipH="1" rot="10800000">
            <a:off x="3576325" y="3392050"/>
            <a:ext cx="971100" cy="10155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p32"/>
          <p:cNvSpPr/>
          <p:nvPr/>
        </p:nvSpPr>
        <p:spPr>
          <a:xfrm>
            <a:off x="5413632" y="1851275"/>
            <a:ext cx="1096500" cy="481800"/>
          </a:xfrm>
          <a:prstGeom prst="rect">
            <a:avLst/>
          </a:prstGeom>
          <a:solidFill>
            <a:srgbClr val="3D3D3D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2"/>
          <p:cNvSpPr txBox="1"/>
          <p:nvPr/>
        </p:nvSpPr>
        <p:spPr>
          <a:xfrm>
            <a:off x="5413632" y="1845875"/>
            <a:ext cx="109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</a:rPr>
              <a:t>First tier,298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</a:rPr>
              <a:t>32 %</a:t>
            </a:r>
            <a:endParaRPr b="1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924" y="88813"/>
            <a:ext cx="7306174" cy="49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3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33"/>
          <p:cNvSpPr txBox="1"/>
          <p:nvPr/>
        </p:nvSpPr>
        <p:spPr>
          <a:xfrm>
            <a:off x="2529628" y="371675"/>
            <a:ext cx="4402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highlight>
                  <a:srgbClr val="FFFFFF"/>
                </a:highlight>
              </a:rPr>
              <a:t>Workload Resolve By Tier</a:t>
            </a:r>
            <a:endParaRPr b="1"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highlight>
                  <a:schemeClr val="lt1"/>
                </a:highlight>
              </a:rPr>
              <a:t>October </a:t>
            </a:r>
            <a:endParaRPr b="1"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337" name="Google Shape;33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Event/Project</a:t>
            </a:r>
            <a:endParaRPr/>
          </a:p>
        </p:txBody>
      </p:sp>
      <p:pic>
        <p:nvPicPr>
          <p:cNvPr id="343" name="Google Shape;3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088" y="13688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4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45" name="Google Shape;34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4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47" name="Google Shape;347;p34"/>
          <p:cNvSpPr txBox="1"/>
          <p:nvPr>
            <p:ph idx="2" type="body"/>
          </p:nvPr>
        </p:nvSpPr>
        <p:spPr>
          <a:xfrm>
            <a:off x="2699844" y="28561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b="1" sz="2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 txBox="1"/>
          <p:nvPr>
            <p:ph idx="1" type="body"/>
          </p:nvPr>
        </p:nvSpPr>
        <p:spPr>
          <a:xfrm>
            <a:off x="0" y="123473"/>
            <a:ext cx="91440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b="1" lang="en-US"/>
              <a:t>Event/Project</a:t>
            </a:r>
            <a:endParaRPr/>
          </a:p>
        </p:txBody>
      </p:sp>
      <p:sp>
        <p:nvSpPr>
          <p:cNvPr id="353" name="Google Shape;353;p35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54" name="Google Shape;3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5"/>
          <p:cNvSpPr txBox="1"/>
          <p:nvPr/>
        </p:nvSpPr>
        <p:spPr>
          <a:xfrm>
            <a:off x="256000" y="1138450"/>
            <a:ext cx="87093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i Jamjuree"/>
              <a:buAutoNum type="arabicPeriod"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Event/Project : การติดตั้ง MDM ตาม List Files จะต้องมีเจ้าหน้าที่ประจำการเพื่อติดตั้งโปรแกรม วันละ 1      อัตตรา 18-29 ต.ค.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i Jamjuree"/>
              <a:buAutoNum type="arabicPeriod"/>
            </a:pPr>
            <a:r>
              <a:rPr lang="en-US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Event/Project : การจัดเตรียมเครื่อง เพื่อติดตั้งจำนวนเครื่องมากกว่า 10 เครื่อง ขึ้นไป (อาจมีวันเสาร์ - อาทิตย์ด้วย)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i Jamjuree"/>
              <a:buAutoNum type="arabicPeriod"/>
            </a:pPr>
            <a:r>
              <a:rPr lang="en-US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Event/Project :  การขนเครื่องย้ายเครื่องไปยัง ห้องต่างๆ หลัง 16.00 น.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i Jamjuree"/>
              <a:buAutoNum type="arabicPeriod"/>
            </a:pPr>
            <a:r>
              <a:rPr lang="en-US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Event/Project : การ Disable Account :  (Admin Domain) เนื่องจากเป็น Improvement ในการลดปัญหาเกี่ยวกับ Security (Virus)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AutoNum type="arabicPeriod"/>
            </a:pPr>
            <a:r>
              <a:rPr lang="en-US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Event/Project การย้ายเครื่อง และอุปกรณ์ ทำการติดตั้ง Config ระบบ  (อาจมีวันเสาร์ - อาทิตย์ด้วย)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AutoNum type="arabicPeriod"/>
            </a:pPr>
            <a:r>
              <a:rPr lang="en-US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ย้ายแผนกจักษุ ชั้น3 ไป ชั้น12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AutoNum type="arabicPeriod"/>
            </a:pPr>
            <a:r>
              <a:rPr lang="en-US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ย้ายแผนกประเมินความเสี่ยง ,แผนกเต้านม จากชั้น2 ไปยังชั้น3 ตึกข้าราชบริพาร ศุกร์เย็น-เสาร์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AutoNum type="arabicPeriod"/>
            </a:pPr>
            <a:r>
              <a:rPr lang="en-US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ย้ายจุดรับบริจาค จุดของที่ละลึกชั้น1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/>
          <p:nvPr>
            <p:ph idx="1" type="body"/>
          </p:nvPr>
        </p:nvSpPr>
        <p:spPr>
          <a:xfrm>
            <a:off x="0" y="123473"/>
            <a:ext cx="91440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b="1" lang="en-US"/>
              <a:t>Event/Project (ต่อ)</a:t>
            </a:r>
            <a:endParaRPr/>
          </a:p>
        </p:txBody>
      </p:sp>
      <p:sp>
        <p:nvSpPr>
          <p:cNvPr id="361" name="Google Shape;361;p36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62" name="Google Shape;3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6"/>
          <p:cNvSpPr txBox="1"/>
          <p:nvPr/>
        </p:nvSpPr>
        <p:spPr>
          <a:xfrm>
            <a:off x="372000" y="1219400"/>
            <a:ext cx="87093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9.      </a:t>
            </a:r>
            <a:r>
              <a:rPr lang="en-US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เก็บห้อง MDM มายังเเผนกIT ชั้น 4 หลังเลิกงาน 2 วัน จันทร์ - อังคาร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10.     เตรียมห้อง audit ที่ตึกบริหาร 1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11.      ติดตั้งคอมพิวเตอร์และอุปกรณ์ ที่ Ward 7 A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12.     ติดตั้งคอมพิวเตอร์และอุปกรณ์ ที่ Ward 8 A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13.     เตรียมห้องประชุม 17 ไร่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14.     เปลี่ยนคอมห้องตรวจชั้น 2 เป็นเครื่อง All in One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15.     ขนอุปกรณ์จาก CAT Hall 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16.     จัดห้องIT และมีการเปลี่ยน Admin Domain														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Problems</a:t>
            </a:r>
            <a:endParaRPr/>
          </a:p>
        </p:txBody>
      </p:sp>
      <p:pic>
        <p:nvPicPr>
          <p:cNvPr id="369" name="Google Shape;3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088" y="13688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7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71" name="Google Shape;37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7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73" name="Google Shape;373;p37"/>
          <p:cNvSpPr txBox="1"/>
          <p:nvPr/>
        </p:nvSpPr>
        <p:spPr>
          <a:xfrm>
            <a:off x="3071950" y="27969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September - October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8"/>
          <p:cNvSpPr txBox="1"/>
          <p:nvPr>
            <p:ph idx="1" type="body"/>
          </p:nvPr>
        </p:nvSpPr>
        <p:spPr>
          <a:xfrm>
            <a:off x="0" y="123473"/>
            <a:ext cx="91440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Problems</a:t>
            </a:r>
            <a:endParaRPr/>
          </a:p>
        </p:txBody>
      </p:sp>
      <p:sp>
        <p:nvSpPr>
          <p:cNvPr id="379" name="Google Shape;379;p38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80" name="Google Shape;3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8"/>
          <p:cNvSpPr txBox="1"/>
          <p:nvPr/>
        </p:nvSpPr>
        <p:spPr>
          <a:xfrm>
            <a:off x="256000" y="1138450"/>
            <a:ext cx="87093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i Jamjuree"/>
              <a:buAutoNum type="arabicPeriod"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ปัญหา Plan ในการเตรียมอุปกรณ์สำหรับติดตั้ง เมื่อ User มีการร้องขอ ปัญหาการจัดเตรียมเครื่อง จำนวนเครื่องไม่พอ หรือไม่สามารถ Check ได้ทันที ว่าเครื่องทั้งหมดมีจำนวนกี่เครื่อง ใช้งานแล้วกี่เครื่อง คงเหลือกี่เครื่อง (ไม่มี Stock Asset) ทำให้เมื่อถึงกำหนดการติดตั้ง เครื่องยังหาไม่ได้ และยังไม่ได้ Setup ระบบ ส่งผลกระทบกับทีมต่างๆ เป็นวงกว้าง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Summary Report</a:t>
            </a:r>
            <a:endParaRPr/>
          </a:p>
        </p:txBody>
      </p:sp>
      <p:pic>
        <p:nvPicPr>
          <p:cNvPr id="93" name="Google Shape;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1"/>
          <p:cNvSpPr txBox="1"/>
          <p:nvPr/>
        </p:nvSpPr>
        <p:spPr>
          <a:xfrm>
            <a:off x="-101600" y="476780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September </a:t>
            </a:r>
            <a:endParaRPr sz="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95" name="Google Shape;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1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97" name="Google Shape;97;p21"/>
          <p:cNvSpPr txBox="1"/>
          <p:nvPr>
            <p:ph idx="2" type="body"/>
          </p:nvPr>
        </p:nvSpPr>
        <p:spPr>
          <a:xfrm>
            <a:off x="2737394" y="30755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b="1"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9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Improvement</a:t>
            </a:r>
            <a:endParaRPr/>
          </a:p>
        </p:txBody>
      </p:sp>
      <p:sp>
        <p:nvSpPr>
          <p:cNvPr id="387" name="Google Shape;387;p39"/>
          <p:cNvSpPr txBox="1"/>
          <p:nvPr>
            <p:ph idx="2" type="body"/>
          </p:nvPr>
        </p:nvSpPr>
        <p:spPr>
          <a:xfrm>
            <a:off x="2699644" y="2757294"/>
            <a:ext cx="3744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เสนอแนวทางการแก้ไข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88" name="Google Shape;3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638" y="14677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9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90" name="Google Shape;39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9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92" name="Google Shape;392;p39"/>
          <p:cNvSpPr txBox="1"/>
          <p:nvPr/>
        </p:nvSpPr>
        <p:spPr>
          <a:xfrm>
            <a:off x="3071800" y="31157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"/>
          <p:cNvSpPr txBox="1"/>
          <p:nvPr/>
        </p:nvSpPr>
        <p:spPr>
          <a:xfrm>
            <a:off x="-4" y="227975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2700">
                <a:solidFill>
                  <a:srgbClr val="3F3F3F"/>
                </a:solidFill>
              </a:rPr>
              <a:t>Operation Service</a:t>
            </a:r>
            <a:endParaRPr sz="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98" name="Google Shape;39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0"/>
          <p:cNvSpPr txBox="1"/>
          <p:nvPr>
            <p:ph idx="1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Improvement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00" name="Google Shape;400;p40"/>
          <p:cNvSpPr txBox="1"/>
          <p:nvPr/>
        </p:nvSpPr>
        <p:spPr>
          <a:xfrm>
            <a:off x="2449625" y="1265525"/>
            <a:ext cx="61575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i Jamjuree"/>
              <a:buChar char="●"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จัดระเบียบระบบ Inventory Asset ใหม่ ให้สามารถตรวจสอบทรัพย์สิน และอุปกรณ์ต่างๆ เพื่อให้สามารถ Monitor อุปกรณ์ ในการเบิกจ่าย และ Plan การติดตั้งล่วงหน้า ได้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i Jamjuree"/>
              <a:buChar char="●"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กำหนดแผนการร้องขอบริการล่วงหน้าอย่างเป็นระบบ เพื่อจัดเตรียมแผนการทำงานล่วงหน้าและแจ้งทีมให้ทราบทุกครั้ง การสำรวจจุดก่อนติดตั้ง การสื่อสารหรือนัดทางผู้ใช้งาน  เพื่อบริหารจำนวนคน จำนวนเครื่องที่ร้องขอ และเตรียมแผนการ Set ระบบล่วงหน้า ลดระยะเวลาการติดตั้ง  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i Jamjuree"/>
              <a:buChar char="●"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เสนอให้มีการเน้น หรือเพิ่มคนในส่วนของ First tier ในการให้บริการรับสาย และแก้ไขปัญหาให้ได้มากขึ้น เนื่องจากปัจจุบัน </a:t>
            </a:r>
            <a:r>
              <a:rPr lang="en-US" sz="12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First tier สามารถรับสายและปิดงานเองได้อย่างมีประสิทธิภาพ ลดการเดิน Onsite และเวลาในการเดินทาง ไปยังตึกต่างๆ  หากมีเกิดสถานะการณ์คนไม่พอ เราสามารถถึง  First tier ในการเดินงานได้ทันที </a:t>
            </a:r>
            <a:endParaRPr sz="12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1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sz="2500"/>
              <a:t>Proactive management</a:t>
            </a:r>
            <a:endParaRPr sz="2500"/>
          </a:p>
        </p:txBody>
      </p:sp>
      <p:sp>
        <p:nvSpPr>
          <p:cNvPr id="406" name="Google Shape;406;p41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แก้ไขปัญหาจากต้นทาง ระงับการแจ้งปัญหาของผู้ใช้งาน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07" name="Google Shape;40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975" y="1995600"/>
            <a:ext cx="1043400" cy="10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550" y="1199488"/>
            <a:ext cx="401316" cy="4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383" y="1199488"/>
            <a:ext cx="401316" cy="4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8409" y="1199488"/>
            <a:ext cx="401316" cy="4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050" y="1199475"/>
            <a:ext cx="401325" cy="418966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1"/>
          <p:cNvSpPr txBox="1"/>
          <p:nvPr/>
        </p:nvSpPr>
        <p:spPr>
          <a:xfrm>
            <a:off x="140600" y="1618450"/>
            <a:ext cx="147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เจ้าหน้าที่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เดินทางมาทำงาน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14" name="Google Shape;41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538" y="2442275"/>
            <a:ext cx="779226" cy="58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5" name="Google Shape;415;p41"/>
          <p:cNvCxnSpPr>
            <a:stCxn id="413" idx="2"/>
            <a:endCxn id="414" idx="0"/>
          </p:cNvCxnSpPr>
          <p:nvPr/>
        </p:nvCxnSpPr>
        <p:spPr>
          <a:xfrm>
            <a:off x="878150" y="2049550"/>
            <a:ext cx="0" cy="3927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6" name="Google Shape;416;p41"/>
          <p:cNvSpPr txBox="1"/>
          <p:nvPr/>
        </p:nvSpPr>
        <p:spPr>
          <a:xfrm>
            <a:off x="140588" y="3241525"/>
            <a:ext cx="147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ลงเวลาเข้างาน 06:45 น.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17" name="Google Shape;417;p41"/>
          <p:cNvCxnSpPr/>
          <p:nvPr/>
        </p:nvCxnSpPr>
        <p:spPr>
          <a:xfrm>
            <a:off x="1443125" y="2806175"/>
            <a:ext cx="7287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18" name="Google Shape;418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96488" y="1111025"/>
            <a:ext cx="819525" cy="9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83025" y="3007425"/>
            <a:ext cx="646451" cy="91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0" name="Google Shape;420;p41"/>
          <p:cNvCxnSpPr>
            <a:stCxn id="408" idx="3"/>
            <a:endCxn id="418" idx="1"/>
          </p:cNvCxnSpPr>
          <p:nvPr/>
        </p:nvCxnSpPr>
        <p:spPr>
          <a:xfrm flipH="1" rot="10800000">
            <a:off x="3314375" y="1605900"/>
            <a:ext cx="882000" cy="9114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41"/>
          <p:cNvCxnSpPr>
            <a:endCxn id="419" idx="1"/>
          </p:cNvCxnSpPr>
          <p:nvPr/>
        </p:nvCxnSpPr>
        <p:spPr>
          <a:xfrm flipH="1" rot="-5400000">
            <a:off x="3543675" y="2723775"/>
            <a:ext cx="948600" cy="530100"/>
          </a:xfrm>
          <a:prstGeom prst="bentConnector2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2" name="Google Shape;422;p41"/>
          <p:cNvSpPr txBox="1"/>
          <p:nvPr/>
        </p:nvSpPr>
        <p:spPr>
          <a:xfrm>
            <a:off x="4206823" y="3878075"/>
            <a:ext cx="124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Rounds Ward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23" name="Google Shape;423;p41"/>
          <p:cNvSpPr txBox="1"/>
          <p:nvPr/>
        </p:nvSpPr>
        <p:spPr>
          <a:xfrm>
            <a:off x="3821075" y="2049550"/>
            <a:ext cx="147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System checklist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24" name="Google Shape;424;p41"/>
          <p:cNvSpPr/>
          <p:nvPr/>
        </p:nvSpPr>
        <p:spPr>
          <a:xfrm>
            <a:off x="5802127" y="4425800"/>
            <a:ext cx="779100" cy="307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ปิดงาน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25" name="Google Shape;425;p41"/>
          <p:cNvSpPr/>
          <p:nvPr/>
        </p:nvSpPr>
        <p:spPr>
          <a:xfrm>
            <a:off x="6976000" y="4383350"/>
            <a:ext cx="1431900" cy="39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Bai Jamjuree"/>
                <a:ea typeface="Bai Jamjuree"/>
                <a:cs typeface="Bai Jamjuree"/>
                <a:sym typeface="Bai Jamjuree"/>
              </a:rPr>
              <a:t>บันทึกงานลง Checklist ประจำวัน </a:t>
            </a:r>
            <a:endParaRPr sz="9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426" name="Google Shape;426;p41"/>
          <p:cNvGrpSpPr/>
          <p:nvPr/>
        </p:nvGrpSpPr>
        <p:grpSpPr>
          <a:xfrm>
            <a:off x="7214188" y="2294447"/>
            <a:ext cx="962113" cy="500950"/>
            <a:chOff x="2018688" y="3084450"/>
            <a:chExt cx="962113" cy="462600"/>
          </a:xfrm>
        </p:grpSpPr>
        <p:sp>
          <p:nvSpPr>
            <p:cNvPr id="427" name="Google Shape;427;p41"/>
            <p:cNvSpPr/>
            <p:nvPr/>
          </p:nvSpPr>
          <p:spPr>
            <a:xfrm>
              <a:off x="2018700" y="30844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428" name="Google Shape;428;p41"/>
            <p:cNvSpPr txBox="1"/>
            <p:nvPr/>
          </p:nvSpPr>
          <p:spPr>
            <a:xfrm>
              <a:off x="2018688" y="3173543"/>
              <a:ext cx="9621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แก้ไขปัญหา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grpSp>
        <p:nvGrpSpPr>
          <p:cNvPr id="429" name="Google Shape;429;p41"/>
          <p:cNvGrpSpPr/>
          <p:nvPr/>
        </p:nvGrpSpPr>
        <p:grpSpPr>
          <a:xfrm>
            <a:off x="5774125" y="2294447"/>
            <a:ext cx="962112" cy="500950"/>
            <a:chOff x="1952138" y="3084450"/>
            <a:chExt cx="962113" cy="462600"/>
          </a:xfrm>
        </p:grpSpPr>
        <p:sp>
          <p:nvSpPr>
            <p:cNvPr id="430" name="Google Shape;430;p41"/>
            <p:cNvSpPr/>
            <p:nvPr/>
          </p:nvSpPr>
          <p:spPr>
            <a:xfrm>
              <a:off x="1952150" y="30844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431" name="Google Shape;431;p41"/>
            <p:cNvSpPr txBox="1"/>
            <p:nvPr/>
          </p:nvSpPr>
          <p:spPr>
            <a:xfrm>
              <a:off x="1952138" y="3173555"/>
              <a:ext cx="9621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พบปัญหาหรือไม่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432" name="Google Shape;432;p41"/>
          <p:cNvCxnSpPr>
            <a:stCxn id="418" idx="3"/>
            <a:endCxn id="431" idx="1"/>
          </p:cNvCxnSpPr>
          <p:nvPr/>
        </p:nvCxnSpPr>
        <p:spPr>
          <a:xfrm>
            <a:off x="5016013" y="1605900"/>
            <a:ext cx="758100" cy="9390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3" name="Google Shape;433;p41"/>
          <p:cNvCxnSpPr>
            <a:stCxn id="419" idx="3"/>
          </p:cNvCxnSpPr>
          <p:nvPr/>
        </p:nvCxnSpPr>
        <p:spPr>
          <a:xfrm flipH="1" rot="10800000">
            <a:off x="4929476" y="2515725"/>
            <a:ext cx="466800" cy="947400"/>
          </a:xfrm>
          <a:prstGeom prst="bentConnector2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41"/>
          <p:cNvCxnSpPr>
            <a:stCxn id="430" idx="2"/>
            <a:endCxn id="425" idx="0"/>
          </p:cNvCxnSpPr>
          <p:nvPr/>
        </p:nvCxnSpPr>
        <p:spPr>
          <a:xfrm flipH="1" rot="-5400000">
            <a:off x="6179588" y="2870996"/>
            <a:ext cx="1587900" cy="14367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Google Shape;435;p41"/>
          <p:cNvCxnSpPr>
            <a:stCxn id="425" idx="1"/>
            <a:endCxn id="424" idx="3"/>
          </p:cNvCxnSpPr>
          <p:nvPr/>
        </p:nvCxnSpPr>
        <p:spPr>
          <a:xfrm rot="10800000">
            <a:off x="6581200" y="4579700"/>
            <a:ext cx="3948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" name="Google Shape;436;p41"/>
          <p:cNvCxnSpPr>
            <a:stCxn id="431" idx="3"/>
          </p:cNvCxnSpPr>
          <p:nvPr/>
        </p:nvCxnSpPr>
        <p:spPr>
          <a:xfrm>
            <a:off x="6736225" y="2544927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" name="Google Shape;437;p41"/>
          <p:cNvCxnSpPr>
            <a:stCxn id="427" idx="2"/>
          </p:cNvCxnSpPr>
          <p:nvPr/>
        </p:nvCxnSpPr>
        <p:spPr>
          <a:xfrm flipH="1">
            <a:off x="7688650" y="2795396"/>
            <a:ext cx="6600" cy="810600"/>
          </a:xfrm>
          <a:prstGeom prst="straightConnector1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41"/>
          <p:cNvCxnSpPr>
            <a:stCxn id="428" idx="3"/>
          </p:cNvCxnSpPr>
          <p:nvPr/>
        </p:nvCxnSpPr>
        <p:spPr>
          <a:xfrm flipH="1" rot="10800000">
            <a:off x="8176288" y="1956914"/>
            <a:ext cx="936600" cy="58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9" name="Google Shape;439;p41"/>
          <p:cNvSpPr txBox="1"/>
          <p:nvPr/>
        </p:nvSpPr>
        <p:spPr>
          <a:xfrm>
            <a:off x="6507132" y="2252425"/>
            <a:ext cx="80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Bai Jamjuree"/>
                <a:ea typeface="Bai Jamjuree"/>
                <a:cs typeface="Bai Jamjuree"/>
                <a:sym typeface="Bai Jamjuree"/>
              </a:rPr>
              <a:t>พบปัญหา</a:t>
            </a:r>
            <a:endParaRPr sz="7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40" name="Google Shape;440;p41"/>
          <p:cNvSpPr txBox="1"/>
          <p:nvPr/>
        </p:nvSpPr>
        <p:spPr>
          <a:xfrm>
            <a:off x="6420248" y="3339113"/>
            <a:ext cx="1043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Bai Jamjuree"/>
                <a:ea typeface="Bai Jamjuree"/>
                <a:cs typeface="Bai Jamjuree"/>
                <a:sym typeface="Bai Jamjuree"/>
              </a:rPr>
              <a:t>ไม่พบปัญหา</a:t>
            </a:r>
            <a:endParaRPr sz="7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41" name="Google Shape;441;p41"/>
          <p:cNvSpPr txBox="1"/>
          <p:nvPr/>
        </p:nvSpPr>
        <p:spPr>
          <a:xfrm>
            <a:off x="7728782" y="2949025"/>
            <a:ext cx="80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Bai Jamjuree"/>
                <a:ea typeface="Bai Jamjuree"/>
                <a:cs typeface="Bai Jamjuree"/>
                <a:sym typeface="Bai Jamjuree"/>
              </a:rPr>
              <a:t>แก้ไขเรียบร้อย</a:t>
            </a:r>
            <a:endParaRPr sz="7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42" name="Google Shape;442;p41"/>
          <p:cNvSpPr txBox="1"/>
          <p:nvPr/>
        </p:nvSpPr>
        <p:spPr>
          <a:xfrm>
            <a:off x="7506400" y="1522050"/>
            <a:ext cx="147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Bai Jamjuree"/>
                <a:ea typeface="Bai Jamjuree"/>
                <a:cs typeface="Bai Jamjuree"/>
                <a:sym typeface="Bai Jamjuree"/>
              </a:rPr>
              <a:t>ประสานงานผู้รับผิดชอบ</a:t>
            </a:r>
            <a:endParaRPr sz="9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Second tier</a:t>
            </a:r>
            <a:r>
              <a:rPr lang="en-US" sz="6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endParaRPr sz="900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2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2500"/>
              <a:t>Root cause analysis (Issue Sticker)</a:t>
            </a:r>
            <a:endParaRPr sz="2500"/>
          </a:p>
        </p:txBody>
      </p:sp>
      <p:sp>
        <p:nvSpPr>
          <p:cNvPr id="448" name="Google Shape;448;p42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แก้ไขปัญหาจากต้นทาง ระงับการแจ้งปัญหาของผู้ใช้งาน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49" name="Google Shape;4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0500" y="1250925"/>
            <a:ext cx="665125" cy="8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2"/>
          <p:cNvSpPr txBox="1"/>
          <p:nvPr/>
        </p:nvSpPr>
        <p:spPr>
          <a:xfrm>
            <a:off x="2185513" y="2019250"/>
            <a:ext cx="147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Incident Report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Sticker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452" name="Google Shape;452;p42"/>
          <p:cNvGrpSpPr/>
          <p:nvPr/>
        </p:nvGrpSpPr>
        <p:grpSpPr>
          <a:xfrm>
            <a:off x="4015175" y="2879225"/>
            <a:ext cx="962100" cy="462600"/>
            <a:chOff x="2157125" y="3027550"/>
            <a:chExt cx="962100" cy="462600"/>
          </a:xfrm>
        </p:grpSpPr>
        <p:sp>
          <p:nvSpPr>
            <p:cNvPr id="453" name="Google Shape;453;p42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454" name="Google Shape;454;p42"/>
            <p:cNvSpPr txBox="1"/>
            <p:nvPr/>
          </p:nvSpPr>
          <p:spPr>
            <a:xfrm>
              <a:off x="2264975" y="3104950"/>
              <a:ext cx="746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Spare Part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455" name="Google Shape;455;p42"/>
          <p:cNvSpPr/>
          <p:nvPr/>
        </p:nvSpPr>
        <p:spPr>
          <a:xfrm>
            <a:off x="3978125" y="2019250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ตรวจสอบทรัพย์สิน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56" name="Google Shape;456;p42"/>
          <p:cNvSpPr txBox="1"/>
          <p:nvPr/>
        </p:nvSpPr>
        <p:spPr>
          <a:xfrm>
            <a:off x="4977275" y="1341700"/>
            <a:ext cx="2050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- จำนวนเครื่อง Print Sticker ทั้งหมด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- จำนวนเครื่อง ของแต่ละแผนก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- เช็ค Stock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จำนวนเครื่องที่ใช้งานทั้งหมด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จำนวนเครื่องที่ไม่ได้ใช้งาน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จำนวนเครื่องคงเหลือ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จำนวนเครื่อง สำรอง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จำนวนเครื่องหมดอายุการใช้งานจะต้อง Replace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Rollout Priority By Department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57" name="Google Shape;457;p42"/>
          <p:cNvCxnSpPr>
            <a:stCxn id="455" idx="2"/>
            <a:endCxn id="453" idx="0"/>
          </p:cNvCxnSpPr>
          <p:nvPr/>
        </p:nvCxnSpPr>
        <p:spPr>
          <a:xfrm>
            <a:off x="4496225" y="2381950"/>
            <a:ext cx="0" cy="4974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42"/>
          <p:cNvCxnSpPr>
            <a:endCxn id="455" idx="1"/>
          </p:cNvCxnSpPr>
          <p:nvPr/>
        </p:nvCxnSpPr>
        <p:spPr>
          <a:xfrm>
            <a:off x="3255725" y="1652500"/>
            <a:ext cx="722400" cy="54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9" name="Google Shape;459;p42"/>
          <p:cNvSpPr/>
          <p:nvPr/>
        </p:nvSpPr>
        <p:spPr>
          <a:xfrm>
            <a:off x="5470725" y="2929175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ทำเรื่องจัดซื้อ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60" name="Google Shape;460;p42"/>
          <p:cNvCxnSpPr>
            <a:endCxn id="459" idx="1"/>
          </p:cNvCxnSpPr>
          <p:nvPr/>
        </p:nvCxnSpPr>
        <p:spPr>
          <a:xfrm>
            <a:off x="4977225" y="3110525"/>
            <a:ext cx="4935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61" name="Google Shape;461;p42"/>
          <p:cNvGrpSpPr/>
          <p:nvPr/>
        </p:nvGrpSpPr>
        <p:grpSpPr>
          <a:xfrm>
            <a:off x="7051475" y="2879225"/>
            <a:ext cx="962100" cy="462600"/>
            <a:chOff x="2157125" y="3027550"/>
            <a:chExt cx="962100" cy="462600"/>
          </a:xfrm>
        </p:grpSpPr>
        <p:sp>
          <p:nvSpPr>
            <p:cNvPr id="462" name="Google Shape;462;p42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463" name="Google Shape;463;p42"/>
            <p:cNvSpPr txBox="1"/>
            <p:nvPr/>
          </p:nvSpPr>
          <p:spPr>
            <a:xfrm>
              <a:off x="2264975" y="3104950"/>
              <a:ext cx="746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จัดซื้อ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464" name="Google Shape;464;p42"/>
          <p:cNvCxnSpPr>
            <a:stCxn id="459" idx="3"/>
            <a:endCxn id="462" idx="1"/>
          </p:cNvCxnSpPr>
          <p:nvPr/>
        </p:nvCxnSpPr>
        <p:spPr>
          <a:xfrm>
            <a:off x="6506925" y="3110525"/>
            <a:ext cx="5445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65" name="Google Shape;465;p42"/>
          <p:cNvGrpSpPr/>
          <p:nvPr/>
        </p:nvGrpSpPr>
        <p:grpSpPr>
          <a:xfrm>
            <a:off x="4015187" y="4256870"/>
            <a:ext cx="962100" cy="523016"/>
            <a:chOff x="2157125" y="3027550"/>
            <a:chExt cx="962100" cy="462600"/>
          </a:xfrm>
        </p:grpSpPr>
        <p:sp>
          <p:nvSpPr>
            <p:cNvPr id="466" name="Google Shape;466;p42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467" name="Google Shape;467;p42"/>
            <p:cNvSpPr txBox="1"/>
            <p:nvPr/>
          </p:nvSpPr>
          <p:spPr>
            <a:xfrm>
              <a:off x="2264975" y="3104950"/>
              <a:ext cx="7464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Replace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468" name="Google Shape;468;p42"/>
          <p:cNvCxnSpPr>
            <a:stCxn id="469" idx="2"/>
            <a:endCxn id="466" idx="0"/>
          </p:cNvCxnSpPr>
          <p:nvPr/>
        </p:nvCxnSpPr>
        <p:spPr>
          <a:xfrm>
            <a:off x="4496225" y="3980700"/>
            <a:ext cx="0" cy="276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0" name="Google Shape;470;p42"/>
          <p:cNvSpPr/>
          <p:nvPr/>
        </p:nvSpPr>
        <p:spPr>
          <a:xfrm>
            <a:off x="2454888" y="4313329"/>
            <a:ext cx="1036200" cy="4101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Update Data Asset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71" name="Google Shape;471;p42"/>
          <p:cNvSpPr/>
          <p:nvPr/>
        </p:nvSpPr>
        <p:spPr>
          <a:xfrm>
            <a:off x="1199690" y="4344356"/>
            <a:ext cx="779100" cy="34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ปิดงาน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72" name="Google Shape;472;p42"/>
          <p:cNvCxnSpPr>
            <a:stCxn id="466" idx="1"/>
            <a:endCxn id="470" idx="3"/>
          </p:cNvCxnSpPr>
          <p:nvPr/>
        </p:nvCxnSpPr>
        <p:spPr>
          <a:xfrm rot="10800000">
            <a:off x="3491087" y="4518378"/>
            <a:ext cx="5241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3" name="Google Shape;473;p42"/>
          <p:cNvCxnSpPr>
            <a:stCxn id="470" idx="1"/>
            <a:endCxn id="471" idx="3"/>
          </p:cNvCxnSpPr>
          <p:nvPr/>
        </p:nvCxnSpPr>
        <p:spPr>
          <a:xfrm rot="10800000">
            <a:off x="1978788" y="4518379"/>
            <a:ext cx="4761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4" name="Google Shape;474;p42"/>
          <p:cNvSpPr txBox="1"/>
          <p:nvPr/>
        </p:nvSpPr>
        <p:spPr>
          <a:xfrm>
            <a:off x="7532526" y="2571750"/>
            <a:ext cx="54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ผ่าน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69" name="Google Shape;469;p42"/>
          <p:cNvSpPr/>
          <p:nvPr/>
        </p:nvSpPr>
        <p:spPr>
          <a:xfrm>
            <a:off x="3978125" y="3618000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Plan Rollout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75" name="Google Shape;475;p42"/>
          <p:cNvCxnSpPr>
            <a:stCxn id="453" idx="2"/>
            <a:endCxn id="469" idx="0"/>
          </p:cNvCxnSpPr>
          <p:nvPr/>
        </p:nvCxnSpPr>
        <p:spPr>
          <a:xfrm>
            <a:off x="4496225" y="3341825"/>
            <a:ext cx="0" cy="276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6" name="Google Shape;476;p42"/>
          <p:cNvSpPr txBox="1"/>
          <p:nvPr/>
        </p:nvSpPr>
        <p:spPr>
          <a:xfrm>
            <a:off x="4977237" y="284608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77" name="Google Shape;477;p42"/>
          <p:cNvSpPr txBox="1"/>
          <p:nvPr/>
        </p:nvSpPr>
        <p:spPr>
          <a:xfrm>
            <a:off x="4501562" y="327613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78" name="Google Shape;478;p42"/>
          <p:cNvSpPr txBox="1"/>
          <p:nvPr/>
        </p:nvSpPr>
        <p:spPr>
          <a:xfrm>
            <a:off x="3660637" y="425688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ได้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79" name="Google Shape;479;p42"/>
          <p:cNvCxnSpPr>
            <a:stCxn id="466" idx="3"/>
            <a:endCxn id="469" idx="3"/>
          </p:cNvCxnSpPr>
          <p:nvPr/>
        </p:nvCxnSpPr>
        <p:spPr>
          <a:xfrm flipH="1" rot="10800000">
            <a:off x="4977287" y="3799278"/>
            <a:ext cx="36900" cy="719100"/>
          </a:xfrm>
          <a:prstGeom prst="bentConnector3">
            <a:avLst>
              <a:gd fmla="val 745698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0" name="Google Shape;480;p42"/>
          <p:cNvSpPr txBox="1"/>
          <p:nvPr/>
        </p:nvSpPr>
        <p:spPr>
          <a:xfrm>
            <a:off x="5280596" y="3974125"/>
            <a:ext cx="47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ไม่ได้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81" name="Google Shape;481;p42"/>
          <p:cNvSpPr txBox="1"/>
          <p:nvPr/>
        </p:nvSpPr>
        <p:spPr>
          <a:xfrm>
            <a:off x="6111274" y="3579950"/>
            <a:ext cx="118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ไม่ผ่าน/ตรวจสอบข้อมูล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82" name="Google Shape;482;p42"/>
          <p:cNvCxnSpPr>
            <a:stCxn id="462" idx="2"/>
            <a:endCxn id="459" idx="2"/>
          </p:cNvCxnSpPr>
          <p:nvPr/>
        </p:nvCxnSpPr>
        <p:spPr>
          <a:xfrm flipH="1" rot="5400000">
            <a:off x="6735575" y="2544875"/>
            <a:ext cx="50100" cy="1543800"/>
          </a:xfrm>
          <a:prstGeom prst="bentConnector3">
            <a:avLst>
              <a:gd fmla="val -475299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3" name="Google Shape;483;p42"/>
          <p:cNvSpPr/>
          <p:nvPr/>
        </p:nvSpPr>
        <p:spPr>
          <a:xfrm>
            <a:off x="7014413" y="2091679"/>
            <a:ext cx="1036200" cy="4101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Update Data Asset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84" name="Google Shape;484;p42"/>
          <p:cNvCxnSpPr>
            <a:stCxn id="462" idx="0"/>
            <a:endCxn id="483" idx="2"/>
          </p:cNvCxnSpPr>
          <p:nvPr/>
        </p:nvCxnSpPr>
        <p:spPr>
          <a:xfrm rot="10800000">
            <a:off x="7532525" y="2501825"/>
            <a:ext cx="0" cy="3774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5" name="Google Shape;485;p42"/>
          <p:cNvCxnSpPr>
            <a:endCxn id="455" idx="0"/>
          </p:cNvCxnSpPr>
          <p:nvPr/>
        </p:nvCxnSpPr>
        <p:spPr>
          <a:xfrm rot="10800000">
            <a:off x="4496225" y="2019250"/>
            <a:ext cx="3036300" cy="72300"/>
          </a:xfrm>
          <a:prstGeom prst="bentConnector4">
            <a:avLst>
              <a:gd fmla="val -46" name="adj1"/>
              <a:gd fmla="val 1070851" name="adj2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6" name="Google Shape;486;p42"/>
          <p:cNvSpPr txBox="1"/>
          <p:nvPr/>
        </p:nvSpPr>
        <p:spPr>
          <a:xfrm>
            <a:off x="1357050" y="2673225"/>
            <a:ext cx="18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3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sz="2200"/>
              <a:t>Root cause analysis (Issue Waste Toner)</a:t>
            </a:r>
            <a:endParaRPr sz="2200"/>
          </a:p>
        </p:txBody>
      </p:sp>
      <p:sp>
        <p:nvSpPr>
          <p:cNvPr id="492" name="Google Shape;492;p43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แก้ไขปัญหาจากต้นทาง ระงับการแจ้งปัญหาของผู้ใช้งาน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93" name="Google Shape;49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4" name="Google Shape;494;p43"/>
          <p:cNvGrpSpPr/>
          <p:nvPr/>
        </p:nvGrpSpPr>
        <p:grpSpPr>
          <a:xfrm>
            <a:off x="4370425" y="2871825"/>
            <a:ext cx="962100" cy="462600"/>
            <a:chOff x="2157125" y="3027550"/>
            <a:chExt cx="962100" cy="462600"/>
          </a:xfrm>
        </p:grpSpPr>
        <p:sp>
          <p:nvSpPr>
            <p:cNvPr id="495" name="Google Shape;495;p43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496" name="Google Shape;496;p43"/>
            <p:cNvSpPr txBox="1"/>
            <p:nvPr/>
          </p:nvSpPr>
          <p:spPr>
            <a:xfrm>
              <a:off x="2264975" y="3104950"/>
              <a:ext cx="746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Spare Part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497" name="Google Shape;497;p43"/>
          <p:cNvSpPr/>
          <p:nvPr/>
        </p:nvSpPr>
        <p:spPr>
          <a:xfrm>
            <a:off x="4333375" y="2011850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ตรวจสอบทรัพย์สิน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98" name="Google Shape;498;p43"/>
          <p:cNvSpPr txBox="1"/>
          <p:nvPr/>
        </p:nvSpPr>
        <p:spPr>
          <a:xfrm>
            <a:off x="5332525" y="1334300"/>
            <a:ext cx="2050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- จำนวน  Tonner ,Drum ,Waste Toner ทั้งหมด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- เช็ค Stock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จำนวนวัสดุสิ้นเปลืองที่ใช้งานทั้งหมด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 </a:t>
            </a:r>
            <a:r>
              <a:rPr lang="en-US" sz="8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วัสดุสิ้นเปลือง</a:t>
            </a: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ที่ไม่ได้ใช้งาน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 </a:t>
            </a:r>
            <a:r>
              <a:rPr lang="en-US" sz="8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วัสดุสิ้นเปลือง</a:t>
            </a: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คงเหลือ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 </a:t>
            </a:r>
            <a:r>
              <a:rPr lang="en-US" sz="8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วัสดุสิ้นเปลือง</a:t>
            </a: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สำรอง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 </a:t>
            </a:r>
            <a:r>
              <a:rPr lang="en-US" sz="8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วัสดุสิ้นเปลือง </a:t>
            </a: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หมดอายุการใช้งานจะต้อง Replace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Rollout Priority By Department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99" name="Google Shape;499;p43"/>
          <p:cNvCxnSpPr>
            <a:stCxn id="497" idx="2"/>
            <a:endCxn id="495" idx="0"/>
          </p:cNvCxnSpPr>
          <p:nvPr/>
        </p:nvCxnSpPr>
        <p:spPr>
          <a:xfrm>
            <a:off x="4851475" y="2374550"/>
            <a:ext cx="0" cy="4974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0" name="Google Shape;500;p43"/>
          <p:cNvSpPr/>
          <p:nvPr/>
        </p:nvSpPr>
        <p:spPr>
          <a:xfrm>
            <a:off x="5825975" y="2921775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ทำเรื่องจัดซื้อ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01" name="Google Shape;501;p43"/>
          <p:cNvCxnSpPr>
            <a:endCxn id="500" idx="1"/>
          </p:cNvCxnSpPr>
          <p:nvPr/>
        </p:nvCxnSpPr>
        <p:spPr>
          <a:xfrm>
            <a:off x="5332475" y="3103125"/>
            <a:ext cx="4935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02" name="Google Shape;502;p43"/>
          <p:cNvGrpSpPr/>
          <p:nvPr/>
        </p:nvGrpSpPr>
        <p:grpSpPr>
          <a:xfrm>
            <a:off x="7453650" y="2871825"/>
            <a:ext cx="962100" cy="462600"/>
            <a:chOff x="2157125" y="3027550"/>
            <a:chExt cx="962100" cy="462600"/>
          </a:xfrm>
        </p:grpSpPr>
        <p:sp>
          <p:nvSpPr>
            <p:cNvPr id="503" name="Google Shape;503;p43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04" name="Google Shape;504;p43"/>
            <p:cNvSpPr txBox="1"/>
            <p:nvPr/>
          </p:nvSpPr>
          <p:spPr>
            <a:xfrm>
              <a:off x="2264975" y="3104950"/>
              <a:ext cx="746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จัดซื้อ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505" name="Google Shape;505;p43"/>
          <p:cNvCxnSpPr>
            <a:stCxn id="500" idx="3"/>
            <a:endCxn id="503" idx="1"/>
          </p:cNvCxnSpPr>
          <p:nvPr/>
        </p:nvCxnSpPr>
        <p:spPr>
          <a:xfrm>
            <a:off x="6862175" y="3103125"/>
            <a:ext cx="5916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06" name="Google Shape;506;p43"/>
          <p:cNvGrpSpPr/>
          <p:nvPr/>
        </p:nvGrpSpPr>
        <p:grpSpPr>
          <a:xfrm>
            <a:off x="4370437" y="4249470"/>
            <a:ext cx="962100" cy="523016"/>
            <a:chOff x="2157125" y="3027550"/>
            <a:chExt cx="962100" cy="462600"/>
          </a:xfrm>
        </p:grpSpPr>
        <p:sp>
          <p:nvSpPr>
            <p:cNvPr id="507" name="Google Shape;507;p43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08" name="Google Shape;508;p43"/>
            <p:cNvSpPr txBox="1"/>
            <p:nvPr/>
          </p:nvSpPr>
          <p:spPr>
            <a:xfrm>
              <a:off x="2264975" y="3104950"/>
              <a:ext cx="7464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Replace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509" name="Google Shape;509;p43"/>
          <p:cNvCxnSpPr>
            <a:stCxn id="510" idx="2"/>
            <a:endCxn id="507" idx="0"/>
          </p:cNvCxnSpPr>
          <p:nvPr/>
        </p:nvCxnSpPr>
        <p:spPr>
          <a:xfrm>
            <a:off x="4851475" y="3973300"/>
            <a:ext cx="0" cy="276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1" name="Google Shape;511;p43"/>
          <p:cNvSpPr/>
          <p:nvPr/>
        </p:nvSpPr>
        <p:spPr>
          <a:xfrm>
            <a:off x="2810138" y="4305929"/>
            <a:ext cx="1036200" cy="4101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Update Data Asset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12" name="Google Shape;512;p43"/>
          <p:cNvSpPr/>
          <p:nvPr/>
        </p:nvSpPr>
        <p:spPr>
          <a:xfrm>
            <a:off x="1554940" y="4336956"/>
            <a:ext cx="779100" cy="34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ปิดงาน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13" name="Google Shape;513;p43"/>
          <p:cNvCxnSpPr>
            <a:stCxn id="507" idx="1"/>
            <a:endCxn id="511" idx="3"/>
          </p:cNvCxnSpPr>
          <p:nvPr/>
        </p:nvCxnSpPr>
        <p:spPr>
          <a:xfrm rot="10800000">
            <a:off x="3846337" y="4510978"/>
            <a:ext cx="5241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43"/>
          <p:cNvCxnSpPr>
            <a:stCxn id="511" idx="1"/>
            <a:endCxn id="512" idx="3"/>
          </p:cNvCxnSpPr>
          <p:nvPr/>
        </p:nvCxnSpPr>
        <p:spPr>
          <a:xfrm rot="10800000">
            <a:off x="2334038" y="4510979"/>
            <a:ext cx="4761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5" name="Google Shape;515;p43"/>
          <p:cNvSpPr txBox="1"/>
          <p:nvPr/>
        </p:nvSpPr>
        <p:spPr>
          <a:xfrm>
            <a:off x="8031076" y="2530875"/>
            <a:ext cx="54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ผ่าน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10" name="Google Shape;510;p43"/>
          <p:cNvSpPr/>
          <p:nvPr/>
        </p:nvSpPr>
        <p:spPr>
          <a:xfrm>
            <a:off x="4333375" y="3610600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Plan Rollout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16" name="Google Shape;516;p43"/>
          <p:cNvCxnSpPr>
            <a:stCxn id="495" idx="2"/>
            <a:endCxn id="510" idx="0"/>
          </p:cNvCxnSpPr>
          <p:nvPr/>
        </p:nvCxnSpPr>
        <p:spPr>
          <a:xfrm>
            <a:off x="4851475" y="3334425"/>
            <a:ext cx="0" cy="276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7" name="Google Shape;517;p43"/>
          <p:cNvSpPr txBox="1"/>
          <p:nvPr/>
        </p:nvSpPr>
        <p:spPr>
          <a:xfrm>
            <a:off x="5332487" y="283868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18" name="Google Shape;518;p43"/>
          <p:cNvSpPr txBox="1"/>
          <p:nvPr/>
        </p:nvSpPr>
        <p:spPr>
          <a:xfrm>
            <a:off x="4856812" y="326873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19" name="Google Shape;519;p43"/>
          <p:cNvSpPr txBox="1"/>
          <p:nvPr/>
        </p:nvSpPr>
        <p:spPr>
          <a:xfrm>
            <a:off x="4015887" y="424948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ได้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20" name="Google Shape;520;p43"/>
          <p:cNvCxnSpPr>
            <a:stCxn id="507" idx="3"/>
            <a:endCxn id="510" idx="3"/>
          </p:cNvCxnSpPr>
          <p:nvPr/>
        </p:nvCxnSpPr>
        <p:spPr>
          <a:xfrm flipH="1" rot="10800000">
            <a:off x="5332537" y="3791878"/>
            <a:ext cx="36900" cy="719100"/>
          </a:xfrm>
          <a:prstGeom prst="bentConnector3">
            <a:avLst>
              <a:gd fmla="val 745698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1" name="Google Shape;521;p43"/>
          <p:cNvSpPr txBox="1"/>
          <p:nvPr/>
        </p:nvSpPr>
        <p:spPr>
          <a:xfrm>
            <a:off x="5635846" y="3966725"/>
            <a:ext cx="47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ไม่ได้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522" name="Google Shape;52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5938" y="1212425"/>
            <a:ext cx="665125" cy="673428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43"/>
          <p:cNvSpPr txBox="1"/>
          <p:nvPr/>
        </p:nvSpPr>
        <p:spPr>
          <a:xfrm>
            <a:off x="900963" y="1916150"/>
            <a:ext cx="147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IT Monitoring Toner ,Drum,Waste Toner Systems Every Day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524" name="Google Shape;524;p43"/>
          <p:cNvGrpSpPr/>
          <p:nvPr/>
        </p:nvGrpSpPr>
        <p:grpSpPr>
          <a:xfrm>
            <a:off x="2773038" y="1961900"/>
            <a:ext cx="962100" cy="462600"/>
            <a:chOff x="1578900" y="2768675"/>
            <a:chExt cx="962100" cy="462600"/>
          </a:xfrm>
        </p:grpSpPr>
        <p:sp>
          <p:nvSpPr>
            <p:cNvPr id="525" name="Google Shape;525;p43"/>
            <p:cNvSpPr/>
            <p:nvPr/>
          </p:nvSpPr>
          <p:spPr>
            <a:xfrm>
              <a:off x="1578900" y="2768675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26" name="Google Shape;526;p43"/>
            <p:cNvSpPr txBox="1"/>
            <p:nvPr/>
          </p:nvSpPr>
          <p:spPr>
            <a:xfrm>
              <a:off x="1686750" y="2784425"/>
              <a:ext cx="746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System Alert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527" name="Google Shape;527;p43"/>
          <p:cNvCxnSpPr>
            <a:stCxn id="523" idx="3"/>
            <a:endCxn id="525" idx="1"/>
          </p:cNvCxnSpPr>
          <p:nvPr/>
        </p:nvCxnSpPr>
        <p:spPr>
          <a:xfrm>
            <a:off x="2376063" y="2193200"/>
            <a:ext cx="396900" cy="6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8" name="Google Shape;528;p43"/>
          <p:cNvSpPr txBox="1"/>
          <p:nvPr/>
        </p:nvSpPr>
        <p:spPr>
          <a:xfrm>
            <a:off x="3293396" y="1494525"/>
            <a:ext cx="99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ระบบแจ้งเตือนหมึกใกล้หมด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29" name="Google Shape;529;p43"/>
          <p:cNvCxnSpPr>
            <a:stCxn id="525" idx="3"/>
            <a:endCxn id="497" idx="1"/>
          </p:cNvCxnSpPr>
          <p:nvPr/>
        </p:nvCxnSpPr>
        <p:spPr>
          <a:xfrm>
            <a:off x="3735138" y="2193200"/>
            <a:ext cx="5982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0" name="Google Shape;530;p43"/>
          <p:cNvCxnSpPr>
            <a:endCxn id="512" idx="0"/>
          </p:cNvCxnSpPr>
          <p:nvPr/>
        </p:nvCxnSpPr>
        <p:spPr>
          <a:xfrm rot="5400000">
            <a:off x="1635190" y="2718156"/>
            <a:ext cx="1928100" cy="1309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1" name="Google Shape;531;p43"/>
          <p:cNvSpPr txBox="1"/>
          <p:nvPr/>
        </p:nvSpPr>
        <p:spPr>
          <a:xfrm>
            <a:off x="3845412" y="192563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32" name="Google Shape;532;p43"/>
          <p:cNvSpPr txBox="1"/>
          <p:nvPr/>
        </p:nvSpPr>
        <p:spPr>
          <a:xfrm>
            <a:off x="2334050" y="310313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33" name="Google Shape;533;p43"/>
          <p:cNvCxnSpPr>
            <a:stCxn id="503" idx="2"/>
            <a:endCxn id="500" idx="2"/>
          </p:cNvCxnSpPr>
          <p:nvPr/>
        </p:nvCxnSpPr>
        <p:spPr>
          <a:xfrm flipH="1" rot="5400000">
            <a:off x="7114350" y="2514075"/>
            <a:ext cx="50100" cy="1590600"/>
          </a:xfrm>
          <a:prstGeom prst="bentConnector3">
            <a:avLst>
              <a:gd fmla="val -475299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4" name="Google Shape;534;p43"/>
          <p:cNvSpPr/>
          <p:nvPr/>
        </p:nvSpPr>
        <p:spPr>
          <a:xfrm>
            <a:off x="7416588" y="2014404"/>
            <a:ext cx="1036200" cy="4101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Update Data Asset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35" name="Google Shape;535;p43"/>
          <p:cNvCxnSpPr>
            <a:endCxn id="534" idx="2"/>
          </p:cNvCxnSpPr>
          <p:nvPr/>
        </p:nvCxnSpPr>
        <p:spPr>
          <a:xfrm rot="-5400000">
            <a:off x="7710738" y="2647854"/>
            <a:ext cx="447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43"/>
          <p:cNvCxnSpPr>
            <a:endCxn id="497" idx="0"/>
          </p:cNvCxnSpPr>
          <p:nvPr/>
        </p:nvCxnSpPr>
        <p:spPr>
          <a:xfrm rot="10800000">
            <a:off x="4851475" y="2011850"/>
            <a:ext cx="3083100" cy="2700"/>
          </a:xfrm>
          <a:prstGeom prst="bentConnector4">
            <a:avLst>
              <a:gd fmla="val -208" name="adj1"/>
              <a:gd fmla="val 28837963" name="adj2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7" name="Google Shape;537;p43"/>
          <p:cNvSpPr txBox="1"/>
          <p:nvPr/>
        </p:nvSpPr>
        <p:spPr>
          <a:xfrm>
            <a:off x="6547049" y="3578950"/>
            <a:ext cx="118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ไม่ผ่าน/ตรวจสอบข้อมูล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/>
        </p:nvSpPr>
        <p:spPr>
          <a:xfrm>
            <a:off x="0" y="63025"/>
            <a:ext cx="4129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3F3F3F"/>
                </a:solidFill>
              </a:rPr>
              <a:t>Summary Report</a:t>
            </a:r>
            <a:endParaRPr sz="800"/>
          </a:p>
        </p:txBody>
      </p:sp>
      <p:pic>
        <p:nvPicPr>
          <p:cNvPr id="103" name="Google Shape;1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2"/>
          <p:cNvPicPr preferRelativeResize="0"/>
          <p:nvPr/>
        </p:nvPicPr>
        <p:blipFill rotWithShape="1">
          <a:blip r:embed="rId4">
            <a:alphaModFix/>
          </a:blip>
          <a:srcRect b="0" l="0" r="0" t="6829"/>
          <a:stretch/>
        </p:blipFill>
        <p:spPr>
          <a:xfrm>
            <a:off x="5441400" y="1862098"/>
            <a:ext cx="1093550" cy="248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05" name="Google Shape;105;p22"/>
          <p:cNvSpPr txBox="1"/>
          <p:nvPr/>
        </p:nvSpPr>
        <p:spPr>
          <a:xfrm rot="-971">
            <a:off x="5058275" y="804132"/>
            <a:ext cx="106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5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106" name="Google Shape;106;p22"/>
          <p:cNvGrpSpPr/>
          <p:nvPr/>
        </p:nvGrpSpPr>
        <p:grpSpPr>
          <a:xfrm>
            <a:off x="7620350" y="2495325"/>
            <a:ext cx="780800" cy="483675"/>
            <a:chOff x="5564575" y="3434775"/>
            <a:chExt cx="780800" cy="483675"/>
          </a:xfrm>
        </p:grpSpPr>
        <p:pic>
          <p:nvPicPr>
            <p:cNvPr id="107" name="Google Shape;107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64575" y="3434775"/>
              <a:ext cx="780800" cy="483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564575" y="3461300"/>
              <a:ext cx="142875" cy="133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2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564575" y="3745354"/>
              <a:ext cx="142875" cy="13607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0" name="Google Shape;110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37300" y="2571750"/>
            <a:ext cx="1104100" cy="1771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cxnSp>
        <p:nvCxnSpPr>
          <p:cNvPr id="111" name="Google Shape;111;p22"/>
          <p:cNvCxnSpPr/>
          <p:nvPr/>
        </p:nvCxnSpPr>
        <p:spPr>
          <a:xfrm>
            <a:off x="6578525" y="4385675"/>
            <a:ext cx="2587800" cy="74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22"/>
          <p:cNvCxnSpPr/>
          <p:nvPr/>
        </p:nvCxnSpPr>
        <p:spPr>
          <a:xfrm flipH="1">
            <a:off x="1588100" y="4369550"/>
            <a:ext cx="2749200" cy="765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22"/>
          <p:cNvSpPr txBox="1"/>
          <p:nvPr/>
        </p:nvSpPr>
        <p:spPr>
          <a:xfrm>
            <a:off x="4629550" y="2141325"/>
            <a:ext cx="51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Bai Jamjuree"/>
                <a:ea typeface="Bai Jamjuree"/>
                <a:cs typeface="Bai Jamjuree"/>
                <a:sym typeface="Bai Jamjuree"/>
              </a:rPr>
              <a:t>537</a:t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5772775" y="1508100"/>
            <a:ext cx="51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Bai Jamjuree"/>
                <a:ea typeface="Bai Jamjuree"/>
                <a:cs typeface="Bai Jamjuree"/>
                <a:sym typeface="Bai Jamjuree"/>
              </a:rPr>
              <a:t>704</a:t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7494125" y="922200"/>
            <a:ext cx="1364400" cy="8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16" name="Google Shape;116;p22"/>
          <p:cNvCxnSpPr/>
          <p:nvPr/>
        </p:nvCxnSpPr>
        <p:spPr>
          <a:xfrm>
            <a:off x="7494125" y="1238025"/>
            <a:ext cx="1364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22"/>
          <p:cNvSpPr txBox="1"/>
          <p:nvPr/>
        </p:nvSpPr>
        <p:spPr>
          <a:xfrm>
            <a:off x="7816750" y="1268625"/>
            <a:ext cx="78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Bai Jamjuree"/>
                <a:ea typeface="Bai Jamjuree"/>
                <a:cs typeface="Bai Jamjuree"/>
                <a:sym typeface="Bai Jamjuree"/>
              </a:rPr>
              <a:t>1241</a:t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 rot="-943">
            <a:off x="7660450" y="868285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7913400" y="4762275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</a:rPr>
              <a:t>October</a:t>
            </a:r>
            <a:endParaRPr sz="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Top 5 Incident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863" y="13613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29" name="Google Shape;129;p23"/>
          <p:cNvSpPr txBox="1"/>
          <p:nvPr>
            <p:ph idx="2" type="body"/>
          </p:nvPr>
        </p:nvSpPr>
        <p:spPr>
          <a:xfrm>
            <a:off x="2744794" y="28266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b="1"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/>
        </p:nvSpPr>
        <p:spPr>
          <a:xfrm>
            <a:off x="-30700" y="267500"/>
            <a:ext cx="917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3F3F3F"/>
                </a:solidFill>
              </a:rPr>
              <a:t>Top 5 Incident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24"/>
          <p:cNvGrpSpPr/>
          <p:nvPr/>
        </p:nvGrpSpPr>
        <p:grpSpPr>
          <a:xfrm>
            <a:off x="1462175" y="1205200"/>
            <a:ext cx="7741175" cy="3864325"/>
            <a:chOff x="1462175" y="1205200"/>
            <a:chExt cx="7741175" cy="3864325"/>
          </a:xfrm>
        </p:grpSpPr>
        <p:sp>
          <p:nvSpPr>
            <p:cNvPr id="137" name="Google Shape;137;p24"/>
            <p:cNvSpPr txBox="1"/>
            <p:nvPr/>
          </p:nvSpPr>
          <p:spPr>
            <a:xfrm>
              <a:off x="1462175" y="4576925"/>
              <a:ext cx="1650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Printer &gt; 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Print Sticker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38" name="Google Shape;138;p24"/>
            <p:cNvSpPr txBox="1"/>
            <p:nvPr/>
          </p:nvSpPr>
          <p:spPr>
            <a:xfrm>
              <a:off x="2997925" y="4576925"/>
              <a:ext cx="1650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Software &gt; 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e-Document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39" name="Google Shape;139;p24"/>
            <p:cNvSpPr txBox="1"/>
            <p:nvPr/>
          </p:nvSpPr>
          <p:spPr>
            <a:xfrm>
              <a:off x="4542463" y="4576925"/>
              <a:ext cx="1650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Printer &gt; 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Printer Error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40" name="Google Shape;140;p24"/>
            <p:cNvSpPr txBox="1"/>
            <p:nvPr/>
          </p:nvSpPr>
          <p:spPr>
            <a:xfrm>
              <a:off x="6092963" y="4576925"/>
              <a:ext cx="1650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HIS Other &gt; 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Screen HIS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41" name="Google Shape;141;p24"/>
            <p:cNvSpPr txBox="1"/>
            <p:nvPr/>
          </p:nvSpPr>
          <p:spPr>
            <a:xfrm>
              <a:off x="7553050" y="4576925"/>
              <a:ext cx="165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Network &gt; Set proxy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grpSp>
          <p:nvGrpSpPr>
            <p:cNvPr id="142" name="Google Shape;142;p24"/>
            <p:cNvGrpSpPr/>
            <p:nvPr/>
          </p:nvGrpSpPr>
          <p:grpSpPr>
            <a:xfrm>
              <a:off x="1879775" y="1205200"/>
              <a:ext cx="6974225" cy="3371725"/>
              <a:chOff x="1879775" y="1205200"/>
              <a:chExt cx="6974225" cy="3371725"/>
            </a:xfrm>
          </p:grpSpPr>
          <p:pic>
            <p:nvPicPr>
              <p:cNvPr id="143" name="Google Shape;143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879775" y="1205200"/>
                <a:ext cx="796075" cy="33717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4" name="Google Shape;144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425050" y="1983400"/>
                <a:ext cx="796075" cy="2593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5" name="Google Shape;145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970325" y="2908475"/>
                <a:ext cx="796075" cy="1668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" name="Google Shape;146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514125" y="3766975"/>
                <a:ext cx="796075" cy="8099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7" name="Google Shape;147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057925" y="3766975"/>
                <a:ext cx="796075" cy="809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8" name="Google Shape;148;p24"/>
              <p:cNvSpPr txBox="1"/>
              <p:nvPr/>
            </p:nvSpPr>
            <p:spPr>
              <a:xfrm>
                <a:off x="2020925" y="1295125"/>
                <a:ext cx="532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latin typeface="Bai Jamjuree"/>
                    <a:ea typeface="Bai Jamjuree"/>
                    <a:cs typeface="Bai Jamjuree"/>
                    <a:sym typeface="Bai Jamjuree"/>
                  </a:rPr>
                  <a:t>82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  <p:sp>
            <p:nvSpPr>
              <p:cNvPr id="149" name="Google Shape;149;p24"/>
              <p:cNvSpPr txBox="1"/>
              <p:nvPr/>
            </p:nvSpPr>
            <p:spPr>
              <a:xfrm>
                <a:off x="3556688" y="2064250"/>
                <a:ext cx="532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latin typeface="Bai Jamjuree"/>
                    <a:ea typeface="Bai Jamjuree"/>
                    <a:cs typeface="Bai Jamjuree"/>
                    <a:sym typeface="Bai Jamjuree"/>
                  </a:rPr>
                  <a:t>52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  <p:sp>
            <p:nvSpPr>
              <p:cNvPr id="150" name="Google Shape;150;p24"/>
              <p:cNvSpPr txBox="1"/>
              <p:nvPr/>
            </p:nvSpPr>
            <p:spPr>
              <a:xfrm>
                <a:off x="5101200" y="2986325"/>
                <a:ext cx="532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latin typeface="Bai Jamjuree"/>
                    <a:ea typeface="Bai Jamjuree"/>
                    <a:cs typeface="Bai Jamjuree"/>
                    <a:sym typeface="Bai Jamjuree"/>
                  </a:rPr>
                  <a:t>28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  <p:sp>
            <p:nvSpPr>
              <p:cNvPr id="151" name="Google Shape;151;p24"/>
              <p:cNvSpPr txBox="1"/>
              <p:nvPr/>
            </p:nvSpPr>
            <p:spPr>
              <a:xfrm>
                <a:off x="6645763" y="3809047"/>
                <a:ext cx="532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latin typeface="Bai Jamjuree"/>
                    <a:ea typeface="Bai Jamjuree"/>
                    <a:cs typeface="Bai Jamjuree"/>
                    <a:sym typeface="Bai Jamjuree"/>
                  </a:rPr>
                  <a:t>24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  <p:sp>
            <p:nvSpPr>
              <p:cNvPr id="152" name="Google Shape;152;p24"/>
              <p:cNvSpPr txBox="1"/>
              <p:nvPr/>
            </p:nvSpPr>
            <p:spPr>
              <a:xfrm>
                <a:off x="8189550" y="3809038"/>
                <a:ext cx="532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latin typeface="Bai Jamjuree"/>
                    <a:ea typeface="Bai Jamjuree"/>
                    <a:cs typeface="Bai Jamjuree"/>
                    <a:sym typeface="Bai Jamjuree"/>
                  </a:rPr>
                  <a:t>22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</p:grpSp>
      </p:grpSp>
      <p:sp>
        <p:nvSpPr>
          <p:cNvPr id="153" name="Google Shape;153;p24"/>
          <p:cNvSpPr txBox="1"/>
          <p:nvPr/>
        </p:nvSpPr>
        <p:spPr>
          <a:xfrm>
            <a:off x="4020600" y="843500"/>
            <a:ext cx="118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</a:rPr>
              <a:t>October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Top 5 Service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088" y="13688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63" name="Google Shape;163;p25"/>
          <p:cNvSpPr txBox="1"/>
          <p:nvPr>
            <p:ph idx="2" type="body"/>
          </p:nvPr>
        </p:nvSpPr>
        <p:spPr>
          <a:xfrm>
            <a:off x="2737394" y="28561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b="1"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/>
        </p:nvSpPr>
        <p:spPr>
          <a:xfrm>
            <a:off x="175" y="2675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3F3F3F"/>
                </a:solidFill>
              </a:rPr>
              <a:t>Top 5 Service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4437100" y="1074325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2070613" y="1517150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107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172" name="Google Shape;172;p26"/>
          <p:cNvGrpSpPr/>
          <p:nvPr/>
        </p:nvGrpSpPr>
        <p:grpSpPr>
          <a:xfrm>
            <a:off x="1155275" y="1203875"/>
            <a:ext cx="8181500" cy="3706325"/>
            <a:chOff x="1155275" y="1203875"/>
            <a:chExt cx="8181500" cy="3706325"/>
          </a:xfrm>
        </p:grpSpPr>
        <p:pic>
          <p:nvPicPr>
            <p:cNvPr id="173" name="Google Shape;173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91375" y="1203875"/>
              <a:ext cx="6992576" cy="3706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26"/>
            <p:cNvSpPr txBox="1"/>
            <p:nvPr/>
          </p:nvSpPr>
          <p:spPr>
            <a:xfrm>
              <a:off x="1155275" y="4378250"/>
              <a:ext cx="2237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Computer &gt; ขอคอมพิวเตอร์/ปริ้นเตอร์/โทรศัพท์/อื่นๆ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75" name="Google Shape;175;p26"/>
            <p:cNvSpPr txBox="1"/>
            <p:nvPr/>
          </p:nvSpPr>
          <p:spPr>
            <a:xfrm>
              <a:off x="2646875" y="4378250"/>
              <a:ext cx="2237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Printer &gt; 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Set Up Printer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76" name="Google Shape;176;p26"/>
            <p:cNvSpPr txBox="1"/>
            <p:nvPr/>
          </p:nvSpPr>
          <p:spPr>
            <a:xfrm>
              <a:off x="4160600" y="4378250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Printer &gt; หมึกปริ้น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77" name="Google Shape;177;p26"/>
            <p:cNvSpPr txBox="1"/>
            <p:nvPr/>
          </p:nvSpPr>
          <p:spPr>
            <a:xfrm>
              <a:off x="5630125" y="4378250"/>
              <a:ext cx="2237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Software &gt; 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Set Up Program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78" name="Google Shape;178;p26"/>
            <p:cNvSpPr txBox="1"/>
            <p:nvPr/>
          </p:nvSpPr>
          <p:spPr>
            <a:xfrm>
              <a:off x="7099675" y="4417600"/>
              <a:ext cx="2237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E-mail &gt; 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E-mail Reset Password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pic>
          <p:nvPicPr>
            <p:cNvPr id="179" name="Google Shape;179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938975" y="1435750"/>
              <a:ext cx="796075" cy="291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92375" y="1435750"/>
              <a:ext cx="796075" cy="291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45775" y="2168400"/>
              <a:ext cx="796075" cy="2180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299175" y="2989900"/>
              <a:ext cx="796075" cy="135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752575" y="3115700"/>
              <a:ext cx="796075" cy="1232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26"/>
            <p:cNvSpPr txBox="1"/>
            <p:nvPr/>
          </p:nvSpPr>
          <p:spPr>
            <a:xfrm>
              <a:off x="3524013" y="1517150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Bai Jamjuree"/>
                  <a:ea typeface="Bai Jamjuree"/>
                  <a:cs typeface="Bai Jamjuree"/>
                  <a:sym typeface="Bai Jamjuree"/>
                </a:rPr>
                <a:t>67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85" name="Google Shape;185;p26"/>
            <p:cNvSpPr txBox="1"/>
            <p:nvPr/>
          </p:nvSpPr>
          <p:spPr>
            <a:xfrm>
              <a:off x="4977413" y="2215179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Bai Jamjuree"/>
                  <a:ea typeface="Bai Jamjuree"/>
                  <a:cs typeface="Bai Jamjuree"/>
                  <a:sym typeface="Bai Jamjuree"/>
                </a:rPr>
                <a:t>48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86" name="Google Shape;186;p26"/>
            <p:cNvSpPr txBox="1"/>
            <p:nvPr/>
          </p:nvSpPr>
          <p:spPr>
            <a:xfrm>
              <a:off x="6430813" y="3050325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Bai Jamjuree"/>
                  <a:ea typeface="Bai Jamjuree"/>
                  <a:cs typeface="Bai Jamjuree"/>
                  <a:sym typeface="Bai Jamjuree"/>
                </a:rPr>
                <a:t>43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87" name="Google Shape;187;p26"/>
            <p:cNvSpPr txBox="1"/>
            <p:nvPr/>
          </p:nvSpPr>
          <p:spPr>
            <a:xfrm>
              <a:off x="7884213" y="3180475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Bai Jamjuree"/>
                  <a:ea typeface="Bai Jamjuree"/>
                  <a:cs typeface="Bai Jamjuree"/>
                  <a:sym typeface="Bai Jamjuree"/>
                </a:rPr>
                <a:t>37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188" name="Google Shape;188;p26"/>
          <p:cNvSpPr txBox="1"/>
          <p:nvPr/>
        </p:nvSpPr>
        <p:spPr>
          <a:xfrm>
            <a:off x="2070625" y="1517150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67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4020600" y="843500"/>
            <a:ext cx="118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</a:rPr>
              <a:t>October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Timeline</a:t>
            </a:r>
            <a:endParaRPr/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088" y="13688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7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99" name="Google Shape;199;p27"/>
          <p:cNvSpPr txBox="1"/>
          <p:nvPr>
            <p:ph idx="2" type="body"/>
          </p:nvPr>
        </p:nvSpPr>
        <p:spPr>
          <a:xfrm>
            <a:off x="2729994" y="28561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b="1" sz="2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8"/>
          <p:cNvGrpSpPr/>
          <p:nvPr/>
        </p:nvGrpSpPr>
        <p:grpSpPr>
          <a:xfrm>
            <a:off x="0" y="925300"/>
            <a:ext cx="9087350" cy="4163400"/>
            <a:chOff x="-3175" y="914000"/>
            <a:chExt cx="9087350" cy="4163400"/>
          </a:xfrm>
        </p:grpSpPr>
        <p:sp>
          <p:nvSpPr>
            <p:cNvPr id="205" name="Google Shape;205;p28"/>
            <p:cNvSpPr/>
            <p:nvPr/>
          </p:nvSpPr>
          <p:spPr>
            <a:xfrm>
              <a:off x="60175" y="914000"/>
              <a:ext cx="9024000" cy="41634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6" name="Google Shape;206;p28"/>
            <p:cNvCxnSpPr/>
            <p:nvPr/>
          </p:nvCxnSpPr>
          <p:spPr>
            <a:xfrm>
              <a:off x="478025" y="1700188"/>
              <a:ext cx="0" cy="324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28"/>
            <p:cNvCxnSpPr/>
            <p:nvPr/>
          </p:nvCxnSpPr>
          <p:spPr>
            <a:xfrm>
              <a:off x="175825" y="4806875"/>
              <a:ext cx="8789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28"/>
            <p:cNvCxnSpPr/>
            <p:nvPr/>
          </p:nvCxnSpPr>
          <p:spPr>
            <a:xfrm>
              <a:off x="1468875" y="1515025"/>
              <a:ext cx="0" cy="33615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28"/>
            <p:cNvCxnSpPr/>
            <p:nvPr/>
          </p:nvCxnSpPr>
          <p:spPr>
            <a:xfrm>
              <a:off x="1927213" y="1511550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28"/>
            <p:cNvCxnSpPr/>
            <p:nvPr/>
          </p:nvCxnSpPr>
          <p:spPr>
            <a:xfrm>
              <a:off x="2370588" y="1529700"/>
              <a:ext cx="0" cy="3401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28"/>
            <p:cNvCxnSpPr/>
            <p:nvPr/>
          </p:nvCxnSpPr>
          <p:spPr>
            <a:xfrm>
              <a:off x="2846625" y="1499875"/>
              <a:ext cx="0" cy="33426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28"/>
            <p:cNvCxnSpPr/>
            <p:nvPr/>
          </p:nvCxnSpPr>
          <p:spPr>
            <a:xfrm>
              <a:off x="3303338" y="1503625"/>
              <a:ext cx="0" cy="33999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28"/>
            <p:cNvCxnSpPr/>
            <p:nvPr/>
          </p:nvCxnSpPr>
          <p:spPr>
            <a:xfrm>
              <a:off x="3748325" y="1497475"/>
              <a:ext cx="0" cy="337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28"/>
            <p:cNvCxnSpPr/>
            <p:nvPr/>
          </p:nvCxnSpPr>
          <p:spPr>
            <a:xfrm>
              <a:off x="4243675" y="1499875"/>
              <a:ext cx="0" cy="339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28"/>
            <p:cNvCxnSpPr/>
            <p:nvPr/>
          </p:nvCxnSpPr>
          <p:spPr>
            <a:xfrm>
              <a:off x="4691400" y="1499875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28"/>
            <p:cNvCxnSpPr/>
            <p:nvPr/>
          </p:nvCxnSpPr>
          <p:spPr>
            <a:xfrm>
              <a:off x="5612388" y="1511550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28"/>
            <p:cNvCxnSpPr/>
            <p:nvPr/>
          </p:nvCxnSpPr>
          <p:spPr>
            <a:xfrm>
              <a:off x="6076550" y="1501525"/>
              <a:ext cx="0" cy="33885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28"/>
            <p:cNvCxnSpPr/>
            <p:nvPr/>
          </p:nvCxnSpPr>
          <p:spPr>
            <a:xfrm>
              <a:off x="6521463" y="1511550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28"/>
            <p:cNvCxnSpPr/>
            <p:nvPr/>
          </p:nvCxnSpPr>
          <p:spPr>
            <a:xfrm>
              <a:off x="6987125" y="1511550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28"/>
            <p:cNvCxnSpPr/>
            <p:nvPr/>
          </p:nvCxnSpPr>
          <p:spPr>
            <a:xfrm>
              <a:off x="7439463" y="1499875"/>
              <a:ext cx="0" cy="33726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28"/>
            <p:cNvCxnSpPr/>
            <p:nvPr/>
          </p:nvCxnSpPr>
          <p:spPr>
            <a:xfrm>
              <a:off x="7921825" y="1484725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28"/>
            <p:cNvCxnSpPr/>
            <p:nvPr/>
          </p:nvCxnSpPr>
          <p:spPr>
            <a:xfrm>
              <a:off x="8386950" y="1499875"/>
              <a:ext cx="0" cy="340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28"/>
            <p:cNvCxnSpPr/>
            <p:nvPr/>
          </p:nvCxnSpPr>
          <p:spPr>
            <a:xfrm>
              <a:off x="8820600" y="1469875"/>
              <a:ext cx="0" cy="34026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224" name="Google Shape;224;p28"/>
            <p:cNvSpPr/>
            <p:nvPr/>
          </p:nvSpPr>
          <p:spPr>
            <a:xfrm>
              <a:off x="1387250" y="4569850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1857175" y="4361150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2324363" y="3814600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2733275" y="1885425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3234913" y="1700200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3670013" y="2088675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4157300" y="2758038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4617800" y="3157225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5089350" y="2474150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5559113" y="2644563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6004388" y="2474150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6426025" y="3814600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6899650" y="4235175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7391925" y="4487275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7889425" y="4487275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8308275" y="4603150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8727113" y="4626550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1" name="Google Shape;241;p28"/>
            <p:cNvCxnSpPr/>
            <p:nvPr/>
          </p:nvCxnSpPr>
          <p:spPr>
            <a:xfrm>
              <a:off x="5166788" y="1511550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242" name="Google Shape;242;p28"/>
            <p:cNvSpPr txBox="1"/>
            <p:nvPr/>
          </p:nvSpPr>
          <p:spPr>
            <a:xfrm>
              <a:off x="211925" y="1443013"/>
              <a:ext cx="532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latin typeface="Bai Jamjuree"/>
                  <a:ea typeface="Bai Jamjuree"/>
                  <a:cs typeface="Bai Jamjuree"/>
                  <a:sym typeface="Bai Jamjuree"/>
                </a:rPr>
                <a:t>Time</a:t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43" name="Google Shape;243;p28"/>
            <p:cNvSpPr txBox="1"/>
            <p:nvPr/>
          </p:nvSpPr>
          <p:spPr>
            <a:xfrm>
              <a:off x="-3175" y="4526500"/>
              <a:ext cx="532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latin typeface="Bai Jamjuree"/>
                  <a:ea typeface="Bai Jamjuree"/>
                  <a:cs typeface="Bai Jamjuree"/>
                  <a:sym typeface="Bai Jamjuree"/>
                </a:rPr>
                <a:t>ID :</a:t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244" name="Google Shape;244;p28"/>
          <p:cNvSpPr txBox="1"/>
          <p:nvPr/>
        </p:nvSpPr>
        <p:spPr>
          <a:xfrm>
            <a:off x="175" y="2675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3F3F3F"/>
                </a:solidFill>
              </a:rPr>
              <a:t>Timeline</a:t>
            </a:r>
            <a:endParaRPr/>
          </a:p>
        </p:txBody>
      </p:sp>
      <p:pic>
        <p:nvPicPr>
          <p:cNvPr id="245" name="Google Shape;2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28"/>
          <p:cNvCxnSpPr>
            <a:stCxn id="226" idx="7"/>
            <a:endCxn id="227" idx="4"/>
          </p:cNvCxnSpPr>
          <p:nvPr/>
        </p:nvCxnSpPr>
        <p:spPr>
          <a:xfrm flipH="1" rot="10800000">
            <a:off x="2434317" y="2019613"/>
            <a:ext cx="364800" cy="1824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8"/>
          <p:cNvCxnSpPr>
            <a:stCxn id="227" idx="6"/>
            <a:endCxn id="228" idx="2"/>
          </p:cNvCxnSpPr>
          <p:nvPr/>
        </p:nvCxnSpPr>
        <p:spPr>
          <a:xfrm flipH="1" rot="10800000">
            <a:off x="2861550" y="1773125"/>
            <a:ext cx="376500" cy="185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8"/>
          <p:cNvCxnSpPr>
            <a:stCxn id="225" idx="3"/>
            <a:endCxn id="224" idx="6"/>
          </p:cNvCxnSpPr>
          <p:nvPr/>
        </p:nvCxnSpPr>
        <p:spPr>
          <a:xfrm flipH="1">
            <a:off x="1515670" y="4477437"/>
            <a:ext cx="363000" cy="165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8"/>
          <p:cNvCxnSpPr>
            <a:stCxn id="224" idx="3"/>
          </p:cNvCxnSpPr>
          <p:nvPr/>
        </p:nvCxnSpPr>
        <p:spPr>
          <a:xfrm flipH="1">
            <a:off x="996245" y="4686137"/>
            <a:ext cx="412500" cy="112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8"/>
          <p:cNvCxnSpPr>
            <a:stCxn id="228" idx="5"/>
            <a:endCxn id="229" idx="1"/>
          </p:cNvCxnSpPr>
          <p:nvPr/>
        </p:nvCxnSpPr>
        <p:spPr>
          <a:xfrm>
            <a:off x="3344867" y="1816487"/>
            <a:ext cx="346500" cy="301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8"/>
          <p:cNvCxnSpPr>
            <a:stCxn id="229" idx="5"/>
            <a:endCxn id="230" idx="1"/>
          </p:cNvCxnSpPr>
          <p:nvPr/>
        </p:nvCxnSpPr>
        <p:spPr>
          <a:xfrm>
            <a:off x="3779967" y="2204962"/>
            <a:ext cx="398700" cy="582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8"/>
          <p:cNvCxnSpPr>
            <a:stCxn id="230" idx="5"/>
            <a:endCxn id="231" idx="1"/>
          </p:cNvCxnSpPr>
          <p:nvPr/>
        </p:nvCxnSpPr>
        <p:spPr>
          <a:xfrm>
            <a:off x="4267255" y="2874325"/>
            <a:ext cx="372000" cy="312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8"/>
          <p:cNvCxnSpPr>
            <a:stCxn id="231" idx="7"/>
            <a:endCxn id="232" idx="3"/>
          </p:cNvCxnSpPr>
          <p:nvPr/>
        </p:nvCxnSpPr>
        <p:spPr>
          <a:xfrm flipH="1" rot="10800000">
            <a:off x="4727755" y="2590438"/>
            <a:ext cx="383100" cy="596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8"/>
          <p:cNvCxnSpPr>
            <a:stCxn id="232" idx="5"/>
            <a:endCxn id="233" idx="1"/>
          </p:cNvCxnSpPr>
          <p:nvPr/>
        </p:nvCxnSpPr>
        <p:spPr>
          <a:xfrm>
            <a:off x="5199305" y="2590437"/>
            <a:ext cx="381300" cy="83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8"/>
          <p:cNvCxnSpPr>
            <a:stCxn id="233" idx="6"/>
            <a:endCxn id="234" idx="2"/>
          </p:cNvCxnSpPr>
          <p:nvPr/>
        </p:nvCxnSpPr>
        <p:spPr>
          <a:xfrm flipH="1" rot="10800000">
            <a:off x="5687388" y="2546963"/>
            <a:ext cx="320100" cy="170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8"/>
          <p:cNvCxnSpPr>
            <a:stCxn id="234" idx="5"/>
            <a:endCxn id="235" idx="1"/>
          </p:cNvCxnSpPr>
          <p:nvPr/>
        </p:nvCxnSpPr>
        <p:spPr>
          <a:xfrm>
            <a:off x="6114342" y="2590437"/>
            <a:ext cx="333300" cy="1253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8"/>
          <p:cNvCxnSpPr>
            <a:stCxn id="235" idx="5"/>
            <a:endCxn id="236" idx="1"/>
          </p:cNvCxnSpPr>
          <p:nvPr/>
        </p:nvCxnSpPr>
        <p:spPr>
          <a:xfrm>
            <a:off x="6535980" y="3930887"/>
            <a:ext cx="385200" cy="333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8"/>
          <p:cNvCxnSpPr>
            <a:stCxn id="237" idx="6"/>
            <a:endCxn id="238" idx="2"/>
          </p:cNvCxnSpPr>
          <p:nvPr/>
        </p:nvCxnSpPr>
        <p:spPr>
          <a:xfrm>
            <a:off x="7520200" y="4560075"/>
            <a:ext cx="3723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28"/>
          <p:cNvCxnSpPr>
            <a:stCxn id="238" idx="6"/>
            <a:endCxn id="260" idx="2"/>
          </p:cNvCxnSpPr>
          <p:nvPr/>
        </p:nvCxnSpPr>
        <p:spPr>
          <a:xfrm>
            <a:off x="8017700" y="4560075"/>
            <a:ext cx="12900" cy="19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8"/>
          <p:cNvCxnSpPr>
            <a:stCxn id="239" idx="6"/>
            <a:endCxn id="240" idx="2"/>
          </p:cNvCxnSpPr>
          <p:nvPr/>
        </p:nvCxnSpPr>
        <p:spPr>
          <a:xfrm>
            <a:off x="8436550" y="4675950"/>
            <a:ext cx="293700" cy="23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8"/>
          <p:cNvCxnSpPr>
            <a:stCxn id="225" idx="7"/>
            <a:endCxn id="226" idx="3"/>
          </p:cNvCxnSpPr>
          <p:nvPr/>
        </p:nvCxnSpPr>
        <p:spPr>
          <a:xfrm flipH="1" rot="10800000">
            <a:off x="1967130" y="3930863"/>
            <a:ext cx="378600" cy="459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8"/>
          <p:cNvCxnSpPr>
            <a:stCxn id="239" idx="2"/>
            <a:endCxn id="238" idx="6"/>
          </p:cNvCxnSpPr>
          <p:nvPr/>
        </p:nvCxnSpPr>
        <p:spPr>
          <a:xfrm rot="10800000">
            <a:off x="8017750" y="4560150"/>
            <a:ext cx="293700" cy="115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8"/>
          <p:cNvCxnSpPr>
            <a:stCxn id="236" idx="5"/>
            <a:endCxn id="237" idx="1"/>
          </p:cNvCxnSpPr>
          <p:nvPr/>
        </p:nvCxnSpPr>
        <p:spPr>
          <a:xfrm>
            <a:off x="7009605" y="4351462"/>
            <a:ext cx="403800" cy="165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8"/>
          <p:cNvSpPr txBox="1"/>
          <p:nvPr/>
        </p:nvSpPr>
        <p:spPr>
          <a:xfrm>
            <a:off x="5215725" y="2778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</a:rPr>
              <a:t>October</a:t>
            </a:r>
            <a:endParaRPr sz="100"/>
          </a:p>
        </p:txBody>
      </p:sp>
      <p:pic>
        <p:nvPicPr>
          <p:cNvPr id="266" name="Google Shape;2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025" y="928513"/>
            <a:ext cx="8751075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