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6"/>
    <p:sldMasterId id="214748366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embeddedFontLst>
    <p:embeddedFont>
      <p:font typeface="Sarabun"/>
      <p:regular r:id="rId32"/>
      <p:bold r:id="rId33"/>
      <p:italic r:id="rId34"/>
      <p:boldItalic r:id="rId35"/>
    </p:embeddedFont>
    <p:embeddedFont>
      <p:font typeface="Bai Jamjure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Apirak Bangpuk -Point IT-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9E9972-732C-4C7D-8749-89D1B435CDD7}">
  <a:tblStyle styleId="{7B9E9972-732C-4C7D-8749-89D1B435CD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Sarabun-bold.fntdata"/><Relationship Id="rId10" Type="http://schemas.openxmlformats.org/officeDocument/2006/relationships/slide" Target="slides/slide2.xml"/><Relationship Id="rId32" Type="http://schemas.openxmlformats.org/officeDocument/2006/relationships/font" Target="fonts/Sarabun-regular.fntdata"/><Relationship Id="rId13" Type="http://schemas.openxmlformats.org/officeDocument/2006/relationships/slide" Target="slides/slide5.xml"/><Relationship Id="rId35" Type="http://schemas.openxmlformats.org/officeDocument/2006/relationships/font" Target="fonts/Sarabun-boldItalic.fntdata"/><Relationship Id="rId12" Type="http://schemas.openxmlformats.org/officeDocument/2006/relationships/slide" Target="slides/slide4.xml"/><Relationship Id="rId34" Type="http://schemas.openxmlformats.org/officeDocument/2006/relationships/font" Target="fonts/Sarabun-italic.fntdata"/><Relationship Id="rId15" Type="http://schemas.openxmlformats.org/officeDocument/2006/relationships/slide" Target="slides/slide7.xml"/><Relationship Id="rId37" Type="http://schemas.openxmlformats.org/officeDocument/2006/relationships/font" Target="fonts/BaiJamjuree-bold.fntdata"/><Relationship Id="rId14" Type="http://schemas.openxmlformats.org/officeDocument/2006/relationships/slide" Target="slides/slide6.xml"/><Relationship Id="rId36" Type="http://schemas.openxmlformats.org/officeDocument/2006/relationships/font" Target="fonts/BaiJamjuree-regular.fntdata"/><Relationship Id="rId17" Type="http://schemas.openxmlformats.org/officeDocument/2006/relationships/slide" Target="slides/slide9.xml"/><Relationship Id="rId39" Type="http://schemas.openxmlformats.org/officeDocument/2006/relationships/font" Target="fonts/BaiJamjuree-boldItalic.fntdata"/><Relationship Id="rId16" Type="http://schemas.openxmlformats.org/officeDocument/2006/relationships/slide" Target="slides/slide8.xml"/><Relationship Id="rId38" Type="http://schemas.openxmlformats.org/officeDocument/2006/relationships/font" Target="fonts/BaiJamjuree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06T13:38:47.741">
    <p:pos x="6000" y="0"/>
    <p:text>เอาโปรแกรมอ้างอิงมาสัก 2-3 ตัว ของแต่ละอันเช่น 
APP
โปรแกรม SAP ใช้งานไม่ได้ 
โปรแกรม HIS ใช้งานไม่ได้ 
โปรแกรม .... ใช้งานไม่ได้
** ที่อ่านแล้ว เป็น Top* ของแต่หมวด
Hardward ....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0-06T13:39:44.960">
    <p:pos x="6000" y="0"/>
    <p:text>ขอสิทธิ์ อะไรบ้าง  เอา Top สัก 3 ตัว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0-06T13:41:23.766">
    <p:pos x="6000" y="0"/>
    <p:text>โครงการอะไรบ้าง 2 หรือ 3</p:text>
  </p:cm>
  <p:cm authorId="0" idx="4" dt="2022-10-06T13:41:23.766">
    <p:pos x="6000" y="0"/>
    <p:text>หมวด App และ Software นอกจากลบมีอีกไหม ไม่งั้น ตัว 92 จะสะท้อนให้เห็นว่าเป็นการลบหมดเลยนะ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0-06T13:36:37.373">
    <p:pos x="6000" y="0"/>
    <p:text>ใส่ตัวเลขด้วย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0-06T13:42:45.860">
    <p:pos x="6000" y="0"/>
    <p:text>ขอลิงค์ไฟล์เอกสารออนไลน์ แนบด้านล่าง Refer.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10-06T13:43:55.193">
    <p:pos x="6000" y="0"/>
    <p:text>ขอลิงค์ไฟล์เอกสารออนไลน์ แนบด้านล่าง Refer.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cef6d7b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cef6d7b3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cef6d7b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fcef6d7b30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cef6d7b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fcef6d7b30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cef6d7b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fcef6d7b30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cef6d7b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fcef6d7b30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cef6d7b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fcef6d7b30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cef6d7b3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fcef6d7b30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67667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f67667d3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67667d3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f67667d3b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101d907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5101d9070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ef6d7b3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ef6d7b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101d9070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5101d9070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101d9070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5101d9070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101d9070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5101d9070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101d907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5101d90702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ef6d7b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cef6d7b3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f6d7b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cef6d7b3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cef6d7b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fcef6d7b3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cef6d7b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cef6d7b30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12fd08a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612fd08a0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1a3417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01a3417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01a3417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101a34172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>
            <p:ph idx="2" type="pic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3"/>
          <p:cNvSpPr/>
          <p:nvPr>
            <p:ph idx="3" type="pic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3"/>
          <p:cNvSpPr/>
          <p:nvPr>
            <p:ph idx="4" type="pic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14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14"/>
          <p:cNvSpPr/>
          <p:nvPr>
            <p:ph idx="6" type="pic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>
            <p:ph idx="2" type="pic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9"/>
          <p:cNvSpPr/>
          <p:nvPr>
            <p:ph idx="3" type="pic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/>
          <p:nvPr>
            <p:ph idx="4" type="pic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9"/>
          <p:cNvSpPr/>
          <p:nvPr>
            <p:ph idx="5" type="pic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>
            <p:ph idx="2" type="pic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0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0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4.xml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5.xml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6.xml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3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Relationship Id="rId4" Type="http://schemas.openxmlformats.org/officeDocument/2006/relationships/image" Target="../media/image26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S</a:t>
            </a:r>
            <a:r>
              <a:rPr lang="th"/>
              <a:t>ummary Report</a:t>
            </a:r>
            <a:endParaRPr sz="3600"/>
          </a:p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0" y="4391997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th"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th"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lang="th" sz="13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660075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87" name="Google Shape;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Timeline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18" name="Google Shape;218;p29"/>
          <p:cNvSpPr txBox="1"/>
          <p:nvPr>
            <p:ph idx="2" type="body"/>
          </p:nvPr>
        </p:nvSpPr>
        <p:spPr>
          <a:xfrm>
            <a:off x="2699794" y="27572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300"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175" y="1151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Timeline</a:t>
            </a:r>
            <a:endParaRPr b="1" sz="36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Summary Created Ticket</a:t>
            </a:r>
            <a:endParaRPr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0"/>
          <p:cNvCxnSpPr>
            <a:stCxn id="226" idx="2"/>
            <a:endCxn id="227" idx="6"/>
          </p:cNvCxnSpPr>
          <p:nvPr/>
        </p:nvCxnSpPr>
        <p:spPr>
          <a:xfrm flipH="1">
            <a:off x="1576665" y="4554071"/>
            <a:ext cx="271200" cy="72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>
            <a:stCxn id="227" idx="2"/>
          </p:cNvCxnSpPr>
          <p:nvPr/>
        </p:nvCxnSpPr>
        <p:spPr>
          <a:xfrm flipH="1">
            <a:off x="1061563" y="4626231"/>
            <a:ext cx="394800" cy="99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0"/>
          <p:cNvSpPr txBox="1"/>
          <p:nvPr/>
        </p:nvSpPr>
        <p:spPr>
          <a:xfrm>
            <a:off x="5258275" y="0"/>
            <a:ext cx="155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aphicFrame>
        <p:nvGraphicFramePr>
          <p:cNvPr id="230" name="Google Shape;230;p30"/>
          <p:cNvGraphicFramePr/>
          <p:nvPr/>
        </p:nvGraphicFramePr>
        <p:xfrm>
          <a:off x="874025" y="92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{7B9E9972-732C-4C7D-8749-89D1B435CDD7}</a:tableStyleId>
              </a:tblPr>
              <a:tblGrid>
                <a:gridCol w="7309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  <a:gridCol w="395100"/>
              </a:tblGrid>
              <a:tr h="4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Time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12 AM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6 AM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7 AM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8 AM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9 AM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10 AM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11 AM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12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2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3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4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5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6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7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8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9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10 PM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จำนวน Ticket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0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24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140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225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186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124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47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129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153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183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36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15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8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4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0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3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9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3</a:t>
                      </a:r>
                      <a:endParaRPr sz="9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325" y="1934325"/>
            <a:ext cx="7395226" cy="28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1"/>
          <p:cNvCxnSpPr/>
          <p:nvPr/>
        </p:nvCxnSpPr>
        <p:spPr>
          <a:xfrm>
            <a:off x="898300" y="1460025"/>
            <a:ext cx="0" cy="26049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0" y="2279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 sz="3200"/>
              <a:t>Top 5 Department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38" name="Google Shape;238;p3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/>
          <p:nvPr/>
        </p:nvSpPr>
        <p:spPr>
          <a:xfrm>
            <a:off x="7564900" y="18137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7495300" y="233760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6900225" y="279547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6900225" y="328635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6900213" y="3828938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2796684" y="4806300"/>
            <a:ext cx="58266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7325200" y="1789300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7270725" y="2292388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6660525" y="27810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6660525" y="32313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 rot="5400000">
            <a:off x="-289900" y="2149275"/>
            <a:ext cx="3487200" cy="1580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1083325" y="1746600"/>
            <a:ext cx="6745800" cy="45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ชั้น4 หน่วยเทคโนโลยีสารสนเทศ &gt; ศูนย์การแพทย์มะเร็งวิทยาจุฬาภรณ์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1083325" y="2236900"/>
            <a:ext cx="6468000" cy="45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ชั้น 2 ฝ่ายเทคโนโลยีสารสนเทศ &gt; อาคารสำนักงานราชวิทยาลัยฯ 2 Zone A / D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1083325" y="2727200"/>
            <a:ext cx="6112800" cy="45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ชั้น3 ฝ่ายบริหารทรัพยากรบุคคล &gt; อาคารสำนักงานราชวิทยาลัยฯ 2 Zone A / D</a:t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1083325" y="3209750"/>
            <a:ext cx="5826600" cy="45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ชั้น4 ฝ่ายวิจัยและวิเทศสัมพันธ์ &gt; อาคารสำนักงานราชวิทยาลัยฯ 2 Zone D / C</a:t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1083325" y="3700050"/>
            <a:ext cx="5495400" cy="45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ชั้น3 ฝ่ายบริหารการเงินการคลัง &gt; อาคารสำนักงานราชวิทยาลัยฯ 2 Zone A / D</a:t>
            </a:r>
            <a:endParaRPr/>
          </a:p>
        </p:txBody>
      </p:sp>
      <p:cxnSp>
        <p:nvCxnSpPr>
          <p:cNvPr id="256" name="Google Shape;256;p31"/>
          <p:cNvCxnSpPr/>
          <p:nvPr/>
        </p:nvCxnSpPr>
        <p:spPr>
          <a:xfrm>
            <a:off x="663600" y="4757500"/>
            <a:ext cx="7078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1"/>
          <p:cNvSpPr txBox="1"/>
          <p:nvPr/>
        </p:nvSpPr>
        <p:spPr>
          <a:xfrm>
            <a:off x="701025" y="4306150"/>
            <a:ext cx="13032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701025" y="1237400"/>
            <a:ext cx="13707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Department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59" name="Google Shape;259;p31"/>
          <p:cNvCxnSpPr/>
          <p:nvPr/>
        </p:nvCxnSpPr>
        <p:spPr>
          <a:xfrm>
            <a:off x="858825" y="1647125"/>
            <a:ext cx="0" cy="255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1"/>
          <p:cNvSpPr/>
          <p:nvPr/>
        </p:nvSpPr>
        <p:spPr>
          <a:xfrm flipH="1" rot="-10466996">
            <a:off x="7954401" y="1734705"/>
            <a:ext cx="490098" cy="454544"/>
          </a:xfrm>
          <a:prstGeom prst="teardrop">
            <a:avLst>
              <a:gd fmla="val 120798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 rot="-10466180">
            <a:off x="7666706" y="2154035"/>
            <a:ext cx="488903" cy="445827"/>
          </a:xfrm>
          <a:prstGeom prst="teardrop">
            <a:avLst>
              <a:gd fmla="val 11542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 rot="-10466180">
            <a:off x="7000931" y="3186185"/>
            <a:ext cx="488903" cy="445827"/>
          </a:xfrm>
          <a:prstGeom prst="teardrop">
            <a:avLst>
              <a:gd fmla="val 11835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 flipH="1" rot="-10466996">
            <a:off x="7261351" y="2728705"/>
            <a:ext cx="490098" cy="454544"/>
          </a:xfrm>
          <a:prstGeom prst="teardrop">
            <a:avLst>
              <a:gd fmla="val 118669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 flipH="1" rot="-10466996">
            <a:off x="6599626" y="3740530"/>
            <a:ext cx="490098" cy="454544"/>
          </a:xfrm>
          <a:prstGeom prst="teardrop">
            <a:avLst>
              <a:gd fmla="val 118669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7967400" y="1787400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/>
              <a:t>145</a:t>
            </a:r>
            <a:endParaRPr b="1" sz="1200"/>
          </a:p>
        </p:txBody>
      </p:sp>
      <p:sp>
        <p:nvSpPr>
          <p:cNvPr id="266" name="Google Shape;266;p31"/>
          <p:cNvSpPr txBox="1"/>
          <p:nvPr/>
        </p:nvSpPr>
        <p:spPr>
          <a:xfrm>
            <a:off x="7736350" y="2219238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/>
              <a:t>85</a:t>
            </a:r>
            <a:endParaRPr b="1" sz="1200"/>
          </a:p>
        </p:txBody>
      </p:sp>
      <p:sp>
        <p:nvSpPr>
          <p:cNvPr id="267" name="Google Shape;267;p31"/>
          <p:cNvSpPr txBox="1"/>
          <p:nvPr/>
        </p:nvSpPr>
        <p:spPr>
          <a:xfrm>
            <a:off x="7325200" y="2785625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/>
              <a:t>55</a:t>
            </a:r>
            <a:endParaRPr b="1" sz="1200"/>
          </a:p>
        </p:txBody>
      </p:sp>
      <p:sp>
        <p:nvSpPr>
          <p:cNvPr id="268" name="Google Shape;268;p31"/>
          <p:cNvSpPr txBox="1"/>
          <p:nvPr/>
        </p:nvSpPr>
        <p:spPr>
          <a:xfrm>
            <a:off x="7046325" y="3251750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/>
              <a:t>52</a:t>
            </a:r>
            <a:endParaRPr b="1" sz="1200"/>
          </a:p>
        </p:txBody>
      </p:sp>
      <p:sp>
        <p:nvSpPr>
          <p:cNvPr id="269" name="Google Shape;269;p31"/>
          <p:cNvSpPr txBox="1"/>
          <p:nvPr/>
        </p:nvSpPr>
        <p:spPr>
          <a:xfrm>
            <a:off x="6660525" y="3783138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/>
              <a:t>47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Performance</a:t>
            </a:r>
            <a:endParaRPr/>
          </a:p>
        </p:txBody>
      </p:sp>
      <p:sp>
        <p:nvSpPr>
          <p:cNvPr id="275" name="Google Shape;275;p32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By</a:t>
            </a: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Teams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88" y="140640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9" name="Google Shape;279;p32"/>
          <p:cNvSpPr txBox="1"/>
          <p:nvPr>
            <p:ph idx="2" type="body"/>
          </p:nvPr>
        </p:nvSpPr>
        <p:spPr>
          <a:xfrm>
            <a:off x="2699644" y="2977544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/>
        </p:nvSpPr>
        <p:spPr>
          <a:xfrm>
            <a:off x="2411753" y="26750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2200">
                <a:solidFill>
                  <a:schemeClr val="dk1"/>
                </a:solidFill>
                <a:highlight>
                  <a:srgbClr val="FFFFFF"/>
                </a:highlight>
              </a:rPr>
              <a:t>Workload By Teams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 2022</a:t>
            </a:r>
            <a:endParaRPr sz="12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9855750" y="44132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913" y="875275"/>
            <a:ext cx="4287863" cy="39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275" y="996925"/>
            <a:ext cx="4021699" cy="392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 txBox="1"/>
          <p:nvPr/>
        </p:nvSpPr>
        <p:spPr>
          <a:xfrm>
            <a:off x="2411750" y="267500"/>
            <a:ext cx="440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  2022</a:t>
            </a:r>
            <a:endParaRPr sz="15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4"/>
          <p:cNvSpPr txBox="1"/>
          <p:nvPr/>
        </p:nvSpPr>
        <p:spPr>
          <a:xfrm>
            <a:off x="2035250" y="1125775"/>
            <a:ext cx="12690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Point IT 4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96" name="Google Shape;296;p34"/>
          <p:cNvCxnSpPr>
            <a:stCxn id="295" idx="3"/>
          </p:cNvCxnSpPr>
          <p:nvPr/>
        </p:nvCxnSpPr>
        <p:spPr>
          <a:xfrm>
            <a:off x="3304250" y="1302775"/>
            <a:ext cx="1030800" cy="688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4"/>
          <p:cNvSpPr txBox="1"/>
          <p:nvPr/>
        </p:nvSpPr>
        <p:spPr>
          <a:xfrm>
            <a:off x="7145875" y="4230550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7Sense</a:t>
            </a: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  2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98" name="Google Shape;298;p34"/>
          <p:cNvCxnSpPr>
            <a:stCxn id="297" idx="1"/>
          </p:cNvCxnSpPr>
          <p:nvPr/>
        </p:nvCxnSpPr>
        <p:spPr>
          <a:xfrm rot="10800000">
            <a:off x="6229075" y="3631150"/>
            <a:ext cx="916800" cy="776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4"/>
          <p:cNvSpPr txBox="1"/>
          <p:nvPr/>
        </p:nvSpPr>
        <p:spPr>
          <a:xfrm>
            <a:off x="1788025" y="3758350"/>
            <a:ext cx="11520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CRA</a:t>
            </a: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3 คน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00" name="Google Shape;300;p34"/>
          <p:cNvCxnSpPr/>
          <p:nvPr/>
        </p:nvCxnSpPr>
        <p:spPr>
          <a:xfrm flipH="1" rot="10800000">
            <a:off x="2940025" y="3563700"/>
            <a:ext cx="1380000" cy="392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4"/>
          <p:cNvCxnSpPr>
            <a:stCxn id="295" idx="3"/>
          </p:cNvCxnSpPr>
          <p:nvPr/>
        </p:nvCxnSpPr>
        <p:spPr>
          <a:xfrm>
            <a:off x="3304250" y="1302775"/>
            <a:ext cx="1888200" cy="526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4"/>
          <p:cNvSpPr txBox="1"/>
          <p:nvPr/>
        </p:nvSpPr>
        <p:spPr>
          <a:xfrm>
            <a:off x="7516375" y="1991575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Point IT  9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03" name="Google Shape;303;p34"/>
          <p:cNvCxnSpPr>
            <a:stCxn id="302" idx="1"/>
          </p:cNvCxnSpPr>
          <p:nvPr/>
        </p:nvCxnSpPr>
        <p:spPr>
          <a:xfrm flipH="1">
            <a:off x="6131875" y="2168575"/>
            <a:ext cx="1384500" cy="474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idx="2" type="body"/>
          </p:nvPr>
        </p:nvSpPr>
        <p:spPr>
          <a:xfrm>
            <a:off x="0" y="870204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2499678" y="31905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1900">
                <a:solidFill>
                  <a:schemeClr val="dk1"/>
                </a:solidFill>
              </a:rPr>
              <a:t>Workload resolve by tier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5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01" y="1118175"/>
            <a:ext cx="7807002" cy="386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Improvement</a:t>
            </a:r>
            <a:endParaRPr/>
          </a:p>
        </p:txBody>
      </p:sp>
      <p:sp>
        <p:nvSpPr>
          <p:cNvPr id="317" name="Google Shape;317;p36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เสนอแนวทางการแก้ไข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8" y="14677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3071800" y="31157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5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7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30" name="Google Shape;330;p37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239575" y="1130525"/>
            <a:ext cx="8669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H SarabunPSK"/>
              <a:buAutoNum type="arabicPeriod"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มีการจัดวางแผนประชุมทีม Operation Support วันที่  29 สิงหาคม 2565 เวลา 20.00 - 00.00 น สรุปการนำเสนอแนวทางการแก้ไขปัญหาดังนี้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	1.1. สร้างมาตรฐานภายใน ให้กับทีม Operation Support ให้มีความรู้ความสามารถในการปฏิบัติหน้าที่ ด้วยความพร้อมในการบริการรอบด้าน ในการทำงานรูปแบบทีม โดยมีการปรับในเรื่องของ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		มีการปรับให้ Operation Support ทีมทุกคน</a:t>
            </a:r>
            <a:r>
              <a:rPr lang="th" sz="1800">
                <a:solidFill>
                  <a:srgbClr val="FF0000"/>
                </a:solidFill>
                <a:latin typeface="TH SarabunPSK"/>
                <a:ea typeface="TH SarabunPSK"/>
                <a:cs typeface="TH SarabunPSK"/>
                <a:sym typeface="TH SarabunPSK"/>
              </a:rPr>
              <a:t>*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ใช้งานรูปแบบการลงหมวดหมู (Service Category) ที่ถูกต้องตรงกับความเป็นจริงในการให้บริการแก้ไขปัญหาหน้างาน ประกอบด้วย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			การเลือกประเภทการบริการ (Insident &amp; Service)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			การเลือกหมวดหมู่ ของปัญหา (ประเภทของปัญหา)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        1.2. สร้างแผนการกระจ่ายงาน Operation Support (Helpdesk) ในการรับงานได้หลายหน้า โดยไม่เลือกปฏิบัติ เพื่อเพิ่มศักยภาพในการพัฒนาทีม และเน้นตัวบุคคล</a:t>
            </a:r>
            <a:r>
              <a:rPr lang="th" sz="1800">
                <a:solidFill>
                  <a:srgbClr val="FF0000"/>
                </a:solidFill>
                <a:latin typeface="TH SarabunPSK"/>
                <a:ea typeface="TH SarabunPSK"/>
                <a:cs typeface="TH SarabunPSK"/>
                <a:sym typeface="TH SarabunPSK"/>
              </a:rPr>
              <a:t>*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ให้สามารถแก้ไขปัญหางานหลากหลายระดับ อาทิ งานที่ค่อนข้างใช้เวลานานมีความยาก เป็นต้น โดยสามารถลดปัญหาการหลุดของการ Assign Job  โดยมีมติที่ประชุมทีมภายใน ให้ดำเนินการสร้างไฟล์เอกสารเพื่อเก็บข้อมูล (Online Excel) ในการช่วยกระจ่ายงานไปยังเจ้าหน้าที่ผู้ปฏิบัติงาน ดังภาพตัวอย่าง ด้านล่าง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8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39" name="Google Shape;339;p3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277025" y="1227975"/>
            <a:ext cx="168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TH SarabunPSK"/>
                <a:ea typeface="TH SarabunPSK"/>
                <a:cs typeface="TH SarabunPSK"/>
                <a:sym typeface="TH SarabunPSK"/>
              </a:rPr>
              <a:t>1.2 ตัวอย่าง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ตารางssigned Job Online ของแต่ละวัน เพื่อกระจายการทำงาน และลดปัญหาการส่งงานล่าช้า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341" name="Google Shape;3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227967"/>
            <a:ext cx="5274874" cy="3655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th"/>
              <a:t>Summary Report</a:t>
            </a:r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September</a:t>
            </a: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 2022</a:t>
            </a:r>
            <a:endParaRPr b="1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9" name="Google Shape;349;p3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50" name="Google Shape;3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875" y="1183050"/>
            <a:ext cx="6820674" cy="345134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39"/>
          <p:cNvSpPr txBox="1"/>
          <p:nvPr/>
        </p:nvSpPr>
        <p:spPr>
          <a:xfrm>
            <a:off x="277025" y="1227975"/>
            <a:ext cx="168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TH SarabunPSK"/>
                <a:ea typeface="TH SarabunPSK"/>
                <a:cs typeface="TH SarabunPSK"/>
                <a:sym typeface="TH SarabunPSK"/>
              </a:rPr>
              <a:t>1.2 ตัวอย่าง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การเก็บข้อมูล Ticket การ Assign Jon ภายใน Operation Support (Helpdesk)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83975" y="4549838"/>
            <a:ext cx="87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Refer. </a:t>
            </a:r>
            <a:r>
              <a:rPr lang="th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https://chulabhornroyalacademy.sharepoint.com/:f:/s/SupportSpecialist/EpsM4wfTlk9EqrJudOrDovABCc_cUAidnrJR124yWHXipQ?e=o6GrZ0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0" name="Google Shape;360;p40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>
            <a:off x="239575" y="1130525"/>
            <a:ext cx="86697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	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1.3. สร้างกระบวนทำงานที่มีความเป็นมาตรฐานเดียวกันให้กับ Operation Support ทีม ในการเปิด - ปิดงาน ผ่านระบบ (Service Desk) เพื่อให้ระบบสามารถเรียกข้อมูลการร้องขอบริการ และการแจ้งปัญหา เพื่อนำข้อมูลมาวิเคราะห์สรุปเพื่อหาแนวทางการแก้ไขปัญหาได้อย่างมีประสิทธิภาพ โดยปัจจุบันอ้างอิง ข้อมูลเดิม การเพิ่มข้อมูลที่หลากหลายจากผู้ใช้งาน ทำให้ข้อมูลต่างๆไม่สามารถกรุ๊ปข้อมูลปัญหาที่แท้จริงได้ ทำให้เกิดความล่าช้าในการนำข้อมูลมาวิเคราะห์ ทีมจึิงมามติในที่ประชุม ในการสร้างมาตรฐานการเปิดปิดงานโดยใช้รูปแบบการเปิด ปิดงานที่เป็นมาตรฐานเดียวกัน ดังนี้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		ในการเปิด Request เข้ามาทุกช่องทางเจ้าหน้าที่ จะทำการ Review Job ที่เข้ามาในระบบทุกเคส และจัดใส่รูปแบบ Pattern โดยมีองค์ประกอบดังนี้ 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			</a:t>
            </a:r>
            <a:r>
              <a:rPr b="1" lang="th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th" sz="1800">
                <a:latin typeface="TH SarabunPSK"/>
                <a:ea typeface="TH SarabunPSK"/>
                <a:cs typeface="TH SarabunPSK"/>
                <a:sym typeface="TH SarabunPSK"/>
              </a:rPr>
              <a:t>ปัญหา :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Computer พบปัญหา เครื่องค้างช้า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                            </a:t>
            </a:r>
            <a:r>
              <a:rPr b="1" lang="th" sz="1800">
                <a:latin typeface="TH SarabunPSK"/>
                <a:ea typeface="TH SarabunPSK"/>
                <a:cs typeface="TH SarabunPSK"/>
                <a:sym typeface="TH SarabunPSK"/>
              </a:rPr>
              <a:t>สาเหตุ :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เพื่อมีการเชื่อมต่อ OneDrive , Ms Teams ทำให้กิน Ram ของเครื่อง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                            </a:t>
            </a:r>
            <a:r>
              <a:rPr b="1" lang="th" sz="1800">
                <a:latin typeface="TH SarabunPSK"/>
                <a:ea typeface="TH SarabunPSK"/>
                <a:cs typeface="TH SarabunPSK"/>
                <a:sym typeface="TH SarabunPSK"/>
              </a:rPr>
              <a:t>วิธีการแก้ไข :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 ทำการ Sync ข้อมูลให้เรียบร้อย แล้วดำเนินการปิดการเชื่อมต่อของระบบ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โดย Operation Teams ทุกท่านยินยอมปฏิบัติตามโดยมีมติเหตุชอบภายในร่วมกัน เพื่อประโยชน์ในการนำข้อมูลพัฒนาต่อยอด และการให้บริการที่มีประสิทธิภาพ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9" name="Google Shape;369;p4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119800" y="1227975"/>
            <a:ext cx="140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TH SarabunPSK"/>
                <a:ea typeface="TH SarabunPSK"/>
                <a:cs typeface="TH SarabunPSK"/>
                <a:sym typeface="TH SarabunPSK"/>
              </a:rPr>
              <a:t>1.2 ตัวอย่าง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Review job by Daliy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รูปแบบการใส่ Pattern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   หัวข้อ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   วิธีแก้ไข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   วิธีปิดงาน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ลำดับความสำคัญ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ความเร่งด่วน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หมวดหมู่ (Category)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300" y="1335442"/>
            <a:ext cx="7287831" cy="3655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77" name="Google Shape;3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2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79" name="Google Shape;379;p4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239575" y="1043288"/>
            <a:ext cx="875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	1.4. สร้างองค์ความรู้ (K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nowledge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) สำหรับ Operation Support ทีม ให้เกิดความชำนาญการในการเข้าดำเนินการแก้ไขปัญหา และการบริการ ได้อย่างรวดเร็วและมีประสิทธิภาพ โดยมีการสร้างไฟล์กลางเพื่อให้ทีม สามารถเข้ามาเรียนรู้ หรือแชร์ข้อมูลการแก้ไขปัญหาที่เกิดขึ้น อาทิ ทั้งเรื่องใหม่ และเรื่องเก่า สามารถนำข้อมูลที่ได้มาเพิ่ม จัดเก็บเป็นคลังความรู้ให้ทีมสามารถนำไปใช้แก้ไขปัญหาได้อย่างรวดเร็วและตอบโจทย์ 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381" name="Google Shape;38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913" y="1874600"/>
            <a:ext cx="7557774" cy="270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82" name="Google Shape;382;p42"/>
          <p:cNvSpPr txBox="1"/>
          <p:nvPr/>
        </p:nvSpPr>
        <p:spPr>
          <a:xfrm>
            <a:off x="683975" y="4549838"/>
            <a:ext cx="87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Refer. https://chulabhornroyalacademy.sharepoint.com/:x:/s/SupportSpecialist/ETbikfTcio9Oige4yLfqSNoBDC16ZSXaEk3D1Ts_Spq9lA?e=WDJgLQ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63025"/>
            <a:ext cx="412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3000">
                <a:solidFill>
                  <a:srgbClr val="3F3F3F"/>
                </a:solidFill>
              </a:rPr>
              <a:t>Summary Report</a:t>
            </a:r>
            <a:endParaRPr sz="800"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6829"/>
          <a:stretch/>
        </p:blipFill>
        <p:spPr>
          <a:xfrm>
            <a:off x="5441400" y="2457050"/>
            <a:ext cx="1093550" cy="1886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22"/>
          <p:cNvSpPr txBox="1"/>
          <p:nvPr/>
        </p:nvSpPr>
        <p:spPr>
          <a:xfrm rot="-1109">
            <a:off x="4908525" y="803994"/>
            <a:ext cx="18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6" name="Google Shape;106;p22"/>
          <p:cNvGrpSpPr/>
          <p:nvPr/>
        </p:nvGrpSpPr>
        <p:grpSpPr>
          <a:xfrm>
            <a:off x="7620350" y="2495325"/>
            <a:ext cx="780800" cy="483675"/>
            <a:chOff x="5564575" y="3434775"/>
            <a:chExt cx="780800" cy="483675"/>
          </a:xfrm>
        </p:grpSpPr>
        <p:pic>
          <p:nvPicPr>
            <p:cNvPr id="107" name="Google Shape;1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575" y="3434775"/>
              <a:ext cx="780800" cy="48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575" y="3461300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4575" y="3745354"/>
              <a:ext cx="142875" cy="136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300" y="2114325"/>
            <a:ext cx="1104100" cy="222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11" name="Google Shape;111;p22"/>
          <p:cNvCxnSpPr/>
          <p:nvPr/>
        </p:nvCxnSpPr>
        <p:spPr>
          <a:xfrm>
            <a:off x="6578525" y="4385675"/>
            <a:ext cx="2587800" cy="74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2"/>
          <p:cNvCxnSpPr/>
          <p:nvPr/>
        </p:nvCxnSpPr>
        <p:spPr>
          <a:xfrm flipH="1">
            <a:off x="1588100" y="4369550"/>
            <a:ext cx="2749200" cy="76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4629550" y="1760325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latin typeface="Bai Jamjuree"/>
                <a:ea typeface="Bai Jamjuree"/>
                <a:cs typeface="Bai Jamjuree"/>
                <a:sym typeface="Bai Jamjuree"/>
              </a:rPr>
              <a:t>606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772775" y="211770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latin typeface="Bai Jamjuree"/>
                <a:ea typeface="Bai Jamjuree"/>
                <a:cs typeface="Bai Jamjuree"/>
                <a:sym typeface="Bai Jamjuree"/>
              </a:rPr>
              <a:t>588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7816750" y="1268625"/>
            <a:ext cx="7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1281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913400" y="47622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</a:rPr>
              <a:t>September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Top 5 Incident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63" y="136130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2744794" y="28266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300"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725" y="1163950"/>
            <a:ext cx="6321325" cy="38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Incident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3977250" y="73562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39" name="Google Shape;139;p24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4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 rot="-943">
            <a:off x="7675125" y="13143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693</a:t>
            </a:r>
            <a:endParaRPr b="1"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2513475" y="998550"/>
            <a:ext cx="2943000" cy="646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SAP บางฟังก์ชั่นพบใช้งานไม่ได้ Error 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HIS </a:t>
            </a:r>
            <a:r>
              <a:rPr lang="th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บางฟังก์ชั่นพบใช้งานไม่ได้ Error  และ Application อื่นๆ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744875" y="1743825"/>
            <a:ext cx="23799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Notebook ชาร์จแบตไม่เข้า, เปิดไม่ติด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44" name="Google Shape;144;p24"/>
          <p:cNvCxnSpPr/>
          <p:nvPr/>
        </p:nvCxnSpPr>
        <p:spPr>
          <a:xfrm flipH="1">
            <a:off x="3744875" y="2094075"/>
            <a:ext cx="770100" cy="6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4"/>
          <p:cNvSpPr txBox="1"/>
          <p:nvPr/>
        </p:nvSpPr>
        <p:spPr>
          <a:xfrm>
            <a:off x="4919475" y="2196600"/>
            <a:ext cx="18786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Print เอกสารจาก HIS ไม่ได้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124625" y="2637875"/>
            <a:ext cx="1979100" cy="492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- </a:t>
            </a: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Notebook Connect WIFI ไม่ได้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- Internet ใช้งานไม่ได้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47" name="Google Shape;147;p24"/>
          <p:cNvCxnSpPr/>
          <p:nvPr/>
        </p:nvCxnSpPr>
        <p:spPr>
          <a:xfrm flipH="1">
            <a:off x="6068550" y="3115700"/>
            <a:ext cx="5847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 txBox="1"/>
          <p:nvPr/>
        </p:nvSpPr>
        <p:spPr>
          <a:xfrm>
            <a:off x="7482975" y="3193825"/>
            <a:ext cx="1477800" cy="492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- </a:t>
            </a: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One Drive ไม่ Sync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- </a:t>
            </a: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E-Mail Login ไม่ได้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49" name="Google Shape;149;p24"/>
          <p:cNvCxnSpPr>
            <a:stCxn id="145" idx="2"/>
          </p:cNvCxnSpPr>
          <p:nvPr/>
        </p:nvCxnSpPr>
        <p:spPr>
          <a:xfrm flipH="1">
            <a:off x="4919475" y="2550600"/>
            <a:ext cx="939300" cy="8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/>
          <p:nvPr/>
        </p:nvCxnSpPr>
        <p:spPr>
          <a:xfrm flipH="1">
            <a:off x="7218025" y="3522750"/>
            <a:ext cx="2715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 flipH="1">
            <a:off x="2555350" y="1644175"/>
            <a:ext cx="4380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Top 5 Service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0" name="Google Shape;160;p25"/>
          <p:cNvSpPr txBox="1"/>
          <p:nvPr>
            <p:ph idx="2" type="body"/>
          </p:nvPr>
        </p:nvSpPr>
        <p:spPr>
          <a:xfrm>
            <a:off x="27373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300"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3977250" y="73562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70" name="Google Shape;170;p26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6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 rot="-943">
            <a:off x="7675125" y="13143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588</a:t>
            </a:r>
            <a:endParaRPr b="1"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450" y="1554375"/>
            <a:ext cx="5217448" cy="33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875" y="1576350"/>
            <a:ext cx="6193325" cy="30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4012425" y="822075"/>
            <a:ext cx="118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84" name="Google Shape;184;p27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7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613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3304650" y="1474525"/>
            <a:ext cx="25347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ขอบริการ ติดตั้ง ย้าย เครื่องคอมพิวเตอร์, โน็ตบุ๊ค, สาย Lan, UPS, และอื่นๆ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6076000" y="2656675"/>
            <a:ext cx="27825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ขอเปิดสิทธิ์เข้าใช้งานระบบต่างๆ เช่น E-Doc E-Mail, SAP และอื่นๆ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89" name="Google Shape;189;p27"/>
          <p:cNvCxnSpPr>
            <a:stCxn id="187" idx="2"/>
          </p:cNvCxnSpPr>
          <p:nvPr/>
        </p:nvCxnSpPr>
        <p:spPr>
          <a:xfrm flipH="1">
            <a:off x="3167400" y="1997725"/>
            <a:ext cx="140460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/>
          <p:nvPr/>
        </p:nvCxnSpPr>
        <p:spPr>
          <a:xfrm flipH="1">
            <a:off x="6075975" y="3182300"/>
            <a:ext cx="784500" cy="5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687" y="1268625"/>
            <a:ext cx="5907338" cy="35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4020600" y="8039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2022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8"/>
          <p:cNvSpPr txBox="1"/>
          <p:nvPr/>
        </p:nvSpPr>
        <p:spPr>
          <a:xfrm>
            <a:off x="7816750" y="1268625"/>
            <a:ext cx="7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808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3267650" y="1137000"/>
            <a:ext cx="24456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ลบเอกสารใน E-Saraban และ E-Doc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4" name="Google Shape;204;p28"/>
          <p:cNvCxnSpPr>
            <a:stCxn id="203" idx="1"/>
          </p:cNvCxnSpPr>
          <p:nvPr/>
        </p:nvCxnSpPr>
        <p:spPr>
          <a:xfrm flipH="1">
            <a:off x="2745650" y="1314000"/>
            <a:ext cx="52200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8"/>
          <p:cNvSpPr txBox="1"/>
          <p:nvPr/>
        </p:nvSpPr>
        <p:spPr>
          <a:xfrm>
            <a:off x="4403500" y="1723738"/>
            <a:ext cx="2753100" cy="815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โครงการใหม่ต่างๆ 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- โครงการซอฟแวร์ระบบตรวจสอบช่องโหว่ระบบ</a:t>
            </a:r>
            <a:endParaRPr sz="1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- โครงการเพิ่มประสิทธิภาพระบบเครือข่าย</a:t>
            </a:r>
            <a:endParaRPr sz="1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- โครงการบริหารคลังข้อมูล</a:t>
            </a:r>
            <a:endParaRPr sz="1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6" name="Google Shape;206;p28"/>
          <p:cNvCxnSpPr/>
          <p:nvPr/>
        </p:nvCxnSpPr>
        <p:spPr>
          <a:xfrm flipH="1">
            <a:off x="4640100" y="2538450"/>
            <a:ext cx="3924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8"/>
          <p:cNvSpPr txBox="1"/>
          <p:nvPr/>
        </p:nvSpPr>
        <p:spPr>
          <a:xfrm>
            <a:off x="6321025" y="2772175"/>
            <a:ext cx="17607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ขอดึง Report ในระบบ HIS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8" name="Google Shape;208;p28"/>
          <p:cNvCxnSpPr/>
          <p:nvPr/>
        </p:nvCxnSpPr>
        <p:spPr>
          <a:xfrm flipH="1">
            <a:off x="6515600" y="3115700"/>
            <a:ext cx="55950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