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7" r:id="rId2"/>
  </p:sldMasterIdLst>
  <p:notesMasterIdLst>
    <p:notesMasterId r:id="rId21"/>
  </p:notesMasterIdLst>
  <p:handoutMasterIdLst>
    <p:handoutMasterId r:id="rId22"/>
  </p:handoutMasterIdLst>
  <p:sldIdLst>
    <p:sldId id="256" r:id="rId3"/>
    <p:sldId id="271" r:id="rId4"/>
    <p:sldId id="1704" r:id="rId5"/>
    <p:sldId id="1705" r:id="rId6"/>
    <p:sldId id="1706" r:id="rId7"/>
    <p:sldId id="1707" r:id="rId8"/>
    <p:sldId id="1708" r:id="rId9"/>
    <p:sldId id="264" r:id="rId10"/>
    <p:sldId id="272" r:id="rId11"/>
    <p:sldId id="1709" r:id="rId12"/>
    <p:sldId id="1710" r:id="rId13"/>
    <p:sldId id="1711" r:id="rId14"/>
    <p:sldId id="1712" r:id="rId15"/>
    <p:sldId id="1713" r:id="rId16"/>
    <p:sldId id="1714" r:id="rId17"/>
    <p:sldId id="1715" r:id="rId18"/>
    <p:sldId id="1717" r:id="rId19"/>
    <p:sldId id="1716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C"/>
    <a:srgbClr val="36A9AC"/>
    <a:srgbClr val="D61E42"/>
    <a:srgbClr val="A80C26"/>
    <a:srgbClr val="2261A6"/>
    <a:srgbClr val="DF2736"/>
    <a:srgbClr val="E6E6E6"/>
    <a:srgbClr val="495ADB"/>
    <a:srgbClr val="544DD7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4" autoAdjust="0"/>
    <p:restoredTop sz="96201" autoAdjust="0"/>
  </p:normalViewPr>
  <p:slideViewPr>
    <p:cSldViewPr snapToGrid="0">
      <p:cViewPr varScale="1">
        <p:scale>
          <a:sx n="82" d="100"/>
          <a:sy n="82" d="100"/>
        </p:scale>
        <p:origin x="76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ECB370-12D0-4478-B2C1-42041D3548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DE4774FD-CA84-4334-A5E6-4018CC8F8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6" y="2877828"/>
            <a:ext cx="1085056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1BC89B0-625D-43E6-B3D9-96B6348FD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6" y="1786122"/>
            <a:ext cx="10850562" cy="107260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3CF7FF-9841-453A-8D11-A8042CB0D3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6" y="4052304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B30B88CF-5CF5-40AB-A59C-05AF2340E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4348575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8EB21F71-7218-4FD8-ABCC-48727071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269" y="210638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9F0CF5A-B131-4349-8F42-32CB3037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3385" y="30017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>
            <a:extLst>
              <a:ext uri="{FF2B5EF4-FFF2-40B4-BE49-F238E27FC236}">
                <a16:creationId xmlns:a16="http://schemas.microsoft.com/office/drawing/2014/main" id="{F021CB09-2624-4284-AFC6-0124B76C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783C9B21-C950-4BB2-8D5A-8D24BC99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74383B9E-1B45-4B85-959B-1AF9865E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5">
            <a:extLst>
              <a:ext uri="{FF2B5EF4-FFF2-40B4-BE49-F238E27FC236}">
                <a16:creationId xmlns:a16="http://schemas.microsoft.com/office/drawing/2014/main" id="{09678C7F-4932-45D0-B060-27F796ED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>
            <a:extLst>
              <a:ext uri="{FF2B5EF4-FFF2-40B4-BE49-F238E27FC236}">
                <a16:creationId xmlns:a16="http://schemas.microsoft.com/office/drawing/2014/main" id="{BF34A00D-273C-4CDA-9216-5588AB015D2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418E05-6741-489F-BC17-B35692DAB7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BD9754C-2EB9-4F25-A6A6-BC54AF85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FE0A611-686D-4957-B01C-FA736556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7B408F-7D37-4BBC-9EBF-42E53956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EAB898-6665-4BFE-A7DA-D0B6B0EAF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3DCF18F-1C52-4FAC-8ABB-3B8FEFDBDB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66581" y="1807491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>
            <a:extLst>
              <a:ext uri="{FF2B5EF4-FFF2-40B4-BE49-F238E27FC236}">
                <a16:creationId xmlns:a16="http://schemas.microsoft.com/office/drawing/2014/main" id="{3573A750-9A1A-4E4F-BB95-77AF14ED7C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6581" y="411372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980AC26D-505D-4F35-96F2-8E856207F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6582" y="3817456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DC275-985E-45AD-860F-39764B073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6E8A6F-5490-408C-8C53-2F6FF0E0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A3F001-13E7-4974-B329-DB5883BD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927F79-CA31-477B-A081-7FA1A46F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31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7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ED2FF44A-F9A2-4734-B9FC-7C1F743F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236A47E-D89B-44EB-9BF9-7FB07A28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90EC732-A8F9-4A9A-AC20-F97FE80F7E3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B202BAAB-B381-4751-972E-4B7523C14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7D59A130-CDC7-49D3-9E11-DF24A2740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4F3C11EF-40A7-4E60-85E3-29F5F570C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5" r:id="rId5"/>
    <p:sldLayoutId id="2147483661" r:id="rId6"/>
    <p:sldLayoutId id="2147483666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2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.baidu.com/s/1razJs76mbNgNkoUMgbAVLA" TargetMode="External"/><Relationship Id="rId2" Type="http://schemas.openxmlformats.org/officeDocument/2006/relationships/hyperlink" Target="https://pan.baidu.com/s/1Ki-Svq3PsXiimTWJVOe01w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an.baidu.com/s/12q8HmkD3XR83Jr95SWI3KQ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21.e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11" Type="http://schemas.openxmlformats.org/officeDocument/2006/relationships/image" Target="../media/image20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2.emf"/><Relationship Id="rId9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502323" y="1927559"/>
            <a:ext cx="2885037" cy="5715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——MATLAB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603883" y="655451"/>
            <a:ext cx="4984234" cy="1072602"/>
          </a:xfrm>
        </p:spPr>
        <p:txBody>
          <a:bodyPr/>
          <a:lstStyle/>
          <a:p>
            <a:r>
              <a:rPr lang="zh-CN" altLang="en-US" dirty="0"/>
              <a:t>信号处理实验</a:t>
            </a:r>
            <a:r>
              <a:rPr lang="en-US" altLang="zh-CN" dirty="0"/>
              <a:t>I</a:t>
            </a:r>
            <a:r>
              <a:rPr lang="zh-CN" altLang="en-US" dirty="0"/>
              <a:t>（软件）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8B2E442-7068-4666-BCDE-375288DD3297}"/>
              </a:ext>
            </a:extLst>
          </p:cNvPr>
          <p:cNvGrpSpPr/>
          <p:nvPr/>
        </p:nvGrpSpPr>
        <p:grpSpPr>
          <a:xfrm>
            <a:off x="7314270" y="5631049"/>
            <a:ext cx="3981269" cy="571500"/>
            <a:chOff x="2657475" y="2002880"/>
            <a:chExt cx="1014413" cy="57150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BBB89BD-648A-485A-8973-8F6BD9E6AC24}"/>
                </a:ext>
              </a:extLst>
            </p:cNvPr>
            <p:cNvSpPr txBox="1"/>
            <p:nvPr/>
          </p:nvSpPr>
          <p:spPr>
            <a:xfrm>
              <a:off x="2716052" y="2054647"/>
              <a:ext cx="955836" cy="467966"/>
            </a:xfrm>
            <a:prstGeom prst="rect">
              <a:avLst/>
            </a:prstGeom>
            <a:noFill/>
          </p:spPr>
          <p:txBody>
            <a:bodyPr wrap="square" rtlCol="0">
              <a:prstTxWarp prst="textPlain">
                <a:avLst/>
              </a:prstTxWarp>
              <a:spAutoFit/>
            </a:bodyPr>
            <a:lstStyle/>
            <a:p>
              <a:r>
                <a:rPr lang="zh-CN" altLang="en-US" dirty="0">
                  <a:solidFill>
                    <a:schemeClr val="accent1">
                      <a:alpha val="20000"/>
                    </a:schemeClr>
                  </a:solidFill>
                  <a:latin typeface="Impact" panose="020B0806030902050204" pitchFamily="34" charset="0"/>
                </a:rPr>
                <a:t>电子信息学院 </a:t>
              </a:r>
              <a:r>
                <a:rPr lang="en-US" altLang="zh-CN" dirty="0">
                  <a:solidFill>
                    <a:schemeClr val="accent1">
                      <a:alpha val="20000"/>
                    </a:schemeClr>
                  </a:solidFill>
                  <a:latin typeface="Impact" panose="020B0806030902050204" pitchFamily="34" charset="0"/>
                </a:rPr>
                <a:t>20190906</a:t>
              </a:r>
              <a:endParaRPr lang="zh-CN" altLang="en-US" dirty="0">
                <a:solidFill>
                  <a:schemeClr val="accent1">
                    <a:alpha val="2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CF4DA0-555C-4D83-8EEB-B5E324BE369C}"/>
                </a:ext>
              </a:extLst>
            </p:cNvPr>
            <p:cNvSpPr/>
            <p:nvPr/>
          </p:nvSpPr>
          <p:spPr>
            <a:xfrm>
              <a:off x="2657475" y="2002880"/>
              <a:ext cx="1014413" cy="571500"/>
            </a:xfrm>
            <a:prstGeom prst="rect">
              <a:avLst/>
            </a:prstGeom>
            <a:noFill/>
            <a:ln w="19050">
              <a:solidFill>
                <a:schemeClr val="accent1">
                  <a:lumMod val="40000"/>
                  <a:lumOff val="6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alpha val="20000"/>
                  </a:schemeClr>
                </a:solidFill>
              </a:endParaRPr>
            </a:p>
          </p:txBody>
        </p:sp>
      </p:grpSp>
      <p:sp>
        <p:nvSpPr>
          <p:cNvPr id="10" name="副标题 4">
            <a:extLst>
              <a:ext uri="{FF2B5EF4-FFF2-40B4-BE49-F238E27FC236}">
                <a16:creationId xmlns:a16="http://schemas.microsoft.com/office/drawing/2014/main" id="{F5EC3D2E-19C5-4B88-ADEA-266D0A18EBDF}"/>
              </a:ext>
            </a:extLst>
          </p:cNvPr>
          <p:cNvSpPr txBox="1">
            <a:spLocks/>
          </p:cNvSpPr>
          <p:nvPr/>
        </p:nvSpPr>
        <p:spPr>
          <a:xfrm>
            <a:off x="7314270" y="5005242"/>
            <a:ext cx="1439075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史金威  </a:t>
            </a:r>
            <a:endParaRPr lang="en-US" altLang="zh-CN" sz="2800" dirty="0"/>
          </a:p>
        </p:txBody>
      </p:sp>
      <p:sp>
        <p:nvSpPr>
          <p:cNvPr id="13" name="副标题 4">
            <a:extLst>
              <a:ext uri="{FF2B5EF4-FFF2-40B4-BE49-F238E27FC236}">
                <a16:creationId xmlns:a16="http://schemas.microsoft.com/office/drawing/2014/main" id="{E2D2ECF4-A450-49CA-8556-176464FA0F51}"/>
              </a:ext>
            </a:extLst>
          </p:cNvPr>
          <p:cNvSpPr txBox="1">
            <a:spLocks/>
          </p:cNvSpPr>
          <p:nvPr/>
        </p:nvSpPr>
        <p:spPr>
          <a:xfrm>
            <a:off x="8412169" y="5030032"/>
            <a:ext cx="3057542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1450117979@qq.com</a:t>
            </a:r>
            <a:r>
              <a:rPr lang="zh-CN" altLang="en-US" sz="2800" dirty="0"/>
              <a:t>  </a:t>
            </a:r>
            <a:endParaRPr lang="en-US" altLang="zh-CN" sz="28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094DD41-8845-4CB2-AA7D-9247200A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95" y="1782949"/>
            <a:ext cx="4448175" cy="4419600"/>
          </a:xfrm>
          <a:prstGeom prst="rect">
            <a:avLst/>
          </a:prstGeom>
        </p:spPr>
      </p:pic>
      <p:sp>
        <p:nvSpPr>
          <p:cNvPr id="17" name="标题 3">
            <a:extLst>
              <a:ext uri="{FF2B5EF4-FFF2-40B4-BE49-F238E27FC236}">
                <a16:creationId xmlns:a16="http://schemas.microsoft.com/office/drawing/2014/main" id="{5BBB25EF-B4F0-4927-BFE0-6E48DC2A7989}"/>
              </a:ext>
            </a:extLst>
          </p:cNvPr>
          <p:cNvSpPr txBox="1">
            <a:spLocks/>
          </p:cNvSpPr>
          <p:nvPr/>
        </p:nvSpPr>
        <p:spPr>
          <a:xfrm>
            <a:off x="2069876" y="6257445"/>
            <a:ext cx="3068011" cy="651241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群号：</a:t>
            </a:r>
            <a:r>
              <a:rPr lang="en-US" altLang="zh-CN" dirty="0"/>
              <a:t>857852761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8B951-E90F-4AC6-98E3-F2D2848E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周期信号的合成与分解</a:t>
            </a:r>
          </a:p>
        </p:txBody>
      </p:sp>
      <p:sp>
        <p:nvSpPr>
          <p:cNvPr id="29" name="矩形 2">
            <a:extLst>
              <a:ext uri="{FF2B5EF4-FFF2-40B4-BE49-F238E27FC236}">
                <a16:creationId xmlns:a16="http://schemas.microsoft.com/office/drawing/2014/main" id="{04A9E33D-BFEC-45DC-A84C-3AE20EC74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4" y="1285491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实验原理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7291B9D0-81DD-480E-9B5B-B66DA65EDAE8}"/>
              </a:ext>
            </a:extLst>
          </p:cNvPr>
          <p:cNvSpPr txBox="1">
            <a:spLocks/>
          </p:cNvSpPr>
          <p:nvPr/>
        </p:nvSpPr>
        <p:spPr>
          <a:xfrm>
            <a:off x="669924" y="2003947"/>
            <a:ext cx="10515600" cy="4417997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一般来说，将周期信号分解得到的三角函数形式的傅里叶级数的项数是无限的。也就是说，通常只有无穷项的傅里叶级数才能与原函数精确相等。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在实际应用中，显然无法取至无穷多项，而只能采用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有限项级数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来逼近无穷项级数。而且，所取项数越多有限项级数就越逼近原函数，原函数与有限项级数间的方均误差就越小，而且低次谐波分量的系数不会因为所取项数的增加而变化。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选取的傅里叶有限级数的项数越多，所合成的波形的峰起就越靠近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f(t)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的不连续点。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当所取得项数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很大时，该峰起值趋于一个常数，约等于总跳变值的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9%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，这种现象称为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Gibbs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现象。</a:t>
            </a:r>
          </a:p>
        </p:txBody>
      </p:sp>
    </p:spTree>
    <p:extLst>
      <p:ext uri="{BB962C8B-B14F-4D97-AF65-F5344CB8AC3E}">
        <p14:creationId xmlns:p14="http://schemas.microsoft.com/office/powerpoint/2010/main" val="233477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8B951-E90F-4AC6-98E3-F2D2848E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周期信号的合成与分解</a:t>
            </a:r>
          </a:p>
        </p:txBody>
      </p:sp>
      <p:sp>
        <p:nvSpPr>
          <p:cNvPr id="29" name="矩形 2">
            <a:extLst>
              <a:ext uri="{FF2B5EF4-FFF2-40B4-BE49-F238E27FC236}">
                <a16:creationId xmlns:a16="http://schemas.microsoft.com/office/drawing/2014/main" id="{04A9E33D-BFEC-45DC-A84C-3AE20EC74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4" y="1285491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周期性方波信号的合成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D89B66-83CF-47D3-B5DE-AD2D70B14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3" y="1747156"/>
            <a:ext cx="10248123" cy="48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8B951-E90F-4AC6-98E3-F2D2848E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周期信号的合成与分解</a:t>
            </a:r>
          </a:p>
        </p:txBody>
      </p:sp>
      <p:sp>
        <p:nvSpPr>
          <p:cNvPr id="29" name="矩形 2">
            <a:extLst>
              <a:ext uri="{FF2B5EF4-FFF2-40B4-BE49-F238E27FC236}">
                <a16:creationId xmlns:a16="http://schemas.microsoft.com/office/drawing/2014/main" id="{04A9E33D-BFEC-45DC-A84C-3AE20EC74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4" y="1285491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周期性方波信号的合成</a:t>
            </a:r>
            <a:endParaRPr lang="zh-CN" altLang="en-US" sz="24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ED1AE10-868B-43DB-A977-3D0784590EFD}"/>
              </a:ext>
            </a:extLst>
          </p:cNvPr>
          <p:cNvSpPr txBox="1">
            <a:spLocks/>
          </p:cNvSpPr>
          <p:nvPr/>
        </p:nvSpPr>
        <p:spPr>
          <a:xfrm>
            <a:off x="697440" y="2914650"/>
            <a:ext cx="10515600" cy="1028699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分别取前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项有限级数来逼近奇对称方波，观察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Gibbs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现象。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记录实验结果并简要分析。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5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8B951-E90F-4AC6-98E3-F2D2848E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周期信号的合成与分解</a:t>
            </a:r>
          </a:p>
        </p:txBody>
      </p:sp>
      <p:sp>
        <p:nvSpPr>
          <p:cNvPr id="29" name="矩形 2">
            <a:extLst>
              <a:ext uri="{FF2B5EF4-FFF2-40B4-BE49-F238E27FC236}">
                <a16:creationId xmlns:a16="http://schemas.microsoft.com/office/drawing/2014/main" id="{04A9E33D-BFEC-45DC-A84C-3AE20EC74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4" y="1285491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周期对称三角信号的合成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22F1D0-3AE3-43F8-973D-BA91B40F8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40" y="1747156"/>
            <a:ext cx="6383729" cy="478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9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8B951-E90F-4AC6-98E3-F2D2848E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周期信号的合成与分解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C445E73-348C-4FA1-8981-8A8E46F2463E}"/>
              </a:ext>
            </a:extLst>
          </p:cNvPr>
          <p:cNvSpPr txBox="1">
            <a:spLocks/>
          </p:cNvSpPr>
          <p:nvPr/>
        </p:nvSpPr>
        <p:spPr>
          <a:xfrm>
            <a:off x="838200" y="2368388"/>
            <a:ext cx="10515600" cy="2121224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使用不同项级数合成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偶对称周期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三角信号。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要求画成和方波一样的形式（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幅图，能看出随着项数增加，图形渐渐逼近三角波的过程）。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周期性三角波的傅里叶级数变换公式自己推导，且要写到实验报告中。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2D7DF08C-D44A-48EB-B193-FCC17B7A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4" y="1285491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周期对称三角信号的合成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400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8B951-E90F-4AC6-98E3-F2D2848E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周期信号的合成与分解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8F0DD2-DEA7-4564-9DC0-99CAEE808C49}"/>
              </a:ext>
            </a:extLst>
          </p:cNvPr>
          <p:cNvSpPr/>
          <p:nvPr/>
        </p:nvSpPr>
        <p:spPr>
          <a:xfrm>
            <a:off x="669924" y="1467711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周期信号的频谱</a:t>
            </a:r>
            <a:endParaRPr lang="zh-CN" altLang="en-US" sz="24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F6387EB-BF25-4B8D-88FF-2B8C15D296EE}"/>
              </a:ext>
            </a:extLst>
          </p:cNvPr>
          <p:cNvSpPr txBox="1">
            <a:spLocks/>
          </p:cNvSpPr>
          <p:nvPr/>
        </p:nvSpPr>
        <p:spPr>
          <a:xfrm>
            <a:off x="838200" y="2368387"/>
            <a:ext cx="10515600" cy="248204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画出奇对称方波信号与偶对称三角信号的频谱（可使用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FFT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函数，使用方法见帮助文档或自己上网查找）。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分析周期信号的频谱特点和两信号频谱的差异。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32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8B951-E90F-4AC6-98E3-F2D2848E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周期信号的合成与分解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8F0DD2-DEA7-4564-9DC0-99CAEE808C49}"/>
              </a:ext>
            </a:extLst>
          </p:cNvPr>
          <p:cNvSpPr/>
          <p:nvPr/>
        </p:nvSpPr>
        <p:spPr>
          <a:xfrm>
            <a:off x="669924" y="146771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思考题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D06AF72-92C1-4463-8C8C-09BF9365BF50}"/>
              </a:ext>
            </a:extLst>
          </p:cNvPr>
          <p:cNvSpPr txBox="1">
            <a:spLocks/>
          </p:cNvSpPr>
          <p:nvPr/>
        </p:nvSpPr>
        <p:spPr>
          <a:xfrm>
            <a:off x="837405" y="2461694"/>
            <a:ext cx="10515600" cy="1934612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利用有限项的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指数形式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的傅里叶级数重复奇对称方波信号的合成，同样要画出图来。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分析时域信号的间断性与其频谱谐波收敛速率的对应关系。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91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74946" y="2604217"/>
            <a:ext cx="5419185" cy="726357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实验报告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433844" y="2604218"/>
            <a:ext cx="858760" cy="92370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632813" y="2489997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88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8B951-E90F-4AC6-98E3-F2D2848E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8F0DD2-DEA7-4564-9DC0-99CAEE808C49}"/>
              </a:ext>
            </a:extLst>
          </p:cNvPr>
          <p:cNvSpPr/>
          <p:nvPr/>
        </p:nvSpPr>
        <p:spPr>
          <a:xfrm>
            <a:off x="669924" y="146771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实验报告要求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A69327F-F9D8-48B3-8515-FB37B25FB0CC}"/>
              </a:ext>
            </a:extLst>
          </p:cNvPr>
          <p:cNvSpPr txBox="1">
            <a:spLocks/>
          </p:cNvSpPr>
          <p:nvPr/>
        </p:nvSpPr>
        <p:spPr>
          <a:xfrm>
            <a:off x="669924" y="2024742"/>
            <a:ext cx="10515600" cy="3508311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纸质版报告（手写或电子版打印）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格式规范（标题、字体、间距、图表、公式等）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实验原理、内容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记录实验结果并进行分析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代码放在附录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切勿抄袭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9637A3-CF86-4CE8-943E-DB547E098FDE}"/>
              </a:ext>
            </a:extLst>
          </p:cNvPr>
          <p:cNvSpPr txBox="1"/>
          <p:nvPr/>
        </p:nvSpPr>
        <p:spPr>
          <a:xfrm>
            <a:off x="669924" y="5701004"/>
            <a:ext cx="710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注：具体格式要求参照武汉大学本科生毕业论文管理办法及书写规范 </a:t>
            </a:r>
          </a:p>
        </p:txBody>
      </p:sp>
    </p:spTree>
    <p:extLst>
      <p:ext uri="{BB962C8B-B14F-4D97-AF65-F5344CB8AC3E}">
        <p14:creationId xmlns:p14="http://schemas.microsoft.com/office/powerpoint/2010/main" val="274626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4">
            <a:extLst>
              <a:ext uri="{FF2B5EF4-FFF2-40B4-BE49-F238E27FC236}">
                <a16:creationId xmlns:a16="http://schemas.microsoft.com/office/drawing/2014/main" id="{C4D4D1B2-EF13-40C6-9972-4AD7E7DD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0"/>
            <a:ext cx="10850563" cy="10287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实验计划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376AFE99-8279-46EA-BD31-0A9A02DE9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1330155"/>
            <a:ext cx="6371360" cy="419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1.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MATLAB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基础（熟悉使用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MATLAB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软件）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2.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波形的合成与分解                        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信号的抽样和内插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4.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二阶状态轨迹显示                 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5.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电话拨号音的合成与识别                 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3521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91743" y="2702559"/>
            <a:ext cx="5419185" cy="740063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MATLAB</a:t>
            </a:r>
            <a:r>
              <a:rPr lang="zh-CN" altLang="en-US" sz="4400" dirty="0"/>
              <a:t>基础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433844" y="2604218"/>
            <a:ext cx="858760" cy="92370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632813" y="2489997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54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B49F1-1C5A-4140-9F4A-3DE0AAC6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MATLAB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基础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10414A0-D979-4FC3-ADB7-74B64E6BAFB2}"/>
              </a:ext>
            </a:extLst>
          </p:cNvPr>
          <p:cNvSpPr/>
          <p:nvPr/>
        </p:nvSpPr>
        <p:spPr>
          <a:xfrm>
            <a:off x="669924" y="1659124"/>
            <a:ext cx="6391276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MATLAB2016b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链接：</a:t>
            </a:r>
            <a:r>
              <a:rPr lang="zh-CN" altLang="en-US" dirty="0">
                <a:hlinkClick r:id="rId2"/>
              </a:rPr>
              <a:t>https://pan.baidu.com/s/1Ki-Svq3PsXiimTWJVOe01w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提取码：h3wi 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3531A05-596C-4BAD-A48A-E1135F8B4D62}"/>
              </a:ext>
            </a:extLst>
          </p:cNvPr>
          <p:cNvSpPr/>
          <p:nvPr/>
        </p:nvSpPr>
        <p:spPr>
          <a:xfrm>
            <a:off x="669924" y="2984068"/>
            <a:ext cx="5873116" cy="1704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MATLAB2017a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链接：</a:t>
            </a:r>
            <a:r>
              <a:rPr lang="zh-CN" altLang="en-US" dirty="0">
                <a:hlinkClick r:id="rId3"/>
              </a:rPr>
              <a:t>https://pan.baidu.com/s/1razJs76mbNgNkoUMgbAVLA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提取码：237p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A9F106-AAFC-4118-A492-52BFFB11A789}"/>
              </a:ext>
            </a:extLst>
          </p:cNvPr>
          <p:cNvSpPr/>
          <p:nvPr/>
        </p:nvSpPr>
        <p:spPr>
          <a:xfrm>
            <a:off x="669924" y="4586011"/>
            <a:ext cx="6045836" cy="1704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MATLAB2018a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链接：</a:t>
            </a:r>
            <a:r>
              <a:rPr lang="zh-CN" altLang="en-US" dirty="0">
                <a:hlinkClick r:id="rId4"/>
              </a:rPr>
              <a:t>https://pan.baidu.com/s/12q8HmkD3XR83Jr95SWI3KQ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提取码：zshq</a:t>
            </a:r>
          </a:p>
        </p:txBody>
      </p:sp>
      <p:sp>
        <p:nvSpPr>
          <p:cNvPr id="25" name="矩形 2">
            <a:extLst>
              <a:ext uri="{FF2B5EF4-FFF2-40B4-BE49-F238E27FC236}">
                <a16:creationId xmlns:a16="http://schemas.microsoft.com/office/drawing/2014/main" id="{6B005764-0324-4807-BD66-42861ED09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684" y="567035"/>
            <a:ext cx="13644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——</a:t>
            </a:r>
            <a:r>
              <a:rPr lang="zh-CN" altLang="en-US" sz="2400" b="1" dirty="0"/>
              <a:t>安装</a:t>
            </a:r>
          </a:p>
        </p:txBody>
      </p:sp>
    </p:spTree>
    <p:extLst>
      <p:ext uri="{BB962C8B-B14F-4D97-AF65-F5344CB8AC3E}">
        <p14:creationId xmlns:p14="http://schemas.microsoft.com/office/powerpoint/2010/main" val="321149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B49F1-1C5A-4140-9F4A-3DE0AAC6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MATLAB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基础</a:t>
            </a:r>
            <a:endParaRPr lang="zh-CN" altLang="en-US" dirty="0"/>
          </a:p>
        </p:txBody>
      </p:sp>
      <p:sp>
        <p:nvSpPr>
          <p:cNvPr id="25" name="矩形 2">
            <a:extLst>
              <a:ext uri="{FF2B5EF4-FFF2-40B4-BE49-F238E27FC236}">
                <a16:creationId xmlns:a16="http://schemas.microsoft.com/office/drawing/2014/main" id="{6B005764-0324-4807-BD66-42861ED09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684" y="567035"/>
            <a:ext cx="13644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——</a:t>
            </a:r>
            <a:r>
              <a:rPr lang="zh-CN" altLang="en-US" sz="2400" b="1" dirty="0"/>
              <a:t>入门</a:t>
            </a: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E664FC83-DEA9-487F-BE0C-077D2789D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4" y="1526530"/>
            <a:ext cx="2969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在主页中点击“？”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11A116-D6F1-403A-9027-04221DB8D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18" y="2534574"/>
            <a:ext cx="10850563" cy="1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7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B49F1-1C5A-4140-9F4A-3DE0AAC6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MATLAB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基础</a:t>
            </a:r>
            <a:endParaRPr lang="zh-CN" altLang="en-US" dirty="0"/>
          </a:p>
        </p:txBody>
      </p:sp>
      <p:sp>
        <p:nvSpPr>
          <p:cNvPr id="25" name="矩形 2">
            <a:extLst>
              <a:ext uri="{FF2B5EF4-FFF2-40B4-BE49-F238E27FC236}">
                <a16:creationId xmlns:a16="http://schemas.microsoft.com/office/drawing/2014/main" id="{6B005764-0324-4807-BD66-42861ED09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684" y="567035"/>
            <a:ext cx="13644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——</a:t>
            </a:r>
            <a:r>
              <a:rPr lang="zh-CN" altLang="en-US" sz="2400" b="1" dirty="0"/>
              <a:t>入门</a:t>
            </a: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E664FC83-DEA9-487F-BE0C-077D2789D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42" y="1175493"/>
            <a:ext cx="34018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点击“</a:t>
            </a:r>
            <a:r>
              <a:rPr lang="en-US" altLang="zh-CN" sz="2400" b="1" dirty="0"/>
              <a:t>MATLAB</a:t>
            </a:r>
            <a:r>
              <a:rPr lang="zh-CN" altLang="en-US" sz="2400" b="1" dirty="0"/>
              <a:t>入门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91C897-6093-4DC7-8384-FCDF1B5BA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966" y="1783951"/>
            <a:ext cx="9232068" cy="49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6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B49F1-1C5A-4140-9F4A-3DE0AAC6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MATLAB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基础</a:t>
            </a:r>
            <a:endParaRPr lang="zh-CN" altLang="en-US" dirty="0"/>
          </a:p>
        </p:txBody>
      </p:sp>
      <p:sp>
        <p:nvSpPr>
          <p:cNvPr id="25" name="矩形 2">
            <a:extLst>
              <a:ext uri="{FF2B5EF4-FFF2-40B4-BE49-F238E27FC236}">
                <a16:creationId xmlns:a16="http://schemas.microsoft.com/office/drawing/2014/main" id="{6B005764-0324-4807-BD66-42861ED09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684" y="567035"/>
            <a:ext cx="13644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——</a:t>
            </a:r>
            <a:r>
              <a:rPr lang="zh-CN" altLang="en-US" sz="2400" b="1" dirty="0"/>
              <a:t>入门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6A4008-CEEA-482A-A59E-CEBC51047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52" y="1119674"/>
            <a:ext cx="10348895" cy="555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9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74946" y="2604217"/>
            <a:ext cx="5419185" cy="726357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波形的合成与分解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3433844" y="2604218"/>
            <a:ext cx="858760" cy="92370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374A7-46FA-4001-98D2-9D2A4E9A7A15}"/>
              </a:ext>
            </a:extLst>
          </p:cNvPr>
          <p:cNvCxnSpPr>
            <a:cxnSpLocks/>
          </p:cNvCxnSpPr>
          <p:nvPr/>
        </p:nvCxnSpPr>
        <p:spPr>
          <a:xfrm>
            <a:off x="4632813" y="2489997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39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8B951-E90F-4AC6-98E3-F2D2848E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周期信号的合成与分解</a:t>
            </a:r>
          </a:p>
        </p:txBody>
      </p:sp>
      <p:sp>
        <p:nvSpPr>
          <p:cNvPr id="29" name="矩形 2">
            <a:extLst>
              <a:ext uri="{FF2B5EF4-FFF2-40B4-BE49-F238E27FC236}">
                <a16:creationId xmlns:a16="http://schemas.microsoft.com/office/drawing/2014/main" id="{04A9E33D-BFEC-45DC-A84C-3AE20EC74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4" y="1285491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实验原理</a:t>
            </a:r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41BCF345-4630-4FFF-B551-A9F02D155E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满足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Dirichlet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条件的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信号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f(t)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可以分解成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三角函数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形式的傅里叶级数，表达式为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式中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为正整数；角频率    由周期 </a:t>
            </a:r>
            <a:r>
              <a:rPr lang="en-US" altLang="zh-CN" b="1" i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决定：         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该式表明：任何满足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Dirichlet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条件的周期信号都可以分解成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直流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分量及许多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正弦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余弦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分量。这些正弦、余弦分量的频率必定是基频的整数倍。通常把频率为    的分量称为基波，频率为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nf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的分量称为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次谐波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周期信号的频谱只会出现在                          等离散的频率点上，这种频谱称为离散谱，是周期信号频谱的主要特点。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218FFFAE-3246-415D-B5EC-D29517F0C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784" y="2368794"/>
            <a:ext cx="5638982" cy="100940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E9495832-E72B-4979-A166-6CE93C8CB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358" y="3441700"/>
            <a:ext cx="364249" cy="431800"/>
          </a:xfrm>
          <a:prstGeom prst="rect">
            <a:avLst/>
          </a:prstGeom>
        </p:spPr>
      </p:pic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3A78027C-0CCF-4A47-A851-0371957EB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762750"/>
              </p:ext>
            </p:extLst>
          </p:nvPr>
        </p:nvGraphicFramePr>
        <p:xfrm>
          <a:off x="6019084" y="3216746"/>
          <a:ext cx="1477962" cy="751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5" imgW="774360" imgH="393480" progId="Equation.DSMT4">
                  <p:embed/>
                </p:oleObj>
              </mc:Choice>
              <mc:Fallback>
                <p:oleObj name="Equation" r:id="rId5" imgW="774360" imgH="39348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9084" y="3216746"/>
                        <a:ext cx="1477962" cy="751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38D48069-1D6B-44A3-B30A-EDFA4F47A7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675234"/>
              </p:ext>
            </p:extLst>
          </p:nvPr>
        </p:nvGraphicFramePr>
        <p:xfrm>
          <a:off x="7936008" y="4359927"/>
          <a:ext cx="378412" cy="454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7" imgW="190440" imgH="228600" progId="Equation.DSMT4">
                  <p:embed/>
                </p:oleObj>
              </mc:Choice>
              <mc:Fallback>
                <p:oleObj name="Equation" r:id="rId7" imgW="190440" imgH="2286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36008" y="4359927"/>
                        <a:ext cx="378412" cy="454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图片 34">
            <a:extLst>
              <a:ext uri="{FF2B5EF4-FFF2-40B4-BE49-F238E27FC236}">
                <a16:creationId xmlns:a16="http://schemas.microsoft.com/office/drawing/2014/main" id="{BD643E3D-2437-470B-9B17-FDB9B08EF1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6588" y="4733940"/>
            <a:ext cx="590006" cy="516497"/>
          </a:xfrm>
          <a:prstGeom prst="rect">
            <a:avLst/>
          </a:prstGeom>
        </p:spPr>
      </p:pic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DA986D41-1490-4AB6-88A1-2FC445EF26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501980"/>
              </p:ext>
            </p:extLst>
          </p:nvPr>
        </p:nvGraphicFramePr>
        <p:xfrm>
          <a:off x="4061849" y="5331637"/>
          <a:ext cx="31480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10" imgW="1587240" imgH="228600" progId="Equation.DSMT4">
                  <p:embed/>
                </p:oleObj>
              </mc:Choice>
              <mc:Fallback>
                <p:oleObj name="Equation" r:id="rId10" imgW="1587240" imgH="22860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61849" y="5331637"/>
                        <a:ext cx="3148013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64500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323</TotalTime>
  <Words>784</Words>
  <Application>Microsoft Office PowerPoint</Application>
  <PresentationFormat>宽屏</PresentationFormat>
  <Paragraphs>88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黑体</vt:lpstr>
      <vt:lpstr>宋体</vt:lpstr>
      <vt:lpstr>微软雅黑</vt:lpstr>
      <vt:lpstr>Arial</vt:lpstr>
      <vt:lpstr>Calibri</vt:lpstr>
      <vt:lpstr>Impact</vt:lpstr>
      <vt:lpstr>Segoe UI Light</vt:lpstr>
      <vt:lpstr>Tahoma</vt:lpstr>
      <vt:lpstr>Times New Roman</vt:lpstr>
      <vt:lpstr>Wingdings</vt:lpstr>
      <vt:lpstr>主题5</vt:lpstr>
      <vt:lpstr>OfficePLUS</vt:lpstr>
      <vt:lpstr>Equation</vt:lpstr>
      <vt:lpstr>信号处理实验I（软件）</vt:lpstr>
      <vt:lpstr>实验计划</vt:lpstr>
      <vt:lpstr>MATLAB基础</vt:lpstr>
      <vt:lpstr>MATLAB基础</vt:lpstr>
      <vt:lpstr>MATLAB基础</vt:lpstr>
      <vt:lpstr>MATLAB基础</vt:lpstr>
      <vt:lpstr>MATLAB基础</vt:lpstr>
      <vt:lpstr>波形的合成与分解</vt:lpstr>
      <vt:lpstr>周期信号的合成与分解</vt:lpstr>
      <vt:lpstr>周期信号的合成与分解</vt:lpstr>
      <vt:lpstr>周期信号的合成与分解</vt:lpstr>
      <vt:lpstr>周期信号的合成与分解</vt:lpstr>
      <vt:lpstr>周期信号的合成与分解</vt:lpstr>
      <vt:lpstr>周期信号的合成与分解</vt:lpstr>
      <vt:lpstr>周期信号的合成与分解</vt:lpstr>
      <vt:lpstr>周期信号的合成与分解</vt:lpstr>
      <vt:lpstr>实验报告</vt:lpstr>
      <vt:lpstr>实验报告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shi jinwei</cp:lastModifiedBy>
  <cp:revision>35</cp:revision>
  <cp:lastPrinted>2018-01-28T16:00:00Z</cp:lastPrinted>
  <dcterms:created xsi:type="dcterms:W3CDTF">2018-01-28T16:00:00Z</dcterms:created>
  <dcterms:modified xsi:type="dcterms:W3CDTF">2019-09-05T12:02:05Z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2018-10-31T09:09:59.6749058Z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