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7" r:id="rId2"/>
  </p:sldMasterIdLst>
  <p:notesMasterIdLst>
    <p:notesMasterId r:id="rId8"/>
  </p:notesMasterIdLst>
  <p:handoutMasterIdLst>
    <p:handoutMasterId r:id="rId9"/>
  </p:handoutMasterIdLst>
  <p:sldIdLst>
    <p:sldId id="256" r:id="rId3"/>
    <p:sldId id="271" r:id="rId4"/>
    <p:sldId id="1705" r:id="rId5"/>
    <p:sldId id="1710" r:id="rId6"/>
    <p:sldId id="1711" r:id="rId7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6FC"/>
    <a:srgbClr val="36A9AC"/>
    <a:srgbClr val="D61E42"/>
    <a:srgbClr val="A80C26"/>
    <a:srgbClr val="2261A6"/>
    <a:srgbClr val="DF2736"/>
    <a:srgbClr val="E6E6E6"/>
    <a:srgbClr val="495ADB"/>
    <a:srgbClr val="544DD7"/>
    <a:srgbClr val="080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4" autoAdjust="0"/>
    <p:restoredTop sz="96201" autoAdjust="0"/>
  </p:normalViewPr>
  <p:slideViewPr>
    <p:cSldViewPr snapToGrid="0">
      <p:cViewPr varScale="1">
        <p:scale>
          <a:sx n="66" d="100"/>
          <a:sy n="66" d="100"/>
        </p:scale>
        <p:origin x="552" y="2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274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C49B2-44E8-4EFD-A97B-B11A258AE913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B3AF3-F35D-4318-B7D7-AB8D96882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748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6ECB370-12D0-4478-B2C1-42041D3548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副标题 2">
            <a:extLst>
              <a:ext uri="{FF2B5EF4-FFF2-40B4-BE49-F238E27FC236}">
                <a16:creationId xmlns:a16="http://schemas.microsoft.com/office/drawing/2014/main" id="{DE4774FD-CA84-4334-A5E6-4018CC8F8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926" y="2877828"/>
            <a:ext cx="10850562" cy="44459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51BC89B0-625D-43E6-B3D9-96B6348FD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26" y="1786122"/>
            <a:ext cx="10850562" cy="1072602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F63CF7FF-9841-453A-8D11-A8042CB0D3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9926" y="4052304"/>
            <a:ext cx="1085056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B30B88CF-5CF5-40AB-A59C-05AF2340E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9926" y="4348575"/>
            <a:ext cx="1085056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2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2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495E1F-136D-4BE1-A02C-183CC0F3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8EB21F71-7218-4FD8-ABCC-48727071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269" y="2106386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19F0CF5A-B131-4349-8F42-32CB30377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3385" y="3001736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2">
            <a:extLst>
              <a:ext uri="{FF2B5EF4-FFF2-40B4-BE49-F238E27FC236}">
                <a16:creationId xmlns:a16="http://schemas.microsoft.com/office/drawing/2014/main" id="{F021CB09-2624-4284-AFC6-0124B76C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783C9B21-C950-4BB2-8D5A-8D24BC99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5" name="灯片编号占位符 4">
            <a:extLst>
              <a:ext uri="{FF2B5EF4-FFF2-40B4-BE49-F238E27FC236}">
                <a16:creationId xmlns:a16="http://schemas.microsoft.com/office/drawing/2014/main" id="{74383B9E-1B45-4B85-959B-1AF9865E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标题 5">
            <a:extLst>
              <a:ext uri="{FF2B5EF4-FFF2-40B4-BE49-F238E27FC236}">
                <a16:creationId xmlns:a16="http://schemas.microsoft.com/office/drawing/2014/main" id="{09678C7F-4932-45D0-B060-27F796ED5A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7" name="内容占位符 7">
            <a:extLst>
              <a:ext uri="{FF2B5EF4-FFF2-40B4-BE49-F238E27FC236}">
                <a16:creationId xmlns:a16="http://schemas.microsoft.com/office/drawing/2014/main" id="{BF34A00D-273C-4CDA-9216-5588AB015D2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29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66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418E05-6741-489F-BC17-B35692DAB7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3BD9754C-2EB9-4F25-A6A6-BC54AF85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3FE0A611-686D-4957-B01C-FA736556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7B408F-7D37-4BBC-9EBF-42E53956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7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EAB898-6665-4BFE-A7DA-D0B6B0EAFB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23DCF18F-1C52-4FAC-8ABB-3B8FEFDBDB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66581" y="1807491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7" name="文本占位符 62">
            <a:extLst>
              <a:ext uri="{FF2B5EF4-FFF2-40B4-BE49-F238E27FC236}">
                <a16:creationId xmlns:a16="http://schemas.microsoft.com/office/drawing/2014/main" id="{3573A750-9A1A-4E4F-BB95-77AF14ED7C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66581" y="4113727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8" name="文本占位符 13">
            <a:extLst>
              <a:ext uri="{FF2B5EF4-FFF2-40B4-BE49-F238E27FC236}">
                <a16:creationId xmlns:a16="http://schemas.microsoft.com/office/drawing/2014/main" id="{980AC26D-505D-4F35-96F2-8E856207FF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66582" y="3817456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DC275-985E-45AD-860F-39764B073D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6E8A6F-5490-408C-8C53-2F6FF0E0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A3F001-13E7-4974-B329-DB5883BD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927F79-CA31-477B-A081-7FA1A46F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39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631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579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>
            <a:extLst>
              <a:ext uri="{FF2B5EF4-FFF2-40B4-BE49-F238E27FC236}">
                <a16:creationId xmlns:a16="http://schemas.microsoft.com/office/drawing/2014/main" id="{ED2FF44A-F9A2-4734-B9FC-7C1F743F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8236A47E-D89B-44EB-9BF9-7FB07A284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90EC732-A8F9-4A9A-AC20-F97FE80F7E32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B202BAAB-B381-4751-972E-4B7523C14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7D59A130-CDC7-49D3-9E11-DF24A2740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4F3C11EF-40A7-4E60-85E3-29F5F570C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64" r:id="rId4"/>
    <p:sldLayoutId id="2147483665" r:id="rId5"/>
    <p:sldLayoutId id="2147483661" r:id="rId6"/>
    <p:sldLayoutId id="2147483666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12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909400" y="2892699"/>
            <a:ext cx="6373200" cy="1072602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电话拨号音的合成与识别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8B2E442-7068-4666-BCDE-375288DD3297}"/>
              </a:ext>
            </a:extLst>
          </p:cNvPr>
          <p:cNvGrpSpPr/>
          <p:nvPr/>
        </p:nvGrpSpPr>
        <p:grpSpPr>
          <a:xfrm>
            <a:off x="7314269" y="5631049"/>
            <a:ext cx="4211166" cy="571500"/>
            <a:chOff x="2657475" y="2002880"/>
            <a:chExt cx="1072990" cy="571500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BBB89BD-648A-485A-8973-8F6BD9E6AC24}"/>
                </a:ext>
              </a:extLst>
            </p:cNvPr>
            <p:cNvSpPr txBox="1"/>
            <p:nvPr/>
          </p:nvSpPr>
          <p:spPr>
            <a:xfrm>
              <a:off x="2716052" y="2054647"/>
              <a:ext cx="1014413" cy="467966"/>
            </a:xfrm>
            <a:prstGeom prst="rect">
              <a:avLst/>
            </a:prstGeom>
            <a:noFill/>
          </p:spPr>
          <p:txBody>
            <a:bodyPr wrap="square" rtlCol="0">
              <a:prstTxWarp prst="textPlain">
                <a:avLst/>
              </a:prstTxWarp>
              <a:spAutoFit/>
            </a:bodyPr>
            <a:lstStyle/>
            <a:p>
              <a:r>
                <a:rPr lang="zh-CN" altLang="en-US" dirty="0">
                  <a:solidFill>
                    <a:schemeClr val="accent1">
                      <a:alpha val="20000"/>
                    </a:schemeClr>
                  </a:solidFill>
                  <a:latin typeface="Impact" panose="020B0806030902050204" pitchFamily="34" charset="0"/>
                </a:rPr>
                <a:t>电子信息学院 </a:t>
              </a:r>
              <a:r>
                <a:rPr lang="en-US" altLang="zh-CN" dirty="0">
                  <a:solidFill>
                    <a:schemeClr val="accent1">
                      <a:alpha val="20000"/>
                    </a:schemeClr>
                  </a:solidFill>
                  <a:latin typeface="Impact" panose="020B0806030902050204" pitchFamily="34" charset="0"/>
                </a:rPr>
                <a:t>201909029</a:t>
              </a:r>
              <a:endParaRPr lang="zh-CN" altLang="en-US" dirty="0">
                <a:solidFill>
                  <a:schemeClr val="accent1">
                    <a:alpha val="2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CF4DA0-555C-4D83-8EEB-B5E324BE369C}"/>
                </a:ext>
              </a:extLst>
            </p:cNvPr>
            <p:cNvSpPr/>
            <p:nvPr/>
          </p:nvSpPr>
          <p:spPr>
            <a:xfrm>
              <a:off x="2657475" y="2002880"/>
              <a:ext cx="1014413" cy="571500"/>
            </a:xfrm>
            <a:prstGeom prst="rect">
              <a:avLst/>
            </a:prstGeom>
            <a:noFill/>
            <a:ln w="19050">
              <a:solidFill>
                <a:schemeClr val="accent1">
                  <a:lumMod val="40000"/>
                  <a:lumOff val="6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alpha val="20000"/>
                  </a:schemeClr>
                </a:solidFill>
              </a:endParaRPr>
            </a:p>
          </p:txBody>
        </p:sp>
      </p:grpSp>
      <p:sp>
        <p:nvSpPr>
          <p:cNvPr id="10" name="副标题 4">
            <a:extLst>
              <a:ext uri="{FF2B5EF4-FFF2-40B4-BE49-F238E27FC236}">
                <a16:creationId xmlns:a16="http://schemas.microsoft.com/office/drawing/2014/main" id="{F5EC3D2E-19C5-4B88-ADEA-266D0A18EBDF}"/>
              </a:ext>
            </a:extLst>
          </p:cNvPr>
          <p:cNvSpPr txBox="1">
            <a:spLocks/>
          </p:cNvSpPr>
          <p:nvPr/>
        </p:nvSpPr>
        <p:spPr>
          <a:xfrm>
            <a:off x="7314270" y="5005242"/>
            <a:ext cx="1439075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史金威  </a:t>
            </a:r>
            <a:endParaRPr lang="en-US" altLang="zh-CN" sz="2800" dirty="0"/>
          </a:p>
        </p:txBody>
      </p:sp>
      <p:sp>
        <p:nvSpPr>
          <p:cNvPr id="13" name="副标题 4">
            <a:extLst>
              <a:ext uri="{FF2B5EF4-FFF2-40B4-BE49-F238E27FC236}">
                <a16:creationId xmlns:a16="http://schemas.microsoft.com/office/drawing/2014/main" id="{E2D2ECF4-A450-49CA-8556-176464FA0F51}"/>
              </a:ext>
            </a:extLst>
          </p:cNvPr>
          <p:cNvSpPr txBox="1">
            <a:spLocks/>
          </p:cNvSpPr>
          <p:nvPr/>
        </p:nvSpPr>
        <p:spPr>
          <a:xfrm>
            <a:off x="8412169" y="5030032"/>
            <a:ext cx="3057542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1450117979@qq.com</a:t>
            </a:r>
            <a:r>
              <a:rPr lang="zh-CN" altLang="en-US" sz="2800" dirty="0"/>
              <a:t>  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4">
            <a:extLst>
              <a:ext uri="{FF2B5EF4-FFF2-40B4-BE49-F238E27FC236}">
                <a16:creationId xmlns:a16="http://schemas.microsoft.com/office/drawing/2014/main" id="{C4D4D1B2-EF13-40C6-9972-4AD7E7DD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5" y="0"/>
            <a:ext cx="10850563" cy="102870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实验要求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376AFE99-8279-46EA-BD31-0A9A02DE9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1330155"/>
            <a:ext cx="10860665" cy="419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1.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实现拨号音的合成与识别（要求能识别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N0.wav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的号码）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2.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画出一个拨号音的频谱图                       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3.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实现不同位数号码的存储和来电识别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4.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报告要求交纸质版和电子档，电子档发邮箱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（格式：学号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姓名）                 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5.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ddl:2019.10.15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         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35219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B49F1-1C5A-4140-9F4A-3DE0AAC6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DTMF</a:t>
            </a:r>
            <a:endParaRPr lang="zh-CN" altLang="en-US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00F8157A-476E-4A30-8AF8-4CFF94470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629555"/>
              </p:ext>
            </p:extLst>
          </p:nvPr>
        </p:nvGraphicFramePr>
        <p:xfrm>
          <a:off x="2031205" y="3429000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1085421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948757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933743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992189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0085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</a:t>
                      </a:r>
                      <a:r>
                        <a:rPr lang="en-US" altLang="zh-CN" dirty="0" err="1"/>
                        <a:t>fH</a:t>
                      </a:r>
                      <a:r>
                        <a:rPr lang="en-US" altLang="zh-CN" dirty="0"/>
                        <a:t>(Hz)</a:t>
                      </a:r>
                    </a:p>
                    <a:p>
                      <a:r>
                        <a:rPr lang="en-US" altLang="zh-CN" dirty="0"/>
                        <a:t>FL(HZ)</a:t>
                      </a:r>
                      <a:endParaRPr lang="zh-CN" alt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1209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1336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1477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1633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85476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697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9206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770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19476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852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24742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941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63626192"/>
                  </a:ext>
                </a:extLst>
              </a:tr>
            </a:tbl>
          </a:graphicData>
        </a:graphic>
      </p:graphicFrame>
      <p:sp>
        <p:nvSpPr>
          <p:cNvPr id="9" name="矩形 2">
            <a:extLst>
              <a:ext uri="{FF2B5EF4-FFF2-40B4-BE49-F238E27FC236}">
                <a16:creationId xmlns:a16="http://schemas.microsoft.com/office/drawing/2014/main" id="{55F17FB5-DBCE-441F-AE48-9B1B76FE6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404" y="1888490"/>
            <a:ext cx="9225602" cy="93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       </a:t>
            </a:r>
            <a:r>
              <a:rPr lang="zh-CN" altLang="en-US" sz="2400" b="1" dirty="0"/>
              <a:t>双音多频（</a:t>
            </a:r>
            <a:r>
              <a:rPr lang="en-US" altLang="zh-CN" sz="2400" b="1" dirty="0"/>
              <a:t>Dual Tone Multi-Frequency</a:t>
            </a:r>
            <a:r>
              <a:rPr lang="zh-CN" altLang="en-US" sz="2400" b="1" dirty="0"/>
              <a:t>），是用两个特定的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单音频率信号的组合来代替数字或功能。</a:t>
            </a:r>
          </a:p>
        </p:txBody>
      </p:sp>
    </p:spTree>
    <p:extLst>
      <p:ext uri="{BB962C8B-B14F-4D97-AF65-F5344CB8AC3E}">
        <p14:creationId xmlns:p14="http://schemas.microsoft.com/office/powerpoint/2010/main" val="321149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8B951-E90F-4AC6-98E3-F2D2848E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GUI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0BF5DD-CB80-46DB-AAA5-DE827776C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443" y="1998133"/>
            <a:ext cx="6479822" cy="485986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9958BF4-9015-4EDB-83A1-FD3E548E3D14}"/>
              </a:ext>
            </a:extLst>
          </p:cNvPr>
          <p:cNvSpPr/>
          <p:nvPr/>
        </p:nvSpPr>
        <p:spPr>
          <a:xfrm>
            <a:off x="4898005" y="1159473"/>
            <a:ext cx="21226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/>
              <a:t>GUI</a:t>
            </a:r>
            <a:r>
              <a:rPr lang="zh-CN" altLang="en-US" sz="4000" dirty="0"/>
              <a:t>界面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3910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9768AF45-A5F2-4727-BB22-3EA78D12B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4" y="290036"/>
            <a:ext cx="10062370" cy="71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1.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简述实验的基本原理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2.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打印频谱图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（不可以截图）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，并分析说明。                     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3.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实现不同位数号码的存储和来电识别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4.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频谱图中的幅度为什么小于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？（选做）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4.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报告要求交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纸质版和电子档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，电子档发邮箱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（格式：学号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姓名）   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纸质版（第三、第四次）交实验中心一楼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103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（顺数第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个门）</a:t>
            </a: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电子版（第四次）发邮箱，包括实验报告的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pdf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doc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版本和代码文件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5.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ddl:2019.10.15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注：电子档发压缩包，主要包括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.fig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.m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.doc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N0.wav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四个个文件      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88599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adb7b82f-fffe-4569-b84a-2f8768b349b1"/>
</p:tagLst>
</file>

<file path=ppt/theme/theme1.xml><?xml version="1.0" encoding="utf-8"?>
<a:theme xmlns:a="http://schemas.openxmlformats.org/drawingml/2006/main" name="主题5">
  <a:themeElements>
    <a:clrScheme name="自定义 4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768394"/>
      </a:accent1>
      <a:accent2>
        <a:srgbClr val="858585"/>
      </a:accent2>
      <a:accent3>
        <a:srgbClr val="767676"/>
      </a:accent3>
      <a:accent4>
        <a:srgbClr val="666666"/>
      </a:accent4>
      <a:accent5>
        <a:srgbClr val="797979"/>
      </a:accent5>
      <a:accent6>
        <a:srgbClr val="515151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768394"/>
    </a:accent1>
    <a:accent2>
      <a:srgbClr val="858585"/>
    </a:accent2>
    <a:accent3>
      <a:srgbClr val="767676"/>
    </a:accent3>
    <a:accent4>
      <a:srgbClr val="666666"/>
    </a:accent4>
    <a:accent5>
      <a:srgbClr val="797979"/>
    </a:accent5>
    <a:accent6>
      <a:srgbClr val="515151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294</Words>
  <Application>Microsoft Office PowerPoint</Application>
  <PresentationFormat>宽屏</PresentationFormat>
  <Paragraphs>52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黑体</vt:lpstr>
      <vt:lpstr>微软雅黑</vt:lpstr>
      <vt:lpstr>Arial</vt:lpstr>
      <vt:lpstr>Calibri</vt:lpstr>
      <vt:lpstr>Impact</vt:lpstr>
      <vt:lpstr>Segoe UI Light</vt:lpstr>
      <vt:lpstr>Tahoma</vt:lpstr>
      <vt:lpstr>Times New Roman</vt:lpstr>
      <vt:lpstr>Wingdings</vt:lpstr>
      <vt:lpstr>主题5</vt:lpstr>
      <vt:lpstr>OfficePLUS</vt:lpstr>
      <vt:lpstr>电话拨号音的合成与识别</vt:lpstr>
      <vt:lpstr>实验要求</vt:lpstr>
      <vt:lpstr>DTMF</vt:lpstr>
      <vt:lpstr>GUI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Li Leo</cp:lastModifiedBy>
  <cp:revision>48</cp:revision>
  <cp:lastPrinted>2018-01-28T16:00:00Z</cp:lastPrinted>
  <dcterms:created xsi:type="dcterms:W3CDTF">2018-01-28T16:00:00Z</dcterms:created>
  <dcterms:modified xsi:type="dcterms:W3CDTF">2019-10-14T07:56:45Z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2018-10-31T09:09:59.6749058Z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