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9" r:id="rId6"/>
    <p:sldId id="299" r:id="rId7"/>
    <p:sldId id="290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94" r:id="rId16"/>
    <p:sldId id="307" r:id="rId17"/>
    <p:sldId id="308" r:id="rId18"/>
    <p:sldId id="309" r:id="rId19"/>
    <p:sldId id="310" r:id="rId20"/>
    <p:sldId id="311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51" d="100"/>
          <a:sy n="51" d="100"/>
        </p:scale>
        <p:origin x="72" y="21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0C748-3995-545D-19C0-73D37E34C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89F5A-D241-8CD7-200B-6AD339023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FCA0E-5C92-7B2F-E836-45007F69A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69E4-3F70-96D6-A286-B118E0DE6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63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23E3C-8BF3-E41B-48E8-E689D8AAA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6A2451-EA60-B909-521D-75C82029FC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06C733-B8D9-266C-2EAE-A75A95717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FB613-98C2-8A0B-D18F-216A0FB73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0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7679-ADDF-8CA7-4D1E-D159EEAB4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7A845F-658C-EE56-96D9-91A9A7B8A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48A7C-D052-08FF-EC0A-B0D9364F2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8BEB5-1637-676B-19EF-708F37188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4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E81E2-DAAB-9F81-B885-24A5BC20E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A7608-47F1-C2CE-DFEA-27FEB0522D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D389D-B4B5-33F3-9FB7-ED1905E36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E5A61-82B8-6BA5-9653-4DBAF09B2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33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7B7CE-FCF8-1FF5-CDE6-BD89E512B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2A139E-2005-564A-8C7B-4C0BC78F67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DEC62-BBF4-66FD-3091-FF45A41B8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CAAF-2D2C-F3C7-CFD4-409C84A69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01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5127B-36C9-6C67-D40D-3E776FC3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250F8-CF26-26B5-DD88-6EA40FF19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29FE4-88AA-49D7-E235-F58D5749A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2CC8-EF2C-8C37-BC6B-3EF056B7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57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IN" dirty="0"/>
              <a:t>Mental Health Support Chatbot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72F6-DC09-6377-55D8-0FCE3C03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88" y="986424"/>
            <a:ext cx="9601200" cy="2439444"/>
          </a:xfrm>
        </p:spPr>
        <p:txBody>
          <a:bodyPr/>
          <a:lstStyle/>
          <a:p>
            <a:r>
              <a:rPr lang="en-IN" dirty="0"/>
              <a:t>Product Walkthrough</a:t>
            </a:r>
          </a:p>
        </p:txBody>
      </p:sp>
    </p:spTree>
    <p:extLst>
      <p:ext uri="{BB962C8B-B14F-4D97-AF65-F5344CB8AC3E}">
        <p14:creationId xmlns:p14="http://schemas.microsoft.com/office/powerpoint/2010/main" val="323493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F830F-6C5E-A907-B0D0-9CE3616E8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E9C619-0851-9BC6-C016-AEB4C819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88099"/>
            <a:ext cx="9779183" cy="1553227"/>
          </a:xfrm>
        </p:spPr>
        <p:txBody>
          <a:bodyPr/>
          <a:lstStyle/>
          <a:p>
            <a:r>
              <a:rPr lang="en-IN" dirty="0"/>
              <a:t>Key User 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696E-61A8-3A9A-69E4-BA6512BDDE9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n-US" sz="2800" dirty="0"/>
              <a:t>Daily check-in: record mood + notes → view recent trend</a:t>
            </a:r>
          </a:p>
          <a:p>
            <a:pPr>
              <a:defRPr sz="2000"/>
            </a:pPr>
            <a:r>
              <a:rPr lang="en-US" sz="2800" dirty="0"/>
              <a:t>Supportive chat: short, warm replies + gentle follow-ups</a:t>
            </a:r>
          </a:p>
          <a:p>
            <a:pPr>
              <a:defRPr sz="2000"/>
            </a:pPr>
            <a:r>
              <a:rPr lang="en-US" sz="2800" dirty="0"/>
              <a:t>In-the-moment calm: start breathing cycles from sidebar</a:t>
            </a:r>
          </a:p>
          <a:p>
            <a:pPr>
              <a:defRPr sz="2000"/>
            </a:pPr>
            <a:r>
              <a:rPr lang="en-US" sz="2800" dirty="0"/>
              <a:t>Crisis safeguard: urgent banner if high-risk phrases detected</a:t>
            </a:r>
          </a:p>
          <a:p>
            <a:pPr>
              <a:defRPr sz="18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153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162" y="250521"/>
            <a:ext cx="4647156" cy="713983"/>
          </a:xfrm>
        </p:spPr>
        <p:txBody>
          <a:bodyPr/>
          <a:lstStyle/>
          <a:p>
            <a:r>
              <a:rPr lang="en-IN" dirty="0"/>
              <a:t>UI Snapshot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45F22A-02C2-F326-6548-7D3BD5338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64505"/>
            <a:ext cx="12192000" cy="58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FE756-07C9-59B8-CEA7-3B73208A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8225-FBEC-51A1-325A-257E2F26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100" y="989556"/>
            <a:ext cx="8313591" cy="2439444"/>
          </a:xfrm>
        </p:spPr>
        <p:txBody>
          <a:bodyPr/>
          <a:lstStyle/>
          <a:p>
            <a:r>
              <a:rPr lang="en-IN" dirty="0"/>
              <a:t>Setup &amp; Run</a:t>
            </a:r>
          </a:p>
        </p:txBody>
      </p:sp>
    </p:spTree>
    <p:extLst>
      <p:ext uri="{BB962C8B-B14F-4D97-AF65-F5344CB8AC3E}">
        <p14:creationId xmlns:p14="http://schemas.microsoft.com/office/powerpoint/2010/main" val="2913191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35098-A91F-0F32-417B-C44EA3D8A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796E31-F5F9-0367-71EF-AB7EAEB6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88099"/>
            <a:ext cx="9779183" cy="1553227"/>
          </a:xfrm>
        </p:spPr>
        <p:txBody>
          <a:bodyPr/>
          <a:lstStyle/>
          <a:p>
            <a:r>
              <a:rPr lang="en-IN" dirty="0"/>
              <a:t>Local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9260-8E11-C905-5AFE-C1C506B3F0B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2800" dirty="0"/>
              <a:t>Python 3.10+; create </a:t>
            </a:r>
            <a:r>
              <a:rPr lang="en-US" sz="2800" dirty="0" err="1"/>
              <a:t>venv</a:t>
            </a:r>
            <a:endParaRPr lang="en-US" sz="2800" dirty="0"/>
          </a:p>
          <a:p>
            <a:pPr>
              <a:defRPr sz="1800"/>
            </a:pPr>
            <a:r>
              <a:rPr lang="en-US" sz="2800" dirty="0"/>
              <a:t>pip install -r requirements.txt</a:t>
            </a:r>
          </a:p>
          <a:p>
            <a:pPr>
              <a:defRPr sz="1800"/>
            </a:pPr>
            <a:r>
              <a:rPr lang="en-US" sz="2800" dirty="0" err="1"/>
              <a:t>streamlit</a:t>
            </a:r>
            <a:r>
              <a:rPr lang="en-US" sz="2800" dirty="0"/>
              <a:t> run app/streamlit_app.py</a:t>
            </a:r>
          </a:p>
          <a:p>
            <a:pPr>
              <a:defRPr sz="1800"/>
            </a:pPr>
            <a:r>
              <a:rPr lang="en-IN" sz="2800" dirty="0"/>
              <a:t>Optional GPT: create .env</a:t>
            </a:r>
          </a:p>
          <a:p>
            <a:pPr>
              <a:defRPr sz="1800"/>
            </a:pPr>
            <a:r>
              <a:rPr lang="en-IN" sz="2800" dirty="0"/>
              <a:t>OPENAI_API_KEY=</a:t>
            </a:r>
            <a:r>
              <a:rPr lang="en-IN" sz="2800" dirty="0" err="1"/>
              <a:t>sk</a:t>
            </a:r>
            <a:r>
              <a:rPr lang="en-IN" sz="2800" dirty="0"/>
              <a:t>-...</a:t>
            </a:r>
          </a:p>
          <a:p>
            <a:pPr>
              <a:defRPr sz="1800"/>
            </a:pPr>
            <a:r>
              <a:rPr lang="en-IN" sz="2800" dirty="0"/>
              <a:t>OPENAI_MODEL=gpt-4o-mini</a:t>
            </a:r>
          </a:p>
          <a:p>
            <a:pPr>
              <a:defRPr sz="1800"/>
            </a:pPr>
            <a:endParaRPr lang="en-US" sz="2800" dirty="0"/>
          </a:p>
          <a:p>
            <a:pPr>
              <a:defRPr sz="18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940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C259-C245-11C0-9C38-7B82B060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Live Demo (5 min)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CAA5-CE8F-E3DA-3B62-55C8701B6EA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>
              <a:defRPr sz="2000"/>
            </a:pPr>
            <a:r>
              <a:rPr lang="en-IN" sz="2800" dirty="0"/>
              <a:t>1) Save a mood &amp; note → show chart update</a:t>
            </a:r>
          </a:p>
          <a:p>
            <a:pPr>
              <a:defRPr sz="2000"/>
            </a:pPr>
            <a:r>
              <a:rPr lang="en-IN" sz="2800" dirty="0"/>
              <a:t>2) Ask for a grounding exercise</a:t>
            </a:r>
          </a:p>
          <a:p>
            <a:pPr>
              <a:defRPr sz="2000"/>
            </a:pPr>
            <a:r>
              <a:rPr lang="en-IN" sz="2800" dirty="0"/>
              <a:t>3) Start breathing (2–3 cycles)</a:t>
            </a:r>
          </a:p>
          <a:p>
            <a:pPr>
              <a:defRPr sz="2000"/>
            </a:pPr>
            <a:r>
              <a:rPr lang="en-IN" sz="2800" dirty="0"/>
              <a:t>4) Trigger safety banner (simulate text, don’t glamorize)</a:t>
            </a:r>
          </a:p>
          <a:p>
            <a:pPr>
              <a:defRPr sz="2000"/>
            </a:pPr>
            <a:r>
              <a:rPr lang="en-IN" sz="2800" dirty="0"/>
              <a:t>5) Show GPT ↔ Local toggle via .env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35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E656D-8D34-685D-49C4-21795328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1E3C-B655-C346-75C4-CF72363A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58" y="513567"/>
            <a:ext cx="9904395" cy="2439444"/>
          </a:xfrm>
        </p:spPr>
        <p:txBody>
          <a:bodyPr/>
          <a:lstStyle/>
          <a:p>
            <a:r>
              <a:rPr lang="en-IN" dirty="0"/>
              <a:t>Impact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374439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029BC-0FF0-AEF5-A442-7292967C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A133-5C80-FFE3-0745-EDD6EE1F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Success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6273-527A-FAF9-1C81-3CEE0FAD306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>
              <a:defRPr sz="2000"/>
            </a:pPr>
            <a:r>
              <a:rPr lang="en-US" sz="2800" dirty="0"/>
              <a:t>Weekly active users (WAU) / 7-day retention</a:t>
            </a:r>
          </a:p>
          <a:p>
            <a:pPr>
              <a:defRPr sz="2000"/>
            </a:pPr>
            <a:r>
              <a:rPr lang="en-US" sz="2800" dirty="0"/>
              <a:t>Daily check-ins per user</a:t>
            </a:r>
          </a:p>
          <a:p>
            <a:pPr>
              <a:defRPr sz="2000"/>
            </a:pPr>
            <a:r>
              <a:rPr lang="en-US" sz="2800" dirty="0"/>
              <a:t>Completion rate of breathing cycles</a:t>
            </a:r>
          </a:p>
          <a:p>
            <a:pPr>
              <a:defRPr sz="2000"/>
            </a:pPr>
            <a:r>
              <a:rPr lang="en-US" sz="2800" dirty="0"/>
              <a:t>Time-to-first support after onboarding</a:t>
            </a:r>
          </a:p>
          <a:p>
            <a:pPr>
              <a:defRPr sz="2000"/>
            </a:pPr>
            <a:r>
              <a:rPr lang="en-US" sz="2800" dirty="0"/>
              <a:t>Anonymous feedback (helpfulness, safety)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2099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08B15-CABB-A118-938F-8E9B4A9F1180}"/>
              </a:ext>
            </a:extLst>
          </p:cNvPr>
          <p:cNvSpPr txBox="1"/>
          <p:nvPr/>
        </p:nvSpPr>
        <p:spPr>
          <a:xfrm>
            <a:off x="4462392" y="6048655"/>
            <a:ext cx="60939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dirty="0"/>
              <a:t>PRESENTED BY AMPARISH S,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n-US" sz="2800" dirty="0"/>
              <a:t>Anxiety and stress among young adults and students are rising</a:t>
            </a:r>
          </a:p>
          <a:p>
            <a:pPr>
              <a:defRPr sz="2000"/>
            </a:pPr>
            <a:r>
              <a:rPr lang="en-US" sz="2800" dirty="0"/>
              <a:t>Stigma and limited access delay help-seeking</a:t>
            </a:r>
          </a:p>
          <a:p>
            <a:pPr>
              <a:defRPr sz="2000"/>
            </a:pPr>
            <a:r>
              <a:rPr lang="en-US" sz="2800" dirty="0"/>
              <a:t>Students need a private, approachable first step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9C24A-89D8-EAE2-2655-1B0DD4826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AF0692-208F-6699-637C-59C4271E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dirty="0"/>
              <a:t>Target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7CF4-9F57-E3A7-BED7-695844B3930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n-US" sz="2800" dirty="0"/>
              <a:t>Primary: Young adults &amp; students (16–28)</a:t>
            </a:r>
          </a:p>
          <a:p>
            <a:pPr>
              <a:defRPr sz="2000"/>
            </a:pPr>
            <a:r>
              <a:rPr lang="en-US" sz="2800" dirty="0"/>
              <a:t>Contexts: exam pressure, loneliness, transitions, burnout risk</a:t>
            </a:r>
          </a:p>
          <a:p>
            <a:pPr>
              <a:defRPr sz="2000"/>
            </a:pPr>
            <a:r>
              <a:rPr lang="en-US" sz="2800" dirty="0"/>
              <a:t>Needs: immediate support, coping skills, gentle guidance to resources</a:t>
            </a:r>
          </a:p>
        </p:txBody>
      </p:sp>
    </p:spTree>
    <p:extLst>
      <p:ext uri="{BB962C8B-B14F-4D97-AF65-F5344CB8AC3E}">
        <p14:creationId xmlns:p14="http://schemas.microsoft.com/office/powerpoint/2010/main" val="243129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IN" dirty="0"/>
              <a:t>AI Solution (MVP)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3"/>
            <a:ext cx="4663440" cy="3913353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n-IN" dirty="0"/>
              <a:t>Supportive chat: empathetic, non-judgmental conversations</a:t>
            </a:r>
          </a:p>
          <a:p>
            <a:pPr>
              <a:defRPr sz="2000"/>
            </a:pPr>
            <a:r>
              <a:rPr lang="en-IN" dirty="0"/>
              <a:t>Daily mood tracking (1–5) with notes + 14-day trend chart</a:t>
            </a:r>
          </a:p>
          <a:p>
            <a:pPr>
              <a:defRPr sz="2000"/>
            </a:pPr>
            <a:r>
              <a:rPr lang="en-IN" dirty="0"/>
              <a:t>Breathing exercise: in-the-moment inhale/hold/exhale timer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pPr>
              <a:defRPr sz="2000"/>
            </a:pPr>
            <a:r>
              <a:rPr lang="en-IN" dirty="0"/>
              <a:t>Resource panel: localized safety guidance</a:t>
            </a:r>
          </a:p>
          <a:p>
            <a:pPr>
              <a:defRPr sz="2000"/>
            </a:pPr>
            <a:r>
              <a:rPr lang="en-IN" dirty="0"/>
              <a:t>Safety rails: crisis keyword detection with urgent banner</a:t>
            </a:r>
          </a:p>
          <a:p>
            <a:pPr>
              <a:defRPr sz="2000"/>
            </a:pPr>
            <a:r>
              <a:rPr lang="en-IN" dirty="0"/>
              <a:t>Optional GPT replies via .env key; offline local fallback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921E-7E9B-E240-98B1-EF3B3E5A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882" y="2129425"/>
            <a:ext cx="6501008" cy="1691014"/>
          </a:xfrm>
        </p:spPr>
        <p:txBody>
          <a:bodyPr/>
          <a:lstStyle/>
          <a:p>
            <a:r>
              <a:rPr lang="en-IN" sz="72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05049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0951E-4FEA-DCB7-F1C7-36FAAF8CA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54C47F-16C8-FC13-E11A-2FBDED9C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dirty="0"/>
              <a:t>High-Level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AE64-499B-F0C6-E29F-545BC09AF24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2800" dirty="0" err="1"/>
              <a:t>Streamlit</a:t>
            </a:r>
            <a:r>
              <a:rPr lang="en-US" sz="2800" dirty="0"/>
              <a:t> UI (Python)</a:t>
            </a:r>
          </a:p>
          <a:p>
            <a:pPr>
              <a:defRPr sz="1800"/>
            </a:pPr>
            <a:r>
              <a:rPr lang="en-US" sz="2800" dirty="0"/>
              <a:t>Empathy engine (local) ↔ optional GPT</a:t>
            </a:r>
          </a:p>
          <a:p>
            <a:pPr>
              <a:defRPr sz="1800"/>
            </a:pPr>
            <a:r>
              <a:rPr lang="en-US" sz="2800" dirty="0"/>
              <a:t>Safety checker (crisis detection)</a:t>
            </a:r>
          </a:p>
          <a:p>
            <a:pPr>
              <a:defRPr sz="1800"/>
            </a:pPr>
            <a:r>
              <a:rPr lang="en-US" sz="2800" dirty="0"/>
              <a:t>SQLite storage: users, chats, mood logs</a:t>
            </a:r>
          </a:p>
          <a:p>
            <a:pPr>
              <a:defRPr sz="1800"/>
            </a:pPr>
            <a:r>
              <a:rPr lang="en-US" sz="2800" dirty="0"/>
              <a:t>Breathing module (timed prompts)</a:t>
            </a:r>
          </a:p>
          <a:p>
            <a:pPr>
              <a:defRPr sz="1800"/>
            </a:pPr>
            <a:r>
              <a:rPr lang="en-US" sz="2800" dirty="0"/>
              <a:t>Resources: country-aware messages</a:t>
            </a:r>
          </a:p>
          <a:p>
            <a:pPr>
              <a:defRPr sz="18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562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814FE-2D74-BDDC-05BA-274D9A5CD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CC34B2-497D-0D1E-1C3F-C9C01E96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dirty="0"/>
              <a:t>Data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1EEF-6849-ADD6-93DD-76BAB61A4A8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n-US" sz="2800" dirty="0"/>
              <a:t>users(</a:t>
            </a:r>
            <a:r>
              <a:rPr lang="en-US" sz="2800" dirty="0" err="1"/>
              <a:t>user_id</a:t>
            </a:r>
            <a:r>
              <a:rPr lang="en-US" sz="2800" dirty="0"/>
              <a:t>, </a:t>
            </a:r>
            <a:r>
              <a:rPr lang="en-US" sz="2800" dirty="0" err="1"/>
              <a:t>display_name</a:t>
            </a:r>
            <a:r>
              <a:rPr lang="en-US" sz="2800" dirty="0"/>
              <a:t>, </a:t>
            </a:r>
            <a:r>
              <a:rPr lang="en-US" sz="2800" dirty="0" err="1"/>
              <a:t>created_at</a:t>
            </a:r>
            <a:r>
              <a:rPr lang="en-US" sz="2800" dirty="0"/>
              <a:t>)</a:t>
            </a:r>
          </a:p>
          <a:p>
            <a:pPr>
              <a:defRPr sz="2000"/>
            </a:pPr>
            <a:r>
              <a:rPr lang="en-US" sz="2800" dirty="0" err="1"/>
              <a:t>mood_logs</a:t>
            </a:r>
            <a:r>
              <a:rPr lang="en-US" sz="2800" dirty="0"/>
              <a:t>(id, </a:t>
            </a:r>
            <a:r>
              <a:rPr lang="en-US" sz="2800" dirty="0" err="1"/>
              <a:t>user_id</a:t>
            </a:r>
            <a:r>
              <a:rPr lang="en-US" sz="2800" dirty="0"/>
              <a:t>, date, mood, note)</a:t>
            </a:r>
          </a:p>
          <a:p>
            <a:pPr>
              <a:defRPr sz="2000"/>
            </a:pPr>
            <a:r>
              <a:rPr lang="en-US" sz="2800" dirty="0" err="1"/>
              <a:t>chat_logs</a:t>
            </a:r>
            <a:r>
              <a:rPr lang="en-US" sz="2800" dirty="0"/>
              <a:t>(id, </a:t>
            </a:r>
            <a:r>
              <a:rPr lang="en-US" sz="2800" dirty="0" err="1"/>
              <a:t>user_id</a:t>
            </a:r>
            <a:r>
              <a:rPr lang="en-US" sz="2800" dirty="0"/>
              <a:t>, </a:t>
            </a:r>
            <a:r>
              <a:rPr lang="en-US" sz="2800" dirty="0" err="1"/>
              <a:t>ts</a:t>
            </a:r>
            <a:r>
              <a:rPr lang="en-US" sz="2800" dirty="0"/>
              <a:t>, role, content)</a:t>
            </a:r>
          </a:p>
          <a:p>
            <a:pPr>
              <a:defRPr sz="18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757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4A64-3BE1-74DB-21FA-DBA8CC4F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417523"/>
            <a:ext cx="9601200" cy="839244"/>
          </a:xfrm>
        </p:spPr>
        <p:txBody>
          <a:bodyPr/>
          <a:lstStyle/>
          <a:p>
            <a:r>
              <a:rPr lang="en-IN" dirty="0"/>
              <a:t>Safety, Ethics &amp; Privacy</a:t>
            </a:r>
          </a:p>
        </p:txBody>
      </p:sp>
    </p:spTree>
    <p:extLst>
      <p:ext uri="{BB962C8B-B14F-4D97-AF65-F5344CB8AC3E}">
        <p14:creationId xmlns:p14="http://schemas.microsoft.com/office/powerpoint/2010/main" val="66524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642D6-F6F1-9749-11FD-00515F996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76E7A-73F4-7B54-D038-E26EFCDB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dirty="0"/>
              <a:t>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7A14-6D97-8E4F-068E-8EFF9A34BDA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n-US" sz="2800" dirty="0"/>
              <a:t>Not a medical device; no diagnosis or treatment claims</a:t>
            </a:r>
          </a:p>
          <a:p>
            <a:pPr>
              <a:defRPr sz="2000"/>
            </a:pPr>
            <a:r>
              <a:rPr lang="en-US" sz="2800" dirty="0"/>
              <a:t>Crisis detection → show safety banner + urge real-world help</a:t>
            </a:r>
          </a:p>
          <a:p>
            <a:pPr>
              <a:defRPr sz="2000"/>
            </a:pPr>
            <a:r>
              <a:rPr lang="en-US" sz="2800" dirty="0"/>
              <a:t>Transparent boundaries in UI</a:t>
            </a:r>
          </a:p>
          <a:p>
            <a:pPr>
              <a:defRPr sz="2000"/>
            </a:pPr>
            <a:r>
              <a:rPr lang="en-US" sz="2800" dirty="0"/>
              <a:t>Local storage by default; GPT only if key provided</a:t>
            </a:r>
          </a:p>
          <a:p>
            <a:pPr>
              <a:defRPr sz="2000"/>
            </a:pPr>
            <a:r>
              <a:rPr lang="en-US" sz="2800" dirty="0"/>
              <a:t>Customizable resources for each country/campus</a:t>
            </a:r>
          </a:p>
          <a:p>
            <a:pPr>
              <a:defRPr sz="1800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72874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18</TotalTime>
  <Words>458</Words>
  <Application>Microsoft Office PowerPoint</Application>
  <PresentationFormat>Widescreen</PresentationFormat>
  <Paragraphs>76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Custom</vt:lpstr>
      <vt:lpstr>Mental Health Support Chatbot</vt:lpstr>
      <vt:lpstr>Problem Statement</vt:lpstr>
      <vt:lpstr>Target Users</vt:lpstr>
      <vt:lpstr>AI Solution (MVP)</vt:lpstr>
      <vt:lpstr>Architecture</vt:lpstr>
      <vt:lpstr>High-Level Design</vt:lpstr>
      <vt:lpstr>Data Model</vt:lpstr>
      <vt:lpstr>Safety, Ethics &amp; Privacy</vt:lpstr>
      <vt:lpstr>Principles</vt:lpstr>
      <vt:lpstr>Product Walkthrough</vt:lpstr>
      <vt:lpstr>Key User Flows</vt:lpstr>
      <vt:lpstr>UI Snapshot</vt:lpstr>
      <vt:lpstr>Setup &amp; Run</vt:lpstr>
      <vt:lpstr>Local Setup</vt:lpstr>
      <vt:lpstr>Live Demo (5 min) </vt:lpstr>
      <vt:lpstr>Impact &amp; Evaluation</vt:lpstr>
      <vt:lpstr>Success Metrics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Shivakumar</dc:creator>
  <cp:lastModifiedBy>Shivakumar</cp:lastModifiedBy>
  <cp:revision>2</cp:revision>
  <dcterms:created xsi:type="dcterms:W3CDTF">2025-09-07T18:11:46Z</dcterms:created>
  <dcterms:modified xsi:type="dcterms:W3CDTF">2025-09-07T18:30:32Z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