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3" r:id="rId9"/>
    <p:sldId id="264" r:id="rId10"/>
    <p:sldId id="261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9EAE7-3C3A-B18D-24FE-8AE82AC090E4}" v="51" dt="2022-08-07T15:55:29.752"/>
    <p1510:client id="{754543A6-D476-4CB4-ADDB-CED95DCFFBDE}" v="1688" dt="2022-08-07T14:31:2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4001" r:id="rId6"/>
    <p:sldLayoutId id="2147483996" r:id="rId7"/>
    <p:sldLayoutId id="2147483997" r:id="rId8"/>
    <p:sldLayoutId id="2147483998" r:id="rId9"/>
    <p:sldLayoutId id="2147484000" r:id="rId10"/>
    <p:sldLayoutId id="214748399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hef.co/blog/paraphrasing-with-gpt2/" TargetMode="External"/><Relationship Id="rId13" Type="http://schemas.openxmlformats.org/officeDocument/2006/relationships/hyperlink" Target="https://aclanthology.org/D19-1322/" TargetMode="External"/><Relationship Id="rId3" Type="http://schemas.openxmlformats.org/officeDocument/2006/relationships/hyperlink" Target="https://arxiv.org/abs/1911.00536" TargetMode="External"/><Relationship Id="rId7" Type="http://schemas.openxmlformats.org/officeDocument/2006/relationships/hyperlink" Target="https://datachef.co/blog/neural-language-style-transfer-with-wordmentor/" TargetMode="External"/><Relationship Id="rId12" Type="http://schemas.openxmlformats.org/officeDocument/2006/relationships/hyperlink" Target="https://www.guru99.com/pos-tagging-chunking-nltk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rect.mit.edu/coli/article/doi/10.1162/coli_a_00426/108845/Deep-Learning-for-Text-Style-Transfer-A-Survey" TargetMode="External"/><Relationship Id="rId11" Type="http://schemas.openxmlformats.org/officeDocument/2006/relationships/hyperlink" Target="https://github.com/PrithivirajDamodaran/Styleformer" TargetMode="External"/><Relationship Id="rId5" Type="http://schemas.openxmlformats.org/officeDocument/2006/relationships/hyperlink" Target="https://huggingface.co/course/chapter0/1?fw=pt" TargetMode="External"/><Relationship Id="rId10" Type="http://schemas.openxmlformats.org/officeDocument/2006/relationships/hyperlink" Target="https://github.com/topics/text-style-transfer" TargetMode="External"/><Relationship Id="rId4" Type="http://schemas.openxmlformats.org/officeDocument/2006/relationships/hyperlink" Target="https://medium.com/agara-labs/the-generative-style-transformer-3564bce04d04" TargetMode="External"/><Relationship Id="rId9" Type="http://schemas.openxmlformats.org/officeDocument/2006/relationships/hyperlink" Target="https://github.com/fuzhenxin/Style-Transfer-in-Te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hakespeare_Apocryph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dialogue boxes">
            <a:extLst>
              <a:ext uri="{FF2B5EF4-FFF2-40B4-BE49-F238E27FC236}">
                <a16:creationId xmlns:a16="http://schemas.microsoft.com/office/drawing/2014/main" id="{70AD73FC-3A4E-541F-95D9-850CB06AC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489" r="9556" b="1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767" y="214612"/>
            <a:ext cx="10302531" cy="2706837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6000" dirty="0"/>
              <a:t>NEURAL STYLE TRANSFER </a:t>
            </a:r>
            <a:br>
              <a:rPr lang="en-US" sz="6000" dirty="0"/>
            </a:br>
            <a:r>
              <a:rPr lang="en-US" sz="6000" dirty="0"/>
              <a:t>FOR TEXT AND CHATS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21" y="2810013"/>
            <a:ext cx="3460880" cy="3531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r>
              <a:rPr lang="en-US" sz="2000" dirty="0"/>
              <a:t>Mentors: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Abhinav Raghuvanshi</a:t>
            </a:r>
          </a:p>
          <a:p>
            <a:pPr indent="-228600">
              <a:buChar char="•"/>
            </a:pPr>
            <a:r>
              <a:rPr lang="en-US" sz="2000" dirty="0"/>
              <a:t>Siddhesh Pawar</a:t>
            </a:r>
          </a:p>
          <a:p>
            <a:pPr indent="-228600"/>
            <a:r>
              <a:rPr lang="en-US" sz="2000" dirty="0"/>
              <a:t>Mentees: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Amruta Parulekar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Sanika </a:t>
            </a:r>
            <a:r>
              <a:rPr lang="en-US" sz="2000" dirty="0" err="1"/>
              <a:t>Padegaonkar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Ritesh Bahl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17" y="391404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FUTURE WORK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BC4D25-9B15-6900-6C46-D7B12B1C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86" y="2076797"/>
            <a:ext cx="6371905" cy="38944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this model, we used replacement of informal adjectives with formal adjectives for style transfer.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In the future, we aim to use attention weights, for better results.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also aim to improve the user interface of the chatbot.</a:t>
            </a:r>
          </a:p>
        </p:txBody>
      </p:sp>
      <p:pic>
        <p:nvPicPr>
          <p:cNvPr id="4" name="Graphic 4" descr="Tools with solid fill">
            <a:extLst>
              <a:ext uri="{FF2B5EF4-FFF2-40B4-BE49-F238E27FC236}">
                <a16:creationId xmlns:a16="http://schemas.microsoft.com/office/drawing/2014/main" id="{B238450E-34E2-46C7-769C-420BC1278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60" y="2324622"/>
            <a:ext cx="3732755" cy="37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64" y="269926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BC4D25-9B15-6900-6C46-D7B12B1C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08" y="2043666"/>
            <a:ext cx="6371905" cy="38944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Thus, we have successfully created a Neural Style Transfer model that converts modern English statements to formal, Shakespearean language.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We have also integrated our Shakespearean Paraphraser with a chatbot.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are excited to research on this model and improve it further.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1DE6F-54A5-A33C-BD3A-4733FA1BAF87}"/>
              </a:ext>
            </a:extLst>
          </p:cNvPr>
          <p:cNvSpPr txBox="1"/>
          <p:nvPr/>
        </p:nvSpPr>
        <p:spPr>
          <a:xfrm>
            <a:off x="922432" y="3102535"/>
            <a:ext cx="37279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 i="1" dirty="0">
                <a:latin typeface="Franklin Gothic Heavy"/>
              </a:rPr>
              <a:t>THANK</a:t>
            </a:r>
            <a:endParaRPr lang="en-US" sz="8000"/>
          </a:p>
          <a:p>
            <a:r>
              <a:rPr lang="en-US" sz="8000" i="1" dirty="0">
                <a:latin typeface="Franklin Gothic Heavy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5260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30" y="169992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REFERENCES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BC4D25-9B15-6900-6C46-D7B12B1C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8" y="1431025"/>
            <a:ext cx="11447378" cy="526054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000" dirty="0" err="1"/>
              <a:t>DialoGPT</a:t>
            </a:r>
            <a:r>
              <a:rPr lang="en-US" sz="2000" dirty="0"/>
              <a:t>: </a:t>
            </a:r>
            <a:r>
              <a:rPr lang="en-US" sz="2000" dirty="0">
                <a:ea typeface="+mn-lt"/>
                <a:cs typeface="+mn-lt"/>
                <a:hlinkClick r:id="rId3"/>
              </a:rPr>
              <a:t>https://arxiv.org/abs/1911.00536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Paper Implemented: </a:t>
            </a:r>
            <a:r>
              <a:rPr lang="en-US" sz="2000" dirty="0">
                <a:ea typeface="+mn-lt"/>
                <a:cs typeface="+mn-lt"/>
                <a:hlinkClick r:id="rId4"/>
              </a:rPr>
              <a:t>https://medium.com/agara-labs/the-generative-style-transformer-3564bce04d04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The Hugging Face course on Transformers: </a:t>
            </a:r>
            <a:r>
              <a:rPr lang="en-US" sz="2000" dirty="0">
                <a:ea typeface="+mn-lt"/>
                <a:cs typeface="+mn-lt"/>
                <a:hlinkClick r:id="rId5"/>
              </a:rPr>
              <a:t>https://huggingface.co/course/chapter0/1?fw=pt</a:t>
            </a:r>
          </a:p>
          <a:p>
            <a:r>
              <a:rPr lang="en-US" sz="2000" dirty="0">
                <a:ea typeface="+mn-lt"/>
                <a:cs typeface="+mn-lt"/>
              </a:rPr>
              <a:t>https://medium.com/@mukundan_8066/author-style-transfer-using-recurrent-neural-networks-c8c8f83b33cc </a:t>
            </a:r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https://direct.mit.edu/coli/article/doi/10.1162/coli_a_00426/108845/Deep-Learning-for-Text-Style-Transfer-A-Survey</a:t>
            </a:r>
          </a:p>
          <a:p>
            <a:r>
              <a:rPr lang="en-US" sz="2000" dirty="0">
                <a:ea typeface="+mn-lt"/>
                <a:cs typeface="+mn-lt"/>
                <a:hlinkClick r:id="rId7"/>
              </a:rPr>
              <a:t>https://datachef.co/blog/neural-language-style-transfer-with-wordmentor/</a:t>
            </a:r>
          </a:p>
          <a:p>
            <a:r>
              <a:rPr lang="en-US" sz="2000" dirty="0">
                <a:ea typeface="+mn-lt"/>
                <a:cs typeface="+mn-lt"/>
                <a:hlinkClick r:id="rId8"/>
              </a:rPr>
              <a:t>https://datachef.co/blog/paraphrasing-with-gpt2/</a:t>
            </a:r>
          </a:p>
          <a:p>
            <a:r>
              <a:rPr lang="en-US" sz="2000" dirty="0">
                <a:ea typeface="+mn-lt"/>
                <a:cs typeface="+mn-lt"/>
                <a:hlinkClick r:id="rId9"/>
              </a:rPr>
              <a:t>https://github.com/fuzhenxin/Style-Transfer-in-Text</a:t>
            </a:r>
          </a:p>
          <a:p>
            <a:r>
              <a:rPr lang="en-US" sz="2000" dirty="0">
                <a:ea typeface="+mn-lt"/>
                <a:cs typeface="+mn-lt"/>
                <a:hlinkClick r:id="rId10"/>
              </a:rPr>
              <a:t>https://github.com/topics/text-style-transfer</a:t>
            </a:r>
          </a:p>
          <a:p>
            <a:r>
              <a:rPr lang="en-US" sz="2000" dirty="0">
                <a:ea typeface="+mn-lt"/>
                <a:cs typeface="+mn-lt"/>
                <a:hlinkClick r:id="rId11"/>
              </a:rPr>
              <a:t>https://github.com/PrithivirajDamodaran/Styleformer</a:t>
            </a:r>
          </a:p>
          <a:p>
            <a:r>
              <a:rPr lang="en-US" sz="2000" dirty="0">
                <a:ea typeface="+mn-lt"/>
                <a:cs typeface="+mn-lt"/>
                <a:hlinkClick r:id="rId12"/>
              </a:rPr>
              <a:t>https://www.guru99.com/pos-tagging-chunking-nltk.html</a:t>
            </a:r>
          </a:p>
          <a:p>
            <a:r>
              <a:rPr lang="en-US" sz="2000" dirty="0">
                <a:ea typeface="+mn-lt"/>
                <a:cs typeface="+mn-lt"/>
                <a:hlinkClick r:id="rId13"/>
              </a:rPr>
              <a:t>https://aclanthology.org/D19-1322/</a:t>
            </a:r>
          </a:p>
        </p:txBody>
      </p:sp>
    </p:spTree>
    <p:extLst>
      <p:ext uri="{BB962C8B-B14F-4D97-AF65-F5344CB8AC3E}">
        <p14:creationId xmlns:p14="http://schemas.microsoft.com/office/powerpoint/2010/main" val="5711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E6D07C-D7A7-4667-8AAE-7A7703B88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60372D-49E1-4033-8E95-17F0FB6E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005481" y="4233286"/>
            <a:ext cx="10186518" cy="262471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81198 w 9288370"/>
              <a:gd name="connsiteY21" fmla="*/ 1295462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40504 w 9288370"/>
              <a:gd name="connsiteY20" fmla="*/ 1297738 h 1858154"/>
              <a:gd name="connsiteX21" fmla="*/ 3481198 w 9288370"/>
              <a:gd name="connsiteY21" fmla="*/ 1295462 h 1858154"/>
              <a:gd name="connsiteX22" fmla="*/ 3613486 w 9288370"/>
              <a:gd name="connsiteY22" fmla="*/ 1271949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95816 w 9288370"/>
              <a:gd name="connsiteY18" fmla="*/ 1318670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840245 w 9288370"/>
              <a:gd name="connsiteY23" fmla="*/ 1278918 h 1858154"/>
              <a:gd name="connsiteX24" fmla="*/ 3954387 w 9288370"/>
              <a:gd name="connsiteY24" fmla="*/ 1263789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07853 w 9288370"/>
              <a:gd name="connsiteY22" fmla="*/ 1241722 h 1858154"/>
              <a:gd name="connsiteX23" fmla="*/ 3840245 w 9288370"/>
              <a:gd name="connsiteY23" fmla="*/ 1278918 h 1858154"/>
              <a:gd name="connsiteX24" fmla="*/ 3948288 w 9288370"/>
              <a:gd name="connsiteY24" fmla="*/ 1284762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59132 w 9288370"/>
              <a:gd name="connsiteY3" fmla="*/ 1614202 h 1858154"/>
              <a:gd name="connsiteX4" fmla="*/ 996009 w 9288370"/>
              <a:gd name="connsiteY4" fmla="*/ 1618967 h 1858154"/>
              <a:gd name="connsiteX5" fmla="*/ 1229354 w 9288370"/>
              <a:gd name="connsiteY5" fmla="*/ 157219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3117774 w 9288370"/>
              <a:gd name="connsiteY18" fmla="*/ 1327059 h 1858154"/>
              <a:gd name="connsiteX19" fmla="*/ 3340504 w 9288370"/>
              <a:gd name="connsiteY19" fmla="*/ 1297738 h 1858154"/>
              <a:gd name="connsiteX20" fmla="*/ 3481198 w 9288370"/>
              <a:gd name="connsiteY20" fmla="*/ 1295462 h 1858154"/>
              <a:gd name="connsiteX21" fmla="*/ 3613486 w 9288370"/>
              <a:gd name="connsiteY21" fmla="*/ 1271949 h 1858154"/>
              <a:gd name="connsiteX22" fmla="*/ 3720050 w 9288370"/>
              <a:gd name="connsiteY22" fmla="*/ 1266889 h 1858154"/>
              <a:gd name="connsiteX23" fmla="*/ 3840245 w 9288370"/>
              <a:gd name="connsiteY23" fmla="*/ 1278918 h 1858154"/>
              <a:gd name="connsiteX24" fmla="*/ 3948288 w 9288370"/>
              <a:gd name="connsiteY24" fmla="*/ 1284762 h 1858154"/>
              <a:gd name="connsiteX25" fmla="*/ 3995849 w 9288370"/>
              <a:gd name="connsiteY25" fmla="*/ 1272939 h 1858154"/>
              <a:gd name="connsiteX26" fmla="*/ 4067546 w 9288370"/>
              <a:gd name="connsiteY26" fmla="*/ 1294697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770070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59132 w 9288370"/>
              <a:gd name="connsiteY3" fmla="*/ 1614202 h 1857909"/>
              <a:gd name="connsiteX4" fmla="*/ 996009 w 9288370"/>
              <a:gd name="connsiteY4" fmla="*/ 1618967 h 1857909"/>
              <a:gd name="connsiteX5" fmla="*/ 1229354 w 9288370"/>
              <a:gd name="connsiteY5" fmla="*/ 1572195 h 1857909"/>
              <a:gd name="connsiteX6" fmla="*/ 1456865 w 9288370"/>
              <a:gd name="connsiteY6" fmla="*/ 1510292 h 1857909"/>
              <a:gd name="connsiteX7" fmla="*/ 1463005 w 9288370"/>
              <a:gd name="connsiteY7" fmla="*/ 1511279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3117774 w 9288370"/>
              <a:gd name="connsiteY18" fmla="*/ 1327059 h 1857909"/>
              <a:gd name="connsiteX19" fmla="*/ 3340504 w 9288370"/>
              <a:gd name="connsiteY19" fmla="*/ 1297738 h 1857909"/>
              <a:gd name="connsiteX20" fmla="*/ 3481198 w 9288370"/>
              <a:gd name="connsiteY20" fmla="*/ 1295462 h 1857909"/>
              <a:gd name="connsiteX21" fmla="*/ 3613486 w 9288370"/>
              <a:gd name="connsiteY21" fmla="*/ 1271949 h 1857909"/>
              <a:gd name="connsiteX22" fmla="*/ 3720050 w 9288370"/>
              <a:gd name="connsiteY22" fmla="*/ 1266889 h 1857909"/>
              <a:gd name="connsiteX23" fmla="*/ 3840245 w 9288370"/>
              <a:gd name="connsiteY23" fmla="*/ 1278918 h 1857909"/>
              <a:gd name="connsiteX24" fmla="*/ 3948288 w 9288370"/>
              <a:gd name="connsiteY24" fmla="*/ 1284762 h 1857909"/>
              <a:gd name="connsiteX25" fmla="*/ 3995849 w 9288370"/>
              <a:gd name="connsiteY25" fmla="*/ 1272939 h 1857909"/>
              <a:gd name="connsiteX26" fmla="*/ 4067546 w 9288370"/>
              <a:gd name="connsiteY26" fmla="*/ 1294697 h 1857909"/>
              <a:gd name="connsiteX27" fmla="*/ 4190310 w 9288370"/>
              <a:gd name="connsiteY27" fmla="*/ 1307786 h 1857909"/>
              <a:gd name="connsiteX28" fmla="*/ 4230008 w 9288370"/>
              <a:gd name="connsiteY28" fmla="*/ 1303546 h 1857909"/>
              <a:gd name="connsiteX29" fmla="*/ 4575478 w 9288370"/>
              <a:gd name="connsiteY29" fmla="*/ 1261726 h 1857909"/>
              <a:gd name="connsiteX30" fmla="*/ 4650026 w 9288370"/>
              <a:gd name="connsiteY30" fmla="*/ 1265798 h 1857909"/>
              <a:gd name="connsiteX31" fmla="*/ 4792008 w 9288370"/>
              <a:gd name="connsiteY31" fmla="*/ 1243899 h 1857909"/>
              <a:gd name="connsiteX32" fmla="*/ 4954126 w 9288370"/>
              <a:gd name="connsiteY32" fmla="*/ 1204617 h 1857909"/>
              <a:gd name="connsiteX33" fmla="*/ 5309678 w 9288370"/>
              <a:gd name="connsiteY33" fmla="*/ 1128278 h 1857909"/>
              <a:gd name="connsiteX34" fmla="*/ 5474724 w 9288370"/>
              <a:gd name="connsiteY34" fmla="*/ 1091167 h 1857909"/>
              <a:gd name="connsiteX35" fmla="*/ 5612132 w 9288370"/>
              <a:gd name="connsiteY35" fmla="*/ 1051509 h 1857909"/>
              <a:gd name="connsiteX36" fmla="*/ 5776618 w 9288370"/>
              <a:gd name="connsiteY36" fmla="*/ 1053037 h 1857909"/>
              <a:gd name="connsiteX37" fmla="*/ 5785786 w 9288370"/>
              <a:gd name="connsiteY37" fmla="*/ 1051213 h 1857909"/>
              <a:gd name="connsiteX38" fmla="*/ 5829381 w 9288370"/>
              <a:gd name="connsiteY38" fmla="*/ 1046878 h 1857909"/>
              <a:gd name="connsiteX39" fmla="*/ 5943596 w 9288370"/>
              <a:gd name="connsiteY39" fmla="*/ 1043237 h 1857909"/>
              <a:gd name="connsiteX40" fmla="*/ 5985730 w 9288370"/>
              <a:gd name="connsiteY40" fmla="*/ 1035396 h 1857909"/>
              <a:gd name="connsiteX41" fmla="*/ 6103109 w 9288370"/>
              <a:gd name="connsiteY41" fmla="*/ 1019019 h 1857909"/>
              <a:gd name="connsiteX42" fmla="*/ 6222406 w 9288370"/>
              <a:gd name="connsiteY42" fmla="*/ 985341 h 1857909"/>
              <a:gd name="connsiteX43" fmla="*/ 6598672 w 9288370"/>
              <a:gd name="connsiteY43" fmla="*/ 902062 h 1857909"/>
              <a:gd name="connsiteX44" fmla="*/ 6766149 w 9288370"/>
              <a:gd name="connsiteY44" fmla="*/ 846132 h 1857909"/>
              <a:gd name="connsiteX45" fmla="*/ 6886312 w 9288370"/>
              <a:gd name="connsiteY45" fmla="*/ 781877 h 1857909"/>
              <a:gd name="connsiteX46" fmla="*/ 7006457 w 9288370"/>
              <a:gd name="connsiteY46" fmla="*/ 699758 h 1857909"/>
              <a:gd name="connsiteX47" fmla="*/ 7231643 w 9288370"/>
              <a:gd name="connsiteY47" fmla="*/ 640778 h 1857909"/>
              <a:gd name="connsiteX48" fmla="*/ 7363123 w 9288370"/>
              <a:gd name="connsiteY48" fmla="*/ 593682 h 1857909"/>
              <a:gd name="connsiteX49" fmla="*/ 7588368 w 9288370"/>
              <a:gd name="connsiteY49" fmla="*/ 531129 h 1857909"/>
              <a:gd name="connsiteX50" fmla="*/ 7952094 w 9288370"/>
              <a:gd name="connsiteY50" fmla="*/ 409302 h 1857909"/>
              <a:gd name="connsiteX51" fmla="*/ 8231938 w 9288370"/>
              <a:gd name="connsiteY51" fmla="*/ 259259 h 1857909"/>
              <a:gd name="connsiteX52" fmla="*/ 8428864 w 9288370"/>
              <a:gd name="connsiteY52" fmla="*/ 208471 h 1857909"/>
              <a:gd name="connsiteX53" fmla="*/ 8616510 w 9288370"/>
              <a:gd name="connsiteY53" fmla="*/ 161973 h 1857909"/>
              <a:gd name="connsiteX54" fmla="*/ 8826766 w 9288370"/>
              <a:gd name="connsiteY54" fmla="*/ 152111 h 1857909"/>
              <a:gd name="connsiteX55" fmla="*/ 8917647 w 9288370"/>
              <a:gd name="connsiteY55" fmla="*/ 112232 h 1857909"/>
              <a:gd name="connsiteX56" fmla="*/ 9182272 w 9288370"/>
              <a:gd name="connsiteY56" fmla="*/ 37171 h 1857909"/>
              <a:gd name="connsiteX57" fmla="*/ 9232990 w 9288370"/>
              <a:gd name="connsiteY57" fmla="*/ 24074 h 1857909"/>
              <a:gd name="connsiteX58" fmla="*/ 9288370 w 9288370"/>
              <a:gd name="connsiteY58" fmla="*/ 0 h 1857909"/>
              <a:gd name="connsiteX59" fmla="*/ 0 w 9288370"/>
              <a:gd name="connsiteY59" fmla="*/ 0 h 1857909"/>
              <a:gd name="connsiteX60" fmla="*/ 0 w 9288370"/>
              <a:gd name="connsiteY60" fmla="*/ 1770070 h 1857909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370426 w 9288370"/>
              <a:gd name="connsiteY2" fmla="*/ 1702965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443601 w 9288370"/>
              <a:gd name="connsiteY2" fmla="*/ 1707160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4947"/>
              <a:gd name="connsiteX1" fmla="*/ 183987 w 9288370"/>
              <a:gd name="connsiteY1" fmla="*/ 1715297 h 1774947"/>
              <a:gd name="connsiteX2" fmla="*/ 510677 w 9288370"/>
              <a:gd name="connsiteY2" fmla="*/ 1694576 h 1774947"/>
              <a:gd name="connsiteX3" fmla="*/ 759132 w 9288370"/>
              <a:gd name="connsiteY3" fmla="*/ 1614202 h 1774947"/>
              <a:gd name="connsiteX4" fmla="*/ 996009 w 9288370"/>
              <a:gd name="connsiteY4" fmla="*/ 1618967 h 1774947"/>
              <a:gd name="connsiteX5" fmla="*/ 1229354 w 9288370"/>
              <a:gd name="connsiteY5" fmla="*/ 1572195 h 1774947"/>
              <a:gd name="connsiteX6" fmla="*/ 1456865 w 9288370"/>
              <a:gd name="connsiteY6" fmla="*/ 1510292 h 1774947"/>
              <a:gd name="connsiteX7" fmla="*/ 1463005 w 9288370"/>
              <a:gd name="connsiteY7" fmla="*/ 1511279 h 1774947"/>
              <a:gd name="connsiteX8" fmla="*/ 1604999 w 9288370"/>
              <a:gd name="connsiteY8" fmla="*/ 1513599 h 1774947"/>
              <a:gd name="connsiteX9" fmla="*/ 1717911 w 9288370"/>
              <a:gd name="connsiteY9" fmla="*/ 1497764 h 1774947"/>
              <a:gd name="connsiteX10" fmla="*/ 1794234 w 9288370"/>
              <a:gd name="connsiteY10" fmla="*/ 1464331 h 1774947"/>
              <a:gd name="connsiteX11" fmla="*/ 2101780 w 9288370"/>
              <a:gd name="connsiteY11" fmla="*/ 1409907 h 1774947"/>
              <a:gd name="connsiteX12" fmla="*/ 2244830 w 9288370"/>
              <a:gd name="connsiteY12" fmla="*/ 1388540 h 1774947"/>
              <a:gd name="connsiteX13" fmla="*/ 2428648 w 9288370"/>
              <a:gd name="connsiteY13" fmla="*/ 1372736 h 1774947"/>
              <a:gd name="connsiteX14" fmla="*/ 2645882 w 9288370"/>
              <a:gd name="connsiteY14" fmla="*/ 1341971 h 1774947"/>
              <a:gd name="connsiteX15" fmla="*/ 2707413 w 9288370"/>
              <a:gd name="connsiteY15" fmla="*/ 1347156 h 1774947"/>
              <a:gd name="connsiteX16" fmla="*/ 2843134 w 9288370"/>
              <a:gd name="connsiteY16" fmla="*/ 1323561 h 1774947"/>
              <a:gd name="connsiteX17" fmla="*/ 2923804 w 9288370"/>
              <a:gd name="connsiteY17" fmla="*/ 1314224 h 1774947"/>
              <a:gd name="connsiteX18" fmla="*/ 3117774 w 9288370"/>
              <a:gd name="connsiteY18" fmla="*/ 1327059 h 1774947"/>
              <a:gd name="connsiteX19" fmla="*/ 3340504 w 9288370"/>
              <a:gd name="connsiteY19" fmla="*/ 1297738 h 1774947"/>
              <a:gd name="connsiteX20" fmla="*/ 3481198 w 9288370"/>
              <a:gd name="connsiteY20" fmla="*/ 1295462 h 1774947"/>
              <a:gd name="connsiteX21" fmla="*/ 3613486 w 9288370"/>
              <a:gd name="connsiteY21" fmla="*/ 1271949 h 1774947"/>
              <a:gd name="connsiteX22" fmla="*/ 3720050 w 9288370"/>
              <a:gd name="connsiteY22" fmla="*/ 1266889 h 1774947"/>
              <a:gd name="connsiteX23" fmla="*/ 3840245 w 9288370"/>
              <a:gd name="connsiteY23" fmla="*/ 1278918 h 1774947"/>
              <a:gd name="connsiteX24" fmla="*/ 3948288 w 9288370"/>
              <a:gd name="connsiteY24" fmla="*/ 1284762 h 1774947"/>
              <a:gd name="connsiteX25" fmla="*/ 3995849 w 9288370"/>
              <a:gd name="connsiteY25" fmla="*/ 1272939 h 1774947"/>
              <a:gd name="connsiteX26" fmla="*/ 4067546 w 9288370"/>
              <a:gd name="connsiteY26" fmla="*/ 1294697 h 1774947"/>
              <a:gd name="connsiteX27" fmla="*/ 4190310 w 9288370"/>
              <a:gd name="connsiteY27" fmla="*/ 1307786 h 1774947"/>
              <a:gd name="connsiteX28" fmla="*/ 4230008 w 9288370"/>
              <a:gd name="connsiteY28" fmla="*/ 1303546 h 1774947"/>
              <a:gd name="connsiteX29" fmla="*/ 4575478 w 9288370"/>
              <a:gd name="connsiteY29" fmla="*/ 1261726 h 1774947"/>
              <a:gd name="connsiteX30" fmla="*/ 4650026 w 9288370"/>
              <a:gd name="connsiteY30" fmla="*/ 1265798 h 1774947"/>
              <a:gd name="connsiteX31" fmla="*/ 4792008 w 9288370"/>
              <a:gd name="connsiteY31" fmla="*/ 1243899 h 1774947"/>
              <a:gd name="connsiteX32" fmla="*/ 4954126 w 9288370"/>
              <a:gd name="connsiteY32" fmla="*/ 1204617 h 1774947"/>
              <a:gd name="connsiteX33" fmla="*/ 5309678 w 9288370"/>
              <a:gd name="connsiteY33" fmla="*/ 1128278 h 1774947"/>
              <a:gd name="connsiteX34" fmla="*/ 5474724 w 9288370"/>
              <a:gd name="connsiteY34" fmla="*/ 1091167 h 1774947"/>
              <a:gd name="connsiteX35" fmla="*/ 5612132 w 9288370"/>
              <a:gd name="connsiteY35" fmla="*/ 1051509 h 1774947"/>
              <a:gd name="connsiteX36" fmla="*/ 5776618 w 9288370"/>
              <a:gd name="connsiteY36" fmla="*/ 1053037 h 1774947"/>
              <a:gd name="connsiteX37" fmla="*/ 5785786 w 9288370"/>
              <a:gd name="connsiteY37" fmla="*/ 1051213 h 1774947"/>
              <a:gd name="connsiteX38" fmla="*/ 5829381 w 9288370"/>
              <a:gd name="connsiteY38" fmla="*/ 1046878 h 1774947"/>
              <a:gd name="connsiteX39" fmla="*/ 5943596 w 9288370"/>
              <a:gd name="connsiteY39" fmla="*/ 1043237 h 1774947"/>
              <a:gd name="connsiteX40" fmla="*/ 5985730 w 9288370"/>
              <a:gd name="connsiteY40" fmla="*/ 1035396 h 1774947"/>
              <a:gd name="connsiteX41" fmla="*/ 6103109 w 9288370"/>
              <a:gd name="connsiteY41" fmla="*/ 1019019 h 1774947"/>
              <a:gd name="connsiteX42" fmla="*/ 6222406 w 9288370"/>
              <a:gd name="connsiteY42" fmla="*/ 985341 h 1774947"/>
              <a:gd name="connsiteX43" fmla="*/ 6598672 w 9288370"/>
              <a:gd name="connsiteY43" fmla="*/ 902062 h 1774947"/>
              <a:gd name="connsiteX44" fmla="*/ 6766149 w 9288370"/>
              <a:gd name="connsiteY44" fmla="*/ 846132 h 1774947"/>
              <a:gd name="connsiteX45" fmla="*/ 6886312 w 9288370"/>
              <a:gd name="connsiteY45" fmla="*/ 781877 h 1774947"/>
              <a:gd name="connsiteX46" fmla="*/ 7006457 w 9288370"/>
              <a:gd name="connsiteY46" fmla="*/ 699758 h 1774947"/>
              <a:gd name="connsiteX47" fmla="*/ 7231643 w 9288370"/>
              <a:gd name="connsiteY47" fmla="*/ 640778 h 1774947"/>
              <a:gd name="connsiteX48" fmla="*/ 7363123 w 9288370"/>
              <a:gd name="connsiteY48" fmla="*/ 593682 h 1774947"/>
              <a:gd name="connsiteX49" fmla="*/ 7588368 w 9288370"/>
              <a:gd name="connsiteY49" fmla="*/ 531129 h 1774947"/>
              <a:gd name="connsiteX50" fmla="*/ 7952094 w 9288370"/>
              <a:gd name="connsiteY50" fmla="*/ 409302 h 1774947"/>
              <a:gd name="connsiteX51" fmla="*/ 8231938 w 9288370"/>
              <a:gd name="connsiteY51" fmla="*/ 259259 h 1774947"/>
              <a:gd name="connsiteX52" fmla="*/ 8428864 w 9288370"/>
              <a:gd name="connsiteY52" fmla="*/ 208471 h 1774947"/>
              <a:gd name="connsiteX53" fmla="*/ 8616510 w 9288370"/>
              <a:gd name="connsiteY53" fmla="*/ 161973 h 1774947"/>
              <a:gd name="connsiteX54" fmla="*/ 8826766 w 9288370"/>
              <a:gd name="connsiteY54" fmla="*/ 152111 h 1774947"/>
              <a:gd name="connsiteX55" fmla="*/ 8917647 w 9288370"/>
              <a:gd name="connsiteY55" fmla="*/ 112232 h 1774947"/>
              <a:gd name="connsiteX56" fmla="*/ 9182272 w 9288370"/>
              <a:gd name="connsiteY56" fmla="*/ 37171 h 1774947"/>
              <a:gd name="connsiteX57" fmla="*/ 9232990 w 9288370"/>
              <a:gd name="connsiteY57" fmla="*/ 24074 h 1774947"/>
              <a:gd name="connsiteX58" fmla="*/ 9288370 w 9288370"/>
              <a:gd name="connsiteY58" fmla="*/ 0 h 1774947"/>
              <a:gd name="connsiteX59" fmla="*/ 0 w 9288370"/>
              <a:gd name="connsiteY59" fmla="*/ 0 h 1774947"/>
              <a:gd name="connsiteX60" fmla="*/ 0 w 9288370"/>
              <a:gd name="connsiteY60" fmla="*/ 1770070 h 1774947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17911 w 9288370"/>
              <a:gd name="connsiteY9" fmla="*/ 1497764 h 1775882"/>
              <a:gd name="connsiteX10" fmla="*/ 1794234 w 9288370"/>
              <a:gd name="connsiteY10" fmla="*/ 1464331 h 1775882"/>
              <a:gd name="connsiteX11" fmla="*/ 2101780 w 9288370"/>
              <a:gd name="connsiteY11" fmla="*/ 1409907 h 1775882"/>
              <a:gd name="connsiteX12" fmla="*/ 2244830 w 9288370"/>
              <a:gd name="connsiteY12" fmla="*/ 1388540 h 1775882"/>
              <a:gd name="connsiteX13" fmla="*/ 2428648 w 9288370"/>
              <a:gd name="connsiteY13" fmla="*/ 1372736 h 1775882"/>
              <a:gd name="connsiteX14" fmla="*/ 2645882 w 9288370"/>
              <a:gd name="connsiteY14" fmla="*/ 1341971 h 1775882"/>
              <a:gd name="connsiteX15" fmla="*/ 2707413 w 9288370"/>
              <a:gd name="connsiteY15" fmla="*/ 1347156 h 1775882"/>
              <a:gd name="connsiteX16" fmla="*/ 2843134 w 9288370"/>
              <a:gd name="connsiteY16" fmla="*/ 1323561 h 1775882"/>
              <a:gd name="connsiteX17" fmla="*/ 2923804 w 9288370"/>
              <a:gd name="connsiteY17" fmla="*/ 1314224 h 1775882"/>
              <a:gd name="connsiteX18" fmla="*/ 3117774 w 9288370"/>
              <a:gd name="connsiteY18" fmla="*/ 1327059 h 1775882"/>
              <a:gd name="connsiteX19" fmla="*/ 3340504 w 9288370"/>
              <a:gd name="connsiteY19" fmla="*/ 1297738 h 1775882"/>
              <a:gd name="connsiteX20" fmla="*/ 3481198 w 9288370"/>
              <a:gd name="connsiteY20" fmla="*/ 1295462 h 1775882"/>
              <a:gd name="connsiteX21" fmla="*/ 3613486 w 9288370"/>
              <a:gd name="connsiteY21" fmla="*/ 1271949 h 1775882"/>
              <a:gd name="connsiteX22" fmla="*/ 3720050 w 9288370"/>
              <a:gd name="connsiteY22" fmla="*/ 1266889 h 1775882"/>
              <a:gd name="connsiteX23" fmla="*/ 3840245 w 9288370"/>
              <a:gd name="connsiteY23" fmla="*/ 1278918 h 1775882"/>
              <a:gd name="connsiteX24" fmla="*/ 3948288 w 9288370"/>
              <a:gd name="connsiteY24" fmla="*/ 1284762 h 1775882"/>
              <a:gd name="connsiteX25" fmla="*/ 3995849 w 9288370"/>
              <a:gd name="connsiteY25" fmla="*/ 1272939 h 1775882"/>
              <a:gd name="connsiteX26" fmla="*/ 4067546 w 9288370"/>
              <a:gd name="connsiteY26" fmla="*/ 1294697 h 1775882"/>
              <a:gd name="connsiteX27" fmla="*/ 4190310 w 9288370"/>
              <a:gd name="connsiteY27" fmla="*/ 1307786 h 1775882"/>
              <a:gd name="connsiteX28" fmla="*/ 4230008 w 9288370"/>
              <a:gd name="connsiteY28" fmla="*/ 1303546 h 1775882"/>
              <a:gd name="connsiteX29" fmla="*/ 4575478 w 9288370"/>
              <a:gd name="connsiteY29" fmla="*/ 1261726 h 1775882"/>
              <a:gd name="connsiteX30" fmla="*/ 4650026 w 9288370"/>
              <a:gd name="connsiteY30" fmla="*/ 1265798 h 1775882"/>
              <a:gd name="connsiteX31" fmla="*/ 4792008 w 9288370"/>
              <a:gd name="connsiteY31" fmla="*/ 1243899 h 1775882"/>
              <a:gd name="connsiteX32" fmla="*/ 4954126 w 9288370"/>
              <a:gd name="connsiteY32" fmla="*/ 1204617 h 1775882"/>
              <a:gd name="connsiteX33" fmla="*/ 5309678 w 9288370"/>
              <a:gd name="connsiteY33" fmla="*/ 1128278 h 1775882"/>
              <a:gd name="connsiteX34" fmla="*/ 5474724 w 9288370"/>
              <a:gd name="connsiteY34" fmla="*/ 1091167 h 1775882"/>
              <a:gd name="connsiteX35" fmla="*/ 5612132 w 9288370"/>
              <a:gd name="connsiteY35" fmla="*/ 1051509 h 1775882"/>
              <a:gd name="connsiteX36" fmla="*/ 5776618 w 9288370"/>
              <a:gd name="connsiteY36" fmla="*/ 1053037 h 1775882"/>
              <a:gd name="connsiteX37" fmla="*/ 5785786 w 9288370"/>
              <a:gd name="connsiteY37" fmla="*/ 1051213 h 1775882"/>
              <a:gd name="connsiteX38" fmla="*/ 5829381 w 9288370"/>
              <a:gd name="connsiteY38" fmla="*/ 1046878 h 1775882"/>
              <a:gd name="connsiteX39" fmla="*/ 5943596 w 9288370"/>
              <a:gd name="connsiteY39" fmla="*/ 1043237 h 1775882"/>
              <a:gd name="connsiteX40" fmla="*/ 5985730 w 9288370"/>
              <a:gd name="connsiteY40" fmla="*/ 1035396 h 1775882"/>
              <a:gd name="connsiteX41" fmla="*/ 6103109 w 9288370"/>
              <a:gd name="connsiteY41" fmla="*/ 1019019 h 1775882"/>
              <a:gd name="connsiteX42" fmla="*/ 6222406 w 9288370"/>
              <a:gd name="connsiteY42" fmla="*/ 985341 h 1775882"/>
              <a:gd name="connsiteX43" fmla="*/ 6598672 w 9288370"/>
              <a:gd name="connsiteY43" fmla="*/ 902062 h 1775882"/>
              <a:gd name="connsiteX44" fmla="*/ 6766149 w 9288370"/>
              <a:gd name="connsiteY44" fmla="*/ 846132 h 1775882"/>
              <a:gd name="connsiteX45" fmla="*/ 6886312 w 9288370"/>
              <a:gd name="connsiteY45" fmla="*/ 781877 h 1775882"/>
              <a:gd name="connsiteX46" fmla="*/ 7006457 w 9288370"/>
              <a:gd name="connsiteY46" fmla="*/ 699758 h 1775882"/>
              <a:gd name="connsiteX47" fmla="*/ 7231643 w 9288370"/>
              <a:gd name="connsiteY47" fmla="*/ 640778 h 1775882"/>
              <a:gd name="connsiteX48" fmla="*/ 7363123 w 9288370"/>
              <a:gd name="connsiteY48" fmla="*/ 593682 h 1775882"/>
              <a:gd name="connsiteX49" fmla="*/ 7588368 w 9288370"/>
              <a:gd name="connsiteY49" fmla="*/ 531129 h 1775882"/>
              <a:gd name="connsiteX50" fmla="*/ 7952094 w 9288370"/>
              <a:gd name="connsiteY50" fmla="*/ 409302 h 1775882"/>
              <a:gd name="connsiteX51" fmla="*/ 8231938 w 9288370"/>
              <a:gd name="connsiteY51" fmla="*/ 259259 h 1775882"/>
              <a:gd name="connsiteX52" fmla="*/ 8428864 w 9288370"/>
              <a:gd name="connsiteY52" fmla="*/ 208471 h 1775882"/>
              <a:gd name="connsiteX53" fmla="*/ 8616510 w 9288370"/>
              <a:gd name="connsiteY53" fmla="*/ 161973 h 1775882"/>
              <a:gd name="connsiteX54" fmla="*/ 8826766 w 9288370"/>
              <a:gd name="connsiteY54" fmla="*/ 152111 h 1775882"/>
              <a:gd name="connsiteX55" fmla="*/ 8917647 w 9288370"/>
              <a:gd name="connsiteY55" fmla="*/ 112232 h 1775882"/>
              <a:gd name="connsiteX56" fmla="*/ 9182272 w 9288370"/>
              <a:gd name="connsiteY56" fmla="*/ 37171 h 1775882"/>
              <a:gd name="connsiteX57" fmla="*/ 9232990 w 9288370"/>
              <a:gd name="connsiteY57" fmla="*/ 24074 h 1775882"/>
              <a:gd name="connsiteX58" fmla="*/ 9288370 w 9288370"/>
              <a:gd name="connsiteY58" fmla="*/ 0 h 1775882"/>
              <a:gd name="connsiteX59" fmla="*/ 0 w 9288370"/>
              <a:gd name="connsiteY59" fmla="*/ 0 h 1775882"/>
              <a:gd name="connsiteX60" fmla="*/ 0 w 9288370"/>
              <a:gd name="connsiteY60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17911 w 9288370"/>
              <a:gd name="connsiteY9" fmla="*/ 1497764 h 1775882"/>
              <a:gd name="connsiteX10" fmla="*/ 1794234 w 9288370"/>
              <a:gd name="connsiteY10" fmla="*/ 1464331 h 1775882"/>
              <a:gd name="connsiteX11" fmla="*/ 2101780 w 9288370"/>
              <a:gd name="connsiteY11" fmla="*/ 1409907 h 1775882"/>
              <a:gd name="connsiteX12" fmla="*/ 2244830 w 9288370"/>
              <a:gd name="connsiteY12" fmla="*/ 1388540 h 1775882"/>
              <a:gd name="connsiteX13" fmla="*/ 2428648 w 9288370"/>
              <a:gd name="connsiteY13" fmla="*/ 1372736 h 1775882"/>
              <a:gd name="connsiteX14" fmla="*/ 2645882 w 9288370"/>
              <a:gd name="connsiteY14" fmla="*/ 1341971 h 1775882"/>
              <a:gd name="connsiteX15" fmla="*/ 2707413 w 9288370"/>
              <a:gd name="connsiteY15" fmla="*/ 1347156 h 1775882"/>
              <a:gd name="connsiteX16" fmla="*/ 2843134 w 9288370"/>
              <a:gd name="connsiteY16" fmla="*/ 1323561 h 1775882"/>
              <a:gd name="connsiteX17" fmla="*/ 2923804 w 9288370"/>
              <a:gd name="connsiteY17" fmla="*/ 1314224 h 1775882"/>
              <a:gd name="connsiteX18" fmla="*/ 3117774 w 9288370"/>
              <a:gd name="connsiteY18" fmla="*/ 1327059 h 1775882"/>
              <a:gd name="connsiteX19" fmla="*/ 3340504 w 9288370"/>
              <a:gd name="connsiteY19" fmla="*/ 1297738 h 1775882"/>
              <a:gd name="connsiteX20" fmla="*/ 3481198 w 9288370"/>
              <a:gd name="connsiteY20" fmla="*/ 1295462 h 1775882"/>
              <a:gd name="connsiteX21" fmla="*/ 3613486 w 9288370"/>
              <a:gd name="connsiteY21" fmla="*/ 1271949 h 1775882"/>
              <a:gd name="connsiteX22" fmla="*/ 3720050 w 9288370"/>
              <a:gd name="connsiteY22" fmla="*/ 1266889 h 1775882"/>
              <a:gd name="connsiteX23" fmla="*/ 3840245 w 9288370"/>
              <a:gd name="connsiteY23" fmla="*/ 1278918 h 1775882"/>
              <a:gd name="connsiteX24" fmla="*/ 3948288 w 9288370"/>
              <a:gd name="connsiteY24" fmla="*/ 1284762 h 1775882"/>
              <a:gd name="connsiteX25" fmla="*/ 3995849 w 9288370"/>
              <a:gd name="connsiteY25" fmla="*/ 1272939 h 1775882"/>
              <a:gd name="connsiteX26" fmla="*/ 4067546 w 9288370"/>
              <a:gd name="connsiteY26" fmla="*/ 1294697 h 1775882"/>
              <a:gd name="connsiteX27" fmla="*/ 4190310 w 9288370"/>
              <a:gd name="connsiteY27" fmla="*/ 1307786 h 1775882"/>
              <a:gd name="connsiteX28" fmla="*/ 4230008 w 9288370"/>
              <a:gd name="connsiteY28" fmla="*/ 1303546 h 1775882"/>
              <a:gd name="connsiteX29" fmla="*/ 4575478 w 9288370"/>
              <a:gd name="connsiteY29" fmla="*/ 1261726 h 1775882"/>
              <a:gd name="connsiteX30" fmla="*/ 4650026 w 9288370"/>
              <a:gd name="connsiteY30" fmla="*/ 1265798 h 1775882"/>
              <a:gd name="connsiteX31" fmla="*/ 4792008 w 9288370"/>
              <a:gd name="connsiteY31" fmla="*/ 1243899 h 1775882"/>
              <a:gd name="connsiteX32" fmla="*/ 4954126 w 9288370"/>
              <a:gd name="connsiteY32" fmla="*/ 1204617 h 1775882"/>
              <a:gd name="connsiteX33" fmla="*/ 5309678 w 9288370"/>
              <a:gd name="connsiteY33" fmla="*/ 1128278 h 1775882"/>
              <a:gd name="connsiteX34" fmla="*/ 5474724 w 9288370"/>
              <a:gd name="connsiteY34" fmla="*/ 1091167 h 1775882"/>
              <a:gd name="connsiteX35" fmla="*/ 5612132 w 9288370"/>
              <a:gd name="connsiteY35" fmla="*/ 1051509 h 1775882"/>
              <a:gd name="connsiteX36" fmla="*/ 5776618 w 9288370"/>
              <a:gd name="connsiteY36" fmla="*/ 1053037 h 1775882"/>
              <a:gd name="connsiteX37" fmla="*/ 5785786 w 9288370"/>
              <a:gd name="connsiteY37" fmla="*/ 1051213 h 1775882"/>
              <a:gd name="connsiteX38" fmla="*/ 5829381 w 9288370"/>
              <a:gd name="connsiteY38" fmla="*/ 1046878 h 1775882"/>
              <a:gd name="connsiteX39" fmla="*/ 5943596 w 9288370"/>
              <a:gd name="connsiteY39" fmla="*/ 1043237 h 1775882"/>
              <a:gd name="connsiteX40" fmla="*/ 5985730 w 9288370"/>
              <a:gd name="connsiteY40" fmla="*/ 1035396 h 1775882"/>
              <a:gd name="connsiteX41" fmla="*/ 6103109 w 9288370"/>
              <a:gd name="connsiteY41" fmla="*/ 1019019 h 1775882"/>
              <a:gd name="connsiteX42" fmla="*/ 6222406 w 9288370"/>
              <a:gd name="connsiteY42" fmla="*/ 985341 h 1775882"/>
              <a:gd name="connsiteX43" fmla="*/ 6598672 w 9288370"/>
              <a:gd name="connsiteY43" fmla="*/ 902062 h 1775882"/>
              <a:gd name="connsiteX44" fmla="*/ 6766149 w 9288370"/>
              <a:gd name="connsiteY44" fmla="*/ 846132 h 1775882"/>
              <a:gd name="connsiteX45" fmla="*/ 6886312 w 9288370"/>
              <a:gd name="connsiteY45" fmla="*/ 781877 h 1775882"/>
              <a:gd name="connsiteX46" fmla="*/ 7006457 w 9288370"/>
              <a:gd name="connsiteY46" fmla="*/ 699758 h 1775882"/>
              <a:gd name="connsiteX47" fmla="*/ 7231643 w 9288370"/>
              <a:gd name="connsiteY47" fmla="*/ 640778 h 1775882"/>
              <a:gd name="connsiteX48" fmla="*/ 7363123 w 9288370"/>
              <a:gd name="connsiteY48" fmla="*/ 593682 h 1775882"/>
              <a:gd name="connsiteX49" fmla="*/ 7588368 w 9288370"/>
              <a:gd name="connsiteY49" fmla="*/ 531129 h 1775882"/>
              <a:gd name="connsiteX50" fmla="*/ 7952094 w 9288370"/>
              <a:gd name="connsiteY50" fmla="*/ 409302 h 1775882"/>
              <a:gd name="connsiteX51" fmla="*/ 8231938 w 9288370"/>
              <a:gd name="connsiteY51" fmla="*/ 259259 h 1775882"/>
              <a:gd name="connsiteX52" fmla="*/ 8428864 w 9288370"/>
              <a:gd name="connsiteY52" fmla="*/ 208471 h 1775882"/>
              <a:gd name="connsiteX53" fmla="*/ 8616510 w 9288370"/>
              <a:gd name="connsiteY53" fmla="*/ 161973 h 1775882"/>
              <a:gd name="connsiteX54" fmla="*/ 8826766 w 9288370"/>
              <a:gd name="connsiteY54" fmla="*/ 152111 h 1775882"/>
              <a:gd name="connsiteX55" fmla="*/ 8917647 w 9288370"/>
              <a:gd name="connsiteY55" fmla="*/ 112232 h 1775882"/>
              <a:gd name="connsiteX56" fmla="*/ 9182272 w 9288370"/>
              <a:gd name="connsiteY56" fmla="*/ 37171 h 1775882"/>
              <a:gd name="connsiteX57" fmla="*/ 9232990 w 9288370"/>
              <a:gd name="connsiteY57" fmla="*/ 24074 h 1775882"/>
              <a:gd name="connsiteX58" fmla="*/ 9288370 w 9288370"/>
              <a:gd name="connsiteY58" fmla="*/ 0 h 1775882"/>
              <a:gd name="connsiteX59" fmla="*/ 0 w 9288370"/>
              <a:gd name="connsiteY59" fmla="*/ 0 h 1775882"/>
              <a:gd name="connsiteX60" fmla="*/ 0 w 9288370"/>
              <a:gd name="connsiteY60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513599 h 1775882"/>
              <a:gd name="connsiteX9" fmla="*/ 1794234 w 9288370"/>
              <a:gd name="connsiteY9" fmla="*/ 1464331 h 1775882"/>
              <a:gd name="connsiteX10" fmla="*/ 2101780 w 9288370"/>
              <a:gd name="connsiteY10" fmla="*/ 1409907 h 1775882"/>
              <a:gd name="connsiteX11" fmla="*/ 2244830 w 9288370"/>
              <a:gd name="connsiteY11" fmla="*/ 1388540 h 1775882"/>
              <a:gd name="connsiteX12" fmla="*/ 2428648 w 9288370"/>
              <a:gd name="connsiteY12" fmla="*/ 1372736 h 1775882"/>
              <a:gd name="connsiteX13" fmla="*/ 2645882 w 9288370"/>
              <a:gd name="connsiteY13" fmla="*/ 1341971 h 1775882"/>
              <a:gd name="connsiteX14" fmla="*/ 2707413 w 9288370"/>
              <a:gd name="connsiteY14" fmla="*/ 1347156 h 1775882"/>
              <a:gd name="connsiteX15" fmla="*/ 2843134 w 9288370"/>
              <a:gd name="connsiteY15" fmla="*/ 1323561 h 1775882"/>
              <a:gd name="connsiteX16" fmla="*/ 2923804 w 9288370"/>
              <a:gd name="connsiteY16" fmla="*/ 1314224 h 1775882"/>
              <a:gd name="connsiteX17" fmla="*/ 3117774 w 9288370"/>
              <a:gd name="connsiteY17" fmla="*/ 1327059 h 1775882"/>
              <a:gd name="connsiteX18" fmla="*/ 3340504 w 9288370"/>
              <a:gd name="connsiteY18" fmla="*/ 1297738 h 1775882"/>
              <a:gd name="connsiteX19" fmla="*/ 3481198 w 9288370"/>
              <a:gd name="connsiteY19" fmla="*/ 1295462 h 1775882"/>
              <a:gd name="connsiteX20" fmla="*/ 3613486 w 9288370"/>
              <a:gd name="connsiteY20" fmla="*/ 1271949 h 1775882"/>
              <a:gd name="connsiteX21" fmla="*/ 3720050 w 9288370"/>
              <a:gd name="connsiteY21" fmla="*/ 1266889 h 1775882"/>
              <a:gd name="connsiteX22" fmla="*/ 3840245 w 9288370"/>
              <a:gd name="connsiteY22" fmla="*/ 1278918 h 1775882"/>
              <a:gd name="connsiteX23" fmla="*/ 3948288 w 9288370"/>
              <a:gd name="connsiteY23" fmla="*/ 1284762 h 1775882"/>
              <a:gd name="connsiteX24" fmla="*/ 3995849 w 9288370"/>
              <a:gd name="connsiteY24" fmla="*/ 1272939 h 1775882"/>
              <a:gd name="connsiteX25" fmla="*/ 4067546 w 9288370"/>
              <a:gd name="connsiteY25" fmla="*/ 1294697 h 1775882"/>
              <a:gd name="connsiteX26" fmla="*/ 4190310 w 9288370"/>
              <a:gd name="connsiteY26" fmla="*/ 1307786 h 1775882"/>
              <a:gd name="connsiteX27" fmla="*/ 4230008 w 9288370"/>
              <a:gd name="connsiteY27" fmla="*/ 1303546 h 1775882"/>
              <a:gd name="connsiteX28" fmla="*/ 4575478 w 9288370"/>
              <a:gd name="connsiteY28" fmla="*/ 1261726 h 1775882"/>
              <a:gd name="connsiteX29" fmla="*/ 4650026 w 9288370"/>
              <a:gd name="connsiteY29" fmla="*/ 1265798 h 1775882"/>
              <a:gd name="connsiteX30" fmla="*/ 4792008 w 9288370"/>
              <a:gd name="connsiteY30" fmla="*/ 1243899 h 1775882"/>
              <a:gd name="connsiteX31" fmla="*/ 4954126 w 9288370"/>
              <a:gd name="connsiteY31" fmla="*/ 1204617 h 1775882"/>
              <a:gd name="connsiteX32" fmla="*/ 5309678 w 9288370"/>
              <a:gd name="connsiteY32" fmla="*/ 1128278 h 1775882"/>
              <a:gd name="connsiteX33" fmla="*/ 5474724 w 9288370"/>
              <a:gd name="connsiteY33" fmla="*/ 1091167 h 1775882"/>
              <a:gd name="connsiteX34" fmla="*/ 5612132 w 9288370"/>
              <a:gd name="connsiteY34" fmla="*/ 1051509 h 1775882"/>
              <a:gd name="connsiteX35" fmla="*/ 5776618 w 9288370"/>
              <a:gd name="connsiteY35" fmla="*/ 1053037 h 1775882"/>
              <a:gd name="connsiteX36" fmla="*/ 5785786 w 9288370"/>
              <a:gd name="connsiteY36" fmla="*/ 1051213 h 1775882"/>
              <a:gd name="connsiteX37" fmla="*/ 5829381 w 9288370"/>
              <a:gd name="connsiteY37" fmla="*/ 1046878 h 1775882"/>
              <a:gd name="connsiteX38" fmla="*/ 5943596 w 9288370"/>
              <a:gd name="connsiteY38" fmla="*/ 1043237 h 1775882"/>
              <a:gd name="connsiteX39" fmla="*/ 5985730 w 9288370"/>
              <a:gd name="connsiteY39" fmla="*/ 1035396 h 1775882"/>
              <a:gd name="connsiteX40" fmla="*/ 6103109 w 9288370"/>
              <a:gd name="connsiteY40" fmla="*/ 1019019 h 1775882"/>
              <a:gd name="connsiteX41" fmla="*/ 6222406 w 9288370"/>
              <a:gd name="connsiteY41" fmla="*/ 985341 h 1775882"/>
              <a:gd name="connsiteX42" fmla="*/ 6598672 w 9288370"/>
              <a:gd name="connsiteY42" fmla="*/ 902062 h 1775882"/>
              <a:gd name="connsiteX43" fmla="*/ 6766149 w 9288370"/>
              <a:gd name="connsiteY43" fmla="*/ 846132 h 1775882"/>
              <a:gd name="connsiteX44" fmla="*/ 6886312 w 9288370"/>
              <a:gd name="connsiteY44" fmla="*/ 781877 h 1775882"/>
              <a:gd name="connsiteX45" fmla="*/ 7006457 w 9288370"/>
              <a:gd name="connsiteY45" fmla="*/ 699758 h 1775882"/>
              <a:gd name="connsiteX46" fmla="*/ 7231643 w 9288370"/>
              <a:gd name="connsiteY46" fmla="*/ 640778 h 1775882"/>
              <a:gd name="connsiteX47" fmla="*/ 7363123 w 9288370"/>
              <a:gd name="connsiteY47" fmla="*/ 593682 h 1775882"/>
              <a:gd name="connsiteX48" fmla="*/ 7588368 w 9288370"/>
              <a:gd name="connsiteY48" fmla="*/ 531129 h 1775882"/>
              <a:gd name="connsiteX49" fmla="*/ 7952094 w 9288370"/>
              <a:gd name="connsiteY49" fmla="*/ 409302 h 1775882"/>
              <a:gd name="connsiteX50" fmla="*/ 8231938 w 9288370"/>
              <a:gd name="connsiteY50" fmla="*/ 259259 h 1775882"/>
              <a:gd name="connsiteX51" fmla="*/ 8428864 w 9288370"/>
              <a:gd name="connsiteY51" fmla="*/ 208471 h 1775882"/>
              <a:gd name="connsiteX52" fmla="*/ 8616510 w 9288370"/>
              <a:gd name="connsiteY52" fmla="*/ 161973 h 1775882"/>
              <a:gd name="connsiteX53" fmla="*/ 8826766 w 9288370"/>
              <a:gd name="connsiteY53" fmla="*/ 152111 h 1775882"/>
              <a:gd name="connsiteX54" fmla="*/ 8917647 w 9288370"/>
              <a:gd name="connsiteY54" fmla="*/ 112232 h 1775882"/>
              <a:gd name="connsiteX55" fmla="*/ 9182272 w 9288370"/>
              <a:gd name="connsiteY55" fmla="*/ 37171 h 1775882"/>
              <a:gd name="connsiteX56" fmla="*/ 9232990 w 9288370"/>
              <a:gd name="connsiteY56" fmla="*/ 24074 h 1775882"/>
              <a:gd name="connsiteX57" fmla="*/ 9288370 w 9288370"/>
              <a:gd name="connsiteY57" fmla="*/ 0 h 1775882"/>
              <a:gd name="connsiteX58" fmla="*/ 0 w 9288370"/>
              <a:gd name="connsiteY58" fmla="*/ 0 h 1775882"/>
              <a:gd name="connsiteX59" fmla="*/ 0 w 9288370"/>
              <a:gd name="connsiteY59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463005 w 9288370"/>
              <a:gd name="connsiteY7" fmla="*/ 1511279 h 1775882"/>
              <a:gd name="connsiteX8" fmla="*/ 1604999 w 9288370"/>
              <a:gd name="connsiteY8" fmla="*/ 1484238 h 1775882"/>
              <a:gd name="connsiteX9" fmla="*/ 1794234 w 9288370"/>
              <a:gd name="connsiteY9" fmla="*/ 1464331 h 1775882"/>
              <a:gd name="connsiteX10" fmla="*/ 2101780 w 9288370"/>
              <a:gd name="connsiteY10" fmla="*/ 1409907 h 1775882"/>
              <a:gd name="connsiteX11" fmla="*/ 2244830 w 9288370"/>
              <a:gd name="connsiteY11" fmla="*/ 1388540 h 1775882"/>
              <a:gd name="connsiteX12" fmla="*/ 2428648 w 9288370"/>
              <a:gd name="connsiteY12" fmla="*/ 1372736 h 1775882"/>
              <a:gd name="connsiteX13" fmla="*/ 2645882 w 9288370"/>
              <a:gd name="connsiteY13" fmla="*/ 1341971 h 1775882"/>
              <a:gd name="connsiteX14" fmla="*/ 2707413 w 9288370"/>
              <a:gd name="connsiteY14" fmla="*/ 1347156 h 1775882"/>
              <a:gd name="connsiteX15" fmla="*/ 2843134 w 9288370"/>
              <a:gd name="connsiteY15" fmla="*/ 1323561 h 1775882"/>
              <a:gd name="connsiteX16" fmla="*/ 2923804 w 9288370"/>
              <a:gd name="connsiteY16" fmla="*/ 1314224 h 1775882"/>
              <a:gd name="connsiteX17" fmla="*/ 3117774 w 9288370"/>
              <a:gd name="connsiteY17" fmla="*/ 1327059 h 1775882"/>
              <a:gd name="connsiteX18" fmla="*/ 3340504 w 9288370"/>
              <a:gd name="connsiteY18" fmla="*/ 1297738 h 1775882"/>
              <a:gd name="connsiteX19" fmla="*/ 3481198 w 9288370"/>
              <a:gd name="connsiteY19" fmla="*/ 1295462 h 1775882"/>
              <a:gd name="connsiteX20" fmla="*/ 3613486 w 9288370"/>
              <a:gd name="connsiteY20" fmla="*/ 1271949 h 1775882"/>
              <a:gd name="connsiteX21" fmla="*/ 3720050 w 9288370"/>
              <a:gd name="connsiteY21" fmla="*/ 1266889 h 1775882"/>
              <a:gd name="connsiteX22" fmla="*/ 3840245 w 9288370"/>
              <a:gd name="connsiteY22" fmla="*/ 1278918 h 1775882"/>
              <a:gd name="connsiteX23" fmla="*/ 3948288 w 9288370"/>
              <a:gd name="connsiteY23" fmla="*/ 1284762 h 1775882"/>
              <a:gd name="connsiteX24" fmla="*/ 3995849 w 9288370"/>
              <a:gd name="connsiteY24" fmla="*/ 1272939 h 1775882"/>
              <a:gd name="connsiteX25" fmla="*/ 4067546 w 9288370"/>
              <a:gd name="connsiteY25" fmla="*/ 1294697 h 1775882"/>
              <a:gd name="connsiteX26" fmla="*/ 4190310 w 9288370"/>
              <a:gd name="connsiteY26" fmla="*/ 1307786 h 1775882"/>
              <a:gd name="connsiteX27" fmla="*/ 4230008 w 9288370"/>
              <a:gd name="connsiteY27" fmla="*/ 1303546 h 1775882"/>
              <a:gd name="connsiteX28" fmla="*/ 4575478 w 9288370"/>
              <a:gd name="connsiteY28" fmla="*/ 1261726 h 1775882"/>
              <a:gd name="connsiteX29" fmla="*/ 4650026 w 9288370"/>
              <a:gd name="connsiteY29" fmla="*/ 1265798 h 1775882"/>
              <a:gd name="connsiteX30" fmla="*/ 4792008 w 9288370"/>
              <a:gd name="connsiteY30" fmla="*/ 1243899 h 1775882"/>
              <a:gd name="connsiteX31" fmla="*/ 4954126 w 9288370"/>
              <a:gd name="connsiteY31" fmla="*/ 1204617 h 1775882"/>
              <a:gd name="connsiteX32" fmla="*/ 5309678 w 9288370"/>
              <a:gd name="connsiteY32" fmla="*/ 1128278 h 1775882"/>
              <a:gd name="connsiteX33" fmla="*/ 5474724 w 9288370"/>
              <a:gd name="connsiteY33" fmla="*/ 1091167 h 1775882"/>
              <a:gd name="connsiteX34" fmla="*/ 5612132 w 9288370"/>
              <a:gd name="connsiteY34" fmla="*/ 1051509 h 1775882"/>
              <a:gd name="connsiteX35" fmla="*/ 5776618 w 9288370"/>
              <a:gd name="connsiteY35" fmla="*/ 1053037 h 1775882"/>
              <a:gd name="connsiteX36" fmla="*/ 5785786 w 9288370"/>
              <a:gd name="connsiteY36" fmla="*/ 1051213 h 1775882"/>
              <a:gd name="connsiteX37" fmla="*/ 5829381 w 9288370"/>
              <a:gd name="connsiteY37" fmla="*/ 1046878 h 1775882"/>
              <a:gd name="connsiteX38" fmla="*/ 5943596 w 9288370"/>
              <a:gd name="connsiteY38" fmla="*/ 1043237 h 1775882"/>
              <a:gd name="connsiteX39" fmla="*/ 5985730 w 9288370"/>
              <a:gd name="connsiteY39" fmla="*/ 1035396 h 1775882"/>
              <a:gd name="connsiteX40" fmla="*/ 6103109 w 9288370"/>
              <a:gd name="connsiteY40" fmla="*/ 1019019 h 1775882"/>
              <a:gd name="connsiteX41" fmla="*/ 6222406 w 9288370"/>
              <a:gd name="connsiteY41" fmla="*/ 985341 h 1775882"/>
              <a:gd name="connsiteX42" fmla="*/ 6598672 w 9288370"/>
              <a:gd name="connsiteY42" fmla="*/ 902062 h 1775882"/>
              <a:gd name="connsiteX43" fmla="*/ 6766149 w 9288370"/>
              <a:gd name="connsiteY43" fmla="*/ 846132 h 1775882"/>
              <a:gd name="connsiteX44" fmla="*/ 6886312 w 9288370"/>
              <a:gd name="connsiteY44" fmla="*/ 781877 h 1775882"/>
              <a:gd name="connsiteX45" fmla="*/ 7006457 w 9288370"/>
              <a:gd name="connsiteY45" fmla="*/ 699758 h 1775882"/>
              <a:gd name="connsiteX46" fmla="*/ 7231643 w 9288370"/>
              <a:gd name="connsiteY46" fmla="*/ 640778 h 1775882"/>
              <a:gd name="connsiteX47" fmla="*/ 7363123 w 9288370"/>
              <a:gd name="connsiteY47" fmla="*/ 593682 h 1775882"/>
              <a:gd name="connsiteX48" fmla="*/ 7588368 w 9288370"/>
              <a:gd name="connsiteY48" fmla="*/ 531129 h 1775882"/>
              <a:gd name="connsiteX49" fmla="*/ 7952094 w 9288370"/>
              <a:gd name="connsiteY49" fmla="*/ 409302 h 1775882"/>
              <a:gd name="connsiteX50" fmla="*/ 8231938 w 9288370"/>
              <a:gd name="connsiteY50" fmla="*/ 259259 h 1775882"/>
              <a:gd name="connsiteX51" fmla="*/ 8428864 w 9288370"/>
              <a:gd name="connsiteY51" fmla="*/ 208471 h 1775882"/>
              <a:gd name="connsiteX52" fmla="*/ 8616510 w 9288370"/>
              <a:gd name="connsiteY52" fmla="*/ 161973 h 1775882"/>
              <a:gd name="connsiteX53" fmla="*/ 8826766 w 9288370"/>
              <a:gd name="connsiteY53" fmla="*/ 152111 h 1775882"/>
              <a:gd name="connsiteX54" fmla="*/ 8917647 w 9288370"/>
              <a:gd name="connsiteY54" fmla="*/ 112232 h 1775882"/>
              <a:gd name="connsiteX55" fmla="*/ 9182272 w 9288370"/>
              <a:gd name="connsiteY55" fmla="*/ 37171 h 1775882"/>
              <a:gd name="connsiteX56" fmla="*/ 9232990 w 9288370"/>
              <a:gd name="connsiteY56" fmla="*/ 24074 h 1775882"/>
              <a:gd name="connsiteX57" fmla="*/ 9288370 w 9288370"/>
              <a:gd name="connsiteY57" fmla="*/ 0 h 1775882"/>
              <a:gd name="connsiteX58" fmla="*/ 0 w 9288370"/>
              <a:gd name="connsiteY58" fmla="*/ 0 h 1775882"/>
              <a:gd name="connsiteX59" fmla="*/ 0 w 9288370"/>
              <a:gd name="connsiteY59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06457 w 9288370"/>
              <a:gd name="connsiteY44" fmla="*/ 699758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104024 w 9288370"/>
              <a:gd name="connsiteY44" fmla="*/ 649425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104024 w 9288370"/>
              <a:gd name="connsiteY44" fmla="*/ 649425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98672 w 9288370"/>
              <a:gd name="connsiteY41" fmla="*/ 902062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6149 w 9288370"/>
              <a:gd name="connsiteY42" fmla="*/ 846132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82272 w 9288370"/>
              <a:gd name="connsiteY54" fmla="*/ 3717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32990 w 9288370"/>
              <a:gd name="connsiteY55" fmla="*/ 24074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61973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230008 w 9288370"/>
              <a:gd name="connsiteY26" fmla="*/ 1303546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59132 w 9288370"/>
              <a:gd name="connsiteY3" fmla="*/ 1614202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  <a:gd name="connsiteX0" fmla="*/ 0 w 9288370"/>
              <a:gd name="connsiteY0" fmla="*/ 1770070 h 1775882"/>
              <a:gd name="connsiteX1" fmla="*/ 177889 w 9288370"/>
              <a:gd name="connsiteY1" fmla="*/ 1736270 h 1775882"/>
              <a:gd name="connsiteX2" fmla="*/ 510677 w 9288370"/>
              <a:gd name="connsiteY2" fmla="*/ 1694576 h 1775882"/>
              <a:gd name="connsiteX3" fmla="*/ 781743 w 9288370"/>
              <a:gd name="connsiteY3" fmla="*/ 1635175 h 1775882"/>
              <a:gd name="connsiteX4" fmla="*/ 996009 w 9288370"/>
              <a:gd name="connsiteY4" fmla="*/ 1618967 h 1775882"/>
              <a:gd name="connsiteX5" fmla="*/ 1229354 w 9288370"/>
              <a:gd name="connsiteY5" fmla="*/ 1572195 h 1775882"/>
              <a:gd name="connsiteX6" fmla="*/ 1456865 w 9288370"/>
              <a:gd name="connsiteY6" fmla="*/ 1510292 h 1775882"/>
              <a:gd name="connsiteX7" fmla="*/ 1604999 w 9288370"/>
              <a:gd name="connsiteY7" fmla="*/ 1484238 h 1775882"/>
              <a:gd name="connsiteX8" fmla="*/ 1794234 w 9288370"/>
              <a:gd name="connsiteY8" fmla="*/ 1464331 h 1775882"/>
              <a:gd name="connsiteX9" fmla="*/ 2101780 w 9288370"/>
              <a:gd name="connsiteY9" fmla="*/ 1409907 h 1775882"/>
              <a:gd name="connsiteX10" fmla="*/ 2244830 w 9288370"/>
              <a:gd name="connsiteY10" fmla="*/ 1388540 h 1775882"/>
              <a:gd name="connsiteX11" fmla="*/ 2428648 w 9288370"/>
              <a:gd name="connsiteY11" fmla="*/ 1372736 h 1775882"/>
              <a:gd name="connsiteX12" fmla="*/ 2645882 w 9288370"/>
              <a:gd name="connsiteY12" fmla="*/ 1341971 h 1775882"/>
              <a:gd name="connsiteX13" fmla="*/ 2707413 w 9288370"/>
              <a:gd name="connsiteY13" fmla="*/ 1347156 h 1775882"/>
              <a:gd name="connsiteX14" fmla="*/ 2843134 w 9288370"/>
              <a:gd name="connsiteY14" fmla="*/ 1323561 h 1775882"/>
              <a:gd name="connsiteX15" fmla="*/ 2923804 w 9288370"/>
              <a:gd name="connsiteY15" fmla="*/ 1314224 h 1775882"/>
              <a:gd name="connsiteX16" fmla="*/ 3117774 w 9288370"/>
              <a:gd name="connsiteY16" fmla="*/ 1327059 h 1775882"/>
              <a:gd name="connsiteX17" fmla="*/ 3340504 w 9288370"/>
              <a:gd name="connsiteY17" fmla="*/ 1297738 h 1775882"/>
              <a:gd name="connsiteX18" fmla="*/ 3481198 w 9288370"/>
              <a:gd name="connsiteY18" fmla="*/ 1295462 h 1775882"/>
              <a:gd name="connsiteX19" fmla="*/ 3613486 w 9288370"/>
              <a:gd name="connsiteY19" fmla="*/ 1271949 h 1775882"/>
              <a:gd name="connsiteX20" fmla="*/ 3720050 w 9288370"/>
              <a:gd name="connsiteY20" fmla="*/ 1266889 h 1775882"/>
              <a:gd name="connsiteX21" fmla="*/ 3840245 w 9288370"/>
              <a:gd name="connsiteY21" fmla="*/ 1278918 h 1775882"/>
              <a:gd name="connsiteX22" fmla="*/ 3948288 w 9288370"/>
              <a:gd name="connsiteY22" fmla="*/ 1284762 h 1775882"/>
              <a:gd name="connsiteX23" fmla="*/ 3995849 w 9288370"/>
              <a:gd name="connsiteY23" fmla="*/ 1272939 h 1775882"/>
              <a:gd name="connsiteX24" fmla="*/ 4067546 w 9288370"/>
              <a:gd name="connsiteY24" fmla="*/ 1294697 h 1775882"/>
              <a:gd name="connsiteX25" fmla="*/ 4190310 w 9288370"/>
              <a:gd name="connsiteY25" fmla="*/ 1307786 h 1775882"/>
              <a:gd name="connsiteX26" fmla="*/ 4393937 w 9288370"/>
              <a:gd name="connsiteY26" fmla="*/ 1290963 h 1775882"/>
              <a:gd name="connsiteX27" fmla="*/ 4575478 w 9288370"/>
              <a:gd name="connsiteY27" fmla="*/ 1261726 h 1775882"/>
              <a:gd name="connsiteX28" fmla="*/ 4650026 w 9288370"/>
              <a:gd name="connsiteY28" fmla="*/ 1265798 h 1775882"/>
              <a:gd name="connsiteX29" fmla="*/ 4792008 w 9288370"/>
              <a:gd name="connsiteY29" fmla="*/ 1243899 h 1775882"/>
              <a:gd name="connsiteX30" fmla="*/ 4954126 w 9288370"/>
              <a:gd name="connsiteY30" fmla="*/ 1204617 h 1775882"/>
              <a:gd name="connsiteX31" fmla="*/ 5309678 w 9288370"/>
              <a:gd name="connsiteY31" fmla="*/ 1128278 h 1775882"/>
              <a:gd name="connsiteX32" fmla="*/ 5474724 w 9288370"/>
              <a:gd name="connsiteY32" fmla="*/ 1091167 h 1775882"/>
              <a:gd name="connsiteX33" fmla="*/ 5612132 w 9288370"/>
              <a:gd name="connsiteY33" fmla="*/ 1051509 h 1775882"/>
              <a:gd name="connsiteX34" fmla="*/ 5776618 w 9288370"/>
              <a:gd name="connsiteY34" fmla="*/ 1053037 h 1775882"/>
              <a:gd name="connsiteX35" fmla="*/ 5785786 w 9288370"/>
              <a:gd name="connsiteY35" fmla="*/ 1051213 h 1775882"/>
              <a:gd name="connsiteX36" fmla="*/ 5829381 w 9288370"/>
              <a:gd name="connsiteY36" fmla="*/ 1046878 h 1775882"/>
              <a:gd name="connsiteX37" fmla="*/ 5943596 w 9288370"/>
              <a:gd name="connsiteY37" fmla="*/ 1043237 h 1775882"/>
              <a:gd name="connsiteX38" fmla="*/ 5985730 w 9288370"/>
              <a:gd name="connsiteY38" fmla="*/ 1035396 h 1775882"/>
              <a:gd name="connsiteX39" fmla="*/ 6103109 w 9288370"/>
              <a:gd name="connsiteY39" fmla="*/ 1019019 h 1775882"/>
              <a:gd name="connsiteX40" fmla="*/ 6222406 w 9288370"/>
              <a:gd name="connsiteY40" fmla="*/ 985341 h 1775882"/>
              <a:gd name="connsiteX41" fmla="*/ 6513882 w 9288370"/>
              <a:gd name="connsiteY41" fmla="*/ 914646 h 1775882"/>
              <a:gd name="connsiteX42" fmla="*/ 6760497 w 9288370"/>
              <a:gd name="connsiteY42" fmla="*/ 829354 h 1775882"/>
              <a:gd name="connsiteX43" fmla="*/ 6886312 w 9288370"/>
              <a:gd name="connsiteY43" fmla="*/ 781877 h 1775882"/>
              <a:gd name="connsiteX44" fmla="*/ 7041844 w 9288370"/>
              <a:gd name="connsiteY44" fmla="*/ 703953 h 1775882"/>
              <a:gd name="connsiteX45" fmla="*/ 7231643 w 9288370"/>
              <a:gd name="connsiteY45" fmla="*/ 640778 h 1775882"/>
              <a:gd name="connsiteX46" fmla="*/ 7363123 w 9288370"/>
              <a:gd name="connsiteY46" fmla="*/ 593682 h 1775882"/>
              <a:gd name="connsiteX47" fmla="*/ 7588368 w 9288370"/>
              <a:gd name="connsiteY47" fmla="*/ 531129 h 1775882"/>
              <a:gd name="connsiteX48" fmla="*/ 7952094 w 9288370"/>
              <a:gd name="connsiteY48" fmla="*/ 409302 h 1775882"/>
              <a:gd name="connsiteX49" fmla="*/ 8231938 w 9288370"/>
              <a:gd name="connsiteY49" fmla="*/ 259259 h 1775882"/>
              <a:gd name="connsiteX50" fmla="*/ 8428864 w 9288370"/>
              <a:gd name="connsiteY50" fmla="*/ 208471 h 1775882"/>
              <a:gd name="connsiteX51" fmla="*/ 8616510 w 9288370"/>
              <a:gd name="connsiteY51" fmla="*/ 182945 h 1775882"/>
              <a:gd name="connsiteX52" fmla="*/ 8826766 w 9288370"/>
              <a:gd name="connsiteY52" fmla="*/ 152111 h 1775882"/>
              <a:gd name="connsiteX53" fmla="*/ 8917647 w 9288370"/>
              <a:gd name="connsiteY53" fmla="*/ 112232 h 1775882"/>
              <a:gd name="connsiteX54" fmla="*/ 9125745 w 9288370"/>
              <a:gd name="connsiteY54" fmla="*/ 74921 h 1775882"/>
              <a:gd name="connsiteX55" fmla="*/ 9221684 w 9288370"/>
              <a:gd name="connsiteY55" fmla="*/ 53435 h 1775882"/>
              <a:gd name="connsiteX56" fmla="*/ 9288370 w 9288370"/>
              <a:gd name="connsiteY56" fmla="*/ 0 h 1775882"/>
              <a:gd name="connsiteX57" fmla="*/ 0 w 9288370"/>
              <a:gd name="connsiteY57" fmla="*/ 0 h 1775882"/>
              <a:gd name="connsiteX58" fmla="*/ 0 w 9288370"/>
              <a:gd name="connsiteY58" fmla="*/ 1770070 h 17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775882">
                <a:moveTo>
                  <a:pt x="0" y="1770070"/>
                </a:moveTo>
                <a:cubicBezTo>
                  <a:pt x="350" y="1799350"/>
                  <a:pt x="177539" y="1706990"/>
                  <a:pt x="177889" y="1736270"/>
                </a:cubicBezTo>
                <a:cubicBezTo>
                  <a:pt x="251515" y="1709747"/>
                  <a:pt x="398354" y="1698961"/>
                  <a:pt x="510677" y="1694576"/>
                </a:cubicBezTo>
                <a:cubicBezTo>
                  <a:pt x="649220" y="1641376"/>
                  <a:pt x="627936" y="1657214"/>
                  <a:pt x="781743" y="1635175"/>
                </a:cubicBezTo>
                <a:cubicBezTo>
                  <a:pt x="828180" y="1629771"/>
                  <a:pt x="921743" y="1638671"/>
                  <a:pt x="996009" y="1618967"/>
                </a:cubicBezTo>
                <a:cubicBezTo>
                  <a:pt x="1055070" y="1616160"/>
                  <a:pt x="1140033" y="1591123"/>
                  <a:pt x="1229354" y="1572195"/>
                </a:cubicBezTo>
                <a:lnTo>
                  <a:pt x="1456865" y="1510292"/>
                </a:lnTo>
                <a:cubicBezTo>
                  <a:pt x="1567222" y="1539357"/>
                  <a:pt x="1555621" y="1492923"/>
                  <a:pt x="1604999" y="1484238"/>
                </a:cubicBezTo>
                <a:lnTo>
                  <a:pt x="1794234" y="1464331"/>
                </a:ln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49251" y="1313409"/>
                  <a:pt x="3048324" y="1329807"/>
                  <a:pt x="3117774" y="1327059"/>
                </a:cubicBezTo>
                <a:cubicBezTo>
                  <a:pt x="3184288" y="1318058"/>
                  <a:pt x="3231917" y="1328286"/>
                  <a:pt x="3340504" y="1297738"/>
                </a:cubicBezTo>
                <a:lnTo>
                  <a:pt x="3481198" y="1295462"/>
                </a:lnTo>
                <a:cubicBezTo>
                  <a:pt x="3549685" y="1272129"/>
                  <a:pt x="3544999" y="1278388"/>
                  <a:pt x="3613486" y="1271949"/>
                </a:cubicBezTo>
                <a:cubicBezTo>
                  <a:pt x="3647131" y="1274176"/>
                  <a:pt x="3682164" y="1260324"/>
                  <a:pt x="3720050" y="1266889"/>
                </a:cubicBezTo>
                <a:cubicBezTo>
                  <a:pt x="3765973" y="1272944"/>
                  <a:pt x="3799156" y="1275240"/>
                  <a:pt x="3840245" y="1278918"/>
                </a:cubicBezTo>
                <a:cubicBezTo>
                  <a:pt x="3851288" y="1281343"/>
                  <a:pt x="3943847" y="1273860"/>
                  <a:pt x="3948288" y="1284762"/>
                </a:cubicBezTo>
                <a:cubicBezTo>
                  <a:pt x="3955953" y="1297927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380802" y="1290590"/>
                  <a:pt x="4393937" y="1290963"/>
                </a:cubicBezTo>
                <a:cubicBezTo>
                  <a:pt x="4491921" y="1257945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05000" y="928697"/>
                  <a:pt x="6513882" y="914646"/>
                </a:cubicBezTo>
                <a:cubicBezTo>
                  <a:pt x="6611427" y="890892"/>
                  <a:pt x="6699367" y="847634"/>
                  <a:pt x="6760497" y="829354"/>
                </a:cubicBezTo>
                <a:cubicBezTo>
                  <a:pt x="6822970" y="799525"/>
                  <a:pt x="6844288" y="800250"/>
                  <a:pt x="6886312" y="781877"/>
                </a:cubicBezTo>
                <a:cubicBezTo>
                  <a:pt x="6904346" y="770915"/>
                  <a:pt x="6976458" y="735604"/>
                  <a:pt x="7041844" y="703953"/>
                </a:cubicBezTo>
                <a:cubicBezTo>
                  <a:pt x="7051265" y="692955"/>
                  <a:pt x="7267509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4769" y="221190"/>
                  <a:pt x="8428864" y="208471"/>
                </a:cubicBezTo>
                <a:cubicBezTo>
                  <a:pt x="8492959" y="195752"/>
                  <a:pt x="8456819" y="194220"/>
                  <a:pt x="8616510" y="182945"/>
                </a:cubicBezTo>
                <a:cubicBezTo>
                  <a:pt x="8658196" y="178987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13229" y="127130"/>
                  <a:pt x="9125745" y="74921"/>
                </a:cubicBezTo>
                <a:cubicBezTo>
                  <a:pt x="9140780" y="73474"/>
                  <a:pt x="9203341" y="60224"/>
                  <a:pt x="9221684" y="53435"/>
                </a:cubicBezTo>
                <a:lnTo>
                  <a:pt x="9288370" y="0"/>
                </a:lnTo>
                <a:lnTo>
                  <a:pt x="0" y="0"/>
                </a:lnTo>
                <a:lnTo>
                  <a:pt x="0" y="177007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0BA4C-9BBB-B8AE-1BD5-E0E458AC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496" y="1472030"/>
            <a:ext cx="8547781" cy="3337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9648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1E715-117E-F9BF-EB26-B62D475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62" y="267959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MOTIVATION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4CA59E-A459-7B48-B94B-63C4EE6E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232" y="1668702"/>
            <a:ext cx="8077291" cy="5043143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In the modern world, humans often use informal language, especially while texting. </a:t>
            </a:r>
            <a:endParaRPr lang="en-US"/>
          </a:p>
          <a:p>
            <a:pPr>
              <a:lnSpc>
                <a:spcPct val="160000"/>
              </a:lnSpc>
            </a:pPr>
            <a:r>
              <a:rPr lang="en-US" sz="2000" dirty="0"/>
              <a:t>Our team wanted to build a model, that would convert modern language to formal, Shakespearean language and further use it to have conversations with a chatbot.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For this, we used a pipeline-based approach for Neural Text-Style-Transfer to build a Shakespearean Paraphraser.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We used the </a:t>
            </a:r>
            <a:r>
              <a:rPr lang="en-US" sz="2000" dirty="0" err="1"/>
              <a:t>HuggingFace</a:t>
            </a:r>
            <a:r>
              <a:rPr lang="en-US" sz="2000" dirty="0"/>
              <a:t> Transformers Library and LSTM RNNS to achieve this.</a:t>
            </a:r>
          </a:p>
          <a:p>
            <a:endParaRPr lang="en-US" sz="2000" dirty="0"/>
          </a:p>
        </p:txBody>
      </p:sp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76E7E865-FFE8-D7FF-51A8-1F30993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93" y="2429006"/>
            <a:ext cx="3534426" cy="35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9399D-E802-AE8D-F08D-441C5F02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25" y="267354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RESPONSIVE MODEL</a:t>
            </a:r>
          </a:p>
        </p:txBody>
      </p:sp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391DEDD4-02DD-314E-1FCA-24BADB28C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7980" y="1764517"/>
            <a:ext cx="2901523" cy="45078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123334-A5EF-3F75-46A4-5A826F3603E7}"/>
              </a:ext>
            </a:extLst>
          </p:cNvPr>
          <p:cNvSpPr txBox="1"/>
          <p:nvPr/>
        </p:nvSpPr>
        <p:spPr>
          <a:xfrm>
            <a:off x="474880" y="6272408"/>
            <a:ext cx="25685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0DEC7-C43C-475B-5E97-D570DD683B66}"/>
              </a:ext>
            </a:extLst>
          </p:cNvPr>
          <p:cNvSpPr txBox="1"/>
          <p:nvPr/>
        </p:nvSpPr>
        <p:spPr>
          <a:xfrm>
            <a:off x="4610652" y="1835978"/>
            <a:ext cx="628097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We used the </a:t>
            </a:r>
            <a:r>
              <a:rPr lang="en-US" sz="2000" dirty="0" err="1"/>
              <a:t>DialoGPT</a:t>
            </a:r>
            <a:r>
              <a:rPr lang="en-US" sz="2000" dirty="0"/>
              <a:t> model to generate conversational responses to the output of our </a:t>
            </a:r>
            <a:r>
              <a:rPr lang="en-US" sz="2000" dirty="0" err="1"/>
              <a:t>Shakespeaerean</a:t>
            </a:r>
            <a:r>
              <a:rPr lang="en-US" sz="2000" dirty="0"/>
              <a:t> paraphraser.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/>
              <a:t>DialoGPT</a:t>
            </a:r>
            <a:r>
              <a:rPr lang="en-US" sz="2000" dirty="0"/>
              <a:t> is a </a:t>
            </a:r>
            <a:r>
              <a:rPr lang="en-US" sz="2000" dirty="0">
                <a:ea typeface="+mn-lt"/>
                <a:cs typeface="+mn-lt"/>
              </a:rPr>
              <a:t>large, tunable neural conversational response generation model,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trained on 147M conversation-like exchanges extracted from Reddit comment chains over a period spanning from 2005 through 2017.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EC41D-CF2D-EF23-8A80-D0282F69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39" y="342238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CHATBOT</a:t>
            </a:r>
          </a:p>
        </p:txBody>
      </p:sp>
      <p:pic>
        <p:nvPicPr>
          <p:cNvPr id="4" name="Graphic 4" descr="Chat with solid fill">
            <a:extLst>
              <a:ext uri="{FF2B5EF4-FFF2-40B4-BE49-F238E27FC236}">
                <a16:creationId xmlns:a16="http://schemas.microsoft.com/office/drawing/2014/main" id="{B347BAE1-A13C-867D-FC74-34FFE291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097" y="2406179"/>
            <a:ext cx="3826701" cy="38058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F9BC7-EB3A-272B-94F5-BA82D9D00670}"/>
              </a:ext>
            </a:extLst>
          </p:cNvPr>
          <p:cNvSpPr txBox="1"/>
          <p:nvPr/>
        </p:nvSpPr>
        <p:spPr>
          <a:xfrm>
            <a:off x="5057913" y="2542761"/>
            <a:ext cx="5991086" cy="2812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The output of our Shakespearean Paraphraser was sent to a chatbot.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We developed a user interface for the chatbot.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The chatbot uses the responsive model to have a normal conversation with us.</a:t>
            </a:r>
          </a:p>
        </p:txBody>
      </p:sp>
    </p:spTree>
    <p:extLst>
      <p:ext uri="{BB962C8B-B14F-4D97-AF65-F5344CB8AC3E}">
        <p14:creationId xmlns:p14="http://schemas.microsoft.com/office/powerpoint/2010/main" val="33846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5855C-3194-C473-9F49-E47EA0D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93" y="499862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CHATBOT USER INTERFACE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CC36C2-53BA-EA6E-9979-B2131807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9" y="1625285"/>
            <a:ext cx="4420478" cy="4345924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66BD9D-99BE-E4EC-CE23-8E508C653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43" y="2264716"/>
            <a:ext cx="6310243" cy="29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EC41D-CF2D-EF23-8A80-D0282F69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39" y="579582"/>
            <a:ext cx="10005339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HOW THE MODEL OPERATES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B28E1-E31A-8880-1A64-05B1F7739A05}"/>
              </a:ext>
            </a:extLst>
          </p:cNvPr>
          <p:cNvSpPr/>
          <p:nvPr/>
        </p:nvSpPr>
        <p:spPr>
          <a:xfrm>
            <a:off x="2556135" y="2671995"/>
            <a:ext cx="7082849" cy="811967"/>
          </a:xfrm>
          <a:prstGeom prst="round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Parts Of Speech tagging in the input sentence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821F25-1927-51C0-7AA8-32316344BDC1}"/>
              </a:ext>
            </a:extLst>
          </p:cNvPr>
          <p:cNvSpPr/>
          <p:nvPr/>
        </p:nvSpPr>
        <p:spPr>
          <a:xfrm>
            <a:off x="5841480" y="3482408"/>
            <a:ext cx="512164" cy="437214"/>
          </a:xfrm>
          <a:prstGeom prst="downArrow">
            <a:avLst/>
          </a:prstGeom>
          <a:solidFill>
            <a:srgbClr val="D94E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F148BA-8DFE-5DD0-4D00-9179B153DB7D}"/>
              </a:ext>
            </a:extLst>
          </p:cNvPr>
          <p:cNvSpPr/>
          <p:nvPr/>
        </p:nvSpPr>
        <p:spPr>
          <a:xfrm>
            <a:off x="2393742" y="3921175"/>
            <a:ext cx="7407635" cy="811967"/>
          </a:xfrm>
          <a:prstGeom prst="round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Finding the most similar sentence from the dataset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768A71-A974-31EE-99FB-E975FD111634}"/>
              </a:ext>
            </a:extLst>
          </p:cNvPr>
          <p:cNvSpPr/>
          <p:nvPr/>
        </p:nvSpPr>
        <p:spPr>
          <a:xfrm>
            <a:off x="5841480" y="4731588"/>
            <a:ext cx="512164" cy="437214"/>
          </a:xfrm>
          <a:prstGeom prst="downArrow">
            <a:avLst/>
          </a:prstGeom>
          <a:solidFill>
            <a:srgbClr val="D94E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B92760-9483-D983-96DD-8EA694D08B5C}"/>
              </a:ext>
            </a:extLst>
          </p:cNvPr>
          <p:cNvSpPr/>
          <p:nvPr/>
        </p:nvSpPr>
        <p:spPr>
          <a:xfrm>
            <a:off x="3186971" y="5170355"/>
            <a:ext cx="5821177" cy="811967"/>
          </a:xfrm>
          <a:prstGeom prst="round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33360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1" y="273184"/>
            <a:ext cx="8781143" cy="132251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POS TAGGING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97F9AE8-0CA8-7492-A4F2-2A27A7D4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24" y="1988449"/>
            <a:ext cx="4389194" cy="40600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DC6BAD-AD8E-DDA9-C146-9268DB4B0766}"/>
              </a:ext>
            </a:extLst>
          </p:cNvPr>
          <p:cNvSpPr txBox="1"/>
          <p:nvPr/>
        </p:nvSpPr>
        <p:spPr>
          <a:xfrm>
            <a:off x="5574467" y="1858155"/>
            <a:ext cx="6155335" cy="4659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overall sentiment of a sentence is generally determined by the adjectives used in it.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We have used the POS Tagger provided by </a:t>
            </a:r>
            <a:r>
              <a:rPr lang="en-US" sz="2000" dirty="0" err="1">
                <a:ea typeface="+mn-lt"/>
                <a:cs typeface="+mn-lt"/>
              </a:rPr>
              <a:t>nltk</a:t>
            </a:r>
            <a:r>
              <a:rPr lang="en-US" sz="2000" dirty="0">
                <a:ea typeface="+mn-lt"/>
                <a:cs typeface="+mn-lt"/>
              </a:rPr>
              <a:t> to identify the adjectives in the input sentence. 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 part-of-speech tagger, or POS-tagger, processes a sequence of words, and attaches a part of speech tag to each word.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608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4" y="73315"/>
            <a:ext cx="11475751" cy="1322519"/>
          </a:xfrm>
        </p:spPr>
        <p:txBody>
          <a:bodyPr anchor="ctr">
            <a:noAutofit/>
          </a:bodyPr>
          <a:lstStyle/>
          <a:p>
            <a:r>
              <a:rPr lang="en-US" sz="6000" dirty="0"/>
              <a:t>SENTENCE SIMILARITY</a:t>
            </a:r>
          </a:p>
        </p:txBody>
      </p:sp>
      <p:pic>
        <p:nvPicPr>
          <p:cNvPr id="3" name="Picture 3" descr="Network Technology Background">
            <a:extLst>
              <a:ext uri="{FF2B5EF4-FFF2-40B4-BE49-F238E27FC236}">
                <a16:creationId xmlns:a16="http://schemas.microsoft.com/office/drawing/2014/main" id="{CCAE9450-FF4E-CC2C-E3DE-B66A71E8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979" y="1959897"/>
            <a:ext cx="4539009" cy="42057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DC75E-2224-A8E6-AE35-FB4009400E64}"/>
              </a:ext>
            </a:extLst>
          </p:cNvPr>
          <p:cNvSpPr txBox="1"/>
          <p:nvPr/>
        </p:nvSpPr>
        <p:spPr>
          <a:xfrm>
            <a:off x="4862435" y="1214827"/>
            <a:ext cx="7154679" cy="6557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We now want to find the sentence in our dataset which is closest to our input sentence. 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For this purpose, we use cosine similarity.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Cosine similarity measures the similarity between two vectors of an inner product space.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It is measured by the cosine of the angle between two vectors and determines whether two vectors are pointing in roughly the same direction. 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To measure the cosine similarity, we encode our input sentence to produce an input vector. 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Similarly, the sentences in our dataset are also encoded to produce vectors.</a:t>
            </a:r>
            <a:endParaRPr lang="en-US" sz="2000"/>
          </a:p>
          <a:p>
            <a:pPr>
              <a:buFont typeface="Arial"/>
              <a:buChar char="•"/>
            </a:pPr>
            <a:br>
              <a:rPr lang="en-US" dirty="0"/>
            </a:br>
            <a:endParaRPr lang="en-US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3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A6166AB-7C94-4F8D-A863-A23201F5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10000343" cy="25908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40556 w 9288370"/>
              <a:gd name="connsiteY39" fmla="*/ 1038857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8056395 w 9288370"/>
              <a:gd name="connsiteY51" fmla="*/ 337113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761776 w 9288370"/>
              <a:gd name="connsiteY31" fmla="*/ 1213661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892583 w 9288370"/>
              <a:gd name="connsiteY32" fmla="*/ 1191762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18026 w 9288370"/>
              <a:gd name="connsiteY33" fmla="*/ 1152481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4993158 w 9288370"/>
              <a:gd name="connsiteY32" fmla="*/ 1167699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813926 w 9288370"/>
              <a:gd name="connsiteY31" fmla="*/ 1197619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597828 w 9288370"/>
              <a:gd name="connsiteY30" fmla="*/ 1205578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27346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212660 w 9288370"/>
              <a:gd name="connsiteY28" fmla="*/ 1279712 h 1858154"/>
              <a:gd name="connsiteX29" fmla="*/ 4364108 w 9288370"/>
              <a:gd name="connsiteY29" fmla="*/ 1215314 h 1858154"/>
              <a:gd name="connsiteX30" fmla="*/ 4638803 w 9288370"/>
              <a:gd name="connsiteY30" fmla="*/ 1189536 h 1858154"/>
              <a:gd name="connsiteX31" fmla="*/ 4940576 w 9288370"/>
              <a:gd name="connsiteY31" fmla="*/ 1157514 h 1858154"/>
              <a:gd name="connsiteX32" fmla="*/ 5049033 w 9288370"/>
              <a:gd name="connsiteY32" fmla="*/ 1159678 h 1858154"/>
              <a:gd name="connsiteX33" fmla="*/ 5181352 w 9288370"/>
              <a:gd name="connsiteY33" fmla="*/ 1144460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47202 h 1858154"/>
              <a:gd name="connsiteX39" fmla="*/ 5877806 w 9288370"/>
              <a:gd name="connsiteY39" fmla="*/ 1026825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70574 w 9288370"/>
              <a:gd name="connsiteY49" fmla="*/ 573629 h 1858154"/>
              <a:gd name="connsiteX50" fmla="*/ 7579137 w 9288370"/>
              <a:gd name="connsiteY50" fmla="*/ 471495 h 1858154"/>
              <a:gd name="connsiteX51" fmla="*/ 7881321 w 9288370"/>
              <a:gd name="connsiteY51" fmla="*/ 369197 h 1858154"/>
              <a:gd name="connsiteX52" fmla="*/ 8317613 w 9288370"/>
              <a:gd name="connsiteY52" fmla="*/ 231185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4067546 w 9288370"/>
              <a:gd name="connsiteY26" fmla="*/ 1294697 h 1858154"/>
              <a:gd name="connsiteX27" fmla="*/ 4212660 w 9288370"/>
              <a:gd name="connsiteY27" fmla="*/ 1279712 h 1858154"/>
              <a:gd name="connsiteX28" fmla="*/ 4364108 w 9288370"/>
              <a:gd name="connsiteY28" fmla="*/ 1215314 h 1858154"/>
              <a:gd name="connsiteX29" fmla="*/ 4638803 w 9288370"/>
              <a:gd name="connsiteY29" fmla="*/ 1189536 h 1858154"/>
              <a:gd name="connsiteX30" fmla="*/ 4940576 w 9288370"/>
              <a:gd name="connsiteY30" fmla="*/ 1157514 h 1858154"/>
              <a:gd name="connsiteX31" fmla="*/ 5049033 w 9288370"/>
              <a:gd name="connsiteY31" fmla="*/ 1159678 h 1858154"/>
              <a:gd name="connsiteX32" fmla="*/ 5181352 w 9288370"/>
              <a:gd name="connsiteY32" fmla="*/ 1144460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47202 h 1858154"/>
              <a:gd name="connsiteX38" fmla="*/ 5877806 w 9288370"/>
              <a:gd name="connsiteY38" fmla="*/ 1026825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70574 w 9288370"/>
              <a:gd name="connsiteY48" fmla="*/ 573629 h 1858154"/>
              <a:gd name="connsiteX49" fmla="*/ 7579137 w 9288370"/>
              <a:gd name="connsiteY49" fmla="*/ 471495 h 1858154"/>
              <a:gd name="connsiteX50" fmla="*/ 7881321 w 9288370"/>
              <a:gd name="connsiteY50" fmla="*/ 369197 h 1858154"/>
              <a:gd name="connsiteX51" fmla="*/ 8317613 w 9288370"/>
              <a:gd name="connsiteY51" fmla="*/ 231185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67546 w 9288370"/>
              <a:gd name="connsiteY25" fmla="*/ 1294697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212660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05785 w 9288370"/>
              <a:gd name="connsiteY26" fmla="*/ 1279712 h 1858154"/>
              <a:gd name="connsiteX27" fmla="*/ 4364108 w 9288370"/>
              <a:gd name="connsiteY27" fmla="*/ 1215314 h 1858154"/>
              <a:gd name="connsiteX28" fmla="*/ 4638803 w 9288370"/>
              <a:gd name="connsiteY28" fmla="*/ 1189536 h 1858154"/>
              <a:gd name="connsiteX29" fmla="*/ 4940576 w 9288370"/>
              <a:gd name="connsiteY29" fmla="*/ 1157514 h 1858154"/>
              <a:gd name="connsiteX30" fmla="*/ 5049033 w 9288370"/>
              <a:gd name="connsiteY30" fmla="*/ 1159678 h 1858154"/>
              <a:gd name="connsiteX31" fmla="*/ 5181352 w 9288370"/>
              <a:gd name="connsiteY31" fmla="*/ 1144460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47202 h 1858154"/>
              <a:gd name="connsiteX37" fmla="*/ 5877806 w 9288370"/>
              <a:gd name="connsiteY37" fmla="*/ 1026825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70574 w 9288370"/>
              <a:gd name="connsiteY47" fmla="*/ 573629 h 1858154"/>
              <a:gd name="connsiteX48" fmla="*/ 7579137 w 9288370"/>
              <a:gd name="connsiteY48" fmla="*/ 471495 h 1858154"/>
              <a:gd name="connsiteX49" fmla="*/ 7881321 w 9288370"/>
              <a:gd name="connsiteY49" fmla="*/ 369197 h 1858154"/>
              <a:gd name="connsiteX50" fmla="*/ 8317613 w 9288370"/>
              <a:gd name="connsiteY50" fmla="*/ 231185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64108 w 9288370"/>
              <a:gd name="connsiteY26" fmla="*/ 1215314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07947 w 9288370"/>
              <a:gd name="connsiteY25" fmla="*/ 1270634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92201 w 9288370"/>
              <a:gd name="connsiteY2" fmla="*/ 1735050 h 1858154"/>
              <a:gd name="connsiteX3" fmla="*/ 549207 w 9288370"/>
              <a:gd name="connsiteY3" fmla="*/ 1634955 h 1858154"/>
              <a:gd name="connsiteX4" fmla="*/ 785368 w 9288370"/>
              <a:gd name="connsiteY4" fmla="*/ 1562599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1990030 w 9288370"/>
              <a:gd name="connsiteY11" fmla="*/ 1433971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4052647 w 9288370"/>
              <a:gd name="connsiteY25" fmla="*/ 1222508 h 1858154"/>
              <a:gd name="connsiteX26" fmla="*/ 4382733 w 9288370"/>
              <a:gd name="connsiteY26" fmla="*/ 1167187 h 1858154"/>
              <a:gd name="connsiteX27" fmla="*/ 4638803 w 9288370"/>
              <a:gd name="connsiteY27" fmla="*/ 1189536 h 1858154"/>
              <a:gd name="connsiteX28" fmla="*/ 4940576 w 9288370"/>
              <a:gd name="connsiteY28" fmla="*/ 1157514 h 1858154"/>
              <a:gd name="connsiteX29" fmla="*/ 5049033 w 9288370"/>
              <a:gd name="connsiteY29" fmla="*/ 1159678 h 1858154"/>
              <a:gd name="connsiteX30" fmla="*/ 5181352 w 9288370"/>
              <a:gd name="connsiteY30" fmla="*/ 1144460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47202 h 1858154"/>
              <a:gd name="connsiteX36" fmla="*/ 5877806 w 9288370"/>
              <a:gd name="connsiteY36" fmla="*/ 1026825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70574 w 9288370"/>
              <a:gd name="connsiteY46" fmla="*/ 573629 h 1858154"/>
              <a:gd name="connsiteX47" fmla="*/ 7579137 w 9288370"/>
              <a:gd name="connsiteY47" fmla="*/ 471495 h 1858154"/>
              <a:gd name="connsiteX48" fmla="*/ 7881321 w 9288370"/>
              <a:gd name="connsiteY48" fmla="*/ 369197 h 1858154"/>
              <a:gd name="connsiteX49" fmla="*/ 8317613 w 9288370"/>
              <a:gd name="connsiteY49" fmla="*/ 231185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8934" y="1799813"/>
                  <a:pt x="292201" y="1735050"/>
                </a:cubicBezTo>
                <a:cubicBezTo>
                  <a:pt x="430744" y="1681850"/>
                  <a:pt x="287957" y="1691652"/>
                  <a:pt x="549207" y="1634955"/>
                </a:cubicBezTo>
                <a:cubicBezTo>
                  <a:pt x="595644" y="1629551"/>
                  <a:pt x="591902" y="1606366"/>
                  <a:pt x="785368" y="1562599"/>
                </a:cubicBezTo>
                <a:cubicBezTo>
                  <a:pt x="844429" y="1559792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808911" y="1469522"/>
                  <a:pt x="1990030" y="1433971"/>
                </a:cubicBezTo>
                <a:cubicBezTo>
                  <a:pt x="2026844" y="1409998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85565" y="1262580"/>
                  <a:pt x="4004806" y="1218181"/>
                  <a:pt x="4052647" y="1222508"/>
                </a:cubicBezTo>
                <a:cubicBezTo>
                  <a:pt x="4244626" y="1220110"/>
                  <a:pt x="4328579" y="1197658"/>
                  <a:pt x="4382733" y="1167187"/>
                </a:cubicBezTo>
                <a:cubicBezTo>
                  <a:pt x="4480717" y="1134169"/>
                  <a:pt x="4571415" y="1195602"/>
                  <a:pt x="4638803" y="1189536"/>
                </a:cubicBezTo>
                <a:lnTo>
                  <a:pt x="4940576" y="1157514"/>
                </a:lnTo>
                <a:lnTo>
                  <a:pt x="5049033" y="1159678"/>
                </a:lnTo>
                <a:cubicBezTo>
                  <a:pt x="5121822" y="1133768"/>
                  <a:pt x="5120186" y="1184736"/>
                  <a:pt x="5181352" y="1144460"/>
                </a:cubicBezTo>
                <a:cubicBezTo>
                  <a:pt x="5299869" y="1119014"/>
                  <a:pt x="5260783" y="1137160"/>
                  <a:pt x="5309678" y="1128278"/>
                </a:cubicBezTo>
                <a:cubicBezTo>
                  <a:pt x="5358573" y="1119396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47202"/>
                </a:lnTo>
                <a:lnTo>
                  <a:pt x="5877806" y="1026825"/>
                </a:lnTo>
                <a:cubicBezTo>
                  <a:pt x="5904108" y="1025496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226776" y="961837"/>
                  <a:pt x="6531340" y="924134"/>
                  <a:pt x="6598672" y="902062"/>
                </a:cubicBezTo>
                <a:cubicBezTo>
                  <a:pt x="6752092" y="866276"/>
                  <a:pt x="6727370" y="816285"/>
                  <a:pt x="6766149" y="846132"/>
                </a:cubicBezTo>
                <a:cubicBezTo>
                  <a:pt x="6769021" y="824324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16048" y="591904"/>
                  <a:pt x="7370574" y="573629"/>
                </a:cubicBezTo>
                <a:cubicBezTo>
                  <a:pt x="7566915" y="505583"/>
                  <a:pt x="7523244" y="462737"/>
                  <a:pt x="7579137" y="471495"/>
                </a:cubicBezTo>
                <a:cubicBezTo>
                  <a:pt x="7660405" y="461882"/>
                  <a:pt x="7616693" y="449354"/>
                  <a:pt x="7881321" y="369197"/>
                </a:cubicBezTo>
                <a:cubicBezTo>
                  <a:pt x="8145949" y="289040"/>
                  <a:pt x="8232585" y="225331"/>
                  <a:pt x="8317613" y="231185"/>
                </a:cubicBezTo>
                <a:cubicBezTo>
                  <a:pt x="8391604" y="228556"/>
                  <a:pt x="8379048" y="220006"/>
                  <a:pt x="8428864" y="208471"/>
                </a:cubicBezTo>
                <a:cubicBezTo>
                  <a:pt x="8478680" y="196936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CFAFF-9B44-FFDC-05A4-DB9F337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7" y="223217"/>
            <a:ext cx="10868360" cy="1322519"/>
          </a:xfrm>
        </p:spPr>
        <p:txBody>
          <a:bodyPr anchor="ctr">
            <a:noAutofit/>
          </a:bodyPr>
          <a:lstStyle/>
          <a:p>
            <a:r>
              <a:rPr lang="en-US" sz="6000" dirty="0"/>
              <a:t>GENERATIVE MODEL</a:t>
            </a:r>
          </a:p>
        </p:txBody>
      </p:sp>
      <p:pic>
        <p:nvPicPr>
          <p:cNvPr id="6" name="Picture 6" descr="Blue digital binary data on a screen">
            <a:extLst>
              <a:ext uri="{FF2B5EF4-FFF2-40B4-BE49-F238E27FC236}">
                <a16:creationId xmlns:a16="http://schemas.microsoft.com/office/drawing/2014/main" id="{991C559E-00B4-AFA3-E4F1-404D7149C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026" y="1965937"/>
            <a:ext cx="4302816" cy="416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68B51-86DA-FCAA-587F-5750D4750B49}"/>
              </a:ext>
            </a:extLst>
          </p:cNvPr>
          <p:cNvSpPr txBox="1"/>
          <p:nvPr/>
        </p:nvSpPr>
        <p:spPr>
          <a:xfrm>
            <a:off x="4896787" y="1764466"/>
            <a:ext cx="7001654" cy="4659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adjectives in our input sentence are replaced with the adjectives in the sentence from our dataset and this new result is sent to a generative model. </a:t>
            </a:r>
            <a:endParaRPr lang="en-US" sz="20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This model generates a coherent output sentence that carries the same sentiment as our input sentence but with better phrasing.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We can see this output in our chat window.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This output is then sent to our conversational chatbot which responds accordingly.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590712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Franklin Gothic Heavy</vt:lpstr>
      <vt:lpstr>AfterhoursVTI</vt:lpstr>
      <vt:lpstr>NEURAL STYLE TRANSFER  FOR TEXT AND CHATS</vt:lpstr>
      <vt:lpstr>MOTIVATION</vt:lpstr>
      <vt:lpstr>RESPONSIVE MODEL</vt:lpstr>
      <vt:lpstr>CHATBOT</vt:lpstr>
      <vt:lpstr>CHATBOT USER INTERFACE</vt:lpstr>
      <vt:lpstr>HOW THE MODEL OPERATES</vt:lpstr>
      <vt:lpstr>POS TAGGING</vt:lpstr>
      <vt:lpstr>SENTENCE SIMILARITY</vt:lpstr>
      <vt:lpstr>GENERATIVE MODEL</vt:lpstr>
      <vt:lpstr>FUTURE WORK</vt:lpstr>
      <vt:lpstr>CONCLUSION</vt:lpstr>
      <vt:lpstr>REFERENCES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</dc:creator>
  <cp:lastModifiedBy>Amruta</cp:lastModifiedBy>
  <cp:revision>485</cp:revision>
  <dcterms:created xsi:type="dcterms:W3CDTF">2022-08-07T10:05:19Z</dcterms:created>
  <dcterms:modified xsi:type="dcterms:W3CDTF">2023-07-03T03:46:45Z</dcterms:modified>
</cp:coreProperties>
</file>