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292" r:id="rId4"/>
    <p:sldId id="296" r:id="rId5"/>
    <p:sldId id="295" r:id="rId6"/>
    <p:sldId id="294" r:id="rId7"/>
    <p:sldId id="290" r:id="rId8"/>
    <p:sldId id="257" r:id="rId9"/>
    <p:sldId id="258" r:id="rId10"/>
    <p:sldId id="259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829" autoAdjust="0"/>
  </p:normalViewPr>
  <p:slideViewPr>
    <p:cSldViewPr snapToGrid="0">
      <p:cViewPr varScale="1">
        <p:scale>
          <a:sx n="68" d="100"/>
          <a:sy n="68" d="100"/>
        </p:scale>
        <p:origin x="14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12:05:40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14517 4790 31967 0,'0'-11'2832'0,"0"6"-2256"15,0 5-576-15,0 0 0 0,0 0 0 0,0 0 512 0,0 0-16 0,0 0 0 16,0 0 0-16,0 0-496 0,0 0 0 0</inkml:trace>
  <inkml:trace contextRef="#ctx0" brushRef="#br0" timeOffset="255.23">14517 3249 37823 0,'0'8'0'0,"0"-8"0"16,90-13 0 93,-45 13-640-109,-30 5-112 0,-15-5-16 0,1 8-16 0,-1 0 336 0,0-8 64 0,0 0 0 16,-1 7 16-16,1-7 368 0,0 0 0 0,0 0 128 15,0 0-128-15,0 0 272 0,0 0-16 0,0 0-16 16,1 8 0-16,-1-8 192 0,5-7 32 0,-5 7 16 15,8 4 0-15,0-3-176 0,-2-2-48 0,2 9 0 0,2 12 0 0,0-10-256 16,-1-18-272-16,3 2 48 0,-1 6 16 31,3-4-2800-31,2-4-576 0,26 172-96 0,-15-21-32 0</inkml:trace>
  <inkml:trace contextRef="#ctx0" brushRef="#br0" timeOffset="2060.34">12057 3241 26623 0,'8'11'0'16,"3"2"2336"-16,4-5 480 0,-1-3 80 15,-3-5 32-15,6-1-1936 0,3-3-384 0,1 3-80 16,-3 1-16-16,0 1-176 0,1 4-32 0,-2-2-16 16,0 2 0-16,-1-5-288 0,1-5 0 0,2 9 0 15,1 8 0-15,-1-7 0 0,2-10 0 0,1 5 0 16,1 12 0-16,1-6 0 0,2-11 0 0,-1 4 0 16,3 2 0-16,0-1 0 0,1-1 0 0,0-1 0 15,-2 4 0-15,1-4 0 0,1-8 0 0,1 10 0 16,2 8 0-16,2-3 256 0,0-8-64 0,-1-2-16 0,-1 4 0 15,4-3-176-15,1 1 160 0,4-2-160 16,6 5 160-16,4 0-160 0,5 8 0 0,1-8 0 16,-3-4 0-16,-1-3 0 0,0 2 0 0,0 10 0 0,-2 3 0 0,2 0 0 15,2-8 0-15,3 5 0 0,1 1 0 0,4-4 0 16,1-10 0-16,2 8 0 0,-2 10 0 0,-3-9 0 16,-2-10 0-16,-1 2 0 0,0 14 0 0,3-6 0 15,3-1 192-15,5-3 0 0,5-3 0 0,1 2 288 16,1 1 64-16,-4 3 16 0,-5-1 0 0,2-3-224 15,5 4-32-15,5-3-16 0,3-2 0 0,3 5-48 0,0-1-16 0,-5 1 0 16,-6 0 0-16,1 0-48 0,2 1-16 0,5-1 0 16,3-1 0-16,0-1-160 0,-1 2 0 15,-4 0 144-15,-3 0-144 0,1 0 128 0,3 0-128 0,5-1 128 16,3-4-128-16,-1 2 0 0,-1 3 0 0,-4 0 0 16,-3-4 0-16,4 4 0 0,4-1 0 0,5-3 0 15,3 0 0-15,-11 18 0 0,13-28 0 16,-1-1 0-16,-1 1 0 0,-1-1 0 0,2 2 0 15,3 1 0-15,3-4 128 0,4-4-128 0,-4 4 0 0,-5-5 0 0,1 1 0 16,-1 2 0-16,2-1 128 0,1 1-128 0,80-13 0 16,-44 3 0-16,-28 7 128 0,-19 1-128 0,-10 6 0 15,-3 3 128-15,-2 3-128 0,2 5 128 0,0-2-128 16,-3 0 0-16,-7-2 128 0,-7-2-128 0,-6 2 0 16,1 3 0-16,0 4 0 0,1 0 0 0,3 3 0 15,2 0 0-15,5-1 0 0,4 1 0 0,-5-3 0 16,-6-3 0-16,-3 1 0 0,-3-4 0 0,-1 1 0 15,-3 2 0-15,-1 1 0 0,1 2 0 0,2 2 0 16,2-2 128-16,-2-2-128 0,1 2 128 0,-3 2-128 16,-2-2 144-16,-5 0-144 0,-5 0 192 0,-4 3-192 15,-1 10 128-15,-1-7-128 0,-2-9 0 0,0 0 0 16,-1 3 0-16,1 0 0 0,-1 0 0 0,2 3 0 16,4 2 128-16,1-1-128 0,4 0 0 0,2 4 0 15,6 0 0-15,3 0 0 0,1-5 0 0,-1 2 0 0,-2-2 160 0,-2-1-160 16,1-2 128-16,-2 0-128 0,-2 3 192 0,2 2-64 15,2-1 0-15,2 3 0 0,4 1 48 0,5 0 0 16,5 0 0-16,-4 0 0 0,-3-2-48 0,-4-2-128 16,-6 2 192-16,-1-4-64 0,-3 2-128 0,-2 0 160 15,-3-1-160-15,-2 2 160 0,-1-1-160 0,1 3 0 16,-1-1 0-16,-15-2 0 16,4-1 0-16,1 0 0 0,0-1 128 0,2 1-128 15,1-2 0-15,0 6 0 0,4-2 0 0,-1-1 0 16,1 4 0-16,-3-1 0 0,0-2 0 0,-3 0 0 0,9-1 0 15,3 0 0-15,0 0 0 0,-2 0 0 0,-6-1 128 0,2-2 0 0,-4-1 0 0,-1 4 0 32,-1-3 16-32,1 2 0 0,-2 1 0 0,0-1 0 0,-3-2-144 0,-3 3 192 0,-2-1-192 15,-4-2 192-15,-2 4-192 0,-2-3 0 0,-1-1 0 16,-3-1 0-16,-4 0 0 0,0 0-224 16,0 0 32-16,0 0 0 15,0 9-2752-15,2-1-528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E172-6F60-483A-9F12-E4EF17073A1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B662-4260-4759-B9D8-F8262406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EE746!</a:t>
            </a:r>
          </a:p>
          <a:p>
            <a:endParaRPr lang="en-US" dirty="0"/>
          </a:p>
          <a:p>
            <a:r>
              <a:rPr lang="en-US" dirty="0"/>
              <a:t>The course is</a:t>
            </a:r>
            <a:r>
              <a:rPr lang="en-US" baseline="0" dirty="0"/>
              <a:t> taught by Udayan Ganguly.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step is essentiall</a:t>
            </a:r>
            <a:r>
              <a:rPr lang="en-US" baseline="0" dirty="0"/>
              <a:t>y a step jump to enable more computing</a:t>
            </a:r>
          </a:p>
          <a:p>
            <a:endParaRPr lang="en-US" baseline="0" dirty="0"/>
          </a:p>
          <a:p>
            <a:r>
              <a:rPr lang="en-US" baseline="0" dirty="0"/>
              <a:t>Mechanical </a:t>
            </a:r>
            <a:r>
              <a:rPr lang="en-US" baseline="0" dirty="0">
                <a:sym typeface="Wingdings" panose="05000000000000000000" pitchFamily="2" charset="2"/>
              </a:rPr>
              <a:t> abacus: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Electromechanical  Relay (mechanical switch)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Vacuum tube  electrons in </a:t>
            </a:r>
            <a:r>
              <a:rPr lang="en-US" baseline="0" dirty="0" err="1">
                <a:sym typeface="Wingdings" panose="05000000000000000000" pitchFamily="2" charset="2"/>
              </a:rPr>
              <a:t>vac</a:t>
            </a:r>
            <a:r>
              <a:rPr lang="en-US" baseline="0" dirty="0">
                <a:sym typeface="Wingdings" panose="05000000000000000000" pitchFamily="2" charset="2"/>
              </a:rPr>
              <a:t> (transistor)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Discrete  electrons in solid state (small transistor – low barrier modulation)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IC  connections are simpler, shorter, denser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Nano  each transistor is smaller, faster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This has lead to a great reduction of cost of computing. In fact, it is an exponential increase in computing power achieved in linear time.  This is one of fastest growing technologies created by humans!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</a:t>
            </a:r>
            <a:r>
              <a:rPr lang="en-US" baseline="0" dirty="0"/>
              <a:t> is required for logic operation; Input to Logic operations (adds/multiplies) is bits and output (result) is bits; So logic needs to call on memory and submit results back to memory;</a:t>
            </a:r>
          </a:p>
          <a:p>
            <a:endParaRPr lang="en-US" baseline="0" dirty="0"/>
          </a:p>
          <a:p>
            <a:r>
              <a:rPr lang="en-US" baseline="0" dirty="0"/>
              <a:t>Memory speed must complement logic;  Latency is time to access memory;</a:t>
            </a:r>
          </a:p>
          <a:p>
            <a:endParaRPr lang="en-US" baseline="0" dirty="0"/>
          </a:p>
          <a:p>
            <a:r>
              <a:rPr lang="en-US" baseline="0" dirty="0"/>
              <a:t>Memory size should support logic; All logic operations in time are cumulatively stored in a memory;</a:t>
            </a:r>
          </a:p>
          <a:p>
            <a:r>
              <a:rPr lang="en-US" baseline="0" dirty="0"/>
              <a:t>So memory size is normally larger than logic size; Memory is needed at different frequency e.g. photos are called rarely but computer program codes (stored in memory) are called with great speed; </a:t>
            </a:r>
          </a:p>
          <a:p>
            <a:endParaRPr lang="en-US" baseline="0" dirty="0"/>
          </a:p>
          <a:p>
            <a:r>
              <a:rPr lang="en-US" baseline="0" dirty="0"/>
              <a:t>Fast memory is expensive and hence small in capacity; Slow memory is cheap but dense- hence large in capacity; Hence a memory hierarchy is used – from fast/small to slow/big for best performance for a specific application.</a:t>
            </a:r>
          </a:p>
          <a:p>
            <a:endParaRPr lang="en-US" baseline="0" dirty="0"/>
          </a:p>
          <a:p>
            <a:r>
              <a:rPr lang="en-US" b="1" baseline="0" dirty="0"/>
              <a:t>What are the requirements for electronics?</a:t>
            </a:r>
          </a:p>
          <a:p>
            <a:r>
              <a:rPr lang="en-US" baseline="0" dirty="0"/>
              <a:t>So small and fast and better integrated (large area) is the push for electronics;</a:t>
            </a:r>
          </a:p>
          <a:p>
            <a:endParaRPr lang="en-US" baseline="0" dirty="0"/>
          </a:p>
          <a:p>
            <a:r>
              <a:rPr lang="en-US" baseline="0" dirty="0"/>
              <a:t>Do we want computers to remember – slow loss ? To forget – fast loss? </a:t>
            </a:r>
          </a:p>
          <a:p>
            <a:r>
              <a:rPr lang="en-US" baseline="0" dirty="0"/>
              <a:t>Do we want humans to remember? To forget?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Watson is the</a:t>
            </a:r>
            <a:r>
              <a:rPr lang="en-US" baseline="0" dirty="0"/>
              <a:t> pinnacle of human-made computing; How does it compare with nature?</a:t>
            </a:r>
          </a:p>
          <a:p>
            <a:r>
              <a:rPr lang="en-US" baseline="0" dirty="0"/>
              <a:t>Lets us use three metrics</a:t>
            </a:r>
          </a:p>
          <a:p>
            <a:endParaRPr lang="en-US" baseline="0" dirty="0"/>
          </a:p>
          <a:p>
            <a:r>
              <a:rPr lang="en-US" baseline="0" dirty="0"/>
              <a:t>1. Initial Cost </a:t>
            </a:r>
            <a:r>
              <a:rPr lang="en-US" baseline="0" dirty="0">
                <a:sym typeface="Wingdings" panose="05000000000000000000" pitchFamily="2" charset="2"/>
              </a:rPr>
              <a:t> one time investment (not considered)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2. Recurring Cost  space and energy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3. Return on investment  computing operations / unit of energy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="1" baseline="0" dirty="0">
                <a:sym typeface="Wingdings" panose="05000000000000000000" pitchFamily="2" charset="2"/>
              </a:rPr>
              <a:t>&lt;Discussion Exercise – Think- Pair- Share&gt;</a:t>
            </a:r>
          </a:p>
          <a:p>
            <a:r>
              <a:rPr lang="en-US" b="1" baseline="0" dirty="0">
                <a:sym typeface="Wingdings" panose="05000000000000000000" pitchFamily="2" charset="2"/>
              </a:rPr>
              <a:t>Challenge: </a:t>
            </a:r>
            <a:r>
              <a:rPr lang="en-US" baseline="0" dirty="0">
                <a:sym typeface="Wingdings" panose="05000000000000000000" pitchFamily="2" charset="2"/>
              </a:rPr>
              <a:t>For a computer, this is easy to estimate. For power and space, find room size and use a power meter respectively. For Efficiency, count the number of operations (standard terms). But how does one do it for nature? 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="0" baseline="0" dirty="0">
                <a:sym typeface="Wingdings" panose="05000000000000000000" pitchFamily="2" charset="2"/>
              </a:rPr>
              <a:t>Since the equivalence to biology is not obvious at first shot, or cannot be measured directly, we need to use Fermi’s method of estimation – (</a:t>
            </a:r>
            <a:r>
              <a:rPr lang="en-US" b="1" baseline="0" dirty="0">
                <a:sym typeface="Wingdings" panose="05000000000000000000" pitchFamily="2" charset="2"/>
              </a:rPr>
              <a:t>Fermi Problem- https://en.wikipedia.org/wiki/Fermi_problem)</a:t>
            </a:r>
          </a:p>
          <a:p>
            <a:endParaRPr lang="en-US" b="1" baseline="0" dirty="0">
              <a:sym typeface="Wingdings" panose="05000000000000000000" pitchFamily="2" charset="2"/>
            </a:endParaRPr>
          </a:p>
          <a:p>
            <a:r>
              <a:rPr lang="en-US" b="0" baseline="0" dirty="0">
                <a:sym typeface="Wingdings" panose="05000000000000000000" pitchFamily="2" charset="2"/>
              </a:rPr>
              <a:t>Area: The brain is a sheet that is crumpled to fit the skull. The crumpling is a specific and enables connections between neighboring folds (https://en.wikipedia.org/wiki/Human_brain). If we spread it, we can measure it.</a:t>
            </a:r>
          </a:p>
          <a:p>
            <a:endParaRPr lang="en-US" b="0" baseline="0" dirty="0">
              <a:sym typeface="Wingdings" panose="05000000000000000000" pitchFamily="2" charset="2"/>
            </a:endParaRPr>
          </a:p>
          <a:p>
            <a:r>
              <a:rPr lang="en-US" b="0" baseline="0" dirty="0">
                <a:sym typeface="Wingdings" panose="05000000000000000000" pitchFamily="2" charset="2"/>
              </a:rPr>
              <a:t>Power:</a:t>
            </a:r>
          </a:p>
          <a:p>
            <a:pPr marL="228600" indent="-228600">
              <a:buAutoNum type="arabicPeriod"/>
            </a:pPr>
            <a:r>
              <a:rPr lang="en-US" b="0" baseline="0" dirty="0">
                <a:sym typeface="Wingdings" panose="05000000000000000000" pitchFamily="2" charset="2"/>
              </a:rPr>
              <a:t>We are consuming food (in </a:t>
            </a:r>
            <a:r>
              <a:rPr lang="en-US" b="0" baseline="0" dirty="0" err="1">
                <a:sym typeface="Wingdings" panose="05000000000000000000" pitchFamily="2" charset="2"/>
              </a:rPr>
              <a:t>kCal</a:t>
            </a:r>
            <a:r>
              <a:rPr lang="en-US" b="0" baseline="0" dirty="0">
                <a:sym typeface="Wingdings" panose="05000000000000000000" pitchFamily="2" charset="2"/>
              </a:rPr>
              <a:t> or J). This is the upper bound of energy that the brain can use; We can choose a fraction (say by volume as a first guess) to estimate energy;</a:t>
            </a:r>
          </a:p>
          <a:p>
            <a:pPr marL="228600" indent="-228600">
              <a:buAutoNum type="arabicPeriod"/>
            </a:pPr>
            <a:r>
              <a:rPr lang="en-US" baseline="0" dirty="0"/>
              <a:t>We can measure heat loss (all energy must be lost as heat) </a:t>
            </a:r>
            <a:r>
              <a:rPr lang="en-US" baseline="0" dirty="0">
                <a:sym typeface="Wingdings" panose="05000000000000000000" pitchFamily="2" charset="2"/>
              </a:rPr>
              <a:t> not a good assumption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We can measure the inflow of chemicals associated with energy use (e.g. extent of ATP in blood or oxygen); Again, this will provide an upper bound (but better than #1);</a:t>
            </a:r>
          </a:p>
          <a:p>
            <a:pPr marL="228600" indent="-228600">
              <a:buAutoNum type="arabicPeriod"/>
            </a:pPr>
            <a:endParaRPr lang="en-US" baseline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0" dirty="0">
                <a:sym typeface="Wingdings" panose="05000000000000000000" pitchFamily="2" charset="2"/>
              </a:rPr>
              <a:t>Energy per operation:  This has two questions 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What is an operation in a brain that that equivalent to a computer?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What is the energy consumed by the brain for specifically that operation?</a:t>
            </a:r>
          </a:p>
          <a:p>
            <a:pPr marL="228600" indent="-228600">
              <a:buAutoNum type="arabicPeriod"/>
            </a:pPr>
            <a:endParaRPr lang="en-US" baseline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0" dirty="0">
                <a:sym typeface="Wingdings" panose="05000000000000000000" pitchFamily="2" charset="2"/>
              </a:rPr>
              <a:t>Here are a few approaches to estimate the first one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Equate spikes to the bits; measure number of spikes; (this approach looks at observing the internal states of the brain)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Find a task (like speech recognition) which a computer can do; assume that the brain does an equivalent number of operations (this approach looks at the output of two system and assumes that the internal states must be equivalent or close)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Others?</a:t>
            </a:r>
          </a:p>
          <a:p>
            <a:pPr marL="0" indent="0">
              <a:buNone/>
            </a:pPr>
            <a:r>
              <a:rPr lang="en-US" baseline="0" dirty="0">
                <a:sym typeface="Wingdings" panose="05000000000000000000" pitchFamily="2" charset="2"/>
              </a:rPr>
              <a:t>**************</a:t>
            </a:r>
          </a:p>
          <a:p>
            <a:pPr marL="0" indent="0">
              <a:buNone/>
            </a:pPr>
            <a:r>
              <a:rPr lang="en-US" baseline="0" dirty="0">
                <a:sym typeface="Wingdings" panose="05000000000000000000" pitchFamily="2" charset="2"/>
              </a:rPr>
              <a:t>Exercise</a:t>
            </a:r>
          </a:p>
          <a:p>
            <a:pPr marL="0" indent="0">
              <a:buNone/>
            </a:pPr>
            <a:r>
              <a:rPr lang="en-US" baseline="0" dirty="0">
                <a:sym typeface="Wingdings" panose="05000000000000000000" pitchFamily="2" charset="2"/>
              </a:rPr>
              <a:t>**************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Criticize the estimations above; based on these weaknesses, try to improve them. (This is a systematic approach to improving your estimates)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The energy for this operation specifically is difficult. But then what is easy  ; Please write down the possibilities here; Check out my guesses in the next slide</a:t>
            </a:r>
          </a:p>
          <a:p>
            <a:pPr marL="0" indent="0">
              <a:buNone/>
            </a:pPr>
            <a:endParaRPr lang="en-US" baseline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839"/>
            <a:ext cx="78867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8084"/>
            <a:ext cx="7886700" cy="541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70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0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EE746 Neuromorphic Engineering U Ganguly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027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dayan@ee.iitb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sUF_CBJq50?t=925" TargetMode="External"/><Relationship Id="rId2" Type="http://schemas.openxmlformats.org/officeDocument/2006/relationships/hyperlink" Target="https://nanomemorylogic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EE746 Neuromorphic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Udayan</a:t>
            </a:r>
            <a:r>
              <a:rPr lang="en-US" dirty="0"/>
              <a:t> </a:t>
            </a:r>
            <a:r>
              <a:rPr lang="en-US" dirty="0" err="1"/>
              <a:t>Ganguly</a:t>
            </a:r>
            <a:endParaRPr lang="en-US" dirty="0"/>
          </a:p>
          <a:p>
            <a:r>
              <a:rPr lang="en-US" dirty="0">
                <a:hlinkClick r:id="rId3"/>
              </a:rPr>
              <a:t>udayan@ee.iitb.ac.in</a:t>
            </a:r>
            <a:r>
              <a:rPr lang="en-US" dirty="0"/>
              <a:t> </a:t>
            </a:r>
          </a:p>
          <a:p>
            <a:r>
              <a:rPr lang="en-US" dirty="0"/>
              <a:t>Aug, 3, 2023</a:t>
            </a:r>
          </a:p>
        </p:txBody>
      </p:sp>
    </p:spTree>
    <p:extLst>
      <p:ext uri="{BB962C8B-B14F-4D97-AF65-F5344CB8AC3E}">
        <p14:creationId xmlns:p14="http://schemas.microsoft.com/office/powerpoint/2010/main" val="34538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A comparison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3" y="585645"/>
            <a:ext cx="7145655" cy="4656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983FA-B0DD-462B-BFD2-77DD52402C02}"/>
              </a:ext>
            </a:extLst>
          </p:cNvPr>
          <p:cNvSpPr txBox="1"/>
          <p:nvPr/>
        </p:nvSpPr>
        <p:spPr>
          <a:xfrm>
            <a:off x="108859" y="5399314"/>
            <a:ext cx="922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Think: How do we “verify” the energy, area and energy efficiency for computer?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Pair: How do we do the same for the brain?</a:t>
            </a:r>
          </a:p>
        </p:txBody>
      </p:sp>
    </p:spTree>
    <p:extLst>
      <p:ext uri="{BB962C8B-B14F-4D97-AF65-F5344CB8AC3E}">
        <p14:creationId xmlns:p14="http://schemas.microsoft.com/office/powerpoint/2010/main" val="2090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76AE-021C-4791-BD58-CA15BF29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93D6-2AC1-4A37-BF2A-CF8C454C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Energy Efficiency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BD3A-9BBA-4162-A611-31EBB517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FA38-ECB0-494C-BCAB-4BEBC769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DDB7-27E5-4A05-AAB0-FD88E327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3654-7CBC-4C4D-9C89-248976C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Neuromorphic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1DE2-B1DA-4663-86E8-90F3FC50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Self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Humanity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why not?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257A-EAF5-4834-82AC-766380D3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C6B1-C372-46DF-9CAF-962F457B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C7CF-3EDC-4175-8C9B-2216A72C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6DD3-76BD-4497-ACAE-9EB8CDD9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A4AE-E3EB-4E0E-B548-584E373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visit  our group’s webpage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https://nanomemorylogic.wordpress.com/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6108-D9EE-4956-A6E7-1D13C48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C9FA-4F64-4EF5-A300-E80F7B0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785F-C301-4768-B294-A0F7E11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08977-42EB-4C1E-8574-68E82E720F8C}"/>
              </a:ext>
            </a:extLst>
          </p:cNvPr>
          <p:cNvSpPr/>
          <p:nvPr/>
        </p:nvSpPr>
        <p:spPr>
          <a:xfrm>
            <a:off x="5127206" y="5372539"/>
            <a:ext cx="379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https://youtu.be/VsUF_CBJq50?t=925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690F9-BCD7-464D-A8C8-66A2659C4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4" y="3167196"/>
            <a:ext cx="4355089" cy="29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D754ED-53D4-4DFF-9025-CABA4C44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BDCE93-2B94-4B67-86ED-4B2F3ED1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486" y="758084"/>
            <a:ext cx="4973864" cy="541887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Education</a:t>
            </a:r>
          </a:p>
          <a:p>
            <a:pPr fontAlgn="base"/>
            <a:r>
              <a:rPr lang="en-US" dirty="0"/>
              <a:t>Ph.D. Materials Science and Engineering Cornell University, 2006</a:t>
            </a:r>
          </a:p>
          <a:p>
            <a:pPr fontAlgn="base"/>
            <a:r>
              <a:rPr lang="en-US" dirty="0"/>
              <a:t>M.S., Materials Science and Engineering Cornell University, 2005</a:t>
            </a:r>
          </a:p>
          <a:p>
            <a:pPr fontAlgn="base"/>
            <a:r>
              <a:rPr lang="en-US" dirty="0"/>
              <a:t>B. Tech., Metallurgical Engineering Indian Institute of Technology Madras (IITM), 2000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IIT Bombay 2010- current</a:t>
            </a:r>
          </a:p>
          <a:p>
            <a:pPr fontAlgn="base"/>
            <a:r>
              <a:rPr lang="en-US" dirty="0"/>
              <a:t>Applied Materials 2006-2010</a:t>
            </a:r>
          </a:p>
          <a:p>
            <a:pPr fontAlgn="base"/>
            <a:r>
              <a:rPr lang="en-US" dirty="0"/>
              <a:t>NASA Ames Research 2006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5321-86D2-40BA-9346-02AAE8C6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A1AC-5773-4C17-8881-AB9640BA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A34F-2DD9-4E9E-AFB9-6F02BC22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nanomemorylogic.files.wordpress.com/2022/10/20221006_124310.jpg?w=768">
            <a:extLst>
              <a:ext uri="{FF2B5EF4-FFF2-40B4-BE49-F238E27FC236}">
                <a16:creationId xmlns:a16="http://schemas.microsoft.com/office/drawing/2014/main" id="{3EA75179-BA06-4907-AB3B-EBF5CB55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5" y="1969323"/>
            <a:ext cx="2181345" cy="2908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518-F4F5-4EAF-B30B-DE4C338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1AB3-6B7D-49EE-89D0-8D56D7A1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9F92-3AC0-4845-AF13-0E3FBFF6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A120-F095-49CB-9250-63732557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CCDD-6AA4-40A6-93B1-15B0EA4D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42C17-86AC-4DF5-8982-DCA58A63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0"/>
            <a:ext cx="592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4D21-BC22-4202-A21F-FF19F3CA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DB17-B0F8-456B-98D2-0E3D1338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8BF1-96D8-464C-9BCA-14593473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F05A-0E82-4C61-89C0-4C4A38EE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AF09-6B85-45F1-8E5E-48AF25B4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D3FF4-06E0-429E-93BD-58B51E23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10" y="-9839"/>
            <a:ext cx="6782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2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E00D-130B-46C2-A482-62228F9A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39"/>
            <a:ext cx="7886700" cy="748245"/>
          </a:xfrm>
        </p:spPr>
        <p:txBody>
          <a:bodyPr>
            <a:normAutofit fontScale="90000"/>
          </a:bodyPr>
          <a:lstStyle/>
          <a:p>
            <a:r>
              <a:rPr lang="en-US"/>
              <a:t>How do we learn? about learning?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5C23-92B8-4B16-919D-85B51480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8084"/>
            <a:ext cx="7886700" cy="5418879"/>
          </a:xfrm>
        </p:spPr>
        <p:txBody>
          <a:bodyPr/>
          <a:lstStyle/>
          <a:p>
            <a:r>
              <a:rPr lang="en-US"/>
              <a:t>SNNs or ourselves?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132D-2EAC-4DD7-BCE5-FA8AACFE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063"/>
            <a:ext cx="2057400" cy="365125"/>
          </a:xfrm>
        </p:spPr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96C4-2CCB-4FBD-94B9-94BDF7F2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7062"/>
            <a:ext cx="3086100" cy="365125"/>
          </a:xfrm>
        </p:spPr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573A-87E7-4176-A176-3D752C8F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02755"/>
            <a:ext cx="2057400" cy="365125"/>
          </a:xfrm>
        </p:spPr>
        <p:txBody>
          <a:bodyPr/>
          <a:lstStyle/>
          <a:p>
            <a:fld id="{F4968806-70D6-4C55-B3A1-4888E27BAFCB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Nerd Brain Idea Cartoon Stock Vector (Royalty Free) 728618575">
            <a:extLst>
              <a:ext uri="{FF2B5EF4-FFF2-40B4-BE49-F238E27FC236}">
                <a16:creationId xmlns:a16="http://schemas.microsoft.com/office/drawing/2014/main" id="{DE2D6C12-6101-4DB3-ADEE-67E183AD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6" y="1607656"/>
            <a:ext cx="3390165" cy="34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C02F6-E3A0-42BE-9970-0BB7D6863C36}"/>
              </a:ext>
            </a:extLst>
          </p:cNvPr>
          <p:cNvSpPr txBox="1"/>
          <p:nvPr/>
        </p:nvSpPr>
        <p:spPr>
          <a:xfrm>
            <a:off x="4216400" y="885371"/>
            <a:ext cx="4666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Think: </a:t>
            </a:r>
            <a:r>
              <a:rPr lang="en-US" dirty="0"/>
              <a:t>To understand an Idea by yourself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Pair: </a:t>
            </a:r>
            <a:r>
              <a:rPr lang="en-US" dirty="0"/>
              <a:t>To collaboratively learn with your buddies from a nebulous stage </a:t>
            </a:r>
          </a:p>
          <a:p>
            <a:endParaRPr lang="en-US" dirty="0"/>
          </a:p>
          <a:p>
            <a:r>
              <a:rPr lang="en-US" dirty="0"/>
              <a:t>How can my buddies get it right? I am surely better, aren’t I ?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Can I further refine my buddies ideas and create a greater idea?</a:t>
            </a:r>
          </a:p>
          <a:p>
            <a:endParaRPr lang="en-US" dirty="0"/>
          </a:p>
          <a:p>
            <a:r>
              <a:rPr lang="en-US" b="1" dirty="0"/>
              <a:t>Share: </a:t>
            </a:r>
            <a:r>
              <a:rPr lang="en-US" dirty="0"/>
              <a:t>To present a matured thesis and understand its strength/weaknesses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DF5D0-EAB5-4F6E-A114-AE6766217855}"/>
              </a:ext>
            </a:extLst>
          </p:cNvPr>
          <p:cNvSpPr txBox="1"/>
          <p:nvPr/>
        </p:nvSpPr>
        <p:spPr>
          <a:xfrm>
            <a:off x="1028700" y="5856514"/>
            <a:ext cx="76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all, ______ not _______ must win!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(in a civilized world … not wild west!)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0B77E-5D17-4935-B89A-8B042FE3A4FE}"/>
                  </a:ext>
                </a:extLst>
              </p14:cNvPr>
              <p14:cNvContentPartPr/>
              <p14:nvPr/>
            </p14:nvContentPartPr>
            <p14:xfrm>
              <a:off x="4340520" y="1028160"/>
              <a:ext cx="4083840" cy="69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0B77E-5D17-4935-B89A-8B042FE3A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160" y="1018800"/>
                <a:ext cx="4102560" cy="7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05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in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09625"/>
            <a:ext cx="8991600" cy="523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CD37C-53D2-4E55-AEF0-99A25D6A51FB}"/>
              </a:ext>
            </a:extLst>
          </p:cNvPr>
          <p:cNvSpPr txBox="1"/>
          <p:nvPr/>
        </p:nvSpPr>
        <p:spPr>
          <a:xfrm>
            <a:off x="1349831" y="171268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F61AC-CD2E-48FE-B7F8-E80490D14154}"/>
              </a:ext>
            </a:extLst>
          </p:cNvPr>
          <p:cNvSpPr txBox="1"/>
          <p:nvPr/>
        </p:nvSpPr>
        <p:spPr>
          <a:xfrm>
            <a:off x="1371605" y="232228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78B9A-2103-4F9B-93B6-8BD932FD9801}"/>
              </a:ext>
            </a:extLst>
          </p:cNvPr>
          <p:cNvSpPr txBox="1"/>
          <p:nvPr/>
        </p:nvSpPr>
        <p:spPr>
          <a:xfrm>
            <a:off x="3647944" y="5581224"/>
            <a:ext cx="5548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Q: Can you see any point on the graph that makes sense?</a:t>
            </a:r>
          </a:p>
          <a:p>
            <a:r>
              <a:rPr lang="en-US" dirty="0">
                <a:solidFill>
                  <a:srgbClr val="0070C0"/>
                </a:solidFill>
              </a:rPr>
              <a:t>A: Computer (~75k INR~1kUSD @ 1GHz)</a:t>
            </a:r>
          </a:p>
        </p:txBody>
      </p:sp>
    </p:spTree>
    <p:extLst>
      <p:ext uri="{BB962C8B-B14F-4D97-AF65-F5344CB8AC3E}">
        <p14:creationId xmlns:p14="http://schemas.microsoft.com/office/powerpoint/2010/main" val="39903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Micro-processor data access timescales from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3989" y="6143625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M Qureshi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9B8057-B9F7-4E4C-AD6C-423FF40C582E}"/>
              </a:ext>
            </a:extLst>
          </p:cNvPr>
          <p:cNvGrpSpPr/>
          <p:nvPr/>
        </p:nvGrpSpPr>
        <p:grpSpPr>
          <a:xfrm>
            <a:off x="1085845" y="714375"/>
            <a:ext cx="8191500" cy="5429250"/>
            <a:chOff x="676270" y="714375"/>
            <a:chExt cx="9010650" cy="54292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270" y="714375"/>
              <a:ext cx="9010650" cy="5429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521EFF-5E94-48F3-B9AD-815F382DE861}"/>
                </a:ext>
              </a:extLst>
            </p:cNvPr>
            <p:cNvSpPr txBox="1"/>
            <p:nvPr/>
          </p:nvSpPr>
          <p:spPr>
            <a:xfrm>
              <a:off x="1719937" y="4499430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6A814A-28DB-420F-BE44-B82CC2C27A11}"/>
                </a:ext>
              </a:extLst>
            </p:cNvPr>
            <p:cNvSpPr txBox="1"/>
            <p:nvPr/>
          </p:nvSpPr>
          <p:spPr>
            <a:xfrm>
              <a:off x="4937901" y="4499430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2905F-D88C-4169-B89F-8B31864F3820}"/>
                </a:ext>
              </a:extLst>
            </p:cNvPr>
            <p:cNvSpPr txBox="1"/>
            <p:nvPr/>
          </p:nvSpPr>
          <p:spPr>
            <a:xfrm>
              <a:off x="6877044" y="4491368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ms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5E6AD5-4995-42BC-B56B-F75B17641352}"/>
                </a:ext>
              </a:extLst>
            </p:cNvPr>
            <p:cNvSpPr txBox="1"/>
            <p:nvPr/>
          </p:nvSpPr>
          <p:spPr>
            <a:xfrm>
              <a:off x="8841008" y="44913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pic>
        <p:nvPicPr>
          <p:cNvPr id="1026" name="Picture 2" descr="Impatient Cartoon High Res Stock Images | Shutterstock">
            <a:extLst>
              <a:ext uri="{FF2B5EF4-FFF2-40B4-BE49-F238E27FC236}">
                <a16:creationId xmlns:a16="http://schemas.microsoft.com/office/drawing/2014/main" id="{CC14A374-23BF-48ED-A6E6-BB648A6F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259" y="3897951"/>
            <a:ext cx="1691484" cy="18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7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11273</TotalTime>
  <Words>1164</Words>
  <Application>Microsoft Office PowerPoint</Application>
  <PresentationFormat>On-screen Show (4:3)</PresentationFormat>
  <Paragraphs>162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EE746 Neuromorphic Engineering</vt:lpstr>
      <vt:lpstr>Why Neuromorphic Engineering?</vt:lpstr>
      <vt:lpstr>Who am I?</vt:lpstr>
      <vt:lpstr>Myself</vt:lpstr>
      <vt:lpstr>PowerPoint Presentation</vt:lpstr>
      <vt:lpstr>PowerPoint Presentation</vt:lpstr>
      <vt:lpstr>How do we learn? about learning?  </vt:lpstr>
      <vt:lpstr>Exponential Growth in Computing</vt:lpstr>
      <vt:lpstr>Micro-processor data access timescales from Memory</vt:lpstr>
      <vt:lpstr>Computation – A comparison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EE746 Neuromorphic Engineering</dc:title>
  <dc:creator>UG</dc:creator>
  <cp:lastModifiedBy>Udayan Ganguly</cp:lastModifiedBy>
  <cp:revision>128</cp:revision>
  <dcterms:created xsi:type="dcterms:W3CDTF">2017-07-17T10:52:55Z</dcterms:created>
  <dcterms:modified xsi:type="dcterms:W3CDTF">2024-01-18T08:35:24Z</dcterms:modified>
</cp:coreProperties>
</file>