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9" r:id="rId3"/>
    <p:sldId id="297" r:id="rId4"/>
    <p:sldId id="260" r:id="rId5"/>
    <p:sldId id="261" r:id="rId6"/>
    <p:sldId id="298" r:id="rId7"/>
    <p:sldId id="262" r:id="rId8"/>
    <p:sldId id="285" r:id="rId9"/>
    <p:sldId id="284" r:id="rId10"/>
    <p:sldId id="289" r:id="rId11"/>
    <p:sldId id="299" r:id="rId12"/>
    <p:sldId id="384" r:id="rId13"/>
    <p:sldId id="383" r:id="rId14"/>
    <p:sldId id="436" r:id="rId15"/>
    <p:sldId id="437" r:id="rId16"/>
    <p:sldId id="438" r:id="rId17"/>
    <p:sldId id="29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829" autoAdjust="0"/>
  </p:normalViewPr>
  <p:slideViewPr>
    <p:cSldViewPr snapToGrid="0">
      <p:cViewPr varScale="1">
        <p:scale>
          <a:sx n="68" d="100"/>
          <a:sy n="68" d="100"/>
        </p:scale>
        <p:origin x="1479"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08BDC-B950-48DD-9B08-2DDBF2AA92B2}"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DAF113AF-CD1B-46B9-B236-62524FB0A9E5}">
      <dgm:prSet phldrT="[Text]"/>
      <dgm:spPr/>
      <dgm:t>
        <a:bodyPr/>
        <a:lstStyle/>
        <a:p>
          <a:r>
            <a:rPr lang="en-US" dirty="0"/>
            <a:t>Device</a:t>
          </a:r>
        </a:p>
      </dgm:t>
    </dgm:pt>
    <dgm:pt modelId="{4F3A93BB-1699-4553-AC0C-5AC61C02FC83}" type="parTrans" cxnId="{8D4E0C94-C43F-4B76-A41F-F496040FA251}">
      <dgm:prSet/>
      <dgm:spPr/>
      <dgm:t>
        <a:bodyPr/>
        <a:lstStyle/>
        <a:p>
          <a:endParaRPr lang="en-US"/>
        </a:p>
      </dgm:t>
    </dgm:pt>
    <dgm:pt modelId="{A05C0F05-2CB7-45DE-9FED-CD2862517C3A}" type="sibTrans" cxnId="{8D4E0C94-C43F-4B76-A41F-F496040FA251}">
      <dgm:prSet/>
      <dgm:spPr/>
      <dgm:t>
        <a:bodyPr/>
        <a:lstStyle/>
        <a:p>
          <a:endParaRPr lang="en-US"/>
        </a:p>
      </dgm:t>
    </dgm:pt>
    <dgm:pt modelId="{A7EF6BFE-9652-468B-AEF3-FE00A9C5561B}">
      <dgm:prSet phldrT="[Text]"/>
      <dgm:spPr/>
      <dgm:t>
        <a:bodyPr/>
        <a:lstStyle/>
        <a:p>
          <a:r>
            <a:rPr lang="en-US" dirty="0"/>
            <a:t>Algorithm</a:t>
          </a:r>
        </a:p>
      </dgm:t>
    </dgm:pt>
    <dgm:pt modelId="{0D013FE7-1998-44EE-9F63-EA0920C8779D}" type="parTrans" cxnId="{5EF759DA-638C-42A5-9340-413341629F4B}">
      <dgm:prSet/>
      <dgm:spPr/>
      <dgm:t>
        <a:bodyPr/>
        <a:lstStyle/>
        <a:p>
          <a:endParaRPr lang="en-US"/>
        </a:p>
      </dgm:t>
    </dgm:pt>
    <dgm:pt modelId="{1E0D3743-6DA7-4B9C-A5B6-569BE7C18B9A}" type="sibTrans" cxnId="{5EF759DA-638C-42A5-9340-413341629F4B}">
      <dgm:prSet/>
      <dgm:spPr/>
      <dgm:t>
        <a:bodyPr/>
        <a:lstStyle/>
        <a:p>
          <a:endParaRPr lang="en-US"/>
        </a:p>
      </dgm:t>
    </dgm:pt>
    <dgm:pt modelId="{44E93244-2925-4F1C-9B34-AA4D047DB0D5}">
      <dgm:prSet phldrT="[Text]"/>
      <dgm:spPr/>
      <dgm:t>
        <a:bodyPr/>
        <a:lstStyle/>
        <a:p>
          <a:r>
            <a:rPr lang="en-US" dirty="0"/>
            <a:t>Biological Inspiration</a:t>
          </a:r>
        </a:p>
      </dgm:t>
    </dgm:pt>
    <dgm:pt modelId="{65CBCCCA-628D-4A43-9944-33F33C1D2001}" type="parTrans" cxnId="{756A9DF3-FC40-4494-8DB6-268BE77E23A9}">
      <dgm:prSet/>
      <dgm:spPr/>
      <dgm:t>
        <a:bodyPr/>
        <a:lstStyle/>
        <a:p>
          <a:endParaRPr lang="en-US"/>
        </a:p>
      </dgm:t>
    </dgm:pt>
    <dgm:pt modelId="{F645508A-4CBC-4B02-B435-A9E517F175E9}" type="sibTrans" cxnId="{756A9DF3-FC40-4494-8DB6-268BE77E23A9}">
      <dgm:prSet/>
      <dgm:spPr/>
      <dgm:t>
        <a:bodyPr/>
        <a:lstStyle/>
        <a:p>
          <a:endParaRPr lang="en-US"/>
        </a:p>
      </dgm:t>
    </dgm:pt>
    <dgm:pt modelId="{BC749DAC-AB5D-4830-8B2D-DEAD52D33E2E}">
      <dgm:prSet phldrT="[Text]"/>
      <dgm:spPr/>
      <dgm:t>
        <a:bodyPr/>
        <a:lstStyle/>
        <a:p>
          <a:r>
            <a:rPr lang="en-US" dirty="0"/>
            <a:t>Circuit</a:t>
          </a:r>
        </a:p>
      </dgm:t>
    </dgm:pt>
    <dgm:pt modelId="{F7FCD914-B5E6-4AFB-8C40-0778F54029AF}" type="parTrans" cxnId="{2E83C7AE-61A3-416E-A1DB-8DA6459F1DBA}">
      <dgm:prSet/>
      <dgm:spPr/>
      <dgm:t>
        <a:bodyPr/>
        <a:lstStyle/>
        <a:p>
          <a:endParaRPr lang="en-US"/>
        </a:p>
      </dgm:t>
    </dgm:pt>
    <dgm:pt modelId="{BF67AE9B-7D9C-48F1-B813-6E07DE41B743}" type="sibTrans" cxnId="{2E83C7AE-61A3-416E-A1DB-8DA6459F1DBA}">
      <dgm:prSet/>
      <dgm:spPr/>
      <dgm:t>
        <a:bodyPr/>
        <a:lstStyle/>
        <a:p>
          <a:endParaRPr lang="en-US"/>
        </a:p>
      </dgm:t>
    </dgm:pt>
    <dgm:pt modelId="{6826573A-D39C-4C83-8744-0AEAAA5FD5ED}">
      <dgm:prSet phldrT="[Text]"/>
      <dgm:spPr/>
      <dgm:t>
        <a:bodyPr/>
        <a:lstStyle/>
        <a:p>
          <a:r>
            <a:rPr lang="en-US" dirty="0"/>
            <a:t>System</a:t>
          </a:r>
        </a:p>
      </dgm:t>
    </dgm:pt>
    <dgm:pt modelId="{35833153-06DD-45F6-A287-4D98D87D882A}" type="parTrans" cxnId="{4AF9DC93-3730-48B6-823A-B313F1DF6565}">
      <dgm:prSet/>
      <dgm:spPr/>
      <dgm:t>
        <a:bodyPr/>
        <a:lstStyle/>
        <a:p>
          <a:endParaRPr lang="en-US"/>
        </a:p>
      </dgm:t>
    </dgm:pt>
    <dgm:pt modelId="{E54DC084-B621-4BD3-89C1-184346703D47}" type="sibTrans" cxnId="{4AF9DC93-3730-48B6-823A-B313F1DF6565}">
      <dgm:prSet/>
      <dgm:spPr/>
      <dgm:t>
        <a:bodyPr/>
        <a:lstStyle/>
        <a:p>
          <a:endParaRPr lang="en-US"/>
        </a:p>
      </dgm:t>
    </dgm:pt>
    <dgm:pt modelId="{6FD13575-CE59-4756-BBF0-A2B76AA55852}" type="pres">
      <dgm:prSet presAssocID="{E5D08BDC-B950-48DD-9B08-2DDBF2AA92B2}" presName="cycle" presStyleCnt="0">
        <dgm:presLayoutVars>
          <dgm:dir/>
          <dgm:resizeHandles val="exact"/>
        </dgm:presLayoutVars>
      </dgm:prSet>
      <dgm:spPr/>
    </dgm:pt>
    <dgm:pt modelId="{4A90F46C-D609-415C-8585-758ED8091F65}" type="pres">
      <dgm:prSet presAssocID="{DAF113AF-CD1B-46B9-B236-62524FB0A9E5}" presName="node" presStyleLbl="node1" presStyleIdx="0" presStyleCnt="5">
        <dgm:presLayoutVars>
          <dgm:bulletEnabled val="1"/>
        </dgm:presLayoutVars>
      </dgm:prSet>
      <dgm:spPr/>
    </dgm:pt>
    <dgm:pt modelId="{BAD2AA1F-EE2A-47C5-A87F-75FC73C18D81}" type="pres">
      <dgm:prSet presAssocID="{A05C0F05-2CB7-45DE-9FED-CD2862517C3A}" presName="sibTrans" presStyleLbl="sibTrans2D1" presStyleIdx="0" presStyleCnt="5"/>
      <dgm:spPr/>
    </dgm:pt>
    <dgm:pt modelId="{356177D6-666F-4640-A576-FC01485F858F}" type="pres">
      <dgm:prSet presAssocID="{A05C0F05-2CB7-45DE-9FED-CD2862517C3A}" presName="connectorText" presStyleLbl="sibTrans2D1" presStyleIdx="0" presStyleCnt="5"/>
      <dgm:spPr/>
    </dgm:pt>
    <dgm:pt modelId="{698FFA2D-5D0B-4C99-B434-28F6663FD39F}" type="pres">
      <dgm:prSet presAssocID="{BC749DAC-AB5D-4830-8B2D-DEAD52D33E2E}" presName="node" presStyleLbl="node1" presStyleIdx="1" presStyleCnt="5">
        <dgm:presLayoutVars>
          <dgm:bulletEnabled val="1"/>
        </dgm:presLayoutVars>
      </dgm:prSet>
      <dgm:spPr/>
    </dgm:pt>
    <dgm:pt modelId="{E1A9C619-C8DD-4DA0-B2E5-39BB616610DD}" type="pres">
      <dgm:prSet presAssocID="{BF67AE9B-7D9C-48F1-B813-6E07DE41B743}" presName="sibTrans" presStyleLbl="sibTrans2D1" presStyleIdx="1" presStyleCnt="5"/>
      <dgm:spPr/>
    </dgm:pt>
    <dgm:pt modelId="{014DC752-2DB0-4410-AE08-910943C76D56}" type="pres">
      <dgm:prSet presAssocID="{BF67AE9B-7D9C-48F1-B813-6E07DE41B743}" presName="connectorText" presStyleLbl="sibTrans2D1" presStyleIdx="1" presStyleCnt="5"/>
      <dgm:spPr/>
    </dgm:pt>
    <dgm:pt modelId="{30D39B50-A0D7-472D-B06C-8364C26F8B70}" type="pres">
      <dgm:prSet presAssocID="{6826573A-D39C-4C83-8744-0AEAAA5FD5ED}" presName="node" presStyleLbl="node1" presStyleIdx="2" presStyleCnt="5">
        <dgm:presLayoutVars>
          <dgm:bulletEnabled val="1"/>
        </dgm:presLayoutVars>
      </dgm:prSet>
      <dgm:spPr/>
    </dgm:pt>
    <dgm:pt modelId="{92FDA8F1-8B46-4BAF-8A27-553E680E4C55}" type="pres">
      <dgm:prSet presAssocID="{E54DC084-B621-4BD3-89C1-184346703D47}" presName="sibTrans" presStyleLbl="sibTrans2D1" presStyleIdx="2" presStyleCnt="5"/>
      <dgm:spPr/>
    </dgm:pt>
    <dgm:pt modelId="{5B16155A-8DC2-4C0A-A9DA-CC7C892C2864}" type="pres">
      <dgm:prSet presAssocID="{E54DC084-B621-4BD3-89C1-184346703D47}" presName="connectorText" presStyleLbl="sibTrans2D1" presStyleIdx="2" presStyleCnt="5"/>
      <dgm:spPr/>
    </dgm:pt>
    <dgm:pt modelId="{DF589C3E-54FE-4A37-A0F6-2DAB95E8C963}" type="pres">
      <dgm:prSet presAssocID="{A7EF6BFE-9652-468B-AEF3-FE00A9C5561B}" presName="node" presStyleLbl="node1" presStyleIdx="3" presStyleCnt="5">
        <dgm:presLayoutVars>
          <dgm:bulletEnabled val="1"/>
        </dgm:presLayoutVars>
      </dgm:prSet>
      <dgm:spPr/>
    </dgm:pt>
    <dgm:pt modelId="{C52AD8EE-CFDD-455D-919D-8E35FE9A5772}" type="pres">
      <dgm:prSet presAssocID="{1E0D3743-6DA7-4B9C-A5B6-569BE7C18B9A}" presName="sibTrans" presStyleLbl="sibTrans2D1" presStyleIdx="3" presStyleCnt="5"/>
      <dgm:spPr/>
    </dgm:pt>
    <dgm:pt modelId="{D6A0C0BE-2D88-416D-A1FC-BA9E23010878}" type="pres">
      <dgm:prSet presAssocID="{1E0D3743-6DA7-4B9C-A5B6-569BE7C18B9A}" presName="connectorText" presStyleLbl="sibTrans2D1" presStyleIdx="3" presStyleCnt="5"/>
      <dgm:spPr/>
    </dgm:pt>
    <dgm:pt modelId="{6F61198D-879E-445F-B349-DC962AEB04E1}" type="pres">
      <dgm:prSet presAssocID="{44E93244-2925-4F1C-9B34-AA4D047DB0D5}" presName="node" presStyleLbl="node1" presStyleIdx="4" presStyleCnt="5">
        <dgm:presLayoutVars>
          <dgm:bulletEnabled val="1"/>
        </dgm:presLayoutVars>
      </dgm:prSet>
      <dgm:spPr/>
    </dgm:pt>
    <dgm:pt modelId="{E34A8914-04EF-4F57-9DB9-737282CFF13D}" type="pres">
      <dgm:prSet presAssocID="{F645508A-4CBC-4B02-B435-A9E517F175E9}" presName="sibTrans" presStyleLbl="sibTrans2D1" presStyleIdx="4" presStyleCnt="5"/>
      <dgm:spPr/>
    </dgm:pt>
    <dgm:pt modelId="{9BDA75FE-2ED0-471A-A1CB-30ECFFB6E416}" type="pres">
      <dgm:prSet presAssocID="{F645508A-4CBC-4B02-B435-A9E517F175E9}" presName="connectorText" presStyleLbl="sibTrans2D1" presStyleIdx="4" presStyleCnt="5"/>
      <dgm:spPr/>
    </dgm:pt>
  </dgm:ptLst>
  <dgm:cxnLst>
    <dgm:cxn modelId="{8F8F740E-70F4-4D79-A5C4-696B2236EDC2}" type="presOf" srcId="{DAF113AF-CD1B-46B9-B236-62524FB0A9E5}" destId="{4A90F46C-D609-415C-8585-758ED8091F65}" srcOrd="0" destOrd="0" presId="urn:microsoft.com/office/officeart/2005/8/layout/cycle2"/>
    <dgm:cxn modelId="{54EEBD0E-20F1-4229-B36E-9B4B2E35AA47}" type="presOf" srcId="{F645508A-4CBC-4B02-B435-A9E517F175E9}" destId="{E34A8914-04EF-4F57-9DB9-737282CFF13D}" srcOrd="0" destOrd="0" presId="urn:microsoft.com/office/officeart/2005/8/layout/cycle2"/>
    <dgm:cxn modelId="{1583F914-1BB8-4B3C-AADF-73BF443AD095}" type="presOf" srcId="{E54DC084-B621-4BD3-89C1-184346703D47}" destId="{92FDA8F1-8B46-4BAF-8A27-553E680E4C55}" srcOrd="0" destOrd="0" presId="urn:microsoft.com/office/officeart/2005/8/layout/cycle2"/>
    <dgm:cxn modelId="{291DB01F-29EF-4F47-8446-0B6B05147F68}" type="presOf" srcId="{E54DC084-B621-4BD3-89C1-184346703D47}" destId="{5B16155A-8DC2-4C0A-A9DA-CC7C892C2864}" srcOrd="1" destOrd="0" presId="urn:microsoft.com/office/officeart/2005/8/layout/cycle2"/>
    <dgm:cxn modelId="{B045BF39-D626-490B-8AE8-80875E9DDD05}" type="presOf" srcId="{BF67AE9B-7D9C-48F1-B813-6E07DE41B743}" destId="{014DC752-2DB0-4410-AE08-910943C76D56}" srcOrd="1" destOrd="0" presId="urn:microsoft.com/office/officeart/2005/8/layout/cycle2"/>
    <dgm:cxn modelId="{67CADF49-D808-4247-87B3-4D5B77B0CFC7}" type="presOf" srcId="{1E0D3743-6DA7-4B9C-A5B6-569BE7C18B9A}" destId="{C52AD8EE-CFDD-455D-919D-8E35FE9A5772}" srcOrd="0" destOrd="0" presId="urn:microsoft.com/office/officeart/2005/8/layout/cycle2"/>
    <dgm:cxn modelId="{0F01D150-9619-4797-9D3F-C69CBC75A92B}" type="presOf" srcId="{A05C0F05-2CB7-45DE-9FED-CD2862517C3A}" destId="{356177D6-666F-4640-A576-FC01485F858F}" srcOrd="1" destOrd="0" presId="urn:microsoft.com/office/officeart/2005/8/layout/cycle2"/>
    <dgm:cxn modelId="{C33F5771-3EBD-4174-AEC4-4003705FAAEA}" type="presOf" srcId="{F645508A-4CBC-4B02-B435-A9E517F175E9}" destId="{9BDA75FE-2ED0-471A-A1CB-30ECFFB6E416}" srcOrd="1" destOrd="0" presId="urn:microsoft.com/office/officeart/2005/8/layout/cycle2"/>
    <dgm:cxn modelId="{D476C08A-35C5-47EE-8445-A560EE7CEB0E}" type="presOf" srcId="{1E0D3743-6DA7-4B9C-A5B6-569BE7C18B9A}" destId="{D6A0C0BE-2D88-416D-A1FC-BA9E23010878}" srcOrd="1" destOrd="0" presId="urn:microsoft.com/office/officeart/2005/8/layout/cycle2"/>
    <dgm:cxn modelId="{4AF9DC93-3730-48B6-823A-B313F1DF6565}" srcId="{E5D08BDC-B950-48DD-9B08-2DDBF2AA92B2}" destId="{6826573A-D39C-4C83-8744-0AEAAA5FD5ED}" srcOrd="2" destOrd="0" parTransId="{35833153-06DD-45F6-A287-4D98D87D882A}" sibTransId="{E54DC084-B621-4BD3-89C1-184346703D47}"/>
    <dgm:cxn modelId="{8D4E0C94-C43F-4B76-A41F-F496040FA251}" srcId="{E5D08BDC-B950-48DD-9B08-2DDBF2AA92B2}" destId="{DAF113AF-CD1B-46B9-B236-62524FB0A9E5}" srcOrd="0" destOrd="0" parTransId="{4F3A93BB-1699-4553-AC0C-5AC61C02FC83}" sibTransId="{A05C0F05-2CB7-45DE-9FED-CD2862517C3A}"/>
    <dgm:cxn modelId="{0386CF99-6CC6-4C6B-96A3-7FC287D14AE8}" type="presOf" srcId="{A05C0F05-2CB7-45DE-9FED-CD2862517C3A}" destId="{BAD2AA1F-EE2A-47C5-A87F-75FC73C18D81}" srcOrd="0" destOrd="0" presId="urn:microsoft.com/office/officeart/2005/8/layout/cycle2"/>
    <dgm:cxn modelId="{A732C9AB-50C1-433E-889C-014AF358C7C1}" type="presOf" srcId="{A7EF6BFE-9652-468B-AEF3-FE00A9C5561B}" destId="{DF589C3E-54FE-4A37-A0F6-2DAB95E8C963}" srcOrd="0" destOrd="0" presId="urn:microsoft.com/office/officeart/2005/8/layout/cycle2"/>
    <dgm:cxn modelId="{31531AAC-27D7-4376-B61D-D7E57749EB0A}" type="presOf" srcId="{BC749DAC-AB5D-4830-8B2D-DEAD52D33E2E}" destId="{698FFA2D-5D0B-4C99-B434-28F6663FD39F}" srcOrd="0" destOrd="0" presId="urn:microsoft.com/office/officeart/2005/8/layout/cycle2"/>
    <dgm:cxn modelId="{2E83C7AE-61A3-416E-A1DB-8DA6459F1DBA}" srcId="{E5D08BDC-B950-48DD-9B08-2DDBF2AA92B2}" destId="{BC749DAC-AB5D-4830-8B2D-DEAD52D33E2E}" srcOrd="1" destOrd="0" parTransId="{F7FCD914-B5E6-4AFB-8C40-0778F54029AF}" sibTransId="{BF67AE9B-7D9C-48F1-B813-6E07DE41B743}"/>
    <dgm:cxn modelId="{12EBDCC7-4E85-44C6-9166-1F2167441565}" type="presOf" srcId="{44E93244-2925-4F1C-9B34-AA4D047DB0D5}" destId="{6F61198D-879E-445F-B349-DC962AEB04E1}" srcOrd="0" destOrd="0" presId="urn:microsoft.com/office/officeart/2005/8/layout/cycle2"/>
    <dgm:cxn modelId="{5EF759DA-638C-42A5-9340-413341629F4B}" srcId="{E5D08BDC-B950-48DD-9B08-2DDBF2AA92B2}" destId="{A7EF6BFE-9652-468B-AEF3-FE00A9C5561B}" srcOrd="3" destOrd="0" parTransId="{0D013FE7-1998-44EE-9F63-EA0920C8779D}" sibTransId="{1E0D3743-6DA7-4B9C-A5B6-569BE7C18B9A}"/>
    <dgm:cxn modelId="{9F4114E7-972B-4012-BEAA-679FFAAE9627}" type="presOf" srcId="{BF67AE9B-7D9C-48F1-B813-6E07DE41B743}" destId="{E1A9C619-C8DD-4DA0-B2E5-39BB616610DD}" srcOrd="0" destOrd="0" presId="urn:microsoft.com/office/officeart/2005/8/layout/cycle2"/>
    <dgm:cxn modelId="{933BF7EE-2DA9-4DA1-BDE8-0F8B515C4FE8}" type="presOf" srcId="{6826573A-D39C-4C83-8744-0AEAAA5FD5ED}" destId="{30D39B50-A0D7-472D-B06C-8364C26F8B70}" srcOrd="0" destOrd="0" presId="urn:microsoft.com/office/officeart/2005/8/layout/cycle2"/>
    <dgm:cxn modelId="{328F39EF-B442-44E3-AE08-FB5D09370B61}" type="presOf" srcId="{E5D08BDC-B950-48DD-9B08-2DDBF2AA92B2}" destId="{6FD13575-CE59-4756-BBF0-A2B76AA55852}" srcOrd="0" destOrd="0" presId="urn:microsoft.com/office/officeart/2005/8/layout/cycle2"/>
    <dgm:cxn modelId="{756A9DF3-FC40-4494-8DB6-268BE77E23A9}" srcId="{E5D08BDC-B950-48DD-9B08-2DDBF2AA92B2}" destId="{44E93244-2925-4F1C-9B34-AA4D047DB0D5}" srcOrd="4" destOrd="0" parTransId="{65CBCCCA-628D-4A43-9944-33F33C1D2001}" sibTransId="{F645508A-4CBC-4B02-B435-A9E517F175E9}"/>
    <dgm:cxn modelId="{8144D7A2-F99F-4408-BB16-5E6C3A130385}" type="presParOf" srcId="{6FD13575-CE59-4756-BBF0-A2B76AA55852}" destId="{4A90F46C-D609-415C-8585-758ED8091F65}" srcOrd="0" destOrd="0" presId="urn:microsoft.com/office/officeart/2005/8/layout/cycle2"/>
    <dgm:cxn modelId="{727BFFA3-A75A-4E81-89D7-15A61361ECD0}" type="presParOf" srcId="{6FD13575-CE59-4756-BBF0-A2B76AA55852}" destId="{BAD2AA1F-EE2A-47C5-A87F-75FC73C18D81}" srcOrd="1" destOrd="0" presId="urn:microsoft.com/office/officeart/2005/8/layout/cycle2"/>
    <dgm:cxn modelId="{1C306657-98EE-4864-9D6F-18CE537F6F71}" type="presParOf" srcId="{BAD2AA1F-EE2A-47C5-A87F-75FC73C18D81}" destId="{356177D6-666F-4640-A576-FC01485F858F}" srcOrd="0" destOrd="0" presId="urn:microsoft.com/office/officeart/2005/8/layout/cycle2"/>
    <dgm:cxn modelId="{80F6CA72-6A24-4462-B091-A6B0DB180E11}" type="presParOf" srcId="{6FD13575-CE59-4756-BBF0-A2B76AA55852}" destId="{698FFA2D-5D0B-4C99-B434-28F6663FD39F}" srcOrd="2" destOrd="0" presId="urn:microsoft.com/office/officeart/2005/8/layout/cycle2"/>
    <dgm:cxn modelId="{D1075E15-0BE6-4DDE-B6D3-296E302DF460}" type="presParOf" srcId="{6FD13575-CE59-4756-BBF0-A2B76AA55852}" destId="{E1A9C619-C8DD-4DA0-B2E5-39BB616610DD}" srcOrd="3" destOrd="0" presId="urn:microsoft.com/office/officeart/2005/8/layout/cycle2"/>
    <dgm:cxn modelId="{38AC09B6-A3B9-4547-B258-B1E49E00E3FB}" type="presParOf" srcId="{E1A9C619-C8DD-4DA0-B2E5-39BB616610DD}" destId="{014DC752-2DB0-4410-AE08-910943C76D56}" srcOrd="0" destOrd="0" presId="urn:microsoft.com/office/officeart/2005/8/layout/cycle2"/>
    <dgm:cxn modelId="{E428EFF9-CD35-4852-9E8F-141AEAEFEED6}" type="presParOf" srcId="{6FD13575-CE59-4756-BBF0-A2B76AA55852}" destId="{30D39B50-A0D7-472D-B06C-8364C26F8B70}" srcOrd="4" destOrd="0" presId="urn:microsoft.com/office/officeart/2005/8/layout/cycle2"/>
    <dgm:cxn modelId="{99DEE7AB-8D03-4922-8CBC-E790C703A905}" type="presParOf" srcId="{6FD13575-CE59-4756-BBF0-A2B76AA55852}" destId="{92FDA8F1-8B46-4BAF-8A27-553E680E4C55}" srcOrd="5" destOrd="0" presId="urn:microsoft.com/office/officeart/2005/8/layout/cycle2"/>
    <dgm:cxn modelId="{AA587B07-414F-43C4-8F1E-AC69AA135B85}" type="presParOf" srcId="{92FDA8F1-8B46-4BAF-8A27-553E680E4C55}" destId="{5B16155A-8DC2-4C0A-A9DA-CC7C892C2864}" srcOrd="0" destOrd="0" presId="urn:microsoft.com/office/officeart/2005/8/layout/cycle2"/>
    <dgm:cxn modelId="{1C390BE0-1FDF-42CE-9923-739DC66A52AB}" type="presParOf" srcId="{6FD13575-CE59-4756-BBF0-A2B76AA55852}" destId="{DF589C3E-54FE-4A37-A0F6-2DAB95E8C963}" srcOrd="6" destOrd="0" presId="urn:microsoft.com/office/officeart/2005/8/layout/cycle2"/>
    <dgm:cxn modelId="{9E3E8931-F228-4FD6-A91A-E77C4AB6BFEB}" type="presParOf" srcId="{6FD13575-CE59-4756-BBF0-A2B76AA55852}" destId="{C52AD8EE-CFDD-455D-919D-8E35FE9A5772}" srcOrd="7" destOrd="0" presId="urn:microsoft.com/office/officeart/2005/8/layout/cycle2"/>
    <dgm:cxn modelId="{299F13CF-3A4C-4E49-9852-396AD158101E}" type="presParOf" srcId="{C52AD8EE-CFDD-455D-919D-8E35FE9A5772}" destId="{D6A0C0BE-2D88-416D-A1FC-BA9E23010878}" srcOrd="0" destOrd="0" presId="urn:microsoft.com/office/officeart/2005/8/layout/cycle2"/>
    <dgm:cxn modelId="{E9411DF3-EFCD-424F-B7F9-B735A92DDCE0}" type="presParOf" srcId="{6FD13575-CE59-4756-BBF0-A2B76AA55852}" destId="{6F61198D-879E-445F-B349-DC962AEB04E1}" srcOrd="8" destOrd="0" presId="urn:microsoft.com/office/officeart/2005/8/layout/cycle2"/>
    <dgm:cxn modelId="{E288645B-6B32-4A36-B756-4906EEA99C7C}" type="presParOf" srcId="{6FD13575-CE59-4756-BBF0-A2B76AA55852}" destId="{E34A8914-04EF-4F57-9DB9-737282CFF13D}" srcOrd="9" destOrd="0" presId="urn:microsoft.com/office/officeart/2005/8/layout/cycle2"/>
    <dgm:cxn modelId="{A07EC8CC-C174-4C7D-A6B2-AC16022FD676}" type="presParOf" srcId="{E34A8914-04EF-4F57-9DB9-737282CFF13D}" destId="{9BDA75FE-2ED0-471A-A1CB-30ECFFB6E41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0F46C-D609-415C-8585-758ED8091F65}">
      <dsp:nvSpPr>
        <dsp:cNvPr id="0" name=""/>
        <dsp:cNvSpPr/>
      </dsp:nvSpPr>
      <dsp:spPr>
        <a:xfrm>
          <a:off x="2871407" y="1877"/>
          <a:ext cx="1633344" cy="16333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Device</a:t>
          </a:r>
        </a:p>
      </dsp:txBody>
      <dsp:txXfrm>
        <a:off x="3110605" y="241075"/>
        <a:ext cx="1154948" cy="1154948"/>
      </dsp:txXfrm>
    </dsp:sp>
    <dsp:sp modelId="{BAD2AA1F-EE2A-47C5-A87F-75FC73C18D81}">
      <dsp:nvSpPr>
        <dsp:cNvPr id="0" name=""/>
        <dsp:cNvSpPr/>
      </dsp:nvSpPr>
      <dsp:spPr>
        <a:xfrm rot="2160000">
          <a:off x="4452960" y="1256115"/>
          <a:ext cx="433489" cy="551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465378" y="1328146"/>
        <a:ext cx="303442" cy="330751"/>
      </dsp:txXfrm>
    </dsp:sp>
    <dsp:sp modelId="{698FFA2D-5D0B-4C99-B434-28F6663FD39F}">
      <dsp:nvSpPr>
        <dsp:cNvPr id="0" name=""/>
        <dsp:cNvSpPr/>
      </dsp:nvSpPr>
      <dsp:spPr>
        <a:xfrm>
          <a:off x="4854510" y="1442685"/>
          <a:ext cx="1633344" cy="16333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Circuit</a:t>
          </a:r>
        </a:p>
      </dsp:txBody>
      <dsp:txXfrm>
        <a:off x="5093708" y="1681883"/>
        <a:ext cx="1154948" cy="1154948"/>
      </dsp:txXfrm>
    </dsp:sp>
    <dsp:sp modelId="{E1A9C619-C8DD-4DA0-B2E5-39BB616610DD}">
      <dsp:nvSpPr>
        <dsp:cNvPr id="0" name=""/>
        <dsp:cNvSpPr/>
      </dsp:nvSpPr>
      <dsp:spPr>
        <a:xfrm rot="6480000">
          <a:off x="5079489" y="3137701"/>
          <a:ext cx="433489" cy="551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5164606" y="3186111"/>
        <a:ext cx="303442" cy="330751"/>
      </dsp:txXfrm>
    </dsp:sp>
    <dsp:sp modelId="{30D39B50-A0D7-472D-B06C-8364C26F8B70}">
      <dsp:nvSpPr>
        <dsp:cNvPr id="0" name=""/>
        <dsp:cNvSpPr/>
      </dsp:nvSpPr>
      <dsp:spPr>
        <a:xfrm>
          <a:off x="4097032" y="3773962"/>
          <a:ext cx="1633344" cy="16333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System</a:t>
          </a:r>
        </a:p>
      </dsp:txBody>
      <dsp:txXfrm>
        <a:off x="4336230" y="4013160"/>
        <a:ext cx="1154948" cy="1154948"/>
      </dsp:txXfrm>
    </dsp:sp>
    <dsp:sp modelId="{92FDA8F1-8B46-4BAF-8A27-553E680E4C55}">
      <dsp:nvSpPr>
        <dsp:cNvPr id="0" name=""/>
        <dsp:cNvSpPr/>
      </dsp:nvSpPr>
      <dsp:spPr>
        <a:xfrm rot="10800000">
          <a:off x="3483603" y="4315007"/>
          <a:ext cx="433489" cy="551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3613650" y="4425258"/>
        <a:ext cx="303442" cy="330751"/>
      </dsp:txXfrm>
    </dsp:sp>
    <dsp:sp modelId="{DF589C3E-54FE-4A37-A0F6-2DAB95E8C963}">
      <dsp:nvSpPr>
        <dsp:cNvPr id="0" name=""/>
        <dsp:cNvSpPr/>
      </dsp:nvSpPr>
      <dsp:spPr>
        <a:xfrm>
          <a:off x="1645783" y="3773962"/>
          <a:ext cx="1633344" cy="16333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Algorithm</a:t>
          </a:r>
        </a:p>
      </dsp:txBody>
      <dsp:txXfrm>
        <a:off x="1884981" y="4013160"/>
        <a:ext cx="1154948" cy="1154948"/>
      </dsp:txXfrm>
    </dsp:sp>
    <dsp:sp modelId="{C52AD8EE-CFDD-455D-919D-8E35FE9A5772}">
      <dsp:nvSpPr>
        <dsp:cNvPr id="0" name=""/>
        <dsp:cNvSpPr/>
      </dsp:nvSpPr>
      <dsp:spPr>
        <a:xfrm rot="15120000">
          <a:off x="1870762" y="3161037"/>
          <a:ext cx="433489" cy="551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1955879" y="3333129"/>
        <a:ext cx="303442" cy="330751"/>
      </dsp:txXfrm>
    </dsp:sp>
    <dsp:sp modelId="{6F61198D-879E-445F-B349-DC962AEB04E1}">
      <dsp:nvSpPr>
        <dsp:cNvPr id="0" name=""/>
        <dsp:cNvSpPr/>
      </dsp:nvSpPr>
      <dsp:spPr>
        <a:xfrm>
          <a:off x="888305" y="1442685"/>
          <a:ext cx="1633344" cy="16333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Biological Inspiration</a:t>
          </a:r>
        </a:p>
      </dsp:txBody>
      <dsp:txXfrm>
        <a:off x="1127503" y="1681883"/>
        <a:ext cx="1154948" cy="1154948"/>
      </dsp:txXfrm>
    </dsp:sp>
    <dsp:sp modelId="{E34A8914-04EF-4F57-9DB9-737282CFF13D}">
      <dsp:nvSpPr>
        <dsp:cNvPr id="0" name=""/>
        <dsp:cNvSpPr/>
      </dsp:nvSpPr>
      <dsp:spPr>
        <a:xfrm rot="19440000">
          <a:off x="2469858" y="1270538"/>
          <a:ext cx="433489" cy="551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482276" y="1419009"/>
        <a:ext cx="303442" cy="33075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1-07-30T12:46:43.386"/>
    </inkml:context>
    <inkml:brush xml:id="br0">
      <inkml:brushProperty name="width" value="0.05292" units="cm"/>
      <inkml:brushProperty name="height" value="0.05292" units="cm"/>
      <inkml:brushProperty name="color" value="#FF0000"/>
    </inkml:brush>
  </inkml:definitions>
  <inkml:trace contextRef="#ctx0" brushRef="#br0">11518 12131 1562 0,'0'0'69'0,"0"0"15"0,0 0-68 0,0 0-16 0,0 0 0 0,0 0 0 15,0 0 32-15,0 0 4 0,0 0 0 0,0 0 0 16,0 0 4-16,0 0 2 0,0 0 0 15,0 0 0 1,0 0-21-16,0 0-4 0,0 0-1 0,0 0 0 0,0 0 33 0,3-2 7 0,0-4 0 0,0 1 1 16,0 0-20-16,0-1-4 0,3 4-1 0,-3-4 0 15,0 4-20-15,3-1-12 0,0-2 12 0,0 0-12 16,3-1 0-16,-3 1 0 0,0 2 0 0,3 1 0 16,0-4 0-16,-1 4-14 0,1-4 4 0,3 1 1 31,-3 0-127-31,3 0-26 0,0-1-5 0,0 4-1 0</inkml:trace>
  <inkml:trace contextRef="#ctx0" brushRef="#br0" timeOffset="202621.74">14483 12700 1630 0,'3'-3'36'0,"-6"-2"7"0,3-3 1 0,-3 3 3 0,3-3-38 0,0 0-9 0,0 3 0 0,0-6 0 16,0 3 39-16,3-2 5 16,-3 2 2-16,3 2 0 0,0-2-38 0,-3 3-8 0,0 0 0 0,0 5 0 15,0 0 0-15,0 0 14 0,0 0-4 0,0 0-1 16,0 0 1-16,0 0 0 0,0 0 0 0,0 0 0 16,0 0-10-16,0 0 10 0,0 0-10 0,0 0 10 15,3 8-10-15,-3-8 0 0,0 0 0 0,0 8 0 16,0-8-74-1,6 8-10-15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BE172-6F60-483A-9F12-E4EF17073A1D}" type="datetimeFigureOut">
              <a:rPr lang="en-US" smtClean="0"/>
              <a:t>1/18/2024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0B662-4260-4759-B9D8-F82624060F87}" type="slidenum">
              <a:rPr lang="en-US" smtClean="0"/>
              <a:t>‹#›</a:t>
            </a:fld>
            <a:endParaRPr lang="en-US"/>
          </a:p>
        </p:txBody>
      </p:sp>
    </p:spTree>
    <p:extLst>
      <p:ext uri="{BB962C8B-B14F-4D97-AF65-F5344CB8AC3E}">
        <p14:creationId xmlns:p14="http://schemas.microsoft.com/office/powerpoint/2010/main" val="96997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EE746!</a:t>
            </a:r>
          </a:p>
          <a:p>
            <a:endParaRPr lang="en-US" dirty="0"/>
          </a:p>
          <a:p>
            <a:r>
              <a:rPr lang="en-US" dirty="0"/>
              <a:t>The course is</a:t>
            </a:r>
            <a:r>
              <a:rPr lang="en-US" baseline="0" dirty="0"/>
              <a:t> taught by Udayan Ganguly.  </a:t>
            </a:r>
          </a:p>
          <a:p>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1</a:t>
            </a:fld>
            <a:endParaRPr lang="en-US"/>
          </a:p>
        </p:txBody>
      </p:sp>
    </p:spTree>
    <p:extLst>
      <p:ext uri="{BB962C8B-B14F-4D97-AF65-F5344CB8AC3E}">
        <p14:creationId xmlns:p14="http://schemas.microsoft.com/office/powerpoint/2010/main" val="393572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Watson is the</a:t>
            </a:r>
            <a:r>
              <a:rPr lang="en-US" baseline="0" dirty="0"/>
              <a:t> pinnacle of human-made computing; How does it compare with nature?</a:t>
            </a:r>
          </a:p>
          <a:p>
            <a:r>
              <a:rPr lang="en-US" baseline="0" dirty="0"/>
              <a:t>Lets us use three metrics</a:t>
            </a:r>
          </a:p>
          <a:p>
            <a:endParaRPr lang="en-US" baseline="0" dirty="0"/>
          </a:p>
          <a:p>
            <a:r>
              <a:rPr lang="en-US" baseline="0" dirty="0"/>
              <a:t>1. Initial Cost </a:t>
            </a:r>
            <a:r>
              <a:rPr lang="en-US" baseline="0" dirty="0">
                <a:sym typeface="Wingdings" panose="05000000000000000000" pitchFamily="2" charset="2"/>
              </a:rPr>
              <a:t> one time investment (not considered)</a:t>
            </a:r>
          </a:p>
          <a:p>
            <a:r>
              <a:rPr lang="en-US" baseline="0" dirty="0">
                <a:sym typeface="Wingdings" panose="05000000000000000000" pitchFamily="2" charset="2"/>
              </a:rPr>
              <a:t>2. Recurring Cost  space and energy</a:t>
            </a:r>
          </a:p>
          <a:p>
            <a:endParaRPr lang="en-US" baseline="0" dirty="0">
              <a:sym typeface="Wingdings" panose="05000000000000000000" pitchFamily="2" charset="2"/>
            </a:endParaRPr>
          </a:p>
          <a:p>
            <a:r>
              <a:rPr lang="en-US" baseline="0" dirty="0">
                <a:sym typeface="Wingdings" panose="05000000000000000000" pitchFamily="2" charset="2"/>
              </a:rPr>
              <a:t>3. Return on investment  computing operations / unit of energy</a:t>
            </a:r>
          </a:p>
          <a:p>
            <a:endParaRPr lang="en-US" baseline="0" dirty="0">
              <a:sym typeface="Wingdings" panose="05000000000000000000" pitchFamily="2" charset="2"/>
            </a:endParaRPr>
          </a:p>
          <a:p>
            <a:r>
              <a:rPr lang="en-US" b="1" baseline="0" dirty="0">
                <a:sym typeface="Wingdings" panose="05000000000000000000" pitchFamily="2" charset="2"/>
              </a:rPr>
              <a:t>&lt;Discussion Exercise – Think- Pair- Share&gt;</a:t>
            </a:r>
          </a:p>
          <a:p>
            <a:r>
              <a:rPr lang="en-US" b="1" baseline="0" dirty="0">
                <a:sym typeface="Wingdings" panose="05000000000000000000" pitchFamily="2" charset="2"/>
              </a:rPr>
              <a:t>Challenge: </a:t>
            </a:r>
            <a:r>
              <a:rPr lang="en-US" baseline="0" dirty="0">
                <a:sym typeface="Wingdings" panose="05000000000000000000" pitchFamily="2" charset="2"/>
              </a:rPr>
              <a:t>For a computer, this is easy to estimate. For power and space, find room size and use a power meter respectively. For Efficiency, count the number of operations (standard terms). But how does one do it for nature? </a:t>
            </a:r>
          </a:p>
          <a:p>
            <a:endParaRPr lang="en-US" baseline="0" dirty="0">
              <a:sym typeface="Wingdings" panose="05000000000000000000" pitchFamily="2" charset="2"/>
            </a:endParaRPr>
          </a:p>
          <a:p>
            <a:r>
              <a:rPr lang="en-US" b="0" baseline="0" dirty="0">
                <a:sym typeface="Wingdings" panose="05000000000000000000" pitchFamily="2" charset="2"/>
              </a:rPr>
              <a:t>Since the equivalence to biology is not obvious at first shot, or cannot be measured directly, we need to use Fermi’s method of estimation – (</a:t>
            </a:r>
            <a:r>
              <a:rPr lang="en-US" b="1" baseline="0" dirty="0">
                <a:sym typeface="Wingdings" panose="05000000000000000000" pitchFamily="2" charset="2"/>
              </a:rPr>
              <a:t>Fermi Problem- https://en.wikipedia.org/wiki/Fermi_problem)</a:t>
            </a:r>
          </a:p>
          <a:p>
            <a:endParaRPr lang="en-US" b="1" baseline="0" dirty="0">
              <a:sym typeface="Wingdings" panose="05000000000000000000" pitchFamily="2" charset="2"/>
            </a:endParaRPr>
          </a:p>
          <a:p>
            <a:r>
              <a:rPr lang="en-US" b="0" baseline="0" dirty="0">
                <a:sym typeface="Wingdings" panose="05000000000000000000" pitchFamily="2" charset="2"/>
              </a:rPr>
              <a:t>Area: The brain is a sheet that is crumpled to fit the skull. The crumpling is a specific and enables connections between neighboring folds (https://en.wikipedia.org/wiki/Human_brain). If we spread it, we can measure it.</a:t>
            </a:r>
          </a:p>
          <a:p>
            <a:endParaRPr lang="en-US" b="0" baseline="0" dirty="0">
              <a:sym typeface="Wingdings" panose="05000000000000000000" pitchFamily="2" charset="2"/>
            </a:endParaRPr>
          </a:p>
          <a:p>
            <a:r>
              <a:rPr lang="en-US" b="0" baseline="0" dirty="0">
                <a:sym typeface="Wingdings" panose="05000000000000000000" pitchFamily="2" charset="2"/>
              </a:rPr>
              <a:t>Power:</a:t>
            </a:r>
          </a:p>
          <a:p>
            <a:pPr marL="228600" indent="-228600">
              <a:buAutoNum type="arabicPeriod"/>
            </a:pPr>
            <a:r>
              <a:rPr lang="en-US" b="0" baseline="0" dirty="0">
                <a:sym typeface="Wingdings" panose="05000000000000000000" pitchFamily="2" charset="2"/>
              </a:rPr>
              <a:t>We are consuming food (in </a:t>
            </a:r>
            <a:r>
              <a:rPr lang="en-US" b="0" baseline="0" dirty="0" err="1">
                <a:sym typeface="Wingdings" panose="05000000000000000000" pitchFamily="2" charset="2"/>
              </a:rPr>
              <a:t>kCal</a:t>
            </a:r>
            <a:r>
              <a:rPr lang="en-US" b="0" baseline="0" dirty="0">
                <a:sym typeface="Wingdings" panose="05000000000000000000" pitchFamily="2" charset="2"/>
              </a:rPr>
              <a:t> or J). This is the upper bound of energy that the brain can use; We can choose a fraction (say by volume as a first guess) to estimate energy;</a:t>
            </a:r>
          </a:p>
          <a:p>
            <a:pPr marL="228600" indent="-228600">
              <a:buAutoNum type="arabicPeriod"/>
            </a:pPr>
            <a:r>
              <a:rPr lang="en-US" baseline="0" dirty="0"/>
              <a:t>We can measure heat loss (all energy must be lost as heat) </a:t>
            </a:r>
            <a:r>
              <a:rPr lang="en-US" baseline="0" dirty="0">
                <a:sym typeface="Wingdings" panose="05000000000000000000" pitchFamily="2" charset="2"/>
              </a:rPr>
              <a:t> not a good assumption</a:t>
            </a:r>
          </a:p>
          <a:p>
            <a:pPr marL="228600" indent="-228600">
              <a:buAutoNum type="arabicPeriod"/>
            </a:pPr>
            <a:r>
              <a:rPr lang="en-US" baseline="0" dirty="0">
                <a:sym typeface="Wingdings" panose="05000000000000000000" pitchFamily="2" charset="2"/>
              </a:rPr>
              <a:t>We can measure the inflow of chemicals associated with energy use (e.g. extent of ATP in blood or oxygen); Again, this will provide an upper bound (but better than #1);</a:t>
            </a:r>
          </a:p>
          <a:p>
            <a:pPr marL="228600" indent="-228600">
              <a:buAutoNum type="arabicPeriod"/>
            </a:pPr>
            <a:endParaRPr lang="en-US" baseline="0" dirty="0">
              <a:sym typeface="Wingdings" panose="05000000000000000000" pitchFamily="2" charset="2"/>
            </a:endParaRPr>
          </a:p>
          <a:p>
            <a:pPr marL="0" indent="0">
              <a:buNone/>
            </a:pPr>
            <a:r>
              <a:rPr lang="en-US" baseline="0" dirty="0">
                <a:sym typeface="Wingdings" panose="05000000000000000000" pitchFamily="2" charset="2"/>
              </a:rPr>
              <a:t>Energy per operation:  This has two questions </a:t>
            </a:r>
          </a:p>
          <a:p>
            <a:pPr marL="228600" indent="-228600">
              <a:buAutoNum type="arabicPeriod"/>
            </a:pPr>
            <a:r>
              <a:rPr lang="en-US" baseline="0" dirty="0">
                <a:sym typeface="Wingdings" panose="05000000000000000000" pitchFamily="2" charset="2"/>
              </a:rPr>
              <a:t>What is an operation in a brain that that equivalent to a computer?</a:t>
            </a:r>
          </a:p>
          <a:p>
            <a:pPr marL="228600" indent="-228600">
              <a:buAutoNum type="arabicPeriod"/>
            </a:pPr>
            <a:r>
              <a:rPr lang="en-US" baseline="0" dirty="0">
                <a:sym typeface="Wingdings" panose="05000000000000000000" pitchFamily="2" charset="2"/>
              </a:rPr>
              <a:t>What is the energy consumed by the brain for specifically that operation?</a:t>
            </a:r>
          </a:p>
          <a:p>
            <a:pPr marL="228600" indent="-228600">
              <a:buAutoNum type="arabicPeriod"/>
            </a:pPr>
            <a:endParaRPr lang="en-US" baseline="0" dirty="0">
              <a:sym typeface="Wingdings" panose="05000000000000000000" pitchFamily="2" charset="2"/>
            </a:endParaRPr>
          </a:p>
          <a:p>
            <a:pPr marL="0" indent="0">
              <a:buNone/>
            </a:pPr>
            <a:r>
              <a:rPr lang="en-US" baseline="0" dirty="0">
                <a:sym typeface="Wingdings" panose="05000000000000000000" pitchFamily="2" charset="2"/>
              </a:rPr>
              <a:t>Here are a few approaches to estimate the first one</a:t>
            </a:r>
          </a:p>
          <a:p>
            <a:pPr marL="228600" indent="-228600">
              <a:buAutoNum type="arabicPeriod"/>
            </a:pPr>
            <a:r>
              <a:rPr lang="en-US" baseline="0" dirty="0">
                <a:sym typeface="Wingdings" panose="05000000000000000000" pitchFamily="2" charset="2"/>
              </a:rPr>
              <a:t>Equate spikes to the bits; measure number of spikes; (this approach looks at observing the internal states of the brain)</a:t>
            </a:r>
          </a:p>
          <a:p>
            <a:pPr marL="228600" indent="-228600">
              <a:buAutoNum type="arabicPeriod"/>
            </a:pPr>
            <a:r>
              <a:rPr lang="en-US" baseline="0" dirty="0">
                <a:sym typeface="Wingdings" panose="05000000000000000000" pitchFamily="2" charset="2"/>
              </a:rPr>
              <a:t>Find a task (like speech recognition) which a computer can do; assume that the brain does an equivalent number of operations (this approach looks at the output of two system and assumes that the internal states must be equivalent or close)</a:t>
            </a:r>
          </a:p>
          <a:p>
            <a:pPr marL="228600" indent="-228600">
              <a:buAutoNum type="arabicPeriod"/>
            </a:pPr>
            <a:r>
              <a:rPr lang="en-US" baseline="0" dirty="0">
                <a:sym typeface="Wingdings" panose="05000000000000000000" pitchFamily="2" charset="2"/>
              </a:rPr>
              <a:t>Others?</a:t>
            </a:r>
          </a:p>
          <a:p>
            <a:pPr marL="0" indent="0">
              <a:buNone/>
            </a:pPr>
            <a:r>
              <a:rPr lang="en-US" baseline="0" dirty="0">
                <a:sym typeface="Wingdings" panose="05000000000000000000" pitchFamily="2" charset="2"/>
              </a:rPr>
              <a:t>**************</a:t>
            </a:r>
          </a:p>
          <a:p>
            <a:pPr marL="0" indent="0">
              <a:buNone/>
            </a:pPr>
            <a:r>
              <a:rPr lang="en-US" baseline="0" dirty="0">
                <a:sym typeface="Wingdings" panose="05000000000000000000" pitchFamily="2" charset="2"/>
              </a:rPr>
              <a:t>Exercise</a:t>
            </a:r>
          </a:p>
          <a:p>
            <a:pPr marL="0" indent="0">
              <a:buNone/>
            </a:pPr>
            <a:r>
              <a:rPr lang="en-US" baseline="0" dirty="0">
                <a:sym typeface="Wingdings" panose="05000000000000000000" pitchFamily="2" charset="2"/>
              </a:rPr>
              <a:t>**************</a:t>
            </a:r>
          </a:p>
          <a:p>
            <a:pPr marL="228600" indent="-228600">
              <a:buAutoNum type="arabicPeriod"/>
            </a:pPr>
            <a:r>
              <a:rPr lang="en-US" baseline="0" dirty="0">
                <a:sym typeface="Wingdings" panose="05000000000000000000" pitchFamily="2" charset="2"/>
              </a:rPr>
              <a:t>Criticize the estimations above; based on these weaknesses, try to improve them. (This is a systematic approach to improving your estimates)</a:t>
            </a:r>
          </a:p>
          <a:p>
            <a:pPr marL="228600" indent="-228600">
              <a:buAutoNum type="arabicPeriod"/>
            </a:pPr>
            <a:r>
              <a:rPr lang="en-US" baseline="0" dirty="0">
                <a:sym typeface="Wingdings" panose="05000000000000000000" pitchFamily="2" charset="2"/>
              </a:rPr>
              <a:t>The energy for this operation specifically is difficult. But then what is easy  ; Please write down the possibilities here; Check out my guesses in the next slide</a:t>
            </a:r>
          </a:p>
          <a:p>
            <a:pPr marL="0" indent="0">
              <a:buNone/>
            </a:pPr>
            <a:endParaRPr lang="en-US" baseline="0" dirty="0">
              <a:sym typeface="Wingdings" panose="05000000000000000000" pitchFamily="2" charset="2"/>
            </a:endParaRPr>
          </a:p>
          <a:p>
            <a:pPr marL="0" indent="0">
              <a:buNone/>
            </a:pPr>
            <a:endParaRPr lang="en-US" baseline="0" dirty="0">
              <a:sym typeface="Wingdings" panose="05000000000000000000" pitchFamily="2" charset="2"/>
            </a:endParaRPr>
          </a:p>
          <a:p>
            <a:pPr marL="0" inden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D790B662-4260-4759-B9D8-F82624060F87}" type="slidenum">
              <a:rPr lang="en-US" smtClean="0"/>
              <a:t>2</a:t>
            </a:fld>
            <a:endParaRPr lang="en-US"/>
          </a:p>
        </p:txBody>
      </p:sp>
    </p:spTree>
    <p:extLst>
      <p:ext uri="{BB962C8B-B14F-4D97-AF65-F5344CB8AC3E}">
        <p14:creationId xmlns:p14="http://schemas.microsoft.com/office/powerpoint/2010/main" val="375727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invent 5 Fermi Problems and make a strategy to solve 2 of them?</a:t>
            </a:r>
          </a:p>
        </p:txBody>
      </p:sp>
      <p:sp>
        <p:nvSpPr>
          <p:cNvPr id="4" name="Slide Number Placeholder 3"/>
          <p:cNvSpPr>
            <a:spLocks noGrp="1"/>
          </p:cNvSpPr>
          <p:nvPr>
            <p:ph type="sldNum" sz="quarter" idx="5"/>
          </p:nvPr>
        </p:nvSpPr>
        <p:spPr/>
        <p:txBody>
          <a:bodyPr/>
          <a:lstStyle/>
          <a:p>
            <a:fld id="{D790B662-4260-4759-B9D8-F82624060F87}" type="slidenum">
              <a:rPr lang="en-US" smtClean="0"/>
              <a:t>3</a:t>
            </a:fld>
            <a:endParaRPr lang="en-US"/>
          </a:p>
        </p:txBody>
      </p:sp>
    </p:spTree>
    <p:extLst>
      <p:ext uri="{BB962C8B-B14F-4D97-AF65-F5344CB8AC3E}">
        <p14:creationId xmlns:p14="http://schemas.microsoft.com/office/powerpoint/2010/main" val="1795332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a:sym typeface="Wingdings" panose="05000000000000000000" pitchFamily="2" charset="2"/>
            </a:endParaRPr>
          </a:p>
          <a:p>
            <a:pPr marL="0" indent="0">
              <a:buNone/>
            </a:pPr>
            <a:r>
              <a:rPr lang="en-US" baseline="0" dirty="0">
                <a:sym typeface="Wingdings" panose="05000000000000000000" pitchFamily="2" charset="2"/>
              </a:rPr>
              <a:t>Can you read this sentence? Yes- I think so!</a:t>
            </a:r>
          </a:p>
          <a:p>
            <a:pPr marL="0" indent="0">
              <a:buNone/>
            </a:pPr>
            <a:endParaRPr lang="en-US" baseline="0" dirty="0">
              <a:sym typeface="Wingdings" panose="05000000000000000000" pitchFamily="2" charset="2"/>
            </a:endParaRPr>
          </a:p>
          <a:p>
            <a:pPr marL="0" indent="0">
              <a:buNone/>
            </a:pPr>
            <a:endParaRPr lang="en-US" baseline="0" dirty="0">
              <a:sym typeface="Wingdings" panose="05000000000000000000" pitchFamily="2" charset="2"/>
            </a:endParaRPr>
          </a:p>
          <a:p>
            <a:pPr marL="0" indent="0">
              <a:buNone/>
            </a:pPr>
            <a:endParaRPr lang="en-US" baseline="0" dirty="0">
              <a:sym typeface="Wingdings" panose="05000000000000000000" pitchFamily="2" charset="2"/>
            </a:endParaRPr>
          </a:p>
          <a:p>
            <a:pPr marL="0" indent="0">
              <a:buNone/>
            </a:pPr>
            <a:endParaRPr lang="en-US" baseline="0" dirty="0">
              <a:sym typeface="Wingdings" panose="05000000000000000000" pitchFamily="2" charset="2"/>
            </a:endParaRPr>
          </a:p>
          <a:p>
            <a:pPr marL="0" indent="0">
              <a:buNone/>
            </a:pPr>
            <a:endParaRPr lang="en-US" baseline="0" dirty="0">
              <a:sym typeface="Wingdings" panose="05000000000000000000" pitchFamily="2" charset="2"/>
            </a:endParaRPr>
          </a:p>
          <a:p>
            <a:pPr marL="0" indent="0">
              <a:buNone/>
            </a:pPr>
            <a:r>
              <a:rPr lang="en-US" baseline="0" dirty="0">
                <a:sym typeface="Wingdings" panose="05000000000000000000" pitchFamily="2" charset="2"/>
              </a:rPr>
              <a:t>**********************************</a:t>
            </a:r>
          </a:p>
          <a:p>
            <a:pPr marL="0" indent="0">
              <a:buNone/>
            </a:pPr>
            <a:r>
              <a:rPr lang="en-US" baseline="0" dirty="0">
                <a:sym typeface="Wingdings" panose="05000000000000000000" pitchFamily="2" charset="2"/>
              </a:rPr>
              <a:t>&lt;Answer to previous slide&gt;</a:t>
            </a:r>
          </a:p>
          <a:p>
            <a:pPr marL="228600" indent="-228600">
              <a:buAutoNum type="arabicPeriod"/>
            </a:pPr>
            <a:r>
              <a:rPr lang="en-US" baseline="0" dirty="0">
                <a:sym typeface="Wingdings" panose="05000000000000000000" pitchFamily="2" charset="2"/>
              </a:rPr>
              <a:t>Use spikes and find energy from O2 or ATP and then do a simple division; </a:t>
            </a:r>
          </a:p>
          <a:p>
            <a:pPr marL="228600" indent="-228600">
              <a:buAutoNum type="arabicPeriod"/>
            </a:pPr>
            <a:r>
              <a:rPr lang="en-US" baseline="0" dirty="0">
                <a:sym typeface="Wingdings" panose="05000000000000000000" pitchFamily="2" charset="2"/>
              </a:rPr>
              <a:t>A specific task with a computer equivalent operations estimates the number of ops; energy is measured as compared to a resting state to arrive at net energy for the operation</a:t>
            </a:r>
          </a:p>
          <a:p>
            <a:pPr marL="0" indent="0">
              <a:buNone/>
            </a:pPr>
            <a:endParaRPr lang="en-US" baseline="0" dirty="0">
              <a:sym typeface="Wingdings" panose="05000000000000000000" pitchFamily="2" charset="2"/>
            </a:endParaRPr>
          </a:p>
          <a:p>
            <a:pPr marL="0" indent="0">
              <a:buNone/>
            </a:pPr>
            <a:r>
              <a:rPr lang="en-US" baseline="0" dirty="0">
                <a:sym typeface="Wingdings" panose="05000000000000000000" pitchFamily="2" charset="2"/>
              </a:rPr>
              <a:t>Both these are estimates; one may compare these to see how different they are!</a:t>
            </a:r>
          </a:p>
          <a:p>
            <a:pPr marL="0" indent="0">
              <a:buNone/>
            </a:pPr>
            <a:r>
              <a:rPr lang="en-US" baseline="0" dirty="0">
                <a:sym typeface="Wingdings" panose="05000000000000000000" pitchFamily="2" charset="2"/>
              </a:rPr>
              <a:t>**********************************</a:t>
            </a:r>
          </a:p>
          <a:p>
            <a:pPr marL="0" indent="0">
              <a:buNone/>
            </a:pPr>
            <a:endParaRPr lang="en-US" baseline="0" dirty="0">
              <a:sym typeface="Wingdings" panose="05000000000000000000" pitchFamily="2" charset="2"/>
            </a:endParaRPr>
          </a:p>
          <a:p>
            <a:pPr marL="0" indent="0">
              <a:buNone/>
            </a:pPr>
            <a:r>
              <a:rPr lang="en-US" baseline="0" dirty="0">
                <a:sym typeface="Wingdings" panose="05000000000000000000" pitchFamily="2" charset="2"/>
              </a:rPr>
              <a:t> </a:t>
            </a:r>
          </a:p>
          <a:p>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4</a:t>
            </a:fld>
            <a:endParaRPr lang="en-US"/>
          </a:p>
        </p:txBody>
      </p:sp>
    </p:spTree>
    <p:extLst>
      <p:ext uri="{BB962C8B-B14F-4D97-AF65-F5344CB8AC3E}">
        <p14:creationId xmlns:p14="http://schemas.microsoft.com/office/powerpoint/2010/main" val="3981656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2013,</a:t>
            </a:r>
            <a:r>
              <a:rPr lang="en-US" baseline="0" dirty="0"/>
              <a:t> Google’s AI was not very good; it could not understand this sentence at all</a:t>
            </a:r>
          </a:p>
          <a:p>
            <a:r>
              <a:rPr lang="en-US" baseline="0" dirty="0"/>
              <a:t>In 2020; Google could understand the sentence but did not recognize its own name </a:t>
            </a:r>
            <a:r>
              <a:rPr lang="en-US" baseline="0" dirty="0">
                <a:sym typeface="Wingdings" panose="05000000000000000000" pitchFamily="2" charset="2"/>
              </a:rPr>
              <a:t> This is ironical! Did google understand the irony?!  This is despite all the computing power of server farms. </a:t>
            </a:r>
          </a:p>
          <a:p>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This is a still a function difference. Efficiency (Energy, Space) is a further advantage of biology.</a:t>
            </a:r>
          </a:p>
        </p:txBody>
      </p:sp>
      <p:sp>
        <p:nvSpPr>
          <p:cNvPr id="4" name="Slide Number Placeholder 3"/>
          <p:cNvSpPr>
            <a:spLocks noGrp="1"/>
          </p:cNvSpPr>
          <p:nvPr>
            <p:ph type="sldNum" sz="quarter" idx="10"/>
          </p:nvPr>
        </p:nvSpPr>
        <p:spPr/>
        <p:txBody>
          <a:bodyPr/>
          <a:lstStyle/>
          <a:p>
            <a:fld id="{D790B662-4260-4759-B9D8-F82624060F87}" type="slidenum">
              <a:rPr lang="en-US" smtClean="0"/>
              <a:t>5</a:t>
            </a:fld>
            <a:endParaRPr lang="en-US"/>
          </a:p>
        </p:txBody>
      </p:sp>
    </p:spTree>
    <p:extLst>
      <p:ext uri="{BB962C8B-B14F-4D97-AF65-F5344CB8AC3E}">
        <p14:creationId xmlns:p14="http://schemas.microsoft.com/office/powerpoint/2010/main" val="3893268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lecture, we will introduce 3 aspects. </a:t>
            </a:r>
          </a:p>
          <a:p>
            <a:pPr marL="228600" indent="-228600">
              <a:buAutoNum type="arabicPeriod"/>
            </a:pPr>
            <a:r>
              <a:rPr lang="en-US" baseline="0" dirty="0"/>
              <a:t>How do we compute? </a:t>
            </a:r>
          </a:p>
          <a:p>
            <a:pPr marL="0" indent="0">
              <a:buNone/>
            </a:pPr>
            <a:r>
              <a:rPr lang="en-US" baseline="0" dirty="0"/>
              <a:t>This means (</a:t>
            </a:r>
            <a:r>
              <a:rPr lang="en-US" baseline="0" dirty="0" err="1"/>
              <a:t>i</a:t>
            </a:r>
            <a:r>
              <a:rPr lang="en-US" baseline="0" dirty="0"/>
              <a:t>) what are biological elements responsible for computing (ii) how do they form a network (iii) how do they perform computation i.e. for an input, provide an output to mock-up a specific function e.g. classification (input signal is associated with a class), navigation (given an environment, decide an action e.g. direction or speed).</a:t>
            </a:r>
          </a:p>
          <a:p>
            <a:pPr marL="0" indent="0">
              <a:buNone/>
            </a:pPr>
            <a:endParaRPr lang="en-US" baseline="0" dirty="0"/>
          </a:p>
          <a:p>
            <a:pPr marL="0" indent="0">
              <a:buNone/>
            </a:pPr>
            <a:r>
              <a:rPr lang="en-US" baseline="0" dirty="0"/>
              <a:t>How did we learn such computation?</a:t>
            </a:r>
          </a:p>
          <a:p>
            <a:pPr marL="0" indent="0">
              <a:buNone/>
            </a:pPr>
            <a:endParaRPr lang="en-US" baseline="0" dirty="0"/>
          </a:p>
          <a:p>
            <a:pPr marL="0" indent="0">
              <a:buNone/>
            </a:pPr>
            <a:r>
              <a:rPr lang="en-US" baseline="0" dirty="0"/>
              <a:t>This is essentially neuroscience (i.e. biology) and its model (computational neuroscience) and algorithms (computer science)</a:t>
            </a:r>
          </a:p>
          <a:p>
            <a:pPr marL="0" indent="0">
              <a:buNone/>
            </a:pPr>
            <a:endParaRPr lang="en-US" baseline="0" dirty="0"/>
          </a:p>
          <a:p>
            <a:pPr marL="0" indent="0">
              <a:buNone/>
            </a:pPr>
            <a:r>
              <a:rPr lang="en-US" baseline="0" dirty="0"/>
              <a:t>2. Neuromorphic Engineering –  Opportunities</a:t>
            </a:r>
          </a:p>
          <a:p>
            <a:pPr marL="0" indent="0">
              <a:buNone/>
            </a:pPr>
            <a:endParaRPr lang="en-US" dirty="0"/>
          </a:p>
          <a:p>
            <a:pPr marL="0" indent="0">
              <a:buNone/>
            </a:pPr>
            <a:r>
              <a:rPr lang="en-US" dirty="0"/>
              <a:t>The algorithm can be implemented in a standard</a:t>
            </a:r>
            <a:r>
              <a:rPr lang="en-US" baseline="0" dirty="0"/>
              <a:t> computer with a or von Neumann architecture. However, such a computer is structurally significantly different from the brain. e.g. </a:t>
            </a:r>
          </a:p>
          <a:p>
            <a:pPr marL="0" indent="0">
              <a:buNone/>
            </a:pPr>
            <a:r>
              <a:rPr lang="en-US" baseline="0" dirty="0"/>
              <a:t>A computer has separate logic and memory leading to the “interconnect bottle neck”; Here, ferrying data between memory and logic units takes the most energy and time. </a:t>
            </a:r>
          </a:p>
          <a:p>
            <a:pPr marL="0" indent="0">
              <a:buNone/>
            </a:pPr>
            <a:r>
              <a:rPr lang="en-US" baseline="0" dirty="0"/>
              <a:t>In comparison, the brain does not have a separate – logic and memory blocks are not separately located. If so, we could remove a section of the brain and replace it with another persons memory to do a replacement. But unlike other organs – this is not done. </a:t>
            </a:r>
          </a:p>
          <a:p>
            <a:pPr marL="0" indent="0">
              <a:buNone/>
            </a:pPr>
            <a:r>
              <a:rPr lang="en-US" baseline="0" dirty="0"/>
              <a:t>Second, the von Neumann computer works on Boolean logic while the brain works on spikes. So, the emulation of spikes based system dynamics with Boolean logic is not a natural ”fit” and requires severe adaptation that is bound to be clunky and inefficient. There are may other differences.   </a:t>
            </a:r>
          </a:p>
          <a:p>
            <a:pPr marL="0" indent="0">
              <a:buNone/>
            </a:pPr>
            <a:endParaRPr lang="en-US" baseline="0" dirty="0"/>
          </a:p>
          <a:p>
            <a:pPr marL="0" indent="0">
              <a:buNone/>
            </a:pPr>
            <a:r>
              <a:rPr lang="en-US" baseline="0" dirty="0"/>
              <a:t>It also turns out that the brain has 100 billion neurons but electronic simulations are crude (http://www.kurzweilai.net/ibm-simulates-530-billon-neurons-100-trillion-synapses-on-worlds-fastest-supercomputer) i.e. digital (not analog) and clocked with no real-time learning.. And extremely inefficient in terms of energy and space.</a:t>
            </a:r>
          </a:p>
          <a:p>
            <a:pPr marL="0" indent="0">
              <a:buNone/>
            </a:pPr>
            <a:endParaRPr lang="en-US" baseline="0" dirty="0"/>
          </a:p>
          <a:p>
            <a:pPr marL="0" indent="0">
              <a:buNone/>
            </a:pPr>
            <a:r>
              <a:rPr lang="en-US" baseline="0" dirty="0"/>
              <a:t>So the question is… can we make an electronic system that computes more like biology i.e. individual elements like neurons are mapped to circuit elements and architecture is also similarly mapped (no separate logic vs memory blocks but mixed blocks). This imitation could enable us to learn important vs. non-critical structures of biology. Thus, compared to the state-of-the-art – there are significant opportunities (a) to enable efficiency and (ii) to understand biology</a:t>
            </a:r>
          </a:p>
          <a:p>
            <a:pPr marL="0" indent="0">
              <a:buNone/>
            </a:pPr>
            <a:endParaRPr lang="en-US" baseline="0" dirty="0"/>
          </a:p>
          <a:p>
            <a:pPr marL="0" indent="0">
              <a:buNone/>
            </a:pPr>
            <a:r>
              <a:rPr lang="en-US" baseline="0" dirty="0"/>
              <a:t>3. Why neuromorphic engineering? </a:t>
            </a:r>
          </a:p>
          <a:p>
            <a:pPr marL="0" indent="0">
              <a:buNone/>
            </a:pPr>
            <a:br>
              <a:rPr lang="en-US" baseline="0" dirty="0"/>
            </a:br>
            <a:r>
              <a:rPr lang="en-US" baseline="0" dirty="0"/>
              <a:t>This has two aspects</a:t>
            </a:r>
          </a:p>
          <a:p>
            <a:pPr marL="285750" indent="-285750">
              <a:buAutoNum type="romanLcParenBoth"/>
            </a:pPr>
            <a:r>
              <a:rPr lang="en-US" baseline="0" dirty="0"/>
              <a:t>New applications and better efficiency can be enabled </a:t>
            </a:r>
          </a:p>
          <a:p>
            <a:pPr marL="285750" indent="-285750">
              <a:buAutoNum type="romanLcParenBoth"/>
            </a:pPr>
            <a:r>
              <a:rPr lang="en-US" baseline="0" dirty="0"/>
              <a:t>Nanoscale engineering is a new tool to create these architectures. But a holistic approach is needed to enable system engineering: algorithm </a:t>
            </a:r>
            <a:r>
              <a:rPr lang="en-US" baseline="0" dirty="0">
                <a:sym typeface="Wingdings" panose="05000000000000000000" pitchFamily="2" charset="2"/>
              </a:rPr>
              <a:t> hardware architecture  device</a:t>
            </a:r>
          </a:p>
          <a:p>
            <a:pPr marL="0" indent="0">
              <a:buNone/>
            </a:pPr>
            <a:r>
              <a:rPr lang="en-US" baseline="0" dirty="0">
                <a:sym typeface="Wingdings" panose="05000000000000000000" pitchFamily="2" charset="2"/>
              </a:rPr>
              <a:t>This is a new inter-disciplinary frontier and requires a new class of engineers. </a:t>
            </a:r>
          </a:p>
          <a:p>
            <a:pPr marL="0" indent="0">
              <a:buNone/>
            </a:pPr>
            <a:endParaRPr lang="en-US" baseline="0" dirty="0">
              <a:sym typeface="Wingdings" panose="05000000000000000000" pitchFamily="2" charset="2"/>
            </a:endParaRPr>
          </a:p>
          <a:p>
            <a:pPr marL="0" indent="0">
              <a:buNone/>
            </a:pPr>
            <a:r>
              <a:rPr lang="en-US" baseline="0" dirty="0">
                <a:sym typeface="Wingdings" panose="05000000000000000000" pitchFamily="2" charset="2"/>
              </a:rPr>
              <a:t>This is somewhat like when Boolean logic was first created </a:t>
            </a:r>
            <a:r>
              <a:rPr lang="en-US" baseline="0" dirty="0"/>
              <a:t> but its hardware/architecture and device required a holistic engineering approach. One difference is that Boole created the logic based on mathematics that had clear structure. For biological neural networks, this biological proof exists for us to observe but even the translation to mathematics and algorithms is necessary. This makes the topic so fascinating as you can see the power of the brain (something we can achieve if we get it right) but the question is hugely challenging. </a:t>
            </a:r>
          </a:p>
          <a:p>
            <a:pPr marL="0" indent="0">
              <a:buNone/>
            </a:pPr>
            <a:endParaRPr lang="en-US" baseline="0" dirty="0"/>
          </a:p>
          <a:p>
            <a:pPr marL="0" indent="0">
              <a:buNone/>
            </a:pPr>
            <a:r>
              <a:rPr lang="en-US" baseline="0" dirty="0"/>
              <a:t>Of course there is a fundamental paradox to fight on the way. Can a brain understand itself? https://www.edge.org/response-detail/10673</a:t>
            </a:r>
          </a:p>
          <a:p>
            <a:pPr marL="0" indent="0">
              <a:buNone/>
            </a:pPr>
            <a:r>
              <a:rPr lang="en-US" baseline="0" dirty="0"/>
              <a:t>But we don’t have to not worry about that for now.</a:t>
            </a:r>
          </a:p>
          <a:p>
            <a:pPr marL="0" indent="0">
              <a:buNone/>
            </a:pPr>
            <a:r>
              <a:rPr lang="en-US" baseline="0" dirty="0"/>
              <a:t> </a:t>
            </a:r>
          </a:p>
        </p:txBody>
      </p:sp>
      <p:sp>
        <p:nvSpPr>
          <p:cNvPr id="4" name="Slide Number Placeholder 3"/>
          <p:cNvSpPr>
            <a:spLocks noGrp="1"/>
          </p:cNvSpPr>
          <p:nvPr>
            <p:ph type="sldNum" sz="quarter" idx="10"/>
          </p:nvPr>
        </p:nvSpPr>
        <p:spPr/>
        <p:txBody>
          <a:bodyPr/>
          <a:lstStyle/>
          <a:p>
            <a:fld id="{D790B662-4260-4759-B9D8-F82624060F87}" type="slidenum">
              <a:rPr lang="en-US" smtClean="0"/>
              <a:t>7</a:t>
            </a:fld>
            <a:endParaRPr lang="en-US"/>
          </a:p>
        </p:txBody>
      </p:sp>
    </p:spTree>
    <p:extLst>
      <p:ext uri="{BB962C8B-B14F-4D97-AF65-F5344CB8AC3E}">
        <p14:creationId xmlns:p14="http://schemas.microsoft.com/office/powerpoint/2010/main" val="97065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discussion occurred in class. Why neuromorphic engineering?</a:t>
            </a:r>
            <a:br>
              <a:rPr lang="en-US" dirty="0"/>
            </a:br>
            <a:r>
              <a:rPr lang="en-US" dirty="0"/>
              <a:t>Many reasons were presented typically in two classes. </a:t>
            </a:r>
          </a:p>
          <a:p>
            <a:pPr marL="171450" indent="-171450">
              <a:buFontTx/>
              <a:buChar char="-"/>
            </a:pPr>
            <a:r>
              <a:rPr lang="en-US" dirty="0"/>
              <a:t>Making smaller, faster, better computers </a:t>
            </a:r>
          </a:p>
          <a:p>
            <a:pPr marL="628650" lvl="1" indent="-171450">
              <a:buFontTx/>
              <a:buChar char="-"/>
            </a:pPr>
            <a:r>
              <a:rPr lang="en-US" dirty="0"/>
              <a:t>integration with sensors</a:t>
            </a:r>
          </a:p>
          <a:p>
            <a:pPr marL="628650" lvl="1" indent="-171450">
              <a:buFontTx/>
              <a:buChar char="-"/>
            </a:pPr>
            <a:r>
              <a:rPr lang="en-US" dirty="0"/>
              <a:t>More energy efficient </a:t>
            </a:r>
          </a:p>
          <a:p>
            <a:pPr marL="171450" indent="-171450">
              <a:buFontTx/>
              <a:buChar char="-"/>
            </a:pPr>
            <a:r>
              <a:rPr lang="en-US" dirty="0"/>
              <a:t>Making new functions</a:t>
            </a:r>
          </a:p>
          <a:p>
            <a:pPr marL="628650" lvl="1" indent="-171450">
              <a:buFontTx/>
              <a:buChar char="-"/>
            </a:pPr>
            <a:r>
              <a:rPr lang="en-US" dirty="0"/>
              <a:t>Understanding morality and emotions</a:t>
            </a:r>
          </a:p>
          <a:p>
            <a:pPr marL="628650" lvl="1" indent="-171450">
              <a:buFontTx/>
              <a:buChar char="-"/>
            </a:pPr>
            <a:r>
              <a:rPr lang="en-US" dirty="0"/>
              <a:t>Developing creativity</a:t>
            </a:r>
          </a:p>
          <a:p>
            <a:pPr marL="628650" lvl="1" indent="-171450">
              <a:buFontTx/>
              <a:buChar char="-"/>
            </a:pPr>
            <a:r>
              <a:rPr lang="en-US" dirty="0"/>
              <a:t>Understanding neurological disease and treatment</a:t>
            </a:r>
          </a:p>
          <a:p>
            <a:pPr marL="628650" lvl="1" indent="-171450">
              <a:buFontTx/>
              <a:buChar char="-"/>
            </a:pPr>
            <a:r>
              <a:rPr lang="en-US" dirty="0"/>
              <a:t>Computer codes that learns and can generate codes (replacing the coder)</a:t>
            </a:r>
          </a:p>
          <a:p>
            <a:r>
              <a:rPr lang="en-US" dirty="0"/>
              <a:t> </a:t>
            </a:r>
          </a:p>
          <a:p>
            <a:r>
              <a:rPr lang="en-US" dirty="0"/>
              <a:t>Let us start</a:t>
            </a:r>
            <a:r>
              <a:rPr lang="en-US" baseline="0" dirty="0"/>
              <a:t> with “How we </a:t>
            </a:r>
            <a:r>
              <a:rPr lang="en-US" baseline="0"/>
              <a:t>compute?” next</a:t>
            </a:r>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8</a:t>
            </a:fld>
            <a:endParaRPr lang="en-US"/>
          </a:p>
        </p:txBody>
      </p:sp>
    </p:spTree>
    <p:extLst>
      <p:ext uri="{BB962C8B-B14F-4D97-AF65-F5344CB8AC3E}">
        <p14:creationId xmlns:p14="http://schemas.microsoft.com/office/powerpoint/2010/main" val="4044393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about the “intelligent” life of a worm with just 100 neurons.</a:t>
            </a:r>
          </a:p>
          <a:p>
            <a:r>
              <a:rPr lang="en-US" dirty="0"/>
              <a:t>https://en.wikipedia.org/wiki/Caenorhabditis_elegans</a:t>
            </a:r>
          </a:p>
        </p:txBody>
      </p:sp>
      <p:sp>
        <p:nvSpPr>
          <p:cNvPr id="4" name="Slide Number Placeholder 3"/>
          <p:cNvSpPr>
            <a:spLocks noGrp="1"/>
          </p:cNvSpPr>
          <p:nvPr>
            <p:ph type="sldNum" sz="quarter" idx="5"/>
          </p:nvPr>
        </p:nvSpPr>
        <p:spPr/>
        <p:txBody>
          <a:bodyPr/>
          <a:lstStyle/>
          <a:p>
            <a:fld id="{D790B662-4260-4759-B9D8-F82624060F87}" type="slidenum">
              <a:rPr lang="en-US" smtClean="0"/>
              <a:t>10</a:t>
            </a:fld>
            <a:endParaRPr lang="en-US"/>
          </a:p>
        </p:txBody>
      </p:sp>
    </p:spTree>
    <p:extLst>
      <p:ext uri="{BB962C8B-B14F-4D97-AF65-F5344CB8AC3E}">
        <p14:creationId xmlns:p14="http://schemas.microsoft.com/office/powerpoint/2010/main" val="2271605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B662-4260-4759-B9D8-F82624060F87}" type="slidenum">
              <a:rPr lang="en-US" smtClean="0"/>
              <a:t>17</a:t>
            </a:fld>
            <a:endParaRPr lang="en-US"/>
          </a:p>
        </p:txBody>
      </p:sp>
    </p:spTree>
    <p:extLst>
      <p:ext uri="{BB962C8B-B14F-4D97-AF65-F5344CB8AC3E}">
        <p14:creationId xmlns:p14="http://schemas.microsoft.com/office/powerpoint/2010/main" val="82437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66030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95768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45416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AB6B-2C77-4569-BEE4-3EABE8CAF9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4EC71D-81F9-417D-A1AF-1CB322A9BFA4}"/>
              </a:ext>
            </a:extLst>
          </p:cNvPr>
          <p:cNvSpPr>
            <a:spLocks noGrp="1"/>
          </p:cNvSpPr>
          <p:nvPr>
            <p:ph type="dt" sz="half" idx="10"/>
          </p:nvPr>
        </p:nvSpPr>
        <p:spPr/>
        <p:txBody>
          <a:bodyPr/>
          <a:lstStyle/>
          <a:p>
            <a:r>
              <a:rPr lang="en-US"/>
              <a:t>3/22/2022</a:t>
            </a:r>
          </a:p>
        </p:txBody>
      </p:sp>
      <p:sp>
        <p:nvSpPr>
          <p:cNvPr id="4" name="Footer Placeholder 3">
            <a:extLst>
              <a:ext uri="{FF2B5EF4-FFF2-40B4-BE49-F238E27FC236}">
                <a16:creationId xmlns:a16="http://schemas.microsoft.com/office/drawing/2014/main" id="{22882BC8-9068-4746-9093-D24C17353200}"/>
              </a:ext>
            </a:extLst>
          </p:cNvPr>
          <p:cNvSpPr>
            <a:spLocks noGrp="1"/>
          </p:cNvSpPr>
          <p:nvPr>
            <p:ph type="ftr" sz="quarter" idx="11"/>
          </p:nvPr>
        </p:nvSpPr>
        <p:spPr/>
        <p:txBody>
          <a:bodyPr/>
          <a:lstStyle/>
          <a:p>
            <a:r>
              <a:rPr lang="en-GB"/>
              <a:t>U Ganguly IIT Bombay WDC Goa 2022</a:t>
            </a:r>
            <a:endParaRPr lang="en-US"/>
          </a:p>
        </p:txBody>
      </p:sp>
      <p:sp>
        <p:nvSpPr>
          <p:cNvPr id="5" name="Slide Number Placeholder 4">
            <a:extLst>
              <a:ext uri="{FF2B5EF4-FFF2-40B4-BE49-F238E27FC236}">
                <a16:creationId xmlns:a16="http://schemas.microsoft.com/office/drawing/2014/main" id="{09B11F42-3F6E-4C86-BD18-287166B01BBE}"/>
              </a:ext>
            </a:extLst>
          </p:cNvPr>
          <p:cNvSpPr>
            <a:spLocks noGrp="1"/>
          </p:cNvSpPr>
          <p:nvPr>
            <p:ph type="sldNum" sz="quarter" idx="12"/>
          </p:nvPr>
        </p:nvSpPr>
        <p:spPr/>
        <p:txBody>
          <a:bodyPr/>
          <a:lstStyle/>
          <a:p>
            <a:fld id="{EEF9910A-3D6F-4E75-85A3-E726D84804FC}" type="slidenum">
              <a:rPr lang="en-US" smtClean="0"/>
              <a:t>‹#›</a:t>
            </a:fld>
            <a:endParaRPr lang="en-US"/>
          </a:p>
        </p:txBody>
      </p:sp>
      <p:sp>
        <p:nvSpPr>
          <p:cNvPr id="6" name="Text Placeholder 7">
            <a:extLst>
              <a:ext uri="{FF2B5EF4-FFF2-40B4-BE49-F238E27FC236}">
                <a16:creationId xmlns:a16="http://schemas.microsoft.com/office/drawing/2014/main" id="{C21C1314-5013-43BD-BC12-FE6A5A3510CD}"/>
              </a:ext>
            </a:extLst>
          </p:cNvPr>
          <p:cNvSpPr>
            <a:spLocks noGrp="1"/>
          </p:cNvSpPr>
          <p:nvPr>
            <p:ph type="body" sz="quarter" idx="13"/>
          </p:nvPr>
        </p:nvSpPr>
        <p:spPr>
          <a:xfrm>
            <a:off x="628650" y="5854033"/>
            <a:ext cx="7886700" cy="538162"/>
          </a:xfrm>
        </p:spPr>
        <p:txBody>
          <a:bodyPr/>
          <a:lstStyle>
            <a:lvl1pPr marL="0" indent="0">
              <a:buNone/>
              <a:defRPr b="1">
                <a:solidFill>
                  <a:srgbClr val="0070C0"/>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163904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24394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48525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94019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7/17/2017</a:t>
            </a:r>
          </a:p>
        </p:txBody>
      </p:sp>
      <p:sp>
        <p:nvSpPr>
          <p:cNvPr id="8" name="Footer Placeholder 7"/>
          <p:cNvSpPr>
            <a:spLocks noGrp="1"/>
          </p:cNvSpPr>
          <p:nvPr>
            <p:ph type="ftr" sz="quarter" idx="11"/>
          </p:nvPr>
        </p:nvSpPr>
        <p:spPr/>
        <p:txBody>
          <a:bodyPr/>
          <a:lstStyle/>
          <a:p>
            <a:r>
              <a:rPr lang="en-US"/>
              <a:t>EE746 Neuromorphic Engineering U Ganguly</a:t>
            </a:r>
          </a:p>
        </p:txBody>
      </p:sp>
      <p:sp>
        <p:nvSpPr>
          <p:cNvPr id="9" name="Slide Number Placeholder 8"/>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87679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12039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7/17/2017</a:t>
            </a:r>
          </a:p>
        </p:txBody>
      </p:sp>
      <p:sp>
        <p:nvSpPr>
          <p:cNvPr id="3" name="Footer Placeholder 2"/>
          <p:cNvSpPr>
            <a:spLocks noGrp="1"/>
          </p:cNvSpPr>
          <p:nvPr>
            <p:ph type="ftr" sz="quarter" idx="11"/>
          </p:nvPr>
        </p:nvSpPr>
        <p:spPr/>
        <p:txBody>
          <a:bodyPr/>
          <a:lstStyle/>
          <a:p>
            <a:r>
              <a:rPr lang="en-US"/>
              <a:t>EE746 Neuromorphic Engineering U Ganguly</a:t>
            </a:r>
          </a:p>
        </p:txBody>
      </p:sp>
      <p:sp>
        <p:nvSpPr>
          <p:cNvPr id="4" name="Slide Number Placeholder 3"/>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123309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53255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78917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9839"/>
            <a:ext cx="7886700" cy="7482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758084"/>
            <a:ext cx="7886700" cy="54188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48706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7/17/2017</a:t>
            </a:r>
          </a:p>
        </p:txBody>
      </p:sp>
      <p:sp>
        <p:nvSpPr>
          <p:cNvPr id="5" name="Footer Placeholder 4"/>
          <p:cNvSpPr>
            <a:spLocks noGrp="1"/>
          </p:cNvSpPr>
          <p:nvPr>
            <p:ph type="ftr" sz="quarter" idx="3"/>
          </p:nvPr>
        </p:nvSpPr>
        <p:spPr>
          <a:xfrm>
            <a:off x="3028950" y="648706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EE746 Neuromorphic Engineering U Ganguly</a:t>
            </a:r>
            <a:endParaRPr lang="en-US" dirty="0"/>
          </a:p>
        </p:txBody>
      </p:sp>
      <p:sp>
        <p:nvSpPr>
          <p:cNvPr id="6" name="Slide Number Placeholder 5"/>
          <p:cNvSpPr>
            <a:spLocks noGrp="1"/>
          </p:cNvSpPr>
          <p:nvPr>
            <p:ph type="sldNum" sz="quarter" idx="4"/>
          </p:nvPr>
        </p:nvSpPr>
        <p:spPr>
          <a:xfrm>
            <a:off x="7086600" y="65027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68806-70D6-4C55-B3A1-4888E27BAFCB}" type="slidenum">
              <a:rPr lang="en-US" smtClean="0"/>
              <a:t>‹#›</a:t>
            </a:fld>
            <a:endParaRPr lang="en-US"/>
          </a:p>
        </p:txBody>
      </p:sp>
    </p:spTree>
    <p:extLst>
      <p:ext uri="{BB962C8B-B14F-4D97-AF65-F5344CB8AC3E}">
        <p14:creationId xmlns:p14="http://schemas.microsoft.com/office/powerpoint/2010/main" val="2415081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dayan@ee.iitb.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EE746 Neuromorphic Engineering</a:t>
            </a:r>
          </a:p>
        </p:txBody>
      </p:sp>
      <p:sp>
        <p:nvSpPr>
          <p:cNvPr id="3" name="Subtitle 2"/>
          <p:cNvSpPr>
            <a:spLocks noGrp="1"/>
          </p:cNvSpPr>
          <p:nvPr>
            <p:ph type="subTitle" idx="1"/>
          </p:nvPr>
        </p:nvSpPr>
        <p:spPr/>
        <p:txBody>
          <a:bodyPr/>
          <a:lstStyle/>
          <a:p>
            <a:r>
              <a:rPr lang="en-US" dirty="0" err="1"/>
              <a:t>Udayan</a:t>
            </a:r>
            <a:r>
              <a:rPr lang="en-US" dirty="0"/>
              <a:t> </a:t>
            </a:r>
            <a:r>
              <a:rPr lang="en-US" dirty="0" err="1"/>
              <a:t>Ganguly</a:t>
            </a:r>
            <a:endParaRPr lang="en-US" dirty="0"/>
          </a:p>
          <a:p>
            <a:r>
              <a:rPr lang="en-US" dirty="0">
                <a:hlinkClick r:id="rId3"/>
              </a:rPr>
              <a:t>udayan@ee.iitb.ac.in</a:t>
            </a:r>
            <a:r>
              <a:rPr lang="en-US" dirty="0"/>
              <a:t> </a:t>
            </a:r>
          </a:p>
          <a:p>
            <a:r>
              <a:rPr lang="en-US" dirty="0"/>
              <a:t>Aug 2, 2022 (part 1.12)</a:t>
            </a:r>
          </a:p>
        </p:txBody>
      </p:sp>
    </p:spTree>
    <p:extLst>
      <p:ext uri="{BB962C8B-B14F-4D97-AF65-F5344CB8AC3E}">
        <p14:creationId xmlns:p14="http://schemas.microsoft.com/office/powerpoint/2010/main" val="345384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 Papers by BTP, DDP, MTP students</a:t>
            </a:r>
          </a:p>
        </p:txBody>
      </p:sp>
      <p:sp>
        <p:nvSpPr>
          <p:cNvPr id="3" name="Content Placeholder 2"/>
          <p:cNvSpPr>
            <a:spLocks noGrp="1"/>
          </p:cNvSpPr>
          <p:nvPr>
            <p:ph idx="1"/>
          </p:nvPr>
        </p:nvSpPr>
        <p:spPr>
          <a:xfrm>
            <a:off x="73027" y="687745"/>
            <a:ext cx="5946320" cy="5670851"/>
          </a:xfrm>
        </p:spPr>
        <p:txBody>
          <a:bodyPr>
            <a:normAutofit fontScale="47500" lnSpcReduction="20000"/>
          </a:bodyPr>
          <a:lstStyle/>
          <a:p>
            <a:pPr marL="514350" indent="-514350">
              <a:buFont typeface="+mj-lt"/>
              <a:buAutoNum type="arabicPeriod"/>
            </a:pPr>
            <a:r>
              <a:rPr lang="en-GB" b="1" dirty="0"/>
              <a:t>R. Patel, </a:t>
            </a:r>
            <a:r>
              <a:rPr lang="en-GB" dirty="0"/>
              <a:t>V. Saraswat, U. Ganguly, “Liquid State Machine on </a:t>
            </a:r>
            <a:r>
              <a:rPr lang="en-GB" dirty="0" err="1"/>
              <a:t>Loihi</a:t>
            </a:r>
            <a:r>
              <a:rPr lang="en-GB" dirty="0"/>
              <a:t>: Memory Metric for Performance Prediction” ICANN 2022</a:t>
            </a:r>
          </a:p>
          <a:p>
            <a:pPr marL="514350" indent="-514350">
              <a:buFont typeface="+mj-lt"/>
              <a:buAutoNum type="arabicPeriod"/>
            </a:pPr>
            <a:r>
              <a:rPr lang="en-US" b="1" dirty="0"/>
              <a:t>A. Kishore, </a:t>
            </a:r>
            <a:r>
              <a:rPr lang="en-US" dirty="0"/>
              <a:t>V. Saraswat, U. Ganguly, “Simplified </a:t>
            </a:r>
            <a:r>
              <a:rPr lang="en-US" dirty="0" err="1"/>
              <a:t>Klinokinesis</a:t>
            </a:r>
            <a:r>
              <a:rPr lang="en-US" dirty="0"/>
              <a:t> using Spiking Neural Networks for Resource-Constrained Navigation on the Neuromorphic Processor </a:t>
            </a:r>
            <a:r>
              <a:rPr lang="en-US" dirty="0" err="1"/>
              <a:t>Loihi</a:t>
            </a:r>
            <a:r>
              <a:rPr lang="en-US" dirty="0"/>
              <a:t>” IJCNN 2021</a:t>
            </a:r>
          </a:p>
          <a:p>
            <a:pPr marL="514350" indent="-514350">
              <a:buFont typeface="+mj-lt"/>
              <a:buAutoNum type="arabicPeriod"/>
            </a:pPr>
            <a:r>
              <a:rPr lang="en-US" b="1" dirty="0"/>
              <a:t>J. Chaudhary, </a:t>
            </a:r>
            <a:r>
              <a:rPr lang="en-US" dirty="0"/>
              <a:t>V. Saraswat, U. Ganguly, “Algorithm For 3D-Chemotaxis Using Spiking Neural Network” ICANN 2021</a:t>
            </a:r>
          </a:p>
          <a:p>
            <a:pPr marL="514350" indent="-514350">
              <a:buFont typeface="+mj-lt"/>
              <a:buAutoNum type="arabicPeriod"/>
            </a:pPr>
            <a:r>
              <a:rPr lang="en-US" dirty="0"/>
              <a:t>S. </a:t>
            </a:r>
            <a:r>
              <a:rPr lang="en-US" dirty="0" err="1"/>
              <a:t>Landge</a:t>
            </a:r>
            <a:r>
              <a:rPr lang="en-US" dirty="0"/>
              <a:t>, V. Saraswat, </a:t>
            </a:r>
            <a:r>
              <a:rPr lang="en-US" b="1" dirty="0"/>
              <a:t>S. F. Singh </a:t>
            </a:r>
            <a:r>
              <a:rPr lang="en-US" dirty="0"/>
              <a:t>and U. Ganguly “n-Oscillator Neural Network based Efficient Cost Function for n-city Traveling Salesman Problem” IJCNN 2020</a:t>
            </a:r>
          </a:p>
          <a:p>
            <a:pPr marL="514350" indent="-514350">
              <a:buFont typeface="+mj-lt"/>
              <a:buAutoNum type="arabicPeriod"/>
            </a:pPr>
            <a:r>
              <a:rPr lang="en-US" b="1" dirty="0"/>
              <a:t>V. Bhatt, </a:t>
            </a:r>
            <a:r>
              <a:rPr lang="en-US" dirty="0"/>
              <a:t>S. Shrivastava, T. Chavan and U. Ganguly, “Software-Level Accuracy Using Stochastic Computing With Charge-Trap-Flash Based Weight Matrix” IJCNN 2020</a:t>
            </a:r>
          </a:p>
          <a:p>
            <a:pPr marL="514350" indent="-514350">
              <a:buFont typeface="+mj-lt"/>
              <a:buAutoNum type="arabicPeriod"/>
            </a:pPr>
            <a:r>
              <a:rPr lang="en-US" b="1" dirty="0"/>
              <a:t>S. Shukla, R. </a:t>
            </a:r>
            <a:r>
              <a:rPr lang="en-US" b="1" dirty="0" err="1"/>
              <a:t>Rathak</a:t>
            </a:r>
            <a:r>
              <a:rPr lang="en-US" b="1" dirty="0"/>
              <a:t>, </a:t>
            </a:r>
            <a:r>
              <a:rPr lang="en-US" dirty="0"/>
              <a:t>V. Saraswat, U. Ganguly, “Adaptive Chemotaxis for improved Contour Tracking using Spiking Neural Networks” ICANN 2020 link</a:t>
            </a:r>
          </a:p>
          <a:p>
            <a:pPr marL="514350" indent="-514350">
              <a:buFont typeface="+mj-lt"/>
              <a:buAutoNum type="arabicPeriod"/>
            </a:pPr>
            <a:r>
              <a:rPr lang="en-US" b="1" dirty="0"/>
              <a:t>Ajinkya </a:t>
            </a:r>
            <a:r>
              <a:rPr lang="en-US" b="1" dirty="0" err="1"/>
              <a:t>Gorad</a:t>
            </a:r>
            <a:r>
              <a:rPr lang="en-US" b="1" dirty="0"/>
              <a:t>, </a:t>
            </a:r>
            <a:r>
              <a:rPr lang="en-US" dirty="0"/>
              <a:t>Vivek Saraswat, U. Ganguly, “Predicting Performance using Approximate State Space Model for Liquid State Machines” IJCNN 2019 link</a:t>
            </a:r>
          </a:p>
          <a:p>
            <a:pPr marL="514350" indent="-514350">
              <a:buFont typeface="+mj-lt"/>
              <a:buAutoNum type="arabicPeriod"/>
            </a:pPr>
            <a:r>
              <a:rPr lang="en-US" b="1" dirty="0"/>
              <a:t>V. Bhat, </a:t>
            </a:r>
            <a:r>
              <a:rPr lang="en-US" dirty="0"/>
              <a:t>U. Ganguly “Sparsity Enables Data and Energy Efficient Spiking Convolutional Neural Networks” 27th International Conference on Artificial Neural Networks (ICANN) 2018 link</a:t>
            </a:r>
          </a:p>
          <a:p>
            <a:pPr marL="514350" indent="-514350">
              <a:buFont typeface="+mj-lt"/>
              <a:buAutoNum type="arabicPeriod"/>
            </a:pPr>
            <a:r>
              <a:rPr lang="en-US" b="1" dirty="0"/>
              <a:t>S. Shukla, </a:t>
            </a:r>
            <a:r>
              <a:rPr lang="en-US" dirty="0"/>
              <a:t>S. Dutta, U. Ganguly “Design of Spiking Rate Coded Logic Gates for C. elegans Inspired Contour Tracking” 27th International Conference on Artificial Neural Networks (ICANN) 2018 link</a:t>
            </a:r>
          </a:p>
          <a:p>
            <a:pPr marL="514350" indent="-514350">
              <a:buFont typeface="+mj-lt"/>
              <a:buAutoNum type="arabicPeriod"/>
            </a:pPr>
            <a:r>
              <a:rPr lang="en-US" b="1" dirty="0"/>
              <a:t>Aditya Shukla, </a:t>
            </a:r>
            <a:r>
              <a:rPr lang="en-US" dirty="0"/>
              <a:t>Sidharth Prasad, Sandip </a:t>
            </a:r>
            <a:r>
              <a:rPr lang="en-US" dirty="0" err="1"/>
              <a:t>Lashkare</a:t>
            </a:r>
            <a:r>
              <a:rPr lang="en-US" dirty="0"/>
              <a:t> and Udayan Ganguly “A case for multiple and parallel RRAMs as synaptic model for training SNNs” International Joint Conference on Neural Networks (IJCNN) 2018 link</a:t>
            </a:r>
          </a:p>
          <a:p>
            <a:pPr marL="514350" indent="-514350">
              <a:buFont typeface="+mj-lt"/>
              <a:buAutoNum type="arabicPeriod"/>
            </a:pPr>
            <a:r>
              <a:rPr lang="en-US" b="1" dirty="0"/>
              <a:t>A. Shukla, </a:t>
            </a:r>
            <a:r>
              <a:rPr lang="en-US" dirty="0"/>
              <a:t>V. Kumar, U. Ganguly “A Software-equivalent SNN Hardware using RRAM-array for Asynchronous Real-time Learning” International Joint Conference on Neural Networks (IJCNN) 2017 link</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10</a:t>
            </a:fld>
            <a:endParaRPr lang="en-US"/>
          </a:p>
        </p:txBody>
      </p:sp>
      <p:sp>
        <p:nvSpPr>
          <p:cNvPr id="8" name="TextBox 7">
            <a:extLst>
              <a:ext uri="{FF2B5EF4-FFF2-40B4-BE49-F238E27FC236}">
                <a16:creationId xmlns:a16="http://schemas.microsoft.com/office/drawing/2014/main" id="{5111FB97-79BD-4AFF-8A79-87BBBD90FF9A}"/>
              </a:ext>
            </a:extLst>
          </p:cNvPr>
          <p:cNvSpPr txBox="1"/>
          <p:nvPr/>
        </p:nvSpPr>
        <p:spPr>
          <a:xfrm>
            <a:off x="573314" y="5979886"/>
            <a:ext cx="8382000" cy="646331"/>
          </a:xfrm>
          <a:prstGeom prst="rect">
            <a:avLst/>
          </a:prstGeom>
          <a:noFill/>
        </p:spPr>
        <p:txBody>
          <a:bodyPr wrap="square" rtlCol="0">
            <a:spAutoFit/>
          </a:bodyPr>
          <a:lstStyle/>
          <a:p>
            <a:r>
              <a:rPr lang="en-US" b="1" dirty="0">
                <a:solidFill>
                  <a:srgbClr val="0070C0"/>
                </a:solidFill>
              </a:rPr>
              <a:t>The Project and HWs are key for exploring and transitioning to SNN research!</a:t>
            </a:r>
          </a:p>
          <a:p>
            <a:r>
              <a:rPr lang="en-US" b="1" dirty="0">
                <a:solidFill>
                  <a:srgbClr val="0070C0"/>
                </a:solidFill>
              </a:rPr>
              <a:t>Discussion are Key to refine concepts!</a:t>
            </a:r>
          </a:p>
        </p:txBody>
      </p:sp>
      <p:pic>
        <p:nvPicPr>
          <p:cNvPr id="1026" name="Picture 2" descr="https://upload.wikimedia.org/wikipedia/commons/thumb/6/6a/CelegansGoldsteinLabUNC.jpg/220px-CelegansGoldsteinLabUNC.jpg">
            <a:extLst>
              <a:ext uri="{FF2B5EF4-FFF2-40B4-BE49-F238E27FC236}">
                <a16:creationId xmlns:a16="http://schemas.microsoft.com/office/drawing/2014/main" id="{24E0AE91-D3EA-4BB9-8818-6F4E11F78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764" y="756125"/>
            <a:ext cx="2095500"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y Philosophers Are Obsessed With Brain in Jars - The Atlantic">
            <a:extLst>
              <a:ext uri="{FF2B5EF4-FFF2-40B4-BE49-F238E27FC236}">
                <a16:creationId xmlns:a16="http://schemas.microsoft.com/office/drawing/2014/main" id="{4E83076E-EF44-498C-A06B-186A75E17D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814" y="292644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45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64FE-03D3-4F8B-B182-85D49CBA5557}"/>
              </a:ext>
            </a:extLst>
          </p:cNvPr>
          <p:cNvSpPr>
            <a:spLocks noGrp="1"/>
          </p:cNvSpPr>
          <p:nvPr>
            <p:ph type="title"/>
          </p:nvPr>
        </p:nvSpPr>
        <p:spPr/>
        <p:txBody>
          <a:bodyPr>
            <a:normAutofit/>
          </a:bodyPr>
          <a:lstStyle/>
          <a:p>
            <a:r>
              <a:rPr lang="en-US" dirty="0"/>
              <a:t>Our goal:</a:t>
            </a:r>
          </a:p>
        </p:txBody>
      </p:sp>
      <p:sp>
        <p:nvSpPr>
          <p:cNvPr id="4" name="Date Placeholder 3">
            <a:extLst>
              <a:ext uri="{FF2B5EF4-FFF2-40B4-BE49-F238E27FC236}">
                <a16:creationId xmlns:a16="http://schemas.microsoft.com/office/drawing/2014/main" id="{CE62766C-E4CA-40FD-A20F-84D3EA6CEFBE}"/>
              </a:ext>
            </a:extLst>
          </p:cNvPr>
          <p:cNvSpPr>
            <a:spLocks noGrp="1"/>
          </p:cNvSpPr>
          <p:nvPr>
            <p:ph type="dt" sz="half" idx="10"/>
          </p:nvPr>
        </p:nvSpPr>
        <p:spPr/>
        <p:txBody>
          <a:bodyPr/>
          <a:lstStyle/>
          <a:p>
            <a:r>
              <a:rPr lang="en-US"/>
              <a:t>7/17/2017</a:t>
            </a:r>
          </a:p>
        </p:txBody>
      </p:sp>
      <p:sp>
        <p:nvSpPr>
          <p:cNvPr id="5" name="Footer Placeholder 4">
            <a:extLst>
              <a:ext uri="{FF2B5EF4-FFF2-40B4-BE49-F238E27FC236}">
                <a16:creationId xmlns:a16="http://schemas.microsoft.com/office/drawing/2014/main" id="{73E0AE14-7B3E-48CF-BBC5-0528663292FA}"/>
              </a:ext>
            </a:extLst>
          </p:cNvPr>
          <p:cNvSpPr>
            <a:spLocks noGrp="1"/>
          </p:cNvSpPr>
          <p:nvPr>
            <p:ph type="ftr" sz="quarter" idx="11"/>
          </p:nvPr>
        </p:nvSpPr>
        <p:spPr/>
        <p:txBody>
          <a:bodyPr/>
          <a:lstStyle/>
          <a:p>
            <a:r>
              <a:rPr lang="en-US"/>
              <a:t>EE746 Neuromorphic Engineering U Ganguly</a:t>
            </a:r>
          </a:p>
        </p:txBody>
      </p:sp>
      <p:sp>
        <p:nvSpPr>
          <p:cNvPr id="6" name="Slide Number Placeholder 5">
            <a:extLst>
              <a:ext uri="{FF2B5EF4-FFF2-40B4-BE49-F238E27FC236}">
                <a16:creationId xmlns:a16="http://schemas.microsoft.com/office/drawing/2014/main" id="{66ABC184-31B7-4274-9AD8-312596C3C9BB}"/>
              </a:ext>
            </a:extLst>
          </p:cNvPr>
          <p:cNvSpPr>
            <a:spLocks noGrp="1"/>
          </p:cNvSpPr>
          <p:nvPr>
            <p:ph type="sldNum" sz="quarter" idx="12"/>
          </p:nvPr>
        </p:nvSpPr>
        <p:spPr/>
        <p:txBody>
          <a:bodyPr/>
          <a:lstStyle/>
          <a:p>
            <a:fld id="{F4968806-70D6-4C55-B3A1-4888E27BAFCB}" type="slidenum">
              <a:rPr lang="en-US" smtClean="0"/>
              <a:t>11</a:t>
            </a:fld>
            <a:endParaRPr lang="en-US"/>
          </a:p>
        </p:txBody>
      </p:sp>
      <p:graphicFrame>
        <p:nvGraphicFramePr>
          <p:cNvPr id="7" name="Diagram 6">
            <a:extLst>
              <a:ext uri="{FF2B5EF4-FFF2-40B4-BE49-F238E27FC236}">
                <a16:creationId xmlns:a16="http://schemas.microsoft.com/office/drawing/2014/main" id="{F516659C-6699-4B4B-A526-915770DC2BDA}"/>
              </a:ext>
            </a:extLst>
          </p:cNvPr>
          <p:cNvGraphicFramePr/>
          <p:nvPr>
            <p:extLst>
              <p:ext uri="{D42A27DB-BD31-4B8C-83A1-F6EECF244321}">
                <p14:modId xmlns:p14="http://schemas.microsoft.com/office/powerpoint/2010/main" val="694729827"/>
              </p:ext>
            </p:extLst>
          </p:nvPr>
        </p:nvGraphicFramePr>
        <p:xfrm>
          <a:off x="940189" y="801780"/>
          <a:ext cx="7376160" cy="5409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50DE6569-FFA6-4145-A35B-428FE903A89D}"/>
              </a:ext>
            </a:extLst>
          </p:cNvPr>
          <p:cNvSpPr/>
          <p:nvPr/>
        </p:nvSpPr>
        <p:spPr>
          <a:xfrm>
            <a:off x="186513" y="1260789"/>
            <a:ext cx="2946640" cy="3139321"/>
          </a:xfrm>
          <a:prstGeom prst="rect">
            <a:avLst/>
          </a:prstGeom>
        </p:spPr>
        <p:txBody>
          <a:bodyPr wrap="none">
            <a:spAutoFit/>
          </a:bodyPr>
          <a:lstStyle/>
          <a:p>
            <a:r>
              <a:rPr lang="en-US" dirty="0"/>
              <a:t> Why play at different levels?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Why not?</a:t>
            </a:r>
          </a:p>
        </p:txBody>
      </p:sp>
    </p:spTree>
    <p:extLst>
      <p:ext uri="{BB962C8B-B14F-4D97-AF65-F5344CB8AC3E}">
        <p14:creationId xmlns:p14="http://schemas.microsoft.com/office/powerpoint/2010/main" val="268700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0E0A6E-F72D-48C7-9023-0CFBBC819712}"/>
              </a:ext>
            </a:extLst>
          </p:cNvPr>
          <p:cNvPicPr>
            <a:picLocks noChangeAspect="1"/>
          </p:cNvPicPr>
          <p:nvPr/>
        </p:nvPicPr>
        <p:blipFill>
          <a:blip r:embed="rId2"/>
          <a:stretch>
            <a:fillRect/>
          </a:stretch>
        </p:blipFill>
        <p:spPr>
          <a:xfrm>
            <a:off x="320905" y="1430031"/>
            <a:ext cx="3336131" cy="892969"/>
          </a:xfrm>
          <a:prstGeom prst="rect">
            <a:avLst/>
          </a:prstGeom>
        </p:spPr>
      </p:pic>
      <p:pic>
        <p:nvPicPr>
          <p:cNvPr id="5" name="Picture 4">
            <a:extLst>
              <a:ext uri="{FF2B5EF4-FFF2-40B4-BE49-F238E27FC236}">
                <a16:creationId xmlns:a16="http://schemas.microsoft.com/office/drawing/2014/main" id="{D4B924CD-A5DF-455F-9B92-95DA850E46B3}"/>
              </a:ext>
            </a:extLst>
          </p:cNvPr>
          <p:cNvPicPr>
            <a:picLocks noChangeAspect="1"/>
          </p:cNvPicPr>
          <p:nvPr/>
        </p:nvPicPr>
        <p:blipFill>
          <a:blip r:embed="rId3"/>
          <a:stretch>
            <a:fillRect/>
          </a:stretch>
        </p:blipFill>
        <p:spPr>
          <a:xfrm>
            <a:off x="388460" y="2266171"/>
            <a:ext cx="3425390" cy="2115429"/>
          </a:xfrm>
          <a:prstGeom prst="rect">
            <a:avLst/>
          </a:prstGeom>
        </p:spPr>
      </p:pic>
      <p:sp>
        <p:nvSpPr>
          <p:cNvPr id="6" name="Rectangle 5">
            <a:extLst>
              <a:ext uri="{FF2B5EF4-FFF2-40B4-BE49-F238E27FC236}">
                <a16:creationId xmlns:a16="http://schemas.microsoft.com/office/drawing/2014/main" id="{73ACE2A7-FB17-4EDD-B1F7-A9C744D13E3E}"/>
              </a:ext>
            </a:extLst>
          </p:cNvPr>
          <p:cNvSpPr/>
          <p:nvPr/>
        </p:nvSpPr>
        <p:spPr>
          <a:xfrm>
            <a:off x="691112" y="4430824"/>
            <a:ext cx="3122738" cy="923330"/>
          </a:xfrm>
          <a:prstGeom prst="rect">
            <a:avLst/>
          </a:prstGeom>
        </p:spPr>
        <p:txBody>
          <a:bodyPr>
            <a:spAutoFit/>
          </a:bodyPr>
          <a:lstStyle/>
          <a:p>
            <a:r>
              <a:rPr lang="en-US" sz="900" dirty="0">
                <a:solidFill>
                  <a:srgbClr val="000000"/>
                </a:solidFill>
                <a:latin typeface="Georgia" panose="02040502050405020303" pitchFamily="18" charset="0"/>
              </a:rPr>
              <a:t>A </a:t>
            </a:r>
            <a:r>
              <a:rPr lang="en-US" sz="900" dirty="0">
                <a:solidFill>
                  <a:srgbClr val="000000"/>
                </a:solidFill>
                <a:highlight>
                  <a:srgbClr val="FFFF00"/>
                </a:highlight>
                <a:latin typeface="Georgia" panose="02040502050405020303" pitchFamily="18" charset="0"/>
              </a:rPr>
              <a:t>group of researchers at the Indian Institute of Technology Bombay </a:t>
            </a:r>
            <a:r>
              <a:rPr lang="en-US" sz="900" dirty="0">
                <a:solidFill>
                  <a:srgbClr val="000000"/>
                </a:solidFill>
                <a:latin typeface="Georgia" panose="02040502050405020303" pitchFamily="18" charset="0"/>
              </a:rPr>
              <a:t>designed the new SNN hardware. The design includes silicon-based electrical switches, called Metal-Oxide Semiconductor Field-Effect Transistors (MOSFETs), which are built on an insulating substrate.</a:t>
            </a:r>
            <a:endParaRPr lang="en-US" sz="900" dirty="0"/>
          </a:p>
        </p:txBody>
      </p:sp>
      <p:pic>
        <p:nvPicPr>
          <p:cNvPr id="7" name="Picture 6">
            <a:extLst>
              <a:ext uri="{FF2B5EF4-FFF2-40B4-BE49-F238E27FC236}">
                <a16:creationId xmlns:a16="http://schemas.microsoft.com/office/drawing/2014/main" id="{23BB8F1B-D00F-42F8-A45D-BD9022FFD5B1}"/>
              </a:ext>
            </a:extLst>
          </p:cNvPr>
          <p:cNvPicPr>
            <a:picLocks noChangeAspect="1"/>
          </p:cNvPicPr>
          <p:nvPr/>
        </p:nvPicPr>
        <p:blipFill>
          <a:blip r:embed="rId4"/>
          <a:stretch>
            <a:fillRect/>
          </a:stretch>
        </p:blipFill>
        <p:spPr>
          <a:xfrm>
            <a:off x="4085678" y="2374501"/>
            <a:ext cx="4897020" cy="2007099"/>
          </a:xfrm>
          <a:prstGeom prst="rect">
            <a:avLst/>
          </a:prstGeom>
        </p:spPr>
      </p:pic>
      <p:pic>
        <p:nvPicPr>
          <p:cNvPr id="8" name="Picture 7">
            <a:extLst>
              <a:ext uri="{FF2B5EF4-FFF2-40B4-BE49-F238E27FC236}">
                <a16:creationId xmlns:a16="http://schemas.microsoft.com/office/drawing/2014/main" id="{07FC9E62-E21A-49AA-A26D-9FF3A5648F8E}"/>
              </a:ext>
            </a:extLst>
          </p:cNvPr>
          <p:cNvPicPr>
            <a:picLocks noChangeAspect="1"/>
          </p:cNvPicPr>
          <p:nvPr/>
        </p:nvPicPr>
        <p:blipFill>
          <a:blip r:embed="rId5"/>
          <a:stretch>
            <a:fillRect/>
          </a:stretch>
        </p:blipFill>
        <p:spPr>
          <a:xfrm>
            <a:off x="4334179" y="4553426"/>
            <a:ext cx="4265744" cy="813789"/>
          </a:xfrm>
          <a:prstGeom prst="rect">
            <a:avLst/>
          </a:prstGeom>
        </p:spPr>
      </p:pic>
      <p:sp>
        <p:nvSpPr>
          <p:cNvPr id="11" name="Title 10">
            <a:extLst>
              <a:ext uri="{FF2B5EF4-FFF2-40B4-BE49-F238E27FC236}">
                <a16:creationId xmlns:a16="http://schemas.microsoft.com/office/drawing/2014/main" id="{AB8657B1-4F66-4F91-806B-B75998E574B5}"/>
              </a:ext>
            </a:extLst>
          </p:cNvPr>
          <p:cNvSpPr>
            <a:spLocks noGrp="1"/>
          </p:cNvSpPr>
          <p:nvPr>
            <p:ph type="title"/>
          </p:nvPr>
        </p:nvSpPr>
        <p:spPr>
          <a:xfrm>
            <a:off x="565346" y="451598"/>
            <a:ext cx="7886700" cy="679033"/>
          </a:xfrm>
        </p:spPr>
        <p:txBody>
          <a:bodyPr>
            <a:normAutofit fontScale="90000"/>
          </a:bodyPr>
          <a:lstStyle/>
          <a:p>
            <a:r>
              <a:rPr lang="en-US" dirty="0"/>
              <a:t>Tech Differentiator: Quantum Tunneling in Silicon enables Efficiency</a:t>
            </a:r>
          </a:p>
        </p:txBody>
      </p:sp>
      <p:sp>
        <p:nvSpPr>
          <p:cNvPr id="3" name="Date Placeholder 2">
            <a:extLst>
              <a:ext uri="{FF2B5EF4-FFF2-40B4-BE49-F238E27FC236}">
                <a16:creationId xmlns:a16="http://schemas.microsoft.com/office/drawing/2014/main" id="{6BCFD2AD-7D69-4FD6-872F-1CE4B1F07D10}"/>
              </a:ext>
            </a:extLst>
          </p:cNvPr>
          <p:cNvSpPr>
            <a:spLocks noGrp="1"/>
          </p:cNvSpPr>
          <p:nvPr>
            <p:ph type="dt" sz="half" idx="10"/>
          </p:nvPr>
        </p:nvSpPr>
        <p:spPr/>
        <p:txBody>
          <a:bodyPr/>
          <a:lstStyle/>
          <a:p>
            <a:r>
              <a:rPr lang="en-US"/>
              <a:t>6/2/2022</a:t>
            </a:r>
          </a:p>
        </p:txBody>
      </p:sp>
      <p:sp>
        <p:nvSpPr>
          <p:cNvPr id="12" name="Footer Placeholder 11">
            <a:extLst>
              <a:ext uri="{FF2B5EF4-FFF2-40B4-BE49-F238E27FC236}">
                <a16:creationId xmlns:a16="http://schemas.microsoft.com/office/drawing/2014/main" id="{2334ED7D-DF40-4394-9BC6-7416B9DCA7D3}"/>
              </a:ext>
            </a:extLst>
          </p:cNvPr>
          <p:cNvSpPr>
            <a:spLocks noGrp="1"/>
          </p:cNvSpPr>
          <p:nvPr>
            <p:ph type="ftr" sz="quarter" idx="11"/>
          </p:nvPr>
        </p:nvSpPr>
        <p:spPr/>
        <p:txBody>
          <a:bodyPr/>
          <a:lstStyle/>
          <a:p>
            <a:r>
              <a:rPr lang="en-US"/>
              <a:t>SNN Chip</a:t>
            </a:r>
          </a:p>
        </p:txBody>
      </p:sp>
      <p:sp>
        <p:nvSpPr>
          <p:cNvPr id="13" name="Slide Number Placeholder 12">
            <a:extLst>
              <a:ext uri="{FF2B5EF4-FFF2-40B4-BE49-F238E27FC236}">
                <a16:creationId xmlns:a16="http://schemas.microsoft.com/office/drawing/2014/main" id="{0108AE4A-2C8D-45FA-A893-F80D1D634EE4}"/>
              </a:ext>
            </a:extLst>
          </p:cNvPr>
          <p:cNvSpPr>
            <a:spLocks noGrp="1"/>
          </p:cNvSpPr>
          <p:nvPr>
            <p:ph type="sldNum" sz="quarter" idx="12"/>
          </p:nvPr>
        </p:nvSpPr>
        <p:spPr/>
        <p:txBody>
          <a:bodyPr/>
          <a:lstStyle/>
          <a:p>
            <a:fld id="{EEF9910A-3D6F-4E75-85A3-E726D84804FC}" type="slidenum">
              <a:rPr lang="en-US" smtClean="0"/>
              <a:t>12</a:t>
            </a:fld>
            <a:endParaRPr lang="en-US"/>
          </a:p>
        </p:txBody>
      </p:sp>
    </p:spTree>
    <p:extLst>
      <p:ext uri="{BB962C8B-B14F-4D97-AF65-F5344CB8AC3E}">
        <p14:creationId xmlns:p14="http://schemas.microsoft.com/office/powerpoint/2010/main" val="447011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77AD-737E-4188-814A-FFCF999358D3}"/>
              </a:ext>
            </a:extLst>
          </p:cNvPr>
          <p:cNvSpPr>
            <a:spLocks noGrp="1"/>
          </p:cNvSpPr>
          <p:nvPr>
            <p:ph type="title"/>
          </p:nvPr>
        </p:nvSpPr>
        <p:spPr>
          <a:xfrm>
            <a:off x="685550" y="289194"/>
            <a:ext cx="7886700" cy="748245"/>
          </a:xfrm>
        </p:spPr>
        <p:txBody>
          <a:bodyPr>
            <a:normAutofit fontScale="90000"/>
          </a:bodyPr>
          <a:lstStyle/>
          <a:p>
            <a:r>
              <a:rPr lang="en-US" dirty="0" err="1"/>
              <a:t>Algo</a:t>
            </a:r>
            <a:r>
              <a:rPr lang="en-US" dirty="0"/>
              <a:t> Differentiator: Human Ear Inspired Spoken Word Recognition</a:t>
            </a:r>
          </a:p>
        </p:txBody>
      </p:sp>
      <p:grpSp>
        <p:nvGrpSpPr>
          <p:cNvPr id="13" name="Group 12">
            <a:extLst>
              <a:ext uri="{FF2B5EF4-FFF2-40B4-BE49-F238E27FC236}">
                <a16:creationId xmlns:a16="http://schemas.microsoft.com/office/drawing/2014/main" id="{EC0B0E43-6319-4C60-BB7D-97033AA05DDD}"/>
              </a:ext>
            </a:extLst>
          </p:cNvPr>
          <p:cNvGrpSpPr/>
          <p:nvPr/>
        </p:nvGrpSpPr>
        <p:grpSpPr>
          <a:xfrm>
            <a:off x="346237" y="1979865"/>
            <a:ext cx="3628883" cy="1382503"/>
            <a:chOff x="6185004" y="329060"/>
            <a:chExt cx="5864860" cy="2031225"/>
          </a:xfrm>
        </p:grpSpPr>
        <p:pic>
          <p:nvPicPr>
            <p:cNvPr id="14" name="Picture 13">
              <a:extLst>
                <a:ext uri="{FF2B5EF4-FFF2-40B4-BE49-F238E27FC236}">
                  <a16:creationId xmlns:a16="http://schemas.microsoft.com/office/drawing/2014/main" id="{710B14FE-AE4A-4703-B910-9C9F4703D4B0}"/>
                </a:ext>
              </a:extLst>
            </p:cNvPr>
            <p:cNvPicPr>
              <a:picLocks noChangeAspect="1"/>
            </p:cNvPicPr>
            <p:nvPr/>
          </p:nvPicPr>
          <p:blipFill>
            <a:blip r:embed="rId2"/>
            <a:stretch>
              <a:fillRect/>
            </a:stretch>
          </p:blipFill>
          <p:spPr>
            <a:xfrm>
              <a:off x="6185004" y="329060"/>
              <a:ext cx="5864860" cy="1999661"/>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60688C-36BE-4AB8-B537-5411FE4AC72D}"/>
                    </a:ext>
                  </a:extLst>
                </p:cNvPr>
                <p:cNvSpPr txBox="1"/>
                <p:nvPr/>
              </p:nvSpPr>
              <p:spPr>
                <a:xfrm>
                  <a:off x="8171061" y="2021138"/>
                  <a:ext cx="1614531" cy="3391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900" dirty="0">
                            <a:solidFill>
                              <a:srgbClr val="223B69"/>
                            </a:solidFill>
                            <a:latin typeface="Cambria Math" panose="02040503050406030204" pitchFamily="18" charset="0"/>
                          </a:rPr>
                          <m:t>Auditory</m:t>
                        </m:r>
                        <m:r>
                          <a:rPr lang="en-US" sz="900" dirty="0">
                            <a:solidFill>
                              <a:srgbClr val="223B69"/>
                            </a:solidFill>
                            <a:latin typeface="Cambria Math" panose="02040503050406030204" pitchFamily="18" charset="0"/>
                          </a:rPr>
                          <m:t> </m:t>
                        </m:r>
                        <m:r>
                          <m:rPr>
                            <m:sty m:val="p"/>
                          </m:rPr>
                          <a:rPr lang="en-US" sz="900" dirty="0">
                            <a:solidFill>
                              <a:srgbClr val="223B69"/>
                            </a:solidFill>
                            <a:latin typeface="Cambria Math" panose="02040503050406030204" pitchFamily="18" charset="0"/>
                          </a:rPr>
                          <m:t>Cortex</m:t>
                        </m:r>
                      </m:oMath>
                    </m:oMathPara>
                  </a14:m>
                  <a:endParaRPr lang="en-IN" sz="900" dirty="0">
                    <a:solidFill>
                      <a:srgbClr val="223B69"/>
                    </a:solidFill>
                  </a:endParaRPr>
                </a:p>
              </p:txBody>
            </p:sp>
          </mc:Choice>
          <mc:Fallback xmlns="">
            <p:sp>
              <p:nvSpPr>
                <p:cNvPr id="15" name="TextBox 14">
                  <a:extLst>
                    <a:ext uri="{FF2B5EF4-FFF2-40B4-BE49-F238E27FC236}">
                      <a16:creationId xmlns:a16="http://schemas.microsoft.com/office/drawing/2014/main" id="{4960688C-36BE-4AB8-B537-5411FE4AC72D}"/>
                    </a:ext>
                  </a:extLst>
                </p:cNvPr>
                <p:cNvSpPr txBox="1">
                  <a:spLocks noRot="1" noChangeAspect="1" noMove="1" noResize="1" noEditPoints="1" noAdjustHandles="1" noChangeArrowheads="1" noChangeShapeType="1" noTextEdit="1"/>
                </p:cNvSpPr>
                <p:nvPr/>
              </p:nvSpPr>
              <p:spPr>
                <a:xfrm>
                  <a:off x="8171061" y="2021138"/>
                  <a:ext cx="1614531" cy="339147"/>
                </a:xfrm>
                <a:prstGeom prst="rect">
                  <a:avLst/>
                </a:prstGeom>
                <a:blipFill>
                  <a:blip r:embed="rId3"/>
                  <a:stretch>
                    <a:fillRect/>
                  </a:stretch>
                </a:blipFill>
              </p:spPr>
              <p:txBody>
                <a:bodyPr/>
                <a:lstStyle/>
                <a:p>
                  <a:r>
                    <a:rPr lang="en-US">
                      <a:noFill/>
                    </a:rPr>
                    <a:t> </a:t>
                  </a:r>
                </a:p>
              </p:txBody>
            </p:sp>
          </mc:Fallback>
        </mc:AlternateContent>
      </p:grpSp>
      <p:sp>
        <p:nvSpPr>
          <p:cNvPr id="17" name="Rectangle 16">
            <a:extLst>
              <a:ext uri="{FF2B5EF4-FFF2-40B4-BE49-F238E27FC236}">
                <a16:creationId xmlns:a16="http://schemas.microsoft.com/office/drawing/2014/main" id="{8E20684E-E58D-4DB9-B7F6-84C76EE8BC29}"/>
              </a:ext>
            </a:extLst>
          </p:cNvPr>
          <p:cNvSpPr/>
          <p:nvPr/>
        </p:nvSpPr>
        <p:spPr>
          <a:xfrm>
            <a:off x="726141" y="5339626"/>
            <a:ext cx="2475871" cy="300082"/>
          </a:xfrm>
          <a:prstGeom prst="rect">
            <a:avLst/>
          </a:prstGeom>
        </p:spPr>
        <p:txBody>
          <a:bodyPr wrap="none">
            <a:spAutoFit/>
          </a:bodyPr>
          <a:lstStyle/>
          <a:p>
            <a:r>
              <a:rPr lang="en-US" sz="1350" b="1" dirty="0">
                <a:solidFill>
                  <a:srgbClr val="0070C0"/>
                </a:solidFill>
              </a:rPr>
              <a:t>Algorithm performance in high; </a:t>
            </a:r>
            <a:endParaRPr lang="en-US" sz="1350" dirty="0"/>
          </a:p>
        </p:txBody>
      </p:sp>
      <p:pic>
        <p:nvPicPr>
          <p:cNvPr id="18" name="Picture 17">
            <a:extLst>
              <a:ext uri="{FF2B5EF4-FFF2-40B4-BE49-F238E27FC236}">
                <a16:creationId xmlns:a16="http://schemas.microsoft.com/office/drawing/2014/main" id="{1144B38F-6216-4550-AD10-6A73178EAE23}"/>
              </a:ext>
            </a:extLst>
          </p:cNvPr>
          <p:cNvPicPr>
            <a:picLocks noChangeAspect="1"/>
          </p:cNvPicPr>
          <p:nvPr/>
        </p:nvPicPr>
        <p:blipFill>
          <a:blip r:embed="rId4"/>
          <a:stretch>
            <a:fillRect/>
          </a:stretch>
        </p:blipFill>
        <p:spPr>
          <a:xfrm>
            <a:off x="726141" y="3517117"/>
            <a:ext cx="2869076" cy="1578447"/>
          </a:xfrm>
          <a:prstGeom prst="rect">
            <a:avLst/>
          </a:prstGeom>
        </p:spPr>
      </p:pic>
      <p:pic>
        <p:nvPicPr>
          <p:cNvPr id="5" name="Picture 4">
            <a:extLst>
              <a:ext uri="{FF2B5EF4-FFF2-40B4-BE49-F238E27FC236}">
                <a16:creationId xmlns:a16="http://schemas.microsoft.com/office/drawing/2014/main" id="{D68265AD-DE9A-43E5-81B5-E3BC977A9C31}"/>
              </a:ext>
            </a:extLst>
          </p:cNvPr>
          <p:cNvPicPr>
            <a:picLocks noChangeAspect="1"/>
          </p:cNvPicPr>
          <p:nvPr/>
        </p:nvPicPr>
        <p:blipFill rotWithShape="1">
          <a:blip r:embed="rId5"/>
          <a:srcRect r="7117"/>
          <a:stretch/>
        </p:blipFill>
        <p:spPr>
          <a:xfrm>
            <a:off x="4138207" y="1987397"/>
            <a:ext cx="4192370" cy="3162756"/>
          </a:xfrm>
          <a:prstGeom prst="rect">
            <a:avLst/>
          </a:prstGeom>
        </p:spPr>
      </p:pic>
      <p:sp>
        <p:nvSpPr>
          <p:cNvPr id="20" name="Rectangle 19">
            <a:extLst>
              <a:ext uri="{FF2B5EF4-FFF2-40B4-BE49-F238E27FC236}">
                <a16:creationId xmlns:a16="http://schemas.microsoft.com/office/drawing/2014/main" id="{1830FC29-4C17-4BD0-8B67-19CB0ECD5924}"/>
              </a:ext>
            </a:extLst>
          </p:cNvPr>
          <p:cNvSpPr/>
          <p:nvPr/>
        </p:nvSpPr>
        <p:spPr>
          <a:xfrm>
            <a:off x="4467466" y="5400370"/>
            <a:ext cx="3577261" cy="300082"/>
          </a:xfrm>
          <a:prstGeom prst="rect">
            <a:avLst/>
          </a:prstGeom>
        </p:spPr>
        <p:txBody>
          <a:bodyPr wrap="none">
            <a:spAutoFit/>
          </a:bodyPr>
          <a:lstStyle/>
          <a:p>
            <a:r>
              <a:rPr lang="en-US" sz="1350" b="1" dirty="0">
                <a:solidFill>
                  <a:srgbClr val="0070C0"/>
                </a:solidFill>
              </a:rPr>
              <a:t>Hardware performance tracks algorithm closely</a:t>
            </a:r>
            <a:endParaRPr lang="en-US" sz="1350" dirty="0"/>
          </a:p>
        </p:txBody>
      </p:sp>
      <p:sp>
        <p:nvSpPr>
          <p:cNvPr id="3" name="Date Placeholder 2">
            <a:extLst>
              <a:ext uri="{FF2B5EF4-FFF2-40B4-BE49-F238E27FC236}">
                <a16:creationId xmlns:a16="http://schemas.microsoft.com/office/drawing/2014/main" id="{C981C9B3-177F-4BFE-B903-BF2D23DF2AB1}"/>
              </a:ext>
            </a:extLst>
          </p:cNvPr>
          <p:cNvSpPr>
            <a:spLocks noGrp="1"/>
          </p:cNvSpPr>
          <p:nvPr>
            <p:ph type="dt" sz="half" idx="10"/>
          </p:nvPr>
        </p:nvSpPr>
        <p:spPr/>
        <p:txBody>
          <a:bodyPr/>
          <a:lstStyle/>
          <a:p>
            <a:r>
              <a:rPr lang="en-US"/>
              <a:t>6/2/2022</a:t>
            </a:r>
          </a:p>
        </p:txBody>
      </p:sp>
      <p:sp>
        <p:nvSpPr>
          <p:cNvPr id="4" name="Footer Placeholder 3">
            <a:extLst>
              <a:ext uri="{FF2B5EF4-FFF2-40B4-BE49-F238E27FC236}">
                <a16:creationId xmlns:a16="http://schemas.microsoft.com/office/drawing/2014/main" id="{0282B6CD-7D61-4AF4-82AD-914764C5B256}"/>
              </a:ext>
            </a:extLst>
          </p:cNvPr>
          <p:cNvSpPr>
            <a:spLocks noGrp="1"/>
          </p:cNvSpPr>
          <p:nvPr>
            <p:ph type="ftr" sz="quarter" idx="11"/>
          </p:nvPr>
        </p:nvSpPr>
        <p:spPr/>
        <p:txBody>
          <a:bodyPr/>
          <a:lstStyle/>
          <a:p>
            <a:r>
              <a:rPr lang="en-US"/>
              <a:t>SNN Chip</a:t>
            </a:r>
          </a:p>
        </p:txBody>
      </p:sp>
      <p:sp>
        <p:nvSpPr>
          <p:cNvPr id="6" name="Slide Number Placeholder 5">
            <a:extLst>
              <a:ext uri="{FF2B5EF4-FFF2-40B4-BE49-F238E27FC236}">
                <a16:creationId xmlns:a16="http://schemas.microsoft.com/office/drawing/2014/main" id="{83488BDA-C56C-44C6-B558-7BEB3E08ABB6}"/>
              </a:ext>
            </a:extLst>
          </p:cNvPr>
          <p:cNvSpPr>
            <a:spLocks noGrp="1"/>
          </p:cNvSpPr>
          <p:nvPr>
            <p:ph type="sldNum" sz="quarter" idx="12"/>
          </p:nvPr>
        </p:nvSpPr>
        <p:spPr/>
        <p:txBody>
          <a:bodyPr/>
          <a:lstStyle/>
          <a:p>
            <a:fld id="{EEF9910A-3D6F-4E75-85A3-E726D84804FC}" type="slidenum">
              <a:rPr lang="en-US" smtClean="0"/>
              <a:t>13</a:t>
            </a:fld>
            <a:endParaRPr lang="en-US"/>
          </a:p>
        </p:txBody>
      </p:sp>
    </p:spTree>
    <p:extLst>
      <p:ext uri="{BB962C8B-B14F-4D97-AF65-F5344CB8AC3E}">
        <p14:creationId xmlns:p14="http://schemas.microsoft.com/office/powerpoint/2010/main" val="281280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1568872" y="1150719"/>
            <a:ext cx="6105821" cy="49251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pPr>
            <a:endParaRPr lang="en-US" sz="2400" dirty="0"/>
          </a:p>
        </p:txBody>
      </p:sp>
      <p:sp>
        <p:nvSpPr>
          <p:cNvPr id="15" name="Footer Placeholder 14"/>
          <p:cNvSpPr>
            <a:spLocks noGrp="1"/>
          </p:cNvSpPr>
          <p:nvPr>
            <p:ph type="ftr" sz="quarter" idx="11"/>
          </p:nvPr>
        </p:nvSpPr>
        <p:spPr/>
        <p:txBody>
          <a:bodyPr/>
          <a:lstStyle/>
          <a:p>
            <a:r>
              <a:rPr lang="en-GB"/>
              <a:t>U Ganguly IIT Bombay WDC Goa 2022</a:t>
            </a:r>
            <a:endParaRPr lang="en-US" dirty="0"/>
          </a:p>
        </p:txBody>
      </p:sp>
      <p:sp>
        <p:nvSpPr>
          <p:cNvPr id="22" name="Slide Number Placeholder 21"/>
          <p:cNvSpPr>
            <a:spLocks noGrp="1"/>
          </p:cNvSpPr>
          <p:nvPr>
            <p:ph type="sldNum" sz="quarter" idx="12"/>
          </p:nvPr>
        </p:nvSpPr>
        <p:spPr/>
        <p:txBody>
          <a:bodyPr/>
          <a:lstStyle/>
          <a:p>
            <a:fld id="{C6506D9C-8A64-40DA-8E74-2151483EE135}" type="slidenum">
              <a:rPr lang="en-US" smtClean="0"/>
              <a:t>14</a:t>
            </a:fld>
            <a:endParaRPr lang="en-US" dirty="0"/>
          </a:p>
        </p:txBody>
      </p:sp>
      <p:sp>
        <p:nvSpPr>
          <p:cNvPr id="3" name="Title 2"/>
          <p:cNvSpPr>
            <a:spLocks noGrp="1"/>
          </p:cNvSpPr>
          <p:nvPr>
            <p:ph type="title"/>
          </p:nvPr>
        </p:nvSpPr>
        <p:spPr/>
        <p:txBody>
          <a:bodyPr>
            <a:normAutofit/>
          </a:bodyPr>
          <a:lstStyle/>
          <a:p>
            <a:r>
              <a:rPr lang="en-US" dirty="0"/>
              <a:t>Benchmarking</a:t>
            </a:r>
          </a:p>
        </p:txBody>
      </p:sp>
      <p:graphicFrame>
        <p:nvGraphicFramePr>
          <p:cNvPr id="5" name="Table 4"/>
          <p:cNvGraphicFramePr>
            <a:graphicFrameLocks noGrp="1"/>
          </p:cNvGraphicFramePr>
          <p:nvPr/>
        </p:nvGraphicFramePr>
        <p:xfrm>
          <a:off x="530640" y="1324951"/>
          <a:ext cx="7855523" cy="3714902"/>
        </p:xfrm>
        <a:graphic>
          <a:graphicData uri="http://schemas.openxmlformats.org/drawingml/2006/table">
            <a:tbl>
              <a:tblPr firstRow="1" bandRow="1">
                <a:tableStyleId>{5C22544A-7EE6-4342-B048-85BDC9FD1C3A}</a:tableStyleId>
              </a:tblPr>
              <a:tblGrid>
                <a:gridCol w="673573">
                  <a:extLst>
                    <a:ext uri="{9D8B030D-6E8A-4147-A177-3AD203B41FA5}">
                      <a16:colId xmlns:a16="http://schemas.microsoft.com/office/drawing/2014/main" val="3121499224"/>
                    </a:ext>
                  </a:extLst>
                </a:gridCol>
                <a:gridCol w="534969">
                  <a:extLst>
                    <a:ext uri="{9D8B030D-6E8A-4147-A177-3AD203B41FA5}">
                      <a16:colId xmlns:a16="http://schemas.microsoft.com/office/drawing/2014/main" val="29075175"/>
                    </a:ext>
                  </a:extLst>
                </a:gridCol>
                <a:gridCol w="604271">
                  <a:extLst>
                    <a:ext uri="{9D8B030D-6E8A-4147-A177-3AD203B41FA5}">
                      <a16:colId xmlns:a16="http://schemas.microsoft.com/office/drawing/2014/main" val="1166084209"/>
                    </a:ext>
                  </a:extLst>
                </a:gridCol>
                <a:gridCol w="621102">
                  <a:extLst>
                    <a:ext uri="{9D8B030D-6E8A-4147-A177-3AD203B41FA5}">
                      <a16:colId xmlns:a16="http://schemas.microsoft.com/office/drawing/2014/main" val="70615401"/>
                    </a:ext>
                  </a:extLst>
                </a:gridCol>
                <a:gridCol w="587440">
                  <a:extLst>
                    <a:ext uri="{9D8B030D-6E8A-4147-A177-3AD203B41FA5}">
                      <a16:colId xmlns:a16="http://schemas.microsoft.com/office/drawing/2014/main" val="1614628384"/>
                    </a:ext>
                  </a:extLst>
                </a:gridCol>
                <a:gridCol w="703478">
                  <a:extLst>
                    <a:ext uri="{9D8B030D-6E8A-4147-A177-3AD203B41FA5}">
                      <a16:colId xmlns:a16="http://schemas.microsoft.com/office/drawing/2014/main" val="3201673309"/>
                    </a:ext>
                  </a:extLst>
                </a:gridCol>
                <a:gridCol w="505064">
                  <a:extLst>
                    <a:ext uri="{9D8B030D-6E8A-4147-A177-3AD203B41FA5}">
                      <a16:colId xmlns:a16="http://schemas.microsoft.com/office/drawing/2014/main" val="1493457448"/>
                    </a:ext>
                  </a:extLst>
                </a:gridCol>
                <a:gridCol w="604271">
                  <a:extLst>
                    <a:ext uri="{9D8B030D-6E8A-4147-A177-3AD203B41FA5}">
                      <a16:colId xmlns:a16="http://schemas.microsoft.com/office/drawing/2014/main" val="1825861082"/>
                    </a:ext>
                  </a:extLst>
                </a:gridCol>
                <a:gridCol w="604271">
                  <a:extLst>
                    <a:ext uri="{9D8B030D-6E8A-4147-A177-3AD203B41FA5}">
                      <a16:colId xmlns:a16="http://schemas.microsoft.com/office/drawing/2014/main" val="2271162752"/>
                    </a:ext>
                  </a:extLst>
                </a:gridCol>
                <a:gridCol w="541527">
                  <a:extLst>
                    <a:ext uri="{9D8B030D-6E8A-4147-A177-3AD203B41FA5}">
                      <a16:colId xmlns:a16="http://schemas.microsoft.com/office/drawing/2014/main" val="2651429347"/>
                    </a:ext>
                  </a:extLst>
                </a:gridCol>
                <a:gridCol w="526040">
                  <a:extLst>
                    <a:ext uri="{9D8B030D-6E8A-4147-A177-3AD203B41FA5}">
                      <a16:colId xmlns:a16="http://schemas.microsoft.com/office/drawing/2014/main" val="2339245948"/>
                    </a:ext>
                  </a:extLst>
                </a:gridCol>
                <a:gridCol w="805525">
                  <a:extLst>
                    <a:ext uri="{9D8B030D-6E8A-4147-A177-3AD203B41FA5}">
                      <a16:colId xmlns:a16="http://schemas.microsoft.com/office/drawing/2014/main" val="3704327211"/>
                    </a:ext>
                  </a:extLst>
                </a:gridCol>
                <a:gridCol w="543992">
                  <a:extLst>
                    <a:ext uri="{9D8B030D-6E8A-4147-A177-3AD203B41FA5}">
                      <a16:colId xmlns:a16="http://schemas.microsoft.com/office/drawing/2014/main" val="951550153"/>
                    </a:ext>
                  </a:extLst>
                </a:gridCol>
              </a:tblGrid>
              <a:tr h="426417">
                <a:tc>
                  <a:txBody>
                    <a:bodyPr/>
                    <a:lstStyle/>
                    <a:p>
                      <a:pPr marL="0" marR="0" algn="ctr">
                        <a:lnSpc>
                          <a:spcPct val="107000"/>
                        </a:lnSpc>
                        <a:spcBef>
                          <a:spcPts val="0"/>
                        </a:spcBef>
                        <a:spcAft>
                          <a:spcPts val="0"/>
                        </a:spcAft>
                      </a:pPr>
                      <a:r>
                        <a:rPr lang="en-IN" sz="900" b="1" dirty="0">
                          <a:effectLst/>
                          <a:latin typeface="Times New Roman" panose="02020603050405020304" pitchFamily="18" charset="0"/>
                          <a:ea typeface="Calibri" panose="020F0502020204030204" pitchFamily="34" charset="0"/>
                          <a:cs typeface="Vrinda" panose="020B0502040204020203" pitchFamily="34" charset="0"/>
                        </a:rPr>
                        <a:t>Authors</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a:lnSpc>
                          <a:spcPct val="107000"/>
                        </a:lnSpc>
                        <a:spcBef>
                          <a:spcPts val="0"/>
                        </a:spcBef>
                        <a:spcAft>
                          <a:spcPts val="0"/>
                        </a:spcAft>
                      </a:pPr>
                      <a:r>
                        <a:rPr lang="en-IN" sz="900" b="1" dirty="0">
                          <a:effectLst/>
                          <a:latin typeface="Times New Roman" panose="02020603050405020304" pitchFamily="18" charset="0"/>
                          <a:ea typeface="Calibri" panose="020F0502020204030204" pitchFamily="34" charset="0"/>
                          <a:cs typeface="Vrinda" panose="020B0502040204020203" pitchFamily="34" charset="0"/>
                        </a:rPr>
                        <a:t>Neuron</a:t>
                      </a:r>
                      <a:endParaRPr lang="en-US" sz="900" dirty="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IN" sz="900" b="1" dirty="0">
                          <a:effectLst/>
                          <a:latin typeface="Times New Roman" panose="02020603050405020304" pitchFamily="18" charset="0"/>
                          <a:ea typeface="Calibri" panose="020F0502020204030204" pitchFamily="34" charset="0"/>
                          <a:cs typeface="Vrinda" panose="020B0502040204020203" pitchFamily="34" charset="0"/>
                        </a:rPr>
                        <a:t>Model</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a:lnSpc>
                          <a:spcPct val="107000"/>
                        </a:lnSpc>
                        <a:spcBef>
                          <a:spcPts val="0"/>
                        </a:spcBef>
                        <a:spcAft>
                          <a:spcPts val="0"/>
                        </a:spcAft>
                      </a:pPr>
                      <a:r>
                        <a:rPr lang="en-IN" sz="900" b="1" dirty="0">
                          <a:effectLst/>
                          <a:latin typeface="Times New Roman" panose="02020603050405020304" pitchFamily="18" charset="0"/>
                          <a:ea typeface="Calibri" panose="020F0502020204030204" pitchFamily="34" charset="0"/>
                          <a:cs typeface="Vrinda" panose="020B0502040204020203" pitchFamily="34" charset="0"/>
                        </a:rPr>
                        <a:t>Input</a:t>
                      </a:r>
                      <a:endParaRPr lang="en-US" sz="900" dirty="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IN" sz="900" b="1" dirty="0">
                          <a:effectLst/>
                          <a:latin typeface="Times New Roman" panose="02020603050405020304" pitchFamily="18" charset="0"/>
                          <a:ea typeface="Calibri" panose="020F0502020204030204" pitchFamily="34" charset="0"/>
                          <a:cs typeface="Vrinda" panose="020B0502040204020203" pitchFamily="34" charset="0"/>
                        </a:rPr>
                        <a:t>Type</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Circuit Type</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Platform</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Tech.</a:t>
                      </a:r>
                      <a:endParaRPr lang="en-US" sz="90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Node</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Linear</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Freq.</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Area</a:t>
                      </a:r>
                      <a:endParaRPr lang="en-US" sz="90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µm</a:t>
                      </a:r>
                      <a:r>
                        <a:rPr lang="en-IN" sz="900" b="1" baseline="30000">
                          <a:effectLst/>
                          <a:latin typeface="Times New Roman" panose="02020603050405020304" pitchFamily="18" charset="0"/>
                          <a:ea typeface="Calibri" panose="020F0502020204030204" pitchFamily="34" charset="0"/>
                          <a:cs typeface="Vrinda" panose="020B0502040204020203" pitchFamily="34" charset="0"/>
                        </a:rPr>
                        <a:t>2</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Static</a:t>
                      </a:r>
                      <a:endParaRPr lang="en-US" sz="90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Power</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Energy</a:t>
                      </a:r>
                      <a:endParaRPr lang="en-US" sz="90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/Spike</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Hardware</a:t>
                      </a:r>
                      <a:endParaRPr lang="en-US" sz="90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IN" sz="900" b="1">
                          <a:effectLst/>
                          <a:latin typeface="Times New Roman" panose="02020603050405020304" pitchFamily="18" charset="0"/>
                          <a:ea typeface="Calibri" panose="020F0502020204030204" pitchFamily="34" charset="0"/>
                          <a:cs typeface="Vrinda" panose="020B0502040204020203" pitchFamily="34" charset="0"/>
                        </a:rPr>
                        <a:t>Implementation</a:t>
                      </a:r>
                      <a:endParaRPr lang="en-US" sz="9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a:lnSpc>
                          <a:spcPct val="107000"/>
                        </a:lnSpc>
                        <a:spcBef>
                          <a:spcPts val="0"/>
                        </a:spcBef>
                        <a:spcAft>
                          <a:spcPts val="0"/>
                        </a:spcAft>
                      </a:pPr>
                      <a:r>
                        <a:rPr lang="en-IN" sz="900" b="1" dirty="0">
                          <a:effectLst/>
                          <a:latin typeface="Times New Roman" panose="02020603050405020304" pitchFamily="18" charset="0"/>
                          <a:ea typeface="Calibri" panose="020F0502020204030204" pitchFamily="34" charset="0"/>
                          <a:cs typeface="Vrinda" panose="020B0502040204020203" pitchFamily="34" charset="0"/>
                        </a:rPr>
                        <a:t>Special</a:t>
                      </a:r>
                      <a:endParaRPr lang="en-US" sz="900" dirty="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IN" sz="900" b="1" dirty="0">
                          <a:effectLst/>
                          <a:latin typeface="Times New Roman" panose="02020603050405020304" pitchFamily="18" charset="0"/>
                          <a:ea typeface="Calibri" panose="020F0502020204030204" pitchFamily="34" charset="0"/>
                          <a:cs typeface="Vrinda" panose="020B0502040204020203" pitchFamily="34" charset="0"/>
                        </a:rPr>
                        <a:t>Features</a:t>
                      </a:r>
                      <a:endParaRPr lang="en-US" sz="9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83881767"/>
                  </a:ext>
                </a:extLst>
              </a:tr>
              <a:tr h="313014">
                <a:tc>
                  <a:txBody>
                    <a:bodyPr/>
                    <a:lstStyle/>
                    <a:p>
                      <a:pPr algn="ctr">
                        <a:spcAft>
                          <a:spcPts val="0"/>
                        </a:spcAft>
                      </a:pPr>
                      <a:r>
                        <a:rPr lang="en-IN" sz="900">
                          <a:effectLst/>
                          <a:latin typeface="Times New Roman" panose="02020603050405020304" pitchFamily="18" charset="0"/>
                        </a:rPr>
                        <a:t>(Chavan et al., 2019)</a:t>
                      </a:r>
                      <a:endParaRPr lang="en-US" sz="900">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LIF</a:t>
                      </a:r>
                      <a:endParaRPr lang="en-US" sz="900">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Voltage</a:t>
                      </a:r>
                      <a:endParaRPr lang="en-US" sz="900">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Mixed</a:t>
                      </a:r>
                      <a:endParaRPr lang="en-US" sz="900">
                        <a:effectLst/>
                        <a:latin typeface="Calibri" panose="020F0502020204030204" pitchFamily="34" charset="0"/>
                      </a:endParaRPr>
                    </a:p>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Mode</a:t>
                      </a:r>
                      <a:endParaRPr lang="en-US" sz="900">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SOI CMOS</a:t>
                      </a:r>
                      <a:endParaRPr lang="en-US" sz="900">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32nm</a:t>
                      </a:r>
                      <a:endParaRPr lang="en-US" sz="900">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No</a:t>
                      </a:r>
                      <a:endParaRPr lang="en-US" sz="900">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150kHz</a:t>
                      </a:r>
                      <a:endParaRPr lang="en-US" sz="900">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0.8</a:t>
                      </a:r>
                      <a:endParaRPr lang="en-US" sz="900">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a:t>
                      </a:r>
                      <a:endParaRPr lang="en-US" sz="900">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3.22fJ</a:t>
                      </a:r>
                      <a:endParaRPr lang="en-US" sz="900">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a:spcAft>
                          <a:spcPts val="0"/>
                        </a:spcAft>
                      </a:pPr>
                      <a:r>
                        <a:rPr lang="en-IN" sz="900" b="1">
                          <a:solidFill>
                            <a:srgbClr val="C45911"/>
                          </a:solidFill>
                          <a:effectLst/>
                          <a:latin typeface="Times New Roman" panose="02020603050405020304" pitchFamily="18" charset="0"/>
                        </a:rPr>
                        <a:t>Integrator</a:t>
                      </a:r>
                      <a:endParaRPr lang="en-US" sz="900">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a:spcAft>
                          <a:spcPts val="0"/>
                        </a:spcAft>
                      </a:pPr>
                      <a:r>
                        <a:rPr lang="en-IN" sz="900" dirty="0">
                          <a:effectLst/>
                          <a:latin typeface="Times New Roman" panose="02020603050405020304" pitchFamily="18" charset="0"/>
                        </a:rPr>
                        <a:t>-</a:t>
                      </a:r>
                      <a:endParaRPr lang="en-US" sz="900" dirty="0">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631092778"/>
                  </a:ext>
                </a:extLst>
              </a:tr>
              <a:tr h="313014">
                <a:tc>
                  <a:txBody>
                    <a:bodyPr/>
                    <a:lstStyle/>
                    <a:p>
                      <a:pPr algn="ctr">
                        <a:spcAft>
                          <a:spcPts val="0"/>
                        </a:spcAft>
                      </a:pPr>
                      <a:r>
                        <a:rPr lang="en-IN" sz="900">
                          <a:effectLst/>
                          <a:latin typeface="Times New Roman" panose="02020603050405020304" pitchFamily="18" charset="0"/>
                        </a:rPr>
                        <a:t>(Tuma et al., 2016)</a:t>
                      </a:r>
                      <a:endParaRPr lang="en-US" sz="900">
                        <a:effectLst/>
                        <a:latin typeface="Calibri" panose="020F0502020204030204" pitchFamily="34" charset="0"/>
                      </a:endParaRPr>
                    </a:p>
                  </a:txBody>
                  <a:tcPr marL="0" marR="0" marT="0" marB="0" anchor="ctr">
                    <a:solidFill>
                      <a:schemeClr val="accent2">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IF</a:t>
                      </a:r>
                      <a:endParaRPr lang="en-US" sz="900">
                        <a:effectLst/>
                        <a:latin typeface="Calibri" panose="020F0502020204030204" pitchFamily="34" charset="0"/>
                      </a:endParaRPr>
                    </a:p>
                  </a:txBody>
                  <a:tcPr marL="0" marR="0" marT="0" marB="0" anchor="ctr">
                    <a:solidFill>
                      <a:schemeClr val="accent2">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Voltage</a:t>
                      </a:r>
                      <a:endParaRPr lang="en-US" sz="900">
                        <a:effectLst/>
                        <a:latin typeface="Calibri" panose="020F0502020204030204" pitchFamily="34" charset="0"/>
                      </a:endParaRPr>
                    </a:p>
                  </a:txBody>
                  <a:tcPr marL="0" marR="0" marT="0" marB="0" anchor="ctr">
                    <a:solidFill>
                      <a:schemeClr val="accent2">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Mixed Mode</a:t>
                      </a:r>
                      <a:endParaRPr lang="en-US" sz="900">
                        <a:effectLst/>
                        <a:latin typeface="Calibri" panose="020F0502020204030204" pitchFamily="34" charset="0"/>
                      </a:endParaRPr>
                    </a:p>
                  </a:txBody>
                  <a:tcPr marL="0" marR="0" marT="0" marB="0" anchor="ctr">
                    <a:solidFill>
                      <a:schemeClr val="accent2">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PC + CMOS</a:t>
                      </a:r>
                      <a:endParaRPr lang="en-US" sz="900">
                        <a:effectLst/>
                        <a:latin typeface="Calibri" panose="020F0502020204030204" pitchFamily="34" charset="0"/>
                      </a:endParaRPr>
                    </a:p>
                  </a:txBody>
                  <a:tcPr marL="0" marR="0" marT="0" marB="0" anchor="ctr">
                    <a:solidFill>
                      <a:schemeClr val="accent2">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14nm</a:t>
                      </a:r>
                      <a:endParaRPr lang="en-US" sz="900">
                        <a:effectLst/>
                        <a:latin typeface="Calibri" panose="020F0502020204030204" pitchFamily="34" charset="0"/>
                      </a:endParaRPr>
                    </a:p>
                  </a:txBody>
                  <a:tcPr marL="0" marR="0" marT="0" marB="0" anchor="ctr">
                    <a:solidFill>
                      <a:schemeClr val="accent2">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Yes</a:t>
                      </a:r>
                      <a:endParaRPr lang="en-US" sz="900">
                        <a:effectLst/>
                        <a:latin typeface="Calibri" panose="020F0502020204030204" pitchFamily="34" charset="0"/>
                      </a:endParaRPr>
                    </a:p>
                  </a:txBody>
                  <a:tcPr marL="0" marR="0" marT="0" marB="0" anchor="ctr">
                    <a:solidFill>
                      <a:schemeClr val="accent2">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10Hz- 10MHz</a:t>
                      </a:r>
                      <a:endParaRPr lang="en-US" sz="900">
                        <a:effectLst/>
                        <a:latin typeface="Calibri" panose="020F0502020204030204" pitchFamily="34" charset="0"/>
                      </a:endParaRPr>
                    </a:p>
                  </a:txBody>
                  <a:tcPr marL="0" marR="0" marT="0" marB="0" anchor="ctr">
                    <a:solidFill>
                      <a:schemeClr val="accent2">
                        <a:lumMod val="20000"/>
                        <a:lumOff val="8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0.5-1</a:t>
                      </a:r>
                      <a:endParaRPr lang="en-US" sz="900">
                        <a:effectLst/>
                        <a:latin typeface="Calibri" panose="020F0502020204030204" pitchFamily="34" charset="0"/>
                      </a:endParaRPr>
                    </a:p>
                  </a:txBody>
                  <a:tcPr marL="0" marR="0" marT="0" marB="0" anchor="ctr">
                    <a:solidFill>
                      <a:schemeClr val="accent2">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a:t>
                      </a:r>
                      <a:endParaRPr lang="en-US" sz="900">
                        <a:effectLst/>
                        <a:latin typeface="Calibri" panose="020F0502020204030204" pitchFamily="34" charset="0"/>
                      </a:endParaRPr>
                    </a:p>
                  </a:txBody>
                  <a:tcPr marL="0" marR="0" marT="0" marB="0" anchor="ctr">
                    <a:solidFill>
                      <a:schemeClr val="accent2">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5pJ</a:t>
                      </a:r>
                      <a:endParaRPr lang="en-US" sz="900">
                        <a:effectLst/>
                        <a:latin typeface="Calibri" panose="020F0502020204030204" pitchFamily="34" charset="0"/>
                      </a:endParaRPr>
                    </a:p>
                  </a:txBody>
                  <a:tcPr marL="0" marR="0" marT="0" marB="0" anchor="ctr">
                    <a:solidFill>
                      <a:schemeClr val="accent2">
                        <a:lumMod val="20000"/>
                        <a:lumOff val="80000"/>
                      </a:schemeClr>
                    </a:solidFill>
                  </a:tcPr>
                </a:tc>
                <a:tc>
                  <a:txBody>
                    <a:bodyPr/>
                    <a:lstStyle/>
                    <a:p>
                      <a:pPr algn="ctr">
                        <a:spcAft>
                          <a:spcPts val="0"/>
                        </a:spcAft>
                      </a:pPr>
                      <a:r>
                        <a:rPr lang="en-IN" sz="900" b="1">
                          <a:solidFill>
                            <a:srgbClr val="C45911"/>
                          </a:solidFill>
                          <a:effectLst/>
                          <a:latin typeface="Times New Roman" panose="02020603050405020304" pitchFamily="18" charset="0"/>
                        </a:rPr>
                        <a:t>Integrator</a:t>
                      </a:r>
                      <a:endParaRPr lang="en-US" sz="900">
                        <a:effectLst/>
                        <a:latin typeface="Calibri" panose="020F0502020204030204" pitchFamily="34" charset="0"/>
                      </a:endParaRPr>
                    </a:p>
                  </a:txBody>
                  <a:tcPr marL="0" marR="0" marT="0" marB="0" anchor="ctr">
                    <a:solidFill>
                      <a:schemeClr val="accent2">
                        <a:lumMod val="20000"/>
                        <a:lumOff val="80000"/>
                      </a:schemeClr>
                    </a:solidFill>
                  </a:tcPr>
                </a:tc>
                <a:tc>
                  <a:txBody>
                    <a:bodyPr/>
                    <a:lstStyle/>
                    <a:p>
                      <a:pPr algn="ctr">
                        <a:spcAft>
                          <a:spcPts val="0"/>
                        </a:spcAft>
                      </a:pPr>
                      <a:r>
                        <a:rPr lang="en-IN" sz="900" dirty="0">
                          <a:effectLst/>
                          <a:latin typeface="Times New Roman" panose="02020603050405020304" pitchFamily="18" charset="0"/>
                        </a:rPr>
                        <a:t>-</a:t>
                      </a:r>
                      <a:endParaRPr lang="en-US" sz="900" dirty="0">
                        <a:effectLst/>
                        <a:latin typeface="Calibri" panose="020F0502020204030204" pitchFamily="34" charset="0"/>
                      </a:endParaRPr>
                    </a:p>
                  </a:txBody>
                  <a:tcPr marL="0" marR="0" marT="0" marB="0" anchor="ctr">
                    <a:solidFill>
                      <a:schemeClr val="accent2">
                        <a:lumMod val="20000"/>
                        <a:lumOff val="80000"/>
                      </a:schemeClr>
                    </a:solidFill>
                  </a:tcPr>
                </a:tc>
                <a:extLst>
                  <a:ext uri="{0D108BD9-81ED-4DB2-BD59-A6C34878D82A}">
                    <a16:rowId xmlns:a16="http://schemas.microsoft.com/office/drawing/2014/main" val="1970426734"/>
                  </a:ext>
                </a:extLst>
              </a:tr>
              <a:tr h="313014">
                <a:tc>
                  <a:txBody>
                    <a:bodyPr/>
                    <a:lstStyle/>
                    <a:p>
                      <a:pPr algn="ctr">
                        <a:spcAft>
                          <a:spcPts val="0"/>
                        </a:spcAft>
                      </a:pPr>
                      <a:r>
                        <a:rPr lang="en-IN" sz="900">
                          <a:effectLst/>
                          <a:latin typeface="Times New Roman" panose="02020603050405020304" pitchFamily="18" charset="0"/>
                        </a:rPr>
                        <a:t>(Lee et al., 2018)</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IF</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Current</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Mixed Mode</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SOI CMOS</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~70kHz</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 12x10</a:t>
                      </a:r>
                      <a:r>
                        <a:rPr lang="en-IN" sz="900" baseline="30000">
                          <a:solidFill>
                            <a:srgbClr val="000000"/>
                          </a:solidFill>
                          <a:effectLst/>
                          <a:latin typeface="Times New Roman" panose="02020603050405020304" pitchFamily="18" charset="0"/>
                          <a:ea typeface="Calibri" panose="020F0502020204030204" pitchFamily="34" charset="0"/>
                        </a:rPr>
                        <a:t>3</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360pJ</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b="1">
                          <a:solidFill>
                            <a:srgbClr val="2E74B5"/>
                          </a:solidFill>
                          <a:effectLst/>
                          <a:latin typeface="Times New Roman" panose="02020603050405020304" pitchFamily="18" charset="0"/>
                          <a:ea typeface="Calibri" panose="020F0502020204030204" pitchFamily="34" charset="0"/>
                        </a:rPr>
                        <a:t>Neuron</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AO</a:t>
                      </a:r>
                      <a:endParaRPr lang="en-US" sz="900">
                        <a:effectLst/>
                        <a:latin typeface="Calibri" panose="020F0502020204030204" pitchFamily="34" charset="0"/>
                      </a:endParaRPr>
                    </a:p>
                  </a:txBody>
                  <a:tcPr marL="0" marR="0" marT="0" marB="0" anchor="ctr"/>
                </a:tc>
                <a:extLst>
                  <a:ext uri="{0D108BD9-81ED-4DB2-BD59-A6C34878D82A}">
                    <a16:rowId xmlns:a16="http://schemas.microsoft.com/office/drawing/2014/main" val="2618633683"/>
                  </a:ext>
                </a:extLst>
              </a:tr>
              <a:tr h="396744">
                <a:tc>
                  <a:txBody>
                    <a:bodyPr/>
                    <a:lstStyle/>
                    <a:p>
                      <a:pPr algn="ctr">
                        <a:spcAft>
                          <a:spcPts val="0"/>
                        </a:spcAft>
                      </a:pPr>
                      <a:r>
                        <a:rPr lang="en-IN" sz="900">
                          <a:effectLst/>
                          <a:latin typeface="Times New Roman" panose="02020603050405020304" pitchFamily="18" charset="0"/>
                        </a:rPr>
                        <a:t>(Basu and Hasler, 2010)</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Saddle</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Current</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Analog</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CMOS</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0.35µm</a:t>
                      </a:r>
                      <a:endParaRPr lang="en-US" sz="900">
                        <a:effectLst/>
                        <a:latin typeface="Calibri" panose="020F0502020204030204" pitchFamily="34" charset="0"/>
                      </a:endParaRPr>
                    </a:p>
                  </a:txBody>
                  <a:tcPr marL="0" marR="0" marT="0" marB="0" anchor="ctr"/>
                </a:tc>
                <a:tc>
                  <a:txBody>
                    <a:bodyPr/>
                    <a:lstStyle/>
                    <a:p>
                      <a:pPr marL="0" algn="ctr">
                        <a:spcBef>
                          <a:spcPts val="0"/>
                        </a:spcBef>
                        <a:spcAft>
                          <a:spcPts val="0"/>
                        </a:spcAft>
                      </a:pPr>
                      <a:r>
                        <a:rPr lang="en-IN" sz="900">
                          <a:solidFill>
                            <a:srgbClr val="000000"/>
                          </a:solidFill>
                          <a:effectLst/>
                          <a:latin typeface="Times New Roman" panose="02020603050405020304" pitchFamily="18" charset="0"/>
                          <a:ea typeface="Calibri" panose="020F0502020204030204" pitchFamily="34" charset="0"/>
                        </a:rPr>
                        <a:t>Yes</a:t>
                      </a:r>
                      <a:endParaRPr lang="en-US" sz="900">
                        <a:effectLst/>
                        <a:latin typeface="Calibri" panose="020F0502020204030204" pitchFamily="34" charset="0"/>
                      </a:endParaRPr>
                    </a:p>
                  </a:txBody>
                  <a:tcPr marL="0" marR="0" marT="0" marB="0" anchor="ctr"/>
                </a:tc>
                <a:tc>
                  <a:txBody>
                    <a:bodyPr/>
                    <a:lstStyle/>
                    <a:p>
                      <a:pPr marL="0" algn="ctr">
                        <a:spcBef>
                          <a:spcPts val="0"/>
                        </a:spcBef>
                        <a:spcAft>
                          <a:spcPts val="0"/>
                        </a:spcAft>
                      </a:pPr>
                      <a:r>
                        <a:rPr lang="en-IN" sz="900">
                          <a:solidFill>
                            <a:srgbClr val="000000"/>
                          </a:solidFill>
                          <a:effectLst/>
                          <a:latin typeface="Times New Roman" panose="02020603050405020304" pitchFamily="18" charset="0"/>
                          <a:ea typeface="Calibri" panose="020F0502020204030204" pitchFamily="34" charset="0"/>
                        </a:rPr>
                        <a:t>100</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2740</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1.5nW*</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17.4pJ</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b="1">
                          <a:solidFill>
                            <a:srgbClr val="2E74B5"/>
                          </a:solidFill>
                          <a:effectLst/>
                          <a:latin typeface="Times New Roman" panose="02020603050405020304" pitchFamily="18" charset="0"/>
                          <a:ea typeface="Calibri" panose="020F0502020204030204" pitchFamily="34" charset="0"/>
                        </a:rPr>
                        <a:t>Neuron</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SFA</a:t>
                      </a:r>
                      <a:endParaRPr lang="en-US" sz="900">
                        <a:effectLst/>
                        <a:latin typeface="Calibri" panose="020F0502020204030204" pitchFamily="34" charset="0"/>
                      </a:endParaRPr>
                    </a:p>
                  </a:txBody>
                  <a:tcPr marL="0" marR="0" marT="0" marB="0" anchor="ctr"/>
                </a:tc>
                <a:extLst>
                  <a:ext uri="{0D108BD9-81ED-4DB2-BD59-A6C34878D82A}">
                    <a16:rowId xmlns:a16="http://schemas.microsoft.com/office/drawing/2014/main" val="3220866291"/>
                  </a:ext>
                </a:extLst>
              </a:tr>
              <a:tr h="405245">
                <a:tc>
                  <a:txBody>
                    <a:bodyPr/>
                    <a:lstStyle/>
                    <a:p>
                      <a:pPr algn="ctr">
                        <a:spcAft>
                          <a:spcPts val="0"/>
                        </a:spcAft>
                      </a:pPr>
                      <a:r>
                        <a:rPr lang="en-IN" sz="900">
                          <a:effectLst/>
                          <a:latin typeface="Times New Roman" panose="02020603050405020304" pitchFamily="18" charset="0"/>
                        </a:rPr>
                        <a:t>(Sourikopoulos et al., 2017)</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ML-based</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Current</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Mixed Mode</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CMOS</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65nm</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No</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25kHz</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35</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30pW</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4fJ</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b="1">
                          <a:solidFill>
                            <a:srgbClr val="2E74B5"/>
                          </a:solidFill>
                          <a:effectLst/>
                          <a:latin typeface="Times New Roman" panose="02020603050405020304" pitchFamily="18" charset="0"/>
                          <a:ea typeface="Calibri" panose="020F0502020204030204" pitchFamily="34" charset="0"/>
                        </a:rPr>
                        <a:t>Neuron</a:t>
                      </a:r>
                      <a:endParaRPr lang="en-US" sz="900">
                        <a:effectLst/>
                        <a:latin typeface="Calibri" panose="020F0502020204030204" pitchFamily="34" charset="0"/>
                      </a:endParaRPr>
                    </a:p>
                  </a:txBody>
                  <a:tcPr marL="0" marR="0" marT="0" marB="0" anchor="ctr"/>
                </a:tc>
                <a:tc>
                  <a:txBody>
                    <a:bodyPr/>
                    <a:lstStyle/>
                    <a:p>
                      <a:pPr algn="ctr">
                        <a:spcAft>
                          <a:spcPts val="0"/>
                        </a:spcAft>
                      </a:pPr>
                      <a:r>
                        <a:rPr lang="en-IN" sz="900" dirty="0">
                          <a:solidFill>
                            <a:srgbClr val="000000"/>
                          </a:solidFill>
                          <a:effectLst/>
                          <a:latin typeface="Times New Roman" panose="02020603050405020304" pitchFamily="18" charset="0"/>
                          <a:ea typeface="Calibri" panose="020F0502020204030204" pitchFamily="34" charset="0"/>
                        </a:rPr>
                        <a:t>-</a:t>
                      </a:r>
                      <a:endParaRPr lang="en-US" sz="900" dirty="0">
                        <a:effectLst/>
                        <a:latin typeface="Calibri" panose="020F0502020204030204" pitchFamily="34" charset="0"/>
                      </a:endParaRPr>
                    </a:p>
                  </a:txBody>
                  <a:tcPr marL="0" marR="0" marT="0" marB="0" anchor="ctr"/>
                </a:tc>
                <a:extLst>
                  <a:ext uri="{0D108BD9-81ED-4DB2-BD59-A6C34878D82A}">
                    <a16:rowId xmlns:a16="http://schemas.microsoft.com/office/drawing/2014/main" val="690311833"/>
                  </a:ext>
                </a:extLst>
              </a:tr>
              <a:tr h="411480">
                <a:tc>
                  <a:txBody>
                    <a:bodyPr/>
                    <a:lstStyle/>
                    <a:p>
                      <a:pPr algn="ctr">
                        <a:spcAft>
                          <a:spcPts val="0"/>
                        </a:spcAft>
                      </a:pPr>
                      <a:r>
                        <a:rPr lang="en-IN" sz="900">
                          <a:effectLst/>
                          <a:latin typeface="Times New Roman" panose="02020603050405020304" pitchFamily="18" charset="0"/>
                        </a:rPr>
                        <a:t>(Qiao and Indiveri, 2016)</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IF</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Current</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Analog</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SOI</a:t>
                      </a:r>
                      <a:endParaRPr lang="en-US" sz="900">
                        <a:effectLst/>
                        <a:latin typeface="Calibri" panose="020F0502020204030204" pitchFamily="34" charset="0"/>
                      </a:endParaRPr>
                    </a:p>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CMOS</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28nm</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100Hz</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50</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9.8nW</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50pJ</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b="1">
                          <a:solidFill>
                            <a:srgbClr val="538135"/>
                          </a:solidFill>
                          <a:effectLst/>
                          <a:latin typeface="Times New Roman" panose="02020603050405020304" pitchFamily="18" charset="0"/>
                          <a:ea typeface="Calibri" panose="020F0502020204030204" pitchFamily="34" charset="0"/>
                        </a:rPr>
                        <a:t>Neuromorphic processor</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dirty="0">
                          <a:solidFill>
                            <a:srgbClr val="000000"/>
                          </a:solidFill>
                          <a:effectLst/>
                          <a:latin typeface="Times New Roman" panose="02020603050405020304" pitchFamily="18" charset="0"/>
                          <a:ea typeface="Calibri" panose="020F0502020204030204" pitchFamily="34" charset="0"/>
                        </a:rPr>
                        <a:t>SFA, RPM</a:t>
                      </a:r>
                      <a:endParaRPr lang="en-US" sz="900" dirty="0">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3806620169"/>
                  </a:ext>
                </a:extLst>
              </a:tr>
              <a:tr h="411480">
                <a:tc>
                  <a:txBody>
                    <a:bodyPr/>
                    <a:lstStyle/>
                    <a:p>
                      <a:pPr algn="ctr">
                        <a:spcAft>
                          <a:spcPts val="0"/>
                        </a:spcAft>
                      </a:pPr>
                      <a:r>
                        <a:rPr lang="en-IN" sz="900">
                          <a:effectLst/>
                          <a:latin typeface="Times New Roman" panose="02020603050405020304" pitchFamily="18" charset="0"/>
                        </a:rPr>
                        <a:t>(Zhang and Wijekoon, 2019)</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LIF</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Current</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Analog</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CMOS</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0.35um</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1MHz</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2800</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1.3nW*</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8pJ-9pJ</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b="1">
                          <a:solidFill>
                            <a:srgbClr val="538135"/>
                          </a:solidFill>
                          <a:effectLst/>
                          <a:latin typeface="Times New Roman" panose="02020603050405020304" pitchFamily="18" charset="0"/>
                        </a:rPr>
                        <a:t>Cortical Neuron Chip</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dirty="0">
                          <a:effectLst/>
                          <a:latin typeface="Times New Roman" panose="02020603050405020304" pitchFamily="18" charset="0"/>
                        </a:rPr>
                        <a:t>SFA, FS, IB, CH</a:t>
                      </a:r>
                      <a:endParaRPr lang="en-US" sz="900" dirty="0">
                        <a:effectLst/>
                        <a:latin typeface="Calibri" panose="020F0502020204030204" pitchFamily="34" charset="0"/>
                      </a:endParaRPr>
                    </a:p>
                  </a:txBody>
                  <a:tcPr marL="0" marR="0" marT="0" marB="0" anchor="ctr">
                    <a:solidFill>
                      <a:schemeClr val="accent6">
                        <a:lumMod val="40000"/>
                        <a:lumOff val="60000"/>
                      </a:schemeClr>
                    </a:solidFill>
                  </a:tcPr>
                </a:tc>
                <a:extLst>
                  <a:ext uri="{0D108BD9-81ED-4DB2-BD59-A6C34878D82A}">
                    <a16:rowId xmlns:a16="http://schemas.microsoft.com/office/drawing/2014/main" val="1438801540"/>
                  </a:ext>
                </a:extLst>
              </a:tr>
              <a:tr h="411480">
                <a:tc>
                  <a:txBody>
                    <a:bodyPr/>
                    <a:lstStyle/>
                    <a:p>
                      <a:pPr algn="ctr">
                        <a:spcAft>
                          <a:spcPts val="0"/>
                        </a:spcAft>
                      </a:pPr>
                      <a:r>
                        <a:rPr lang="en-IN" sz="900">
                          <a:effectLst/>
                          <a:latin typeface="Times New Roman" panose="02020603050405020304" pitchFamily="18" charset="0"/>
                        </a:rPr>
                        <a:t>(Cruz-Albrecht et al., 2013)</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LIF</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Voltage</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Mixed Mode</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CMOS</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90nm</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effectLst/>
                          <a:latin typeface="Times New Roman" panose="02020603050405020304" pitchFamily="18" charset="0"/>
                        </a:rPr>
                        <a:t>No</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100Hz</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442</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16pW*</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a:solidFill>
                            <a:srgbClr val="000000"/>
                          </a:solidFill>
                          <a:effectLst/>
                          <a:latin typeface="Times New Roman" panose="02020603050405020304" pitchFamily="18" charset="0"/>
                          <a:ea typeface="Calibri" panose="020F0502020204030204" pitchFamily="34" charset="0"/>
                        </a:rPr>
                        <a:t>400fJ</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b="1">
                          <a:solidFill>
                            <a:srgbClr val="538135"/>
                          </a:solidFill>
                          <a:effectLst/>
                          <a:latin typeface="Times New Roman" panose="02020603050405020304" pitchFamily="18" charset="0"/>
                        </a:rPr>
                        <a:t>Scalable neural chip</a:t>
                      </a:r>
                      <a:endParaRPr lang="en-US" sz="900">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a:spcAft>
                          <a:spcPts val="0"/>
                        </a:spcAft>
                      </a:pPr>
                      <a:r>
                        <a:rPr lang="en-IN" sz="900" dirty="0">
                          <a:effectLst/>
                          <a:latin typeface="Times New Roman" panose="02020603050405020304" pitchFamily="18" charset="0"/>
                        </a:rPr>
                        <a:t>-</a:t>
                      </a:r>
                      <a:endParaRPr lang="en-US" sz="900" dirty="0">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4012293630"/>
                  </a:ext>
                </a:extLst>
              </a:tr>
              <a:tr h="313014">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This Work</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LIF</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Voltage</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Mixed</a:t>
                      </a:r>
                      <a:r>
                        <a:rPr lang="en-IN" sz="900">
                          <a:effectLst/>
                          <a:latin typeface="Calibri" panose="020F0502020204030204" pitchFamily="34" charset="0"/>
                        </a:rPr>
                        <a:t> </a:t>
                      </a:r>
                      <a:r>
                        <a:rPr lang="en-IN" sz="900" b="1">
                          <a:solidFill>
                            <a:srgbClr val="000000"/>
                          </a:solidFill>
                          <a:effectLst/>
                          <a:latin typeface="Times New Roman" panose="02020603050405020304" pitchFamily="18" charset="0"/>
                          <a:ea typeface="Calibri" panose="020F0502020204030204" pitchFamily="34" charset="0"/>
                        </a:rPr>
                        <a:t>Mode</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SOI CMOS</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45nm</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Yes</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100kHz</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40</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2.7pW</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b="1">
                          <a:solidFill>
                            <a:srgbClr val="000000"/>
                          </a:solidFill>
                          <a:effectLst/>
                          <a:latin typeface="Times New Roman" panose="02020603050405020304" pitchFamily="18" charset="0"/>
                          <a:ea typeface="Calibri" panose="020F0502020204030204" pitchFamily="34" charset="0"/>
                        </a:rPr>
                        <a:t>8.2fJ</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b="1">
                          <a:solidFill>
                            <a:srgbClr val="538135"/>
                          </a:solidFill>
                          <a:effectLst/>
                          <a:latin typeface="Times New Roman" panose="02020603050405020304" pitchFamily="18" charset="0"/>
                        </a:rPr>
                        <a:t>LSM Reservoir</a:t>
                      </a:r>
                      <a:endParaRPr lang="en-US" sz="900">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a:spcAft>
                          <a:spcPts val="0"/>
                        </a:spcAft>
                      </a:pPr>
                      <a:r>
                        <a:rPr lang="en-IN" sz="900" b="1" dirty="0">
                          <a:effectLst/>
                          <a:latin typeface="Times New Roman" panose="02020603050405020304" pitchFamily="18" charset="0"/>
                        </a:rPr>
                        <a:t>-</a:t>
                      </a:r>
                      <a:endParaRPr lang="en-US" sz="900" dirty="0">
                        <a:effectLst/>
                        <a:latin typeface="Calibri" panose="020F0502020204030204" pitchFamily="34" charset="0"/>
                      </a:endParaRPr>
                    </a:p>
                  </a:txBody>
                  <a:tcPr marL="0" marR="0" marT="0" marB="0" anchor="ctr">
                    <a:solidFill>
                      <a:schemeClr val="accent6">
                        <a:lumMod val="40000"/>
                        <a:lumOff val="60000"/>
                      </a:schemeClr>
                    </a:solidFill>
                  </a:tcPr>
                </a:tc>
                <a:extLst>
                  <a:ext uri="{0D108BD9-81ED-4DB2-BD59-A6C34878D82A}">
                    <a16:rowId xmlns:a16="http://schemas.microsoft.com/office/drawing/2014/main" val="1709996333"/>
                  </a:ext>
                </a:extLst>
              </a:tr>
            </a:tbl>
          </a:graphicData>
        </a:graphic>
      </p:graphicFrame>
      <p:sp>
        <p:nvSpPr>
          <p:cNvPr id="7" name="Text Placeholder 6"/>
          <p:cNvSpPr>
            <a:spLocks noGrp="1"/>
          </p:cNvSpPr>
          <p:nvPr>
            <p:ph type="body" sz="quarter" idx="13"/>
          </p:nvPr>
        </p:nvSpPr>
        <p:spPr>
          <a:xfrm>
            <a:off x="266701" y="5247775"/>
            <a:ext cx="8616950" cy="403622"/>
          </a:xfrm>
        </p:spPr>
        <p:txBody>
          <a:bodyPr>
            <a:normAutofit fontScale="55000" lnSpcReduction="20000"/>
          </a:bodyPr>
          <a:lstStyle/>
          <a:p>
            <a:r>
              <a:rPr lang="en-US" dirty="0"/>
              <a:t>Our results are best in the world for complete combination: energy, area, standby power!</a:t>
            </a:r>
          </a:p>
        </p:txBody>
      </p:sp>
      <p:sp>
        <p:nvSpPr>
          <p:cNvPr id="2" name="Date Placeholder 1">
            <a:extLst>
              <a:ext uri="{FF2B5EF4-FFF2-40B4-BE49-F238E27FC236}">
                <a16:creationId xmlns:a16="http://schemas.microsoft.com/office/drawing/2014/main" id="{FAABF89E-7FA5-4F38-B97E-8CA3D2F2AAEE}"/>
              </a:ext>
            </a:extLst>
          </p:cNvPr>
          <p:cNvSpPr>
            <a:spLocks noGrp="1"/>
          </p:cNvSpPr>
          <p:nvPr>
            <p:ph type="dt" sz="half" idx="10"/>
          </p:nvPr>
        </p:nvSpPr>
        <p:spPr/>
        <p:txBody>
          <a:bodyPr/>
          <a:lstStyle/>
          <a:p>
            <a:r>
              <a:rPr lang="en-US"/>
              <a:t>3/22/2022</a:t>
            </a:r>
          </a:p>
        </p:txBody>
      </p:sp>
    </p:spTree>
    <p:extLst>
      <p:ext uri="{BB962C8B-B14F-4D97-AF65-F5344CB8AC3E}">
        <p14:creationId xmlns:p14="http://schemas.microsoft.com/office/powerpoint/2010/main" val="3551653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2EFE-6EDC-4AFF-A426-506B5516C0E7}"/>
              </a:ext>
            </a:extLst>
          </p:cNvPr>
          <p:cNvSpPr>
            <a:spLocks noGrp="1"/>
          </p:cNvSpPr>
          <p:nvPr>
            <p:ph type="title"/>
          </p:nvPr>
        </p:nvSpPr>
        <p:spPr>
          <a:xfrm>
            <a:off x="497609" y="1130227"/>
            <a:ext cx="7886700" cy="463789"/>
          </a:xfrm>
        </p:spPr>
        <p:txBody>
          <a:bodyPr>
            <a:normAutofit fontScale="90000"/>
          </a:bodyPr>
          <a:lstStyle/>
          <a:p>
            <a:r>
              <a:rPr lang="en-GB" sz="2700" dirty="0"/>
              <a:t>The World’s </a:t>
            </a:r>
            <a:r>
              <a:rPr lang="en-GB" sz="2700" dirty="0" err="1"/>
              <a:t>Tunneling</a:t>
            </a:r>
            <a:r>
              <a:rPr lang="en-GB" sz="2700" dirty="0"/>
              <a:t> Enabled First Spiking Neural Network Chip on 45nm SOI Technology from India</a:t>
            </a:r>
            <a:endParaRPr lang="en-US" sz="2700" dirty="0"/>
          </a:p>
        </p:txBody>
      </p:sp>
      <p:sp>
        <p:nvSpPr>
          <p:cNvPr id="4" name="Rectangle 3">
            <a:extLst>
              <a:ext uri="{FF2B5EF4-FFF2-40B4-BE49-F238E27FC236}">
                <a16:creationId xmlns:a16="http://schemas.microsoft.com/office/drawing/2014/main" id="{9632CCD3-9905-4A8F-AC4E-1D9786BCF57C}"/>
              </a:ext>
            </a:extLst>
          </p:cNvPr>
          <p:cNvSpPr/>
          <p:nvPr/>
        </p:nvSpPr>
        <p:spPr>
          <a:xfrm>
            <a:off x="3893214" y="1926469"/>
            <a:ext cx="3536989" cy="1569660"/>
          </a:xfrm>
          <a:prstGeom prst="rect">
            <a:avLst/>
          </a:prstGeom>
        </p:spPr>
        <p:txBody>
          <a:bodyPr wrap="square">
            <a:spAutoFit/>
          </a:bodyPr>
          <a:lstStyle/>
          <a:p>
            <a:r>
              <a:rPr lang="en-GB" sz="1200" b="1" dirty="0" err="1">
                <a:solidFill>
                  <a:srgbClr val="333333"/>
                </a:solidFill>
                <a:latin typeface="Source Sans Pro" panose="020B0604020202020204" pitchFamily="34" charset="0"/>
              </a:rPr>
              <a:t>Dr.</a:t>
            </a:r>
            <a:r>
              <a:rPr lang="en-GB" sz="1200" b="1" dirty="0">
                <a:solidFill>
                  <a:srgbClr val="333333"/>
                </a:solidFill>
                <a:latin typeface="Source Sans Pro" panose="020B0604020202020204" pitchFamily="34" charset="0"/>
              </a:rPr>
              <a:t> Ted </a:t>
            </a:r>
            <a:r>
              <a:rPr lang="en-GB" sz="1200" b="1" dirty="0" err="1">
                <a:solidFill>
                  <a:srgbClr val="333333"/>
                </a:solidFill>
                <a:latin typeface="Source Sans Pro" panose="020B0604020202020204" pitchFamily="34" charset="0"/>
              </a:rPr>
              <a:t>Letavic</a:t>
            </a:r>
            <a:r>
              <a:rPr lang="en-GB" sz="1200" b="1" dirty="0">
                <a:solidFill>
                  <a:srgbClr val="333333"/>
                </a:solidFill>
                <a:latin typeface="Source Sans Pro" panose="020B0604020202020204" pitchFamily="34" charset="0"/>
              </a:rPr>
              <a:t>, CTO of Compute and </a:t>
            </a:r>
          </a:p>
          <a:p>
            <a:r>
              <a:rPr lang="en-GB" sz="1200" b="1" dirty="0">
                <a:solidFill>
                  <a:srgbClr val="333333"/>
                </a:solidFill>
                <a:latin typeface="Source Sans Pro" panose="020B0604020202020204" pitchFamily="34" charset="0"/>
              </a:rPr>
              <a:t>Wired Infrastructure Business Unit </a:t>
            </a:r>
          </a:p>
          <a:p>
            <a:r>
              <a:rPr lang="en-GB" sz="1200" b="1" dirty="0">
                <a:solidFill>
                  <a:srgbClr val="333333"/>
                </a:solidFill>
                <a:latin typeface="Source Sans Pro" panose="020B0604020202020204" pitchFamily="34" charset="0"/>
              </a:rPr>
              <a:t>GlobalFoundries</a:t>
            </a:r>
            <a:br>
              <a:rPr lang="en-GB" sz="1200" dirty="0">
                <a:solidFill>
                  <a:srgbClr val="333333"/>
                </a:solidFill>
                <a:latin typeface="Source Sans Pro" panose="020B0604020202020204" pitchFamily="34" charset="0"/>
              </a:rPr>
            </a:br>
            <a:endParaRPr lang="en-GB" sz="1200" dirty="0">
              <a:solidFill>
                <a:srgbClr val="333333"/>
              </a:solidFill>
              <a:latin typeface="Source Sans Pro" panose="020B0604020202020204" pitchFamily="34" charset="0"/>
            </a:endParaRPr>
          </a:p>
          <a:p>
            <a:r>
              <a:rPr lang="en-GB" sz="1200" i="1" dirty="0">
                <a:solidFill>
                  <a:srgbClr val="333333"/>
                </a:solidFill>
                <a:latin typeface="Source Sans Pro" panose="020B0604020202020204" pitchFamily="34" charset="0"/>
              </a:rPr>
              <a:t>“</a:t>
            </a:r>
            <a:r>
              <a:rPr lang="en-GB" sz="1200" b="1" i="1" dirty="0">
                <a:solidFill>
                  <a:srgbClr val="333333"/>
                </a:solidFill>
                <a:latin typeface="Source Sans Pro" panose="020B0604020202020204" pitchFamily="34" charset="0"/>
              </a:rPr>
              <a:t>This is pioneering work </a:t>
            </a:r>
            <a:r>
              <a:rPr lang="en-GB" sz="1200" i="1" dirty="0">
                <a:solidFill>
                  <a:srgbClr val="333333"/>
                </a:solidFill>
                <a:latin typeface="Source Sans Pro" panose="020B0604020202020204" pitchFamily="34" charset="0"/>
              </a:rPr>
              <a:t>that showcases the advantages of mature SOI technology to demonstrate a new neural compute paradigm based on quantum </a:t>
            </a:r>
            <a:r>
              <a:rPr lang="en-GB" sz="1200" i="1" dirty="0" err="1">
                <a:solidFill>
                  <a:srgbClr val="333333"/>
                </a:solidFill>
                <a:latin typeface="Source Sans Pro" panose="020B0604020202020204" pitchFamily="34" charset="0"/>
              </a:rPr>
              <a:t>tunneling</a:t>
            </a:r>
            <a:r>
              <a:rPr lang="en-GB" sz="1200" i="1" dirty="0">
                <a:solidFill>
                  <a:srgbClr val="333333"/>
                </a:solidFill>
                <a:latin typeface="Source Sans Pro" panose="020B0604020202020204" pitchFamily="34" charset="0"/>
              </a:rPr>
              <a:t>."</a:t>
            </a:r>
            <a:endParaRPr lang="en-US" sz="1200" i="1" dirty="0"/>
          </a:p>
        </p:txBody>
      </p:sp>
      <p:sp>
        <p:nvSpPr>
          <p:cNvPr id="5" name="Rectangle 4">
            <a:extLst>
              <a:ext uri="{FF2B5EF4-FFF2-40B4-BE49-F238E27FC236}">
                <a16:creationId xmlns:a16="http://schemas.microsoft.com/office/drawing/2014/main" id="{B7DBE913-C32C-49A9-93A0-27C6C9BE1C6B}"/>
              </a:ext>
            </a:extLst>
          </p:cNvPr>
          <p:cNvSpPr/>
          <p:nvPr/>
        </p:nvSpPr>
        <p:spPr>
          <a:xfrm>
            <a:off x="3896017" y="3571672"/>
            <a:ext cx="4151264" cy="2123658"/>
          </a:xfrm>
          <a:prstGeom prst="rect">
            <a:avLst/>
          </a:prstGeom>
        </p:spPr>
        <p:txBody>
          <a:bodyPr wrap="square">
            <a:spAutoFit/>
          </a:bodyPr>
          <a:lstStyle/>
          <a:p>
            <a:r>
              <a:rPr lang="en-GB" sz="1200" b="1" dirty="0">
                <a:solidFill>
                  <a:srgbClr val="333333"/>
                </a:solidFill>
                <a:latin typeface="Source Sans Pro" panose="020B0503030403020204" pitchFamily="34" charset="0"/>
              </a:rPr>
              <a:t>Prof. Ajay </a:t>
            </a:r>
            <a:r>
              <a:rPr lang="en-GB" sz="1200" b="1" dirty="0" err="1">
                <a:solidFill>
                  <a:srgbClr val="333333"/>
                </a:solidFill>
                <a:latin typeface="Source Sans Pro" panose="020B0503030403020204" pitchFamily="34" charset="0"/>
              </a:rPr>
              <a:t>Sood</a:t>
            </a:r>
            <a:r>
              <a:rPr lang="en-GB" sz="1200" b="1" dirty="0">
                <a:solidFill>
                  <a:srgbClr val="333333"/>
                </a:solidFill>
                <a:latin typeface="Source Sans Pro" panose="020B0503030403020204" pitchFamily="34" charset="0"/>
              </a:rPr>
              <a:t>, </a:t>
            </a:r>
          </a:p>
          <a:p>
            <a:r>
              <a:rPr lang="en-GB" sz="1200" b="1" dirty="0">
                <a:solidFill>
                  <a:srgbClr val="333333"/>
                </a:solidFill>
                <a:latin typeface="Source Sans Pro" panose="020B0503030403020204" pitchFamily="34" charset="0"/>
              </a:rPr>
              <a:t>Principal Scientific Advisor (PSA) </a:t>
            </a:r>
          </a:p>
          <a:p>
            <a:r>
              <a:rPr lang="en-GB" sz="1200" b="1" dirty="0">
                <a:solidFill>
                  <a:srgbClr val="333333"/>
                </a:solidFill>
                <a:latin typeface="Source Sans Pro" panose="020B0503030403020204" pitchFamily="34" charset="0"/>
              </a:rPr>
              <a:t>to the Government of India remarked </a:t>
            </a:r>
          </a:p>
          <a:p>
            <a:endParaRPr lang="en-GB" sz="1200" dirty="0">
              <a:solidFill>
                <a:srgbClr val="333333"/>
              </a:solidFill>
              <a:latin typeface="Source Sans Pro" panose="020B0503030403020204" pitchFamily="34" charset="0"/>
            </a:endParaRPr>
          </a:p>
          <a:p>
            <a:r>
              <a:rPr lang="en-GB" sz="1200" i="1" dirty="0">
                <a:solidFill>
                  <a:srgbClr val="333333"/>
                </a:solidFill>
                <a:latin typeface="Source Sans Pro" panose="020B0503030403020204" pitchFamily="34" charset="0"/>
              </a:rPr>
              <a:t>“Demonstrating silicon-proven ideas based </a:t>
            </a:r>
          </a:p>
          <a:p>
            <a:r>
              <a:rPr lang="en-GB" sz="1200" i="1" dirty="0">
                <a:solidFill>
                  <a:srgbClr val="333333"/>
                </a:solidFill>
                <a:latin typeface="Source Sans Pro" panose="020B0503030403020204" pitchFamily="34" charset="0"/>
              </a:rPr>
              <a:t>on an untapped quantum phenomenon in silicon </a:t>
            </a:r>
          </a:p>
          <a:p>
            <a:r>
              <a:rPr lang="en-GB" sz="1200" i="1" dirty="0">
                <a:solidFill>
                  <a:srgbClr val="333333"/>
                </a:solidFill>
                <a:latin typeface="Source Sans Pro" panose="020B0503030403020204" pitchFamily="34" charset="0"/>
              </a:rPr>
              <a:t>to build efficient brain-like computing is </a:t>
            </a:r>
            <a:r>
              <a:rPr lang="en-GB" sz="1200" b="1" i="1" dirty="0">
                <a:solidFill>
                  <a:srgbClr val="333333"/>
                </a:solidFill>
                <a:latin typeface="Source Sans Pro" panose="020B0503030403020204" pitchFamily="34" charset="0"/>
              </a:rPr>
              <a:t>promising on the global scale. </a:t>
            </a:r>
            <a:r>
              <a:rPr lang="en-GB" sz="1200" i="1" dirty="0">
                <a:solidFill>
                  <a:srgbClr val="333333"/>
                </a:solidFill>
                <a:latin typeface="Source Sans Pro" panose="020B0503030403020204" pitchFamily="34" charset="0"/>
              </a:rPr>
              <a:t>The confluence of the national semiconductors priority as well as the emergence of AI and brain-scale computing hardware as the R&amp;D focus at the global level makes the demonstration very timely and compelling.” </a:t>
            </a:r>
            <a:endParaRPr lang="en-US" sz="1200" i="1" dirty="0"/>
          </a:p>
        </p:txBody>
      </p:sp>
      <p:pic>
        <p:nvPicPr>
          <p:cNvPr id="9" name="Picture 2" descr="Ted Letavic">
            <a:extLst>
              <a:ext uri="{FF2B5EF4-FFF2-40B4-BE49-F238E27FC236}">
                <a16:creationId xmlns:a16="http://schemas.microsoft.com/office/drawing/2014/main" id="{4E234ADF-D659-421D-A5C3-6AF24AA3B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749" y="1514885"/>
            <a:ext cx="1496343" cy="149634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Indian Institute of Science">
            <a:extLst>
              <a:ext uri="{FF2B5EF4-FFF2-40B4-BE49-F238E27FC236}">
                <a16:creationId xmlns:a16="http://schemas.microsoft.com/office/drawing/2014/main" id="{812657ED-4062-4042-9174-BCA0FA3E8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404" y="3429000"/>
            <a:ext cx="1619690" cy="135444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E82131E7-1995-4DE9-A0C1-242E0B2D3A40}"/>
              </a:ext>
            </a:extLst>
          </p:cNvPr>
          <p:cNvSpPr>
            <a:spLocks noGrp="1"/>
          </p:cNvSpPr>
          <p:nvPr>
            <p:ph type="dt" sz="half" idx="10"/>
          </p:nvPr>
        </p:nvSpPr>
        <p:spPr/>
        <p:txBody>
          <a:bodyPr/>
          <a:lstStyle/>
          <a:p>
            <a:r>
              <a:rPr lang="en-US"/>
              <a:t>6/2/2022</a:t>
            </a:r>
          </a:p>
        </p:txBody>
      </p:sp>
      <p:sp>
        <p:nvSpPr>
          <p:cNvPr id="7" name="Footer Placeholder 6">
            <a:extLst>
              <a:ext uri="{FF2B5EF4-FFF2-40B4-BE49-F238E27FC236}">
                <a16:creationId xmlns:a16="http://schemas.microsoft.com/office/drawing/2014/main" id="{E6CD0743-7314-4742-9314-2D49A54EF1E0}"/>
              </a:ext>
            </a:extLst>
          </p:cNvPr>
          <p:cNvSpPr>
            <a:spLocks noGrp="1"/>
          </p:cNvSpPr>
          <p:nvPr>
            <p:ph type="ftr" sz="quarter" idx="11"/>
          </p:nvPr>
        </p:nvSpPr>
        <p:spPr/>
        <p:txBody>
          <a:bodyPr/>
          <a:lstStyle/>
          <a:p>
            <a:r>
              <a:rPr lang="en-US"/>
              <a:t>SNN Chip</a:t>
            </a:r>
          </a:p>
        </p:txBody>
      </p:sp>
      <p:sp>
        <p:nvSpPr>
          <p:cNvPr id="8" name="Slide Number Placeholder 7">
            <a:extLst>
              <a:ext uri="{FF2B5EF4-FFF2-40B4-BE49-F238E27FC236}">
                <a16:creationId xmlns:a16="http://schemas.microsoft.com/office/drawing/2014/main" id="{A35FF349-EE33-4683-A067-0860A54AAA57}"/>
              </a:ext>
            </a:extLst>
          </p:cNvPr>
          <p:cNvSpPr>
            <a:spLocks noGrp="1"/>
          </p:cNvSpPr>
          <p:nvPr>
            <p:ph type="sldNum" sz="quarter" idx="12"/>
          </p:nvPr>
        </p:nvSpPr>
        <p:spPr/>
        <p:txBody>
          <a:bodyPr/>
          <a:lstStyle/>
          <a:p>
            <a:fld id="{EEF9910A-3D6F-4E75-85A3-E726D84804FC}" type="slidenum">
              <a:rPr lang="en-US" smtClean="0"/>
              <a:t>15</a:t>
            </a:fld>
            <a:endParaRPr lang="en-US"/>
          </a:p>
        </p:txBody>
      </p:sp>
      <p:pic>
        <p:nvPicPr>
          <p:cNvPr id="10" name="Picture 9">
            <a:extLst>
              <a:ext uri="{FF2B5EF4-FFF2-40B4-BE49-F238E27FC236}">
                <a16:creationId xmlns:a16="http://schemas.microsoft.com/office/drawing/2014/main" id="{3B3CEEB6-D842-4252-AE21-D0AFDF9B52BC}"/>
              </a:ext>
            </a:extLst>
          </p:cNvPr>
          <p:cNvPicPr>
            <a:picLocks noChangeAspect="1"/>
          </p:cNvPicPr>
          <p:nvPr/>
        </p:nvPicPr>
        <p:blipFill>
          <a:blip r:embed="rId4"/>
          <a:stretch>
            <a:fillRect/>
          </a:stretch>
        </p:blipFill>
        <p:spPr>
          <a:xfrm>
            <a:off x="412524" y="1740300"/>
            <a:ext cx="3166877" cy="3964879"/>
          </a:xfrm>
          <a:prstGeom prst="rect">
            <a:avLst/>
          </a:prstGeom>
        </p:spPr>
      </p:pic>
      <p:pic>
        <p:nvPicPr>
          <p:cNvPr id="13" name="Picture 12">
            <a:extLst>
              <a:ext uri="{FF2B5EF4-FFF2-40B4-BE49-F238E27FC236}">
                <a16:creationId xmlns:a16="http://schemas.microsoft.com/office/drawing/2014/main" id="{733C7D3E-CB30-4900-89FD-1A5F36446B7E}"/>
              </a:ext>
            </a:extLst>
          </p:cNvPr>
          <p:cNvPicPr>
            <a:picLocks noChangeAspect="1"/>
          </p:cNvPicPr>
          <p:nvPr/>
        </p:nvPicPr>
        <p:blipFill>
          <a:blip r:embed="rId5"/>
          <a:stretch>
            <a:fillRect/>
          </a:stretch>
        </p:blipFill>
        <p:spPr>
          <a:xfrm>
            <a:off x="942892" y="3020482"/>
            <a:ext cx="1883159" cy="504058"/>
          </a:xfrm>
          <a:prstGeom prst="rect">
            <a:avLst/>
          </a:prstGeom>
        </p:spPr>
      </p:pic>
    </p:spTree>
    <p:extLst>
      <p:ext uri="{BB962C8B-B14F-4D97-AF65-F5344CB8AC3E}">
        <p14:creationId xmlns:p14="http://schemas.microsoft.com/office/powerpoint/2010/main" val="366144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7931DB-95DE-4626-8349-894C2522AAA1}"/>
              </a:ext>
            </a:extLst>
          </p:cNvPr>
          <p:cNvSpPr>
            <a:spLocks noGrp="1"/>
          </p:cNvSpPr>
          <p:nvPr>
            <p:ph type="title"/>
          </p:nvPr>
        </p:nvSpPr>
        <p:spPr/>
        <p:txBody>
          <a:bodyPr/>
          <a:lstStyle/>
          <a:p>
            <a:r>
              <a:rPr lang="en-US" dirty="0"/>
              <a:t>Can IIT Bombay build a </a:t>
            </a:r>
            <a:r>
              <a:rPr lang="en-US" dirty="0" err="1"/>
              <a:t>brainscale</a:t>
            </a:r>
            <a:r>
              <a:rPr lang="en-US" dirty="0"/>
              <a:t> SNN chip?</a:t>
            </a:r>
          </a:p>
        </p:txBody>
      </p:sp>
      <p:sp>
        <p:nvSpPr>
          <p:cNvPr id="8" name="Text Placeholder 7">
            <a:extLst>
              <a:ext uri="{FF2B5EF4-FFF2-40B4-BE49-F238E27FC236}">
                <a16:creationId xmlns:a16="http://schemas.microsoft.com/office/drawing/2014/main" id="{C2DEFB4C-E641-4FD8-94AF-5D8EB815052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0A75D85B-4E83-486D-BD97-0E5238011305}"/>
              </a:ext>
            </a:extLst>
          </p:cNvPr>
          <p:cNvSpPr>
            <a:spLocks noGrp="1"/>
          </p:cNvSpPr>
          <p:nvPr>
            <p:ph type="dt" sz="half" idx="10"/>
          </p:nvPr>
        </p:nvSpPr>
        <p:spPr/>
        <p:txBody>
          <a:bodyPr/>
          <a:lstStyle/>
          <a:p>
            <a:r>
              <a:rPr lang="en-US"/>
              <a:t>7/17/2017</a:t>
            </a:r>
          </a:p>
        </p:txBody>
      </p:sp>
      <p:sp>
        <p:nvSpPr>
          <p:cNvPr id="5" name="Footer Placeholder 4">
            <a:extLst>
              <a:ext uri="{FF2B5EF4-FFF2-40B4-BE49-F238E27FC236}">
                <a16:creationId xmlns:a16="http://schemas.microsoft.com/office/drawing/2014/main" id="{881DB009-29A0-4CB1-B9E4-CF97437C7B8B}"/>
              </a:ext>
            </a:extLst>
          </p:cNvPr>
          <p:cNvSpPr>
            <a:spLocks noGrp="1"/>
          </p:cNvSpPr>
          <p:nvPr>
            <p:ph type="ftr" sz="quarter" idx="11"/>
          </p:nvPr>
        </p:nvSpPr>
        <p:spPr/>
        <p:txBody>
          <a:bodyPr/>
          <a:lstStyle/>
          <a:p>
            <a:r>
              <a:rPr lang="en-US"/>
              <a:t>EE746 Neuromorphic Engineering U Ganguly</a:t>
            </a:r>
          </a:p>
        </p:txBody>
      </p:sp>
      <p:sp>
        <p:nvSpPr>
          <p:cNvPr id="6" name="Slide Number Placeholder 5">
            <a:extLst>
              <a:ext uri="{FF2B5EF4-FFF2-40B4-BE49-F238E27FC236}">
                <a16:creationId xmlns:a16="http://schemas.microsoft.com/office/drawing/2014/main" id="{A13C4919-4B63-4FB6-A403-C921CC0ABAA0}"/>
              </a:ext>
            </a:extLst>
          </p:cNvPr>
          <p:cNvSpPr>
            <a:spLocks noGrp="1"/>
          </p:cNvSpPr>
          <p:nvPr>
            <p:ph type="sldNum" sz="quarter" idx="12"/>
          </p:nvPr>
        </p:nvSpPr>
        <p:spPr/>
        <p:txBody>
          <a:bodyPr/>
          <a:lstStyle/>
          <a:p>
            <a:fld id="{F4968806-70D6-4C55-B3A1-4888E27BAFCB}" type="slidenum">
              <a:rPr lang="en-US" smtClean="0"/>
              <a:t>16</a:t>
            </a:fld>
            <a:endParaRPr lang="en-US"/>
          </a:p>
        </p:txBody>
      </p:sp>
    </p:spTree>
    <p:extLst>
      <p:ext uri="{BB962C8B-B14F-4D97-AF65-F5344CB8AC3E}">
        <p14:creationId xmlns:p14="http://schemas.microsoft.com/office/powerpoint/2010/main" val="282215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E00D-130B-46C2-A482-62228F9A7404}"/>
              </a:ext>
            </a:extLst>
          </p:cNvPr>
          <p:cNvSpPr>
            <a:spLocks noGrp="1"/>
          </p:cNvSpPr>
          <p:nvPr>
            <p:ph type="title"/>
          </p:nvPr>
        </p:nvSpPr>
        <p:spPr>
          <a:xfrm>
            <a:off x="628650" y="9839"/>
            <a:ext cx="7886700" cy="748245"/>
          </a:xfrm>
        </p:spPr>
        <p:txBody>
          <a:bodyPr>
            <a:normAutofit fontScale="90000"/>
          </a:bodyPr>
          <a:lstStyle/>
          <a:p>
            <a:r>
              <a:rPr lang="en-US"/>
              <a:t>How do we learn? about learning?  </a:t>
            </a:r>
            <a:endParaRPr lang="en-US" dirty="0"/>
          </a:p>
        </p:txBody>
      </p:sp>
      <p:sp>
        <p:nvSpPr>
          <p:cNvPr id="3" name="Content Placeholder 2">
            <a:extLst>
              <a:ext uri="{FF2B5EF4-FFF2-40B4-BE49-F238E27FC236}">
                <a16:creationId xmlns:a16="http://schemas.microsoft.com/office/drawing/2014/main" id="{1DF95C23-92B8-4B16-919D-85B51480221C}"/>
              </a:ext>
            </a:extLst>
          </p:cNvPr>
          <p:cNvSpPr>
            <a:spLocks noGrp="1"/>
          </p:cNvSpPr>
          <p:nvPr>
            <p:ph idx="1"/>
          </p:nvPr>
        </p:nvSpPr>
        <p:spPr>
          <a:xfrm>
            <a:off x="628650" y="758084"/>
            <a:ext cx="7886700" cy="5418879"/>
          </a:xfrm>
        </p:spPr>
        <p:txBody>
          <a:bodyPr/>
          <a:lstStyle/>
          <a:p>
            <a:r>
              <a:rPr lang="en-US"/>
              <a:t>SNNs or ourselves?</a:t>
            </a:r>
            <a:endParaRPr lang="en-US" dirty="0"/>
          </a:p>
        </p:txBody>
      </p:sp>
      <p:sp>
        <p:nvSpPr>
          <p:cNvPr id="4" name="Date Placeholder 3">
            <a:extLst>
              <a:ext uri="{FF2B5EF4-FFF2-40B4-BE49-F238E27FC236}">
                <a16:creationId xmlns:a16="http://schemas.microsoft.com/office/drawing/2014/main" id="{B7B9132D-2EAC-4DD7-BCE5-FA8AACFECC5A}"/>
              </a:ext>
            </a:extLst>
          </p:cNvPr>
          <p:cNvSpPr>
            <a:spLocks noGrp="1"/>
          </p:cNvSpPr>
          <p:nvPr>
            <p:ph type="dt" sz="half" idx="10"/>
          </p:nvPr>
        </p:nvSpPr>
        <p:spPr>
          <a:xfrm>
            <a:off x="0" y="6487063"/>
            <a:ext cx="2057400" cy="365125"/>
          </a:xfrm>
        </p:spPr>
        <p:txBody>
          <a:bodyPr/>
          <a:lstStyle/>
          <a:p>
            <a:r>
              <a:rPr lang="en-US"/>
              <a:t>7/17/2017</a:t>
            </a:r>
          </a:p>
        </p:txBody>
      </p:sp>
      <p:sp>
        <p:nvSpPr>
          <p:cNvPr id="5" name="Footer Placeholder 4">
            <a:extLst>
              <a:ext uri="{FF2B5EF4-FFF2-40B4-BE49-F238E27FC236}">
                <a16:creationId xmlns:a16="http://schemas.microsoft.com/office/drawing/2014/main" id="{6DE796C4-2CCB-4FBD-94B9-94BDF7F2C7AE}"/>
              </a:ext>
            </a:extLst>
          </p:cNvPr>
          <p:cNvSpPr>
            <a:spLocks noGrp="1"/>
          </p:cNvSpPr>
          <p:nvPr>
            <p:ph type="ftr" sz="quarter" idx="11"/>
          </p:nvPr>
        </p:nvSpPr>
        <p:spPr>
          <a:xfrm>
            <a:off x="3028950" y="6487062"/>
            <a:ext cx="3086100" cy="365125"/>
          </a:xfrm>
        </p:spPr>
        <p:txBody>
          <a:bodyPr/>
          <a:lstStyle/>
          <a:p>
            <a:r>
              <a:rPr lang="en-US"/>
              <a:t>EE746 Neuromorphic Engineering U Ganguly</a:t>
            </a:r>
          </a:p>
        </p:txBody>
      </p:sp>
      <p:sp>
        <p:nvSpPr>
          <p:cNvPr id="6" name="Slide Number Placeholder 5">
            <a:extLst>
              <a:ext uri="{FF2B5EF4-FFF2-40B4-BE49-F238E27FC236}">
                <a16:creationId xmlns:a16="http://schemas.microsoft.com/office/drawing/2014/main" id="{4D02573A-87E7-4176-A176-3D752C8F9C5B}"/>
              </a:ext>
            </a:extLst>
          </p:cNvPr>
          <p:cNvSpPr>
            <a:spLocks noGrp="1"/>
          </p:cNvSpPr>
          <p:nvPr>
            <p:ph type="sldNum" sz="quarter" idx="12"/>
          </p:nvPr>
        </p:nvSpPr>
        <p:spPr>
          <a:xfrm>
            <a:off x="7086600" y="6502755"/>
            <a:ext cx="2057400" cy="365125"/>
          </a:xfrm>
        </p:spPr>
        <p:txBody>
          <a:bodyPr/>
          <a:lstStyle/>
          <a:p>
            <a:fld id="{F4968806-70D6-4C55-B3A1-4888E27BAFCB}" type="slidenum">
              <a:rPr lang="en-US" smtClean="0"/>
              <a:t>17</a:t>
            </a:fld>
            <a:endParaRPr lang="en-US"/>
          </a:p>
        </p:txBody>
      </p:sp>
      <p:pic>
        <p:nvPicPr>
          <p:cNvPr id="2050" name="Picture 2" descr="Nerd Brain Idea Cartoon Stock Vector (Royalty Free) 728618575">
            <a:extLst>
              <a:ext uri="{FF2B5EF4-FFF2-40B4-BE49-F238E27FC236}">
                <a16:creationId xmlns:a16="http://schemas.microsoft.com/office/drawing/2014/main" id="{DE2D6C12-6101-4DB3-ADEE-67E183ADA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46" y="1607656"/>
            <a:ext cx="3390165" cy="34975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8C02F6-E3A0-42BE-9970-0BB7D6863C36}"/>
              </a:ext>
            </a:extLst>
          </p:cNvPr>
          <p:cNvSpPr txBox="1"/>
          <p:nvPr/>
        </p:nvSpPr>
        <p:spPr>
          <a:xfrm>
            <a:off x="4216400" y="885371"/>
            <a:ext cx="4666342" cy="4524315"/>
          </a:xfrm>
          <a:prstGeom prst="rect">
            <a:avLst/>
          </a:prstGeom>
          <a:noFill/>
        </p:spPr>
        <p:txBody>
          <a:bodyPr wrap="square" rtlCol="0">
            <a:spAutoFit/>
          </a:bodyPr>
          <a:lstStyle/>
          <a:p>
            <a:r>
              <a:rPr lang="en-US" b="1" dirty="0"/>
              <a:t>Think: </a:t>
            </a:r>
            <a:r>
              <a:rPr lang="en-US" dirty="0"/>
              <a:t>To understand an Idea by yourself</a:t>
            </a:r>
          </a:p>
          <a:p>
            <a:endParaRPr lang="en-US" dirty="0"/>
          </a:p>
          <a:p>
            <a:endParaRPr lang="en-US" dirty="0"/>
          </a:p>
          <a:p>
            <a:r>
              <a:rPr lang="en-US" b="1" dirty="0"/>
              <a:t>Pair: </a:t>
            </a:r>
            <a:r>
              <a:rPr lang="en-US" dirty="0"/>
              <a:t>To collaboratively learn with your buddies from a nebulous stage </a:t>
            </a:r>
          </a:p>
          <a:p>
            <a:endParaRPr lang="en-US" dirty="0"/>
          </a:p>
          <a:p>
            <a:r>
              <a:rPr lang="en-US" dirty="0"/>
              <a:t>How can by buddies get it right? I am surely better, </a:t>
            </a:r>
            <a:r>
              <a:rPr lang="en-US" dirty="0" err="1"/>
              <a:t>ain’t</a:t>
            </a:r>
            <a:r>
              <a:rPr lang="en-US" dirty="0"/>
              <a:t> I ?</a:t>
            </a:r>
          </a:p>
          <a:p>
            <a:endParaRPr lang="en-US" dirty="0"/>
          </a:p>
          <a:p>
            <a:r>
              <a:rPr lang="en-US" dirty="0"/>
              <a:t>OR</a:t>
            </a:r>
          </a:p>
          <a:p>
            <a:endParaRPr lang="en-US" dirty="0"/>
          </a:p>
          <a:p>
            <a:r>
              <a:rPr lang="en-US" dirty="0"/>
              <a:t>Can I further refine my buddies ideas and create a greater idea?</a:t>
            </a:r>
          </a:p>
          <a:p>
            <a:endParaRPr lang="en-US" dirty="0"/>
          </a:p>
          <a:p>
            <a:r>
              <a:rPr lang="en-US" b="1" dirty="0"/>
              <a:t>Share: </a:t>
            </a:r>
            <a:r>
              <a:rPr lang="en-US" dirty="0"/>
              <a:t>To present a matured thesis and understand its strength/weaknesses</a:t>
            </a:r>
          </a:p>
        </p:txBody>
      </p:sp>
      <p:sp>
        <p:nvSpPr>
          <p:cNvPr id="8" name="TextBox 7">
            <a:extLst>
              <a:ext uri="{FF2B5EF4-FFF2-40B4-BE49-F238E27FC236}">
                <a16:creationId xmlns:a16="http://schemas.microsoft.com/office/drawing/2014/main" id="{291DF5D0-EAB5-4F6E-A114-AE6766217855}"/>
              </a:ext>
            </a:extLst>
          </p:cNvPr>
          <p:cNvSpPr txBox="1"/>
          <p:nvPr/>
        </p:nvSpPr>
        <p:spPr>
          <a:xfrm>
            <a:off x="1028700" y="5856514"/>
            <a:ext cx="7679871" cy="369332"/>
          </a:xfrm>
          <a:prstGeom prst="rect">
            <a:avLst/>
          </a:prstGeom>
          <a:noFill/>
        </p:spPr>
        <p:txBody>
          <a:bodyPr wrap="square" rtlCol="0">
            <a:spAutoFit/>
          </a:bodyPr>
          <a:lstStyle/>
          <a:p>
            <a:r>
              <a:rPr lang="en-US" dirty="0"/>
              <a:t>After all, ______ not _______ must win! </a:t>
            </a:r>
            <a:r>
              <a:rPr lang="en-US" dirty="0">
                <a:solidFill>
                  <a:schemeClr val="bg1">
                    <a:lumMod val="85000"/>
                  </a:schemeClr>
                </a:solidFill>
              </a:rPr>
              <a:t>(in a civilized world … not wild west!)</a:t>
            </a:r>
          </a:p>
        </p:txBody>
      </p:sp>
    </p:spTree>
    <p:extLst>
      <p:ext uri="{BB962C8B-B14F-4D97-AF65-F5344CB8AC3E}">
        <p14:creationId xmlns:p14="http://schemas.microsoft.com/office/powerpoint/2010/main" val="101260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 – A comparison</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2</a:t>
            </a:fld>
            <a:endParaRPr lang="en-US"/>
          </a:p>
        </p:txBody>
      </p:sp>
      <p:pic>
        <p:nvPicPr>
          <p:cNvPr id="7" name="Picture 6"/>
          <p:cNvPicPr>
            <a:picLocks noChangeAspect="1"/>
          </p:cNvPicPr>
          <p:nvPr/>
        </p:nvPicPr>
        <p:blipFill>
          <a:blip r:embed="rId3"/>
          <a:stretch>
            <a:fillRect/>
          </a:stretch>
        </p:blipFill>
        <p:spPr>
          <a:xfrm>
            <a:off x="999173" y="585645"/>
            <a:ext cx="7145655" cy="4656201"/>
          </a:xfrm>
          <a:prstGeom prst="rect">
            <a:avLst/>
          </a:prstGeom>
        </p:spPr>
      </p:pic>
      <p:sp>
        <p:nvSpPr>
          <p:cNvPr id="3" name="TextBox 2">
            <a:extLst>
              <a:ext uri="{FF2B5EF4-FFF2-40B4-BE49-F238E27FC236}">
                <a16:creationId xmlns:a16="http://schemas.microsoft.com/office/drawing/2014/main" id="{B95983FA-B0DD-462B-BFD2-77DD52402C02}"/>
              </a:ext>
            </a:extLst>
          </p:cNvPr>
          <p:cNvSpPr txBox="1"/>
          <p:nvPr/>
        </p:nvSpPr>
        <p:spPr>
          <a:xfrm>
            <a:off x="108859" y="5399314"/>
            <a:ext cx="9223829" cy="923330"/>
          </a:xfrm>
          <a:prstGeom prst="rect">
            <a:avLst/>
          </a:prstGeom>
          <a:noFill/>
        </p:spPr>
        <p:txBody>
          <a:bodyPr wrap="square" rtlCol="0">
            <a:spAutoFit/>
          </a:bodyPr>
          <a:lstStyle/>
          <a:p>
            <a:r>
              <a:rPr lang="en-US" dirty="0">
                <a:solidFill>
                  <a:srgbClr val="FF0000"/>
                </a:solidFill>
              </a:rPr>
              <a:t>Think: How do we “verify” the energy, area and energy efficiency for computer?</a:t>
            </a:r>
          </a:p>
          <a:p>
            <a:endParaRPr lang="en-US" dirty="0">
              <a:solidFill>
                <a:srgbClr val="FF0000"/>
              </a:solidFill>
            </a:endParaRPr>
          </a:p>
          <a:p>
            <a:r>
              <a:rPr lang="en-US" dirty="0">
                <a:solidFill>
                  <a:srgbClr val="FF0000"/>
                </a:solidFill>
              </a:rPr>
              <a:t>Pair: How do we do the same for the brain?</a:t>
            </a:r>
          </a:p>
        </p:txBody>
      </p:sp>
    </p:spTree>
    <p:extLst>
      <p:ext uri="{BB962C8B-B14F-4D97-AF65-F5344CB8AC3E}">
        <p14:creationId xmlns:p14="http://schemas.microsoft.com/office/powerpoint/2010/main" val="209034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FD1A-1E04-47F0-B94D-619E2D741F57}"/>
              </a:ext>
            </a:extLst>
          </p:cNvPr>
          <p:cNvSpPr>
            <a:spLocks noGrp="1"/>
          </p:cNvSpPr>
          <p:nvPr>
            <p:ph type="title"/>
          </p:nvPr>
        </p:nvSpPr>
        <p:spPr/>
        <p:txBody>
          <a:bodyPr/>
          <a:lstStyle/>
          <a:p>
            <a:r>
              <a:rPr lang="en-US" dirty="0"/>
              <a:t>How do we measure?</a:t>
            </a:r>
          </a:p>
        </p:txBody>
      </p:sp>
      <p:sp>
        <p:nvSpPr>
          <p:cNvPr id="3" name="Content Placeholder 2">
            <a:extLst>
              <a:ext uri="{FF2B5EF4-FFF2-40B4-BE49-F238E27FC236}">
                <a16:creationId xmlns:a16="http://schemas.microsoft.com/office/drawing/2014/main" id="{380E0708-678B-49DA-81C8-A08BE3C293CF}"/>
              </a:ext>
            </a:extLst>
          </p:cNvPr>
          <p:cNvSpPr>
            <a:spLocks noGrp="1"/>
          </p:cNvSpPr>
          <p:nvPr>
            <p:ph idx="1"/>
          </p:nvPr>
        </p:nvSpPr>
        <p:spPr/>
        <p:txBody>
          <a:bodyPr/>
          <a:lstStyle/>
          <a:p>
            <a:r>
              <a:rPr lang="en-US" dirty="0"/>
              <a:t>Power</a:t>
            </a:r>
          </a:p>
          <a:p>
            <a:endParaRPr lang="en-US" dirty="0"/>
          </a:p>
          <a:p>
            <a:endParaRPr lang="en-US" dirty="0"/>
          </a:p>
          <a:p>
            <a:r>
              <a:rPr lang="en-US" dirty="0"/>
              <a:t>Area</a:t>
            </a:r>
          </a:p>
          <a:p>
            <a:endParaRPr lang="en-US" dirty="0"/>
          </a:p>
          <a:p>
            <a:endParaRPr lang="en-US" dirty="0"/>
          </a:p>
          <a:p>
            <a:r>
              <a:rPr lang="en-US" dirty="0"/>
              <a:t>Energy Efficiency</a:t>
            </a:r>
          </a:p>
        </p:txBody>
      </p:sp>
      <p:sp>
        <p:nvSpPr>
          <p:cNvPr id="4" name="Date Placeholder 3">
            <a:extLst>
              <a:ext uri="{FF2B5EF4-FFF2-40B4-BE49-F238E27FC236}">
                <a16:creationId xmlns:a16="http://schemas.microsoft.com/office/drawing/2014/main" id="{4208AF9D-CD4E-49CD-9B5F-8A1FE09B76ED}"/>
              </a:ext>
            </a:extLst>
          </p:cNvPr>
          <p:cNvSpPr>
            <a:spLocks noGrp="1"/>
          </p:cNvSpPr>
          <p:nvPr>
            <p:ph type="dt" sz="half" idx="10"/>
          </p:nvPr>
        </p:nvSpPr>
        <p:spPr/>
        <p:txBody>
          <a:bodyPr/>
          <a:lstStyle/>
          <a:p>
            <a:r>
              <a:rPr lang="en-US"/>
              <a:t>7/17/2017</a:t>
            </a:r>
          </a:p>
        </p:txBody>
      </p:sp>
      <p:sp>
        <p:nvSpPr>
          <p:cNvPr id="5" name="Footer Placeholder 4">
            <a:extLst>
              <a:ext uri="{FF2B5EF4-FFF2-40B4-BE49-F238E27FC236}">
                <a16:creationId xmlns:a16="http://schemas.microsoft.com/office/drawing/2014/main" id="{E27C46D2-0763-4306-83F5-1996D45591A1}"/>
              </a:ext>
            </a:extLst>
          </p:cNvPr>
          <p:cNvSpPr>
            <a:spLocks noGrp="1"/>
          </p:cNvSpPr>
          <p:nvPr>
            <p:ph type="ftr" sz="quarter" idx="11"/>
          </p:nvPr>
        </p:nvSpPr>
        <p:spPr/>
        <p:txBody>
          <a:bodyPr/>
          <a:lstStyle/>
          <a:p>
            <a:r>
              <a:rPr lang="en-US"/>
              <a:t>EE746 Neuromorphic Engineering U Ganguly</a:t>
            </a:r>
          </a:p>
        </p:txBody>
      </p:sp>
      <p:sp>
        <p:nvSpPr>
          <p:cNvPr id="6" name="Slide Number Placeholder 5">
            <a:extLst>
              <a:ext uri="{FF2B5EF4-FFF2-40B4-BE49-F238E27FC236}">
                <a16:creationId xmlns:a16="http://schemas.microsoft.com/office/drawing/2014/main" id="{72FC04D4-EB5D-45C9-8DD4-484122AD6394}"/>
              </a:ext>
            </a:extLst>
          </p:cNvPr>
          <p:cNvSpPr>
            <a:spLocks noGrp="1"/>
          </p:cNvSpPr>
          <p:nvPr>
            <p:ph type="sldNum" sz="quarter" idx="12"/>
          </p:nvPr>
        </p:nvSpPr>
        <p:spPr/>
        <p:txBody>
          <a:bodyPr/>
          <a:lstStyle/>
          <a:p>
            <a:fld id="{F4968806-70D6-4C55-B3A1-4888E27BAFCB}" type="slidenum">
              <a:rPr lang="en-US" smtClean="0"/>
              <a:t>3</a:t>
            </a:fld>
            <a:endParaRPr lang="en-US"/>
          </a:p>
        </p:txBody>
      </p:sp>
    </p:spTree>
    <p:extLst>
      <p:ext uri="{BB962C8B-B14F-4D97-AF65-F5344CB8AC3E}">
        <p14:creationId xmlns:p14="http://schemas.microsoft.com/office/powerpoint/2010/main" val="377463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Si vs. C based computation</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4</a:t>
            </a:fld>
            <a:endParaRPr lang="en-US"/>
          </a:p>
        </p:txBody>
      </p:sp>
      <p:pic>
        <p:nvPicPr>
          <p:cNvPr id="8" name="Picture 7"/>
          <p:cNvPicPr>
            <a:picLocks noChangeAspect="1"/>
          </p:cNvPicPr>
          <p:nvPr/>
        </p:nvPicPr>
        <p:blipFill>
          <a:blip r:embed="rId3"/>
          <a:stretch>
            <a:fillRect/>
          </a:stretch>
        </p:blipFill>
        <p:spPr>
          <a:xfrm>
            <a:off x="1316116" y="1002934"/>
            <a:ext cx="6511767" cy="4852131"/>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03AD3BB-7F35-4DE4-AB6F-65D7CD80CFA4}"/>
                  </a:ext>
                </a:extLst>
              </p14:cNvPr>
              <p14:cNvContentPartPr/>
              <p14:nvPr/>
            </p14:nvContentPartPr>
            <p14:xfrm>
              <a:off x="4146480" y="4331160"/>
              <a:ext cx="1073160" cy="241200"/>
            </p14:xfrm>
          </p:contentPart>
        </mc:Choice>
        <mc:Fallback xmlns="">
          <p:pic>
            <p:nvPicPr>
              <p:cNvPr id="2" name="Ink 1">
                <a:extLst>
                  <a:ext uri="{FF2B5EF4-FFF2-40B4-BE49-F238E27FC236}">
                    <a16:creationId xmlns:a16="http://schemas.microsoft.com/office/drawing/2014/main" id="{503AD3BB-7F35-4DE4-AB6F-65D7CD80CFA4}"/>
                  </a:ext>
                </a:extLst>
              </p:cNvPr>
              <p:cNvPicPr/>
              <p:nvPr/>
            </p:nvPicPr>
            <p:blipFill>
              <a:blip r:embed="rId5"/>
              <a:stretch>
                <a:fillRect/>
              </a:stretch>
            </p:blipFill>
            <p:spPr>
              <a:xfrm>
                <a:off x="4137120" y="4321800"/>
                <a:ext cx="1091880" cy="259920"/>
              </a:xfrm>
              <a:prstGeom prst="rect">
                <a:avLst/>
              </a:prstGeom>
            </p:spPr>
          </p:pic>
        </mc:Fallback>
      </mc:AlternateContent>
    </p:spTree>
    <p:extLst>
      <p:ext uri="{BB962C8B-B14F-4D97-AF65-F5344CB8AC3E}">
        <p14:creationId xmlns:p14="http://schemas.microsoft.com/office/powerpoint/2010/main" val="6915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 progress</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5</a:t>
            </a:fld>
            <a:endParaRPr lang="en-US"/>
          </a:p>
        </p:txBody>
      </p:sp>
      <p:pic>
        <p:nvPicPr>
          <p:cNvPr id="7" name="Picture 6"/>
          <p:cNvPicPr>
            <a:picLocks noChangeAspect="1"/>
          </p:cNvPicPr>
          <p:nvPr/>
        </p:nvPicPr>
        <p:blipFill>
          <a:blip r:embed="rId3"/>
          <a:stretch>
            <a:fillRect/>
          </a:stretch>
        </p:blipFill>
        <p:spPr>
          <a:xfrm>
            <a:off x="1163467" y="977750"/>
            <a:ext cx="6817066" cy="2707934"/>
          </a:xfrm>
          <a:prstGeom prst="rect">
            <a:avLst/>
          </a:prstGeom>
        </p:spPr>
      </p:pic>
      <p:sp>
        <p:nvSpPr>
          <p:cNvPr id="8" name="TextBox 7"/>
          <p:cNvSpPr txBox="1"/>
          <p:nvPr/>
        </p:nvSpPr>
        <p:spPr>
          <a:xfrm>
            <a:off x="125730" y="1143279"/>
            <a:ext cx="1005840" cy="369332"/>
          </a:xfrm>
          <a:prstGeom prst="rect">
            <a:avLst/>
          </a:prstGeom>
          <a:noFill/>
        </p:spPr>
        <p:txBody>
          <a:bodyPr wrap="square" rtlCol="0">
            <a:spAutoFit/>
          </a:bodyPr>
          <a:lstStyle/>
          <a:p>
            <a:r>
              <a:rPr lang="en-US" dirty="0"/>
              <a:t>2013</a:t>
            </a:r>
          </a:p>
        </p:txBody>
      </p:sp>
      <p:sp>
        <p:nvSpPr>
          <p:cNvPr id="9" name="TextBox 8"/>
          <p:cNvSpPr txBox="1"/>
          <p:nvPr/>
        </p:nvSpPr>
        <p:spPr>
          <a:xfrm>
            <a:off x="109401" y="3578552"/>
            <a:ext cx="1005840" cy="369332"/>
          </a:xfrm>
          <a:prstGeom prst="rect">
            <a:avLst/>
          </a:prstGeom>
          <a:noFill/>
        </p:spPr>
        <p:txBody>
          <a:bodyPr wrap="square" rtlCol="0">
            <a:spAutoFit/>
          </a:bodyPr>
          <a:lstStyle/>
          <a:p>
            <a:r>
              <a:rPr lang="en-US" dirty="0"/>
              <a:t>2020</a:t>
            </a:r>
          </a:p>
        </p:txBody>
      </p:sp>
      <p:pic>
        <p:nvPicPr>
          <p:cNvPr id="10" name="Picture 9">
            <a:extLst>
              <a:ext uri="{FF2B5EF4-FFF2-40B4-BE49-F238E27FC236}">
                <a16:creationId xmlns:a16="http://schemas.microsoft.com/office/drawing/2014/main" id="{F7FD5D56-2C39-43AB-AAF2-42E51AB83041}"/>
              </a:ext>
            </a:extLst>
          </p:cNvPr>
          <p:cNvPicPr>
            <a:picLocks noChangeAspect="1"/>
          </p:cNvPicPr>
          <p:nvPr/>
        </p:nvPicPr>
        <p:blipFill>
          <a:blip r:embed="rId4"/>
          <a:stretch>
            <a:fillRect/>
          </a:stretch>
        </p:blipFill>
        <p:spPr>
          <a:xfrm>
            <a:off x="812943" y="3963583"/>
            <a:ext cx="7557025" cy="2261272"/>
          </a:xfrm>
          <a:prstGeom prst="rect">
            <a:avLst/>
          </a:prstGeom>
        </p:spPr>
      </p:pic>
    </p:spTree>
    <p:extLst>
      <p:ext uri="{BB962C8B-B14F-4D97-AF65-F5344CB8AC3E}">
        <p14:creationId xmlns:p14="http://schemas.microsoft.com/office/powerpoint/2010/main" val="224977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C9B2-0BCA-41A8-BB19-540A8FC0EE81}"/>
              </a:ext>
            </a:extLst>
          </p:cNvPr>
          <p:cNvSpPr>
            <a:spLocks noGrp="1"/>
          </p:cNvSpPr>
          <p:nvPr>
            <p:ph type="title"/>
          </p:nvPr>
        </p:nvSpPr>
        <p:spPr/>
        <p:txBody>
          <a:bodyPr/>
          <a:lstStyle/>
          <a:p>
            <a:r>
              <a:rPr lang="en-US" dirty="0"/>
              <a:t>Artificial Intelligence progress</a:t>
            </a:r>
          </a:p>
        </p:txBody>
      </p:sp>
      <p:sp>
        <p:nvSpPr>
          <p:cNvPr id="3" name="Date Placeholder 2">
            <a:extLst>
              <a:ext uri="{FF2B5EF4-FFF2-40B4-BE49-F238E27FC236}">
                <a16:creationId xmlns:a16="http://schemas.microsoft.com/office/drawing/2014/main" id="{F0EC34E6-0421-4A99-873E-D100BAE273F6}"/>
              </a:ext>
            </a:extLst>
          </p:cNvPr>
          <p:cNvSpPr>
            <a:spLocks noGrp="1"/>
          </p:cNvSpPr>
          <p:nvPr>
            <p:ph type="dt" sz="half" idx="10"/>
          </p:nvPr>
        </p:nvSpPr>
        <p:spPr/>
        <p:txBody>
          <a:bodyPr/>
          <a:lstStyle/>
          <a:p>
            <a:r>
              <a:rPr lang="en-US"/>
              <a:t>7/17/2017</a:t>
            </a:r>
          </a:p>
        </p:txBody>
      </p:sp>
      <p:sp>
        <p:nvSpPr>
          <p:cNvPr id="4" name="Footer Placeholder 3">
            <a:extLst>
              <a:ext uri="{FF2B5EF4-FFF2-40B4-BE49-F238E27FC236}">
                <a16:creationId xmlns:a16="http://schemas.microsoft.com/office/drawing/2014/main" id="{DC17C784-AD86-4BB5-958B-506C30112C95}"/>
              </a:ext>
            </a:extLst>
          </p:cNvPr>
          <p:cNvSpPr>
            <a:spLocks noGrp="1"/>
          </p:cNvSpPr>
          <p:nvPr>
            <p:ph type="ftr" sz="quarter" idx="11"/>
          </p:nvPr>
        </p:nvSpPr>
        <p:spPr/>
        <p:txBody>
          <a:bodyPr/>
          <a:lstStyle/>
          <a:p>
            <a:r>
              <a:rPr lang="en-US"/>
              <a:t>EE746 Neuromorphic Engineering U Ganguly</a:t>
            </a:r>
          </a:p>
        </p:txBody>
      </p:sp>
      <p:sp>
        <p:nvSpPr>
          <p:cNvPr id="5" name="Slide Number Placeholder 4">
            <a:extLst>
              <a:ext uri="{FF2B5EF4-FFF2-40B4-BE49-F238E27FC236}">
                <a16:creationId xmlns:a16="http://schemas.microsoft.com/office/drawing/2014/main" id="{CFC8DC74-6AA6-4378-BE72-41EDD488F55E}"/>
              </a:ext>
            </a:extLst>
          </p:cNvPr>
          <p:cNvSpPr>
            <a:spLocks noGrp="1"/>
          </p:cNvSpPr>
          <p:nvPr>
            <p:ph type="sldNum" sz="quarter" idx="12"/>
          </p:nvPr>
        </p:nvSpPr>
        <p:spPr/>
        <p:txBody>
          <a:bodyPr/>
          <a:lstStyle/>
          <a:p>
            <a:fld id="{F4968806-70D6-4C55-B3A1-4888E27BAFCB}" type="slidenum">
              <a:rPr lang="en-US" smtClean="0"/>
              <a:t>6</a:t>
            </a:fld>
            <a:endParaRPr lang="en-US"/>
          </a:p>
        </p:txBody>
      </p:sp>
      <p:pic>
        <p:nvPicPr>
          <p:cNvPr id="6" name="Picture 5">
            <a:extLst>
              <a:ext uri="{FF2B5EF4-FFF2-40B4-BE49-F238E27FC236}">
                <a16:creationId xmlns:a16="http://schemas.microsoft.com/office/drawing/2014/main" id="{4168435A-5702-4D5D-BDDB-5E0FB7E9FB53}"/>
              </a:ext>
            </a:extLst>
          </p:cNvPr>
          <p:cNvPicPr>
            <a:picLocks noChangeAspect="1"/>
          </p:cNvPicPr>
          <p:nvPr/>
        </p:nvPicPr>
        <p:blipFill>
          <a:blip r:embed="rId2"/>
          <a:stretch>
            <a:fillRect/>
          </a:stretch>
        </p:blipFill>
        <p:spPr>
          <a:xfrm>
            <a:off x="869811" y="1007240"/>
            <a:ext cx="7010482" cy="1748786"/>
          </a:xfrm>
          <a:prstGeom prst="rect">
            <a:avLst/>
          </a:prstGeom>
        </p:spPr>
      </p:pic>
      <p:sp>
        <p:nvSpPr>
          <p:cNvPr id="7" name="TextBox 6">
            <a:extLst>
              <a:ext uri="{FF2B5EF4-FFF2-40B4-BE49-F238E27FC236}">
                <a16:creationId xmlns:a16="http://schemas.microsoft.com/office/drawing/2014/main" id="{5E0660FE-3592-4B56-97F0-573E4EB7A4B8}"/>
              </a:ext>
            </a:extLst>
          </p:cNvPr>
          <p:cNvSpPr txBox="1"/>
          <p:nvPr/>
        </p:nvSpPr>
        <p:spPr>
          <a:xfrm>
            <a:off x="407963" y="2159391"/>
            <a:ext cx="652743" cy="369332"/>
          </a:xfrm>
          <a:prstGeom prst="rect">
            <a:avLst/>
          </a:prstGeom>
          <a:noFill/>
        </p:spPr>
        <p:txBody>
          <a:bodyPr wrap="none" rtlCol="0">
            <a:spAutoFit/>
          </a:bodyPr>
          <a:lstStyle/>
          <a:p>
            <a:r>
              <a:rPr lang="en-US" dirty="0"/>
              <a:t>2022</a:t>
            </a:r>
          </a:p>
        </p:txBody>
      </p:sp>
    </p:spTree>
    <p:extLst>
      <p:ext uri="{BB962C8B-B14F-4D97-AF65-F5344CB8AC3E}">
        <p14:creationId xmlns:p14="http://schemas.microsoft.com/office/powerpoint/2010/main" val="394166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6" name="Content Placeholder 5"/>
          <p:cNvSpPr>
            <a:spLocks noGrp="1"/>
          </p:cNvSpPr>
          <p:nvPr>
            <p:ph idx="1"/>
          </p:nvPr>
        </p:nvSpPr>
        <p:spPr/>
        <p:txBody>
          <a:bodyPr/>
          <a:lstStyle/>
          <a:p>
            <a:r>
              <a:rPr lang="en-US" dirty="0"/>
              <a:t>How we compute?</a:t>
            </a:r>
          </a:p>
          <a:p>
            <a:endParaRPr lang="en-US" dirty="0"/>
          </a:p>
          <a:p>
            <a:endParaRPr lang="en-US" dirty="0"/>
          </a:p>
          <a:p>
            <a:r>
              <a:rPr lang="en-US" dirty="0"/>
              <a:t>Neuromorphic Engineering – Opportunities</a:t>
            </a:r>
          </a:p>
          <a:p>
            <a:endParaRPr lang="en-US" dirty="0"/>
          </a:p>
          <a:p>
            <a:endParaRPr lang="en-US" dirty="0"/>
          </a:p>
          <a:p>
            <a:r>
              <a:rPr lang="en-US" dirty="0"/>
              <a:t>Why Neuromorphic engineering?</a:t>
            </a:r>
          </a:p>
          <a:p>
            <a:endParaRPr lang="en-US" dirty="0"/>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7</a:t>
            </a:fld>
            <a:endParaRPr lang="en-US"/>
          </a:p>
        </p:txBody>
      </p:sp>
    </p:spTree>
    <p:extLst>
      <p:ext uri="{BB962C8B-B14F-4D97-AF65-F5344CB8AC3E}">
        <p14:creationId xmlns:p14="http://schemas.microsoft.com/office/powerpoint/2010/main" val="326187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6" name="Content Placeholder 5"/>
          <p:cNvSpPr>
            <a:spLocks noGrp="1"/>
          </p:cNvSpPr>
          <p:nvPr>
            <p:ph idx="1"/>
          </p:nvPr>
        </p:nvSpPr>
        <p:spPr/>
        <p:txBody>
          <a:bodyPr/>
          <a:lstStyle/>
          <a:p>
            <a:r>
              <a:rPr lang="en-US" dirty="0"/>
              <a:t>How we compute?</a:t>
            </a:r>
          </a:p>
          <a:p>
            <a:endParaRPr lang="en-US" dirty="0"/>
          </a:p>
          <a:p>
            <a:endParaRPr lang="en-US" dirty="0"/>
          </a:p>
          <a:p>
            <a:r>
              <a:rPr lang="en-US" dirty="0">
                <a:solidFill>
                  <a:schemeClr val="bg1">
                    <a:lumMod val="65000"/>
                  </a:schemeClr>
                </a:solidFill>
              </a:rPr>
              <a:t>Neuromorphic Engineering – Opportunities</a:t>
            </a:r>
          </a:p>
          <a:p>
            <a:endParaRPr lang="en-US" dirty="0">
              <a:solidFill>
                <a:schemeClr val="bg1">
                  <a:lumMod val="65000"/>
                </a:schemeClr>
              </a:solidFill>
            </a:endParaRPr>
          </a:p>
          <a:p>
            <a:endParaRPr lang="en-US" dirty="0">
              <a:solidFill>
                <a:schemeClr val="bg1">
                  <a:lumMod val="65000"/>
                </a:schemeClr>
              </a:solidFill>
            </a:endParaRPr>
          </a:p>
          <a:p>
            <a:r>
              <a:rPr lang="en-US" dirty="0">
                <a:solidFill>
                  <a:schemeClr val="bg1">
                    <a:lumMod val="65000"/>
                  </a:schemeClr>
                </a:solidFill>
              </a:rPr>
              <a:t>Why Neuromorphic engineering?</a:t>
            </a:r>
          </a:p>
          <a:p>
            <a:endParaRPr lang="en-US" dirty="0"/>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8</a:t>
            </a:fld>
            <a:endParaRPr lang="en-US"/>
          </a:p>
        </p:txBody>
      </p:sp>
    </p:spTree>
    <p:extLst>
      <p:ext uri="{BB962C8B-B14F-4D97-AF65-F5344CB8AC3E}">
        <p14:creationId xmlns:p14="http://schemas.microsoft.com/office/powerpoint/2010/main" val="6205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Content</a:t>
            </a:r>
          </a:p>
        </p:txBody>
      </p:sp>
      <p:sp>
        <p:nvSpPr>
          <p:cNvPr id="3" name="Content Placeholder 2"/>
          <p:cNvSpPr>
            <a:spLocks noGrp="1"/>
          </p:cNvSpPr>
          <p:nvPr>
            <p:ph idx="1"/>
          </p:nvPr>
        </p:nvSpPr>
        <p:spPr/>
        <p:txBody>
          <a:bodyPr>
            <a:normAutofit lnSpcReduction="10000"/>
          </a:bodyPr>
          <a:lstStyle/>
          <a:p>
            <a:r>
              <a:rPr lang="en-US" dirty="0"/>
              <a:t>Goal: </a:t>
            </a:r>
          </a:p>
          <a:p>
            <a:pPr lvl="1"/>
            <a:r>
              <a:rPr lang="en-US" dirty="0"/>
              <a:t>Develop models for each element of SNN – neuron, synapse etc.</a:t>
            </a:r>
          </a:p>
          <a:p>
            <a:pPr lvl="1"/>
            <a:r>
              <a:rPr lang="en-US" dirty="0"/>
              <a:t>Replication algorithms for recognition and learning</a:t>
            </a:r>
          </a:p>
          <a:p>
            <a:r>
              <a:rPr lang="en-US" dirty="0"/>
              <a:t>Need to be able to code in MATLAB</a:t>
            </a:r>
          </a:p>
          <a:p>
            <a:r>
              <a:rPr lang="en-US" dirty="0"/>
              <a:t>Course Content</a:t>
            </a:r>
          </a:p>
          <a:p>
            <a:r>
              <a:rPr lang="en-US" dirty="0"/>
              <a:t>3 Home-works</a:t>
            </a:r>
          </a:p>
          <a:p>
            <a:r>
              <a:rPr lang="en-US" dirty="0"/>
              <a:t>4 Exams</a:t>
            </a:r>
          </a:p>
          <a:p>
            <a:r>
              <a:rPr lang="en-US" dirty="0"/>
              <a:t>1 Project to implement learning &amp; recognition tasks</a:t>
            </a:r>
          </a:p>
          <a:p>
            <a:pPr lvl="1"/>
            <a:r>
              <a:rPr lang="en-US" dirty="0"/>
              <a:t>Handwriting </a:t>
            </a:r>
          </a:p>
          <a:p>
            <a:pPr lvl="1"/>
            <a:r>
              <a:rPr lang="en-US" dirty="0"/>
              <a:t>Video </a:t>
            </a:r>
          </a:p>
          <a:p>
            <a:pPr lvl="1"/>
            <a:r>
              <a:rPr lang="en-US" dirty="0"/>
              <a:t>Audio</a:t>
            </a:r>
          </a:p>
          <a:p>
            <a:pPr lvl="1"/>
            <a:r>
              <a:rPr lang="en-US" dirty="0"/>
              <a:t>Navigation</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9</a:t>
            </a:fld>
            <a:endParaRPr lang="en-US"/>
          </a:p>
        </p:txBody>
      </p:sp>
    </p:spTree>
    <p:extLst>
      <p:ext uri="{BB962C8B-B14F-4D97-AF65-F5344CB8AC3E}">
        <p14:creationId xmlns:p14="http://schemas.microsoft.com/office/powerpoint/2010/main" val="10114441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14531</TotalTime>
  <Words>2616</Words>
  <Application>Microsoft Office PowerPoint</Application>
  <PresentationFormat>On-screen Show (4:3)</PresentationFormat>
  <Paragraphs>417</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EE746 Neuromorphic Engineering</vt:lpstr>
      <vt:lpstr>Computation – A comparison</vt:lpstr>
      <vt:lpstr>How do we measure?</vt:lpstr>
      <vt:lpstr>Si vs. C based computation</vt:lpstr>
      <vt:lpstr>Artificial Intelligence progress</vt:lpstr>
      <vt:lpstr>Artificial Intelligence progress</vt:lpstr>
      <vt:lpstr>Outline</vt:lpstr>
      <vt:lpstr>Outline</vt:lpstr>
      <vt:lpstr>Course Content</vt:lpstr>
      <vt:lpstr>10 Papers by BTP, DDP, MTP students</vt:lpstr>
      <vt:lpstr>Our goal:</vt:lpstr>
      <vt:lpstr>Tech Differentiator: Quantum Tunneling in Silicon enables Efficiency</vt:lpstr>
      <vt:lpstr>Algo Differentiator: Human Ear Inspired Spoken Word Recognition</vt:lpstr>
      <vt:lpstr>Benchmarking</vt:lpstr>
      <vt:lpstr>The World’s Tunneling Enabled First Spiking Neural Network Chip on 45nm SOI Technology from India</vt:lpstr>
      <vt:lpstr>Can IIT Bombay build a brainscale SNN chip?</vt:lpstr>
      <vt:lpstr>How do we learn? about learning?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EE746 Neuromorphic Engineering</dc:title>
  <dc:creator>UG</dc:creator>
  <cp:lastModifiedBy>Udayan Ganguly</cp:lastModifiedBy>
  <cp:revision>134</cp:revision>
  <dcterms:created xsi:type="dcterms:W3CDTF">2017-07-17T10:52:55Z</dcterms:created>
  <dcterms:modified xsi:type="dcterms:W3CDTF">2024-01-18T08:39:14Z</dcterms:modified>
</cp:coreProperties>
</file>