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2"/>
  </p:notesMasterIdLst>
  <p:sldIdLst>
    <p:sldId id="256" r:id="rId5"/>
    <p:sldId id="260" r:id="rId6"/>
    <p:sldId id="257" r:id="rId7"/>
    <p:sldId id="282" r:id="rId8"/>
    <p:sldId id="283" r:id="rId9"/>
    <p:sldId id="258"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an Ganguly" initials="UG" lastIdx="1" clrIdx="0">
    <p:extLst>
      <p:ext uri="{19B8F6BF-5375-455C-9EA6-DF929625EA0E}">
        <p15:presenceInfo xmlns:p15="http://schemas.microsoft.com/office/powerpoint/2012/main" userId="S-1-5-21-1593367980-1604713579-1587098683-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997" autoAdjust="0"/>
  </p:normalViewPr>
  <p:slideViewPr>
    <p:cSldViewPr snapToGrid="0">
      <p:cViewPr varScale="1">
        <p:scale>
          <a:sx n="64" d="100"/>
          <a:sy n="64" d="100"/>
        </p:scale>
        <p:origin x="1599"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5977" units="cm"/>
          <inkml:channel name="Y" type="integer" max="17318" units="cm"/>
          <inkml:channel name="T" type="integer" max="2.14748E9" units="dev"/>
        </inkml:traceFormat>
        <inkml:channelProperties>
          <inkml:channelProperty channel="X" name="resolution" value="1000.26953" units="1/cm"/>
          <inkml:channelProperty channel="Y" name="resolution" value="1000.46216" units="1/cm"/>
          <inkml:channelProperty channel="T" name="resolution" value="1" units="1/dev"/>
        </inkml:channelProperties>
      </inkml:inkSource>
      <inkml:timestamp xml:id="ts0" timeString="2023-08-10T12:05:02.304"/>
    </inkml:context>
    <inkml:brush xml:id="br0">
      <inkml:brushProperty name="width" value="0.05292" units="cm"/>
      <inkml:brushProperty name="height" value="0.05292" units="cm"/>
      <inkml:brushProperty name="color" value="#FF0000"/>
    </inkml:brush>
  </inkml:definitions>
  <inkml:trace contextRef="#ctx0" brushRef="#br0">3680 15299 0,'0'0'15,"0"0"-15,0 0 16,0 0-16,0 0 16,0 0-16,0 0 15,0 0 1,0 0-16,0 0 16,0 0-1,0 0-15,0 0 16,0 0-16,22 93 15,9-72 1,6 6 0,3 4-16,2 6 15,-5-2-15,-4-6 16,-2 5 0,-1-2-16,-1 3 15,5-19 1,3 7-16,3-12 15,11-10 1,9-10-16,-1-11 16,13-12-1,0-19-15,5-16 16,-3-20-16,15-38 16,16-36-16,30-22 15,5-22 1,-2-10-1,-13 3-15,-6 30 16,-18 36-16,-16 40 16,-11 33-1,-10 28-15,-13 32 16,-10 18 0,-5 12-16,-2 19 15,19-27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BE172-6F60-483A-9F12-E4EF17073A1D}" type="datetimeFigureOut">
              <a:rPr lang="en-US" smtClean="0"/>
              <a:t>1/18/2024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B662-4260-4759-B9D8-F82624060F87}" type="slidenum">
              <a:rPr lang="en-US" smtClean="0"/>
              <a:t>‹#›</a:t>
            </a:fld>
            <a:endParaRPr lang="en-US"/>
          </a:p>
        </p:txBody>
      </p:sp>
    </p:spTree>
    <p:extLst>
      <p:ext uri="{BB962C8B-B14F-4D97-AF65-F5344CB8AC3E}">
        <p14:creationId xmlns:p14="http://schemas.microsoft.com/office/powerpoint/2010/main" val="96997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blogs.scientificamerican.com/literally-psyched/the-man-who-couldnt-speakand-how-he-revolutionized-psychology/" TargetMode="External"/><Relationship Id="rId3" Type="http://schemas.openxmlformats.org/officeDocument/2006/relationships/hyperlink" Target="https://en.wikipedia.org/wiki/Phineas_Gage" TargetMode="External"/><Relationship Id="rId7" Type="http://schemas.openxmlformats.org/officeDocument/2006/relationships/hyperlink" Target="https://www.nature.com/articles/nrn1521"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Broca's_area" TargetMode="External"/><Relationship Id="rId5" Type="http://schemas.openxmlformats.org/officeDocument/2006/relationships/hyperlink" Target="https://en.wikipedia.org/wiki/Functional_specialization_(brain)#cite_note-3" TargetMode="External"/><Relationship Id="rId4" Type="http://schemas.openxmlformats.org/officeDocument/2006/relationships/hyperlink" Target="https://en.wikipedia.org/wiki/Frontal_lob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avid_H._Hubel"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Ocular_dominance_colum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Different</a:t>
            </a:r>
            <a:r>
              <a:rPr lang="en-IN" baseline="0" dirty="0"/>
              <a:t> types of neuronal responses are observed in nature. In the first two figures the voltage rises slightly and then comes back to its standby value. However a strong response called action potential is also observed when spinal reflect is probed. What are these signals and how do they originate ? This is what are going to study.</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2</a:t>
            </a:fld>
            <a:endParaRPr lang="en-US"/>
          </a:p>
        </p:txBody>
      </p:sp>
    </p:spTree>
    <p:extLst>
      <p:ext uri="{BB962C8B-B14F-4D97-AF65-F5344CB8AC3E}">
        <p14:creationId xmlns:p14="http://schemas.microsoft.com/office/powerpoint/2010/main" val="90773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Hodgkin and Huxley created the first model. If we probe the neuron with current, what does it do? </a:t>
            </a:r>
            <a:endParaRPr lang="en-US" b="0" dirty="0">
              <a:effectLst/>
            </a:endParaRPr>
          </a:p>
          <a:p>
            <a:pPr rtl="0" fontAlgn="base"/>
            <a:r>
              <a:rPr lang="en-US" sz="1200" b="0" i="0" u="none" strike="noStrike" kern="1200" dirty="0">
                <a:solidFill>
                  <a:schemeClr val="tx1"/>
                </a:solidFill>
                <a:effectLst/>
                <a:latin typeface="+mn-lt"/>
                <a:ea typeface="+mn-ea"/>
                <a:cs typeface="+mn-cs"/>
              </a:rPr>
              <a:t>For negative it follows voltage with RC constant. Nothing fancy about this!</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no dependence</a:t>
            </a:r>
            <a:r>
              <a:rPr lang="en-US" sz="1200" b="0" i="0" u="none" strike="noStrike" kern="1200" baseline="0" dirty="0">
                <a:solidFill>
                  <a:schemeClr val="tx1"/>
                </a:solidFill>
                <a:effectLst/>
                <a:latin typeface="+mn-lt"/>
                <a:ea typeface="+mn-ea"/>
                <a:cs typeface="+mn-cs"/>
              </a:rPr>
              <a:t> upon the magnitude of current. However w</a:t>
            </a:r>
            <a:r>
              <a:rPr lang="en-US" sz="1200" b="0" i="0" u="none" strike="noStrike" kern="1200" dirty="0">
                <a:solidFill>
                  <a:schemeClr val="tx1"/>
                </a:solidFill>
                <a:effectLst/>
                <a:latin typeface="+mn-lt"/>
                <a:ea typeface="+mn-ea"/>
                <a:cs typeface="+mn-cs"/>
              </a:rPr>
              <a:t>ith positive current,</a:t>
            </a:r>
            <a:r>
              <a:rPr lang="en-US" sz="1200" b="0" i="0" u="none" strike="noStrike" kern="1200" baseline="0" dirty="0">
                <a:solidFill>
                  <a:schemeClr val="tx1"/>
                </a:solidFill>
                <a:effectLst/>
                <a:latin typeface="+mn-lt"/>
                <a:ea typeface="+mn-ea"/>
                <a:cs typeface="+mn-cs"/>
              </a:rPr>
              <a:t> the </a:t>
            </a:r>
            <a:r>
              <a:rPr lang="en-US" sz="1200" b="0" i="0" u="none" strike="noStrike" kern="1200" dirty="0">
                <a:solidFill>
                  <a:schemeClr val="tx1"/>
                </a:solidFill>
                <a:effectLst/>
                <a:latin typeface="+mn-lt"/>
                <a:ea typeface="+mn-ea"/>
                <a:cs typeface="+mn-cs"/>
              </a:rPr>
              <a:t>voltage it does not saturate. After it hits a threshold it suddenly shoots up, hits peak and comes down (Action potential!). Depending upon the current it gives out different number of spikes. Spike shape has no info and it remains the same. The frequency has the information.</a:t>
            </a:r>
          </a:p>
          <a:p>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3</a:t>
            </a:fld>
            <a:endParaRPr lang="en-US"/>
          </a:p>
        </p:txBody>
      </p:sp>
    </p:spTree>
    <p:extLst>
      <p:ext uri="{BB962C8B-B14F-4D97-AF65-F5344CB8AC3E}">
        <p14:creationId xmlns:p14="http://schemas.microsoft.com/office/powerpoint/2010/main" val="5703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https://en.wikipedia.org/wiki/Functional_specialization_(brain)</a:t>
            </a:r>
          </a:p>
          <a:p>
            <a:r>
              <a:rPr lang="en-US" dirty="0"/>
              <a:t>https://en.wikipedia.org/wiki/Phineas_Gage</a:t>
            </a:r>
          </a:p>
          <a:p>
            <a:endParaRPr lang="en-US" dirty="0"/>
          </a:p>
          <a:p>
            <a:r>
              <a:rPr lang="en-US" sz="1200" b="0" i="0" u="sng" kern="1200" dirty="0">
                <a:solidFill>
                  <a:schemeClr val="tx1"/>
                </a:solidFill>
                <a:effectLst/>
                <a:latin typeface="+mn-lt"/>
                <a:ea typeface="+mn-ea"/>
                <a:cs typeface="+mn-cs"/>
                <a:hlinkClick r:id="rId3"/>
              </a:rPr>
              <a:t>Phineas Gage</a:t>
            </a:r>
            <a:r>
              <a:rPr lang="en-US" sz="1200" b="0" i="0" kern="1200" dirty="0">
                <a:solidFill>
                  <a:schemeClr val="tx1"/>
                </a:solidFill>
                <a:effectLst/>
                <a:latin typeface="+mn-lt"/>
                <a:ea typeface="+mn-ea"/>
                <a:cs typeface="+mn-cs"/>
              </a:rPr>
              <a:t> became one of the first </a:t>
            </a:r>
            <a:r>
              <a:rPr lang="en-US" sz="1200" b="0" i="1" kern="1200" dirty="0">
                <a:solidFill>
                  <a:schemeClr val="tx1"/>
                </a:solidFill>
                <a:effectLst/>
                <a:latin typeface="+mn-lt"/>
                <a:ea typeface="+mn-ea"/>
                <a:cs typeface="+mn-cs"/>
              </a:rPr>
              <a:t>lesion case studies</a:t>
            </a:r>
            <a:r>
              <a:rPr lang="en-US" sz="1200" b="0" i="0" kern="1200" dirty="0">
                <a:solidFill>
                  <a:schemeClr val="tx1"/>
                </a:solidFill>
                <a:effectLst/>
                <a:latin typeface="+mn-lt"/>
                <a:ea typeface="+mn-ea"/>
                <a:cs typeface="+mn-cs"/>
              </a:rPr>
              <a:t> in 1848 when an explosion drove a large iron rod completely through his head, destroying his left </a:t>
            </a:r>
            <a:r>
              <a:rPr lang="en-US" sz="1200" b="0" i="0" u="none" strike="noStrike" kern="1200" dirty="0">
                <a:solidFill>
                  <a:schemeClr val="tx1"/>
                </a:solidFill>
                <a:effectLst/>
                <a:latin typeface="+mn-lt"/>
                <a:ea typeface="+mn-ea"/>
                <a:cs typeface="+mn-cs"/>
                <a:hlinkClick r:id="rId4" tooltip="Frontal lobe"/>
              </a:rPr>
              <a:t>frontal lobe</a:t>
            </a:r>
            <a:r>
              <a:rPr lang="en-US" sz="1200" b="0" i="0" kern="1200" dirty="0">
                <a:solidFill>
                  <a:schemeClr val="tx1"/>
                </a:solidFill>
                <a:effectLst/>
                <a:latin typeface="+mn-lt"/>
                <a:ea typeface="+mn-ea"/>
                <a:cs typeface="+mn-cs"/>
              </a:rPr>
              <a:t>. He recovered with no apparent sensory, motor, or gross cognitive deficits, but with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so altered that friends described him as "no longer being Gage," suggesting that the damaged areas are involved in "higher functions" such as personality.</a:t>
            </a:r>
            <a:r>
              <a:rPr lang="en-US" sz="1200" b="0" i="0" u="none" strike="noStrike" kern="1200" baseline="30000" dirty="0">
                <a:solidFill>
                  <a:schemeClr val="tx1"/>
                </a:solidFill>
                <a:effectLst/>
                <a:latin typeface="+mn-lt"/>
                <a:ea typeface="+mn-ea"/>
                <a:cs typeface="+mn-cs"/>
                <a:hlinkClick r:id="rId5"/>
              </a:rPr>
              <a:t>[3]</a:t>
            </a:r>
            <a:r>
              <a:rPr lang="en-US" sz="1200" b="0" i="0" kern="1200" dirty="0">
                <a:solidFill>
                  <a:schemeClr val="tx1"/>
                </a:solidFill>
                <a:effectLst/>
                <a:latin typeface="+mn-lt"/>
                <a:ea typeface="+mn-ea"/>
                <a:cs typeface="+mn-cs"/>
              </a:rPr>
              <a:t> However, Gage's mental changes are usually grossly exaggerated in modern presentations.</a:t>
            </a:r>
          </a:p>
          <a:p>
            <a:r>
              <a:rPr lang="en-US" sz="1200" b="0" i="0" kern="1200" dirty="0">
                <a:solidFill>
                  <a:schemeClr val="tx1"/>
                </a:solidFill>
                <a:effectLst/>
                <a:latin typeface="+mn-lt"/>
                <a:ea typeface="+mn-ea"/>
                <a:cs typeface="+mn-cs"/>
              </a:rPr>
              <a:t>Subsequent cases (such as </a:t>
            </a:r>
            <a:r>
              <a:rPr lang="en-US" sz="1200" b="0" i="0" u="none" strike="noStrike" kern="1200" dirty="0" err="1">
                <a:solidFill>
                  <a:schemeClr val="tx1"/>
                </a:solidFill>
                <a:effectLst/>
                <a:latin typeface="+mn-lt"/>
                <a:ea typeface="+mn-ea"/>
                <a:cs typeface="+mn-cs"/>
                <a:hlinkClick r:id="rId6" tooltip="Broca's area"/>
              </a:rPr>
              <a:t>Broca's</a:t>
            </a:r>
            <a:r>
              <a:rPr lang="en-US" sz="1200" b="0" i="0" u="none" strike="noStrike" kern="1200" dirty="0">
                <a:solidFill>
                  <a:schemeClr val="tx1"/>
                </a:solidFill>
                <a:effectLst/>
                <a:latin typeface="+mn-lt"/>
                <a:ea typeface="+mn-ea"/>
                <a:cs typeface="+mn-cs"/>
                <a:hlinkClick r:id="rId6" tooltip="Broca's area"/>
              </a:rPr>
              <a:t> patient Tan</a:t>
            </a:r>
            <a:r>
              <a:rPr lang="en-US" sz="1200" b="0" i="0" kern="1200" dirty="0">
                <a:solidFill>
                  <a:schemeClr val="tx1"/>
                </a:solidFill>
                <a:effectLst/>
                <a:latin typeface="+mn-lt"/>
                <a:ea typeface="+mn-ea"/>
                <a:cs typeface="+mn-cs"/>
              </a:rPr>
              <a:t>) gave further support to the doctrine of specialization.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child in his intel­lec­tu­al capacity and man­i­fes­ta­tions, he has the animal passions of a strong man.”</a:t>
            </a:r>
          </a:p>
          <a:p>
            <a:endParaRPr lang="en-US" dirty="0"/>
          </a:p>
          <a:p>
            <a:r>
              <a:rPr lang="en-US" dirty="0" err="1"/>
              <a:t>Broca’s</a:t>
            </a:r>
            <a:r>
              <a:rPr lang="en-US" dirty="0"/>
              <a:t> Patient Tan</a:t>
            </a:r>
          </a:p>
          <a:p>
            <a:endParaRPr lang="en-US" dirty="0"/>
          </a:p>
          <a:p>
            <a:r>
              <a:rPr lang="en-US" dirty="0"/>
              <a:t>Using Brain Lesions to Infer Function</a:t>
            </a:r>
          </a:p>
          <a:p>
            <a:r>
              <a:rPr lang="en-US" dirty="0">
                <a:hlinkClick r:id="rId7"/>
              </a:rPr>
              <a:t>https://www.nature.com/articles/nrn1521</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8"/>
              </a:rPr>
              <a:t>https://blogs.scientificamerican.com/literally-psyched/the-man-who-couldnt-speakand-how-he-revolutionized-psychology/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90B662-4260-4759-B9D8-F82624060F87}" type="slidenum">
              <a:rPr lang="en-US" smtClean="0"/>
              <a:t>6</a:t>
            </a:fld>
            <a:endParaRPr lang="en-US"/>
          </a:p>
        </p:txBody>
      </p:sp>
    </p:spTree>
    <p:extLst>
      <p:ext uri="{BB962C8B-B14F-4D97-AF65-F5344CB8AC3E}">
        <p14:creationId xmlns:p14="http://schemas.microsoft.com/office/powerpoint/2010/main" val="281227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experimental revealed selective</a:t>
            </a:r>
            <a:r>
              <a:rPr lang="en-IN" baseline="0" dirty="0"/>
              <a:t> training in the neurons. A cat is shown images of sticks with different inclinations. The spiking activity in one of its neuron is recorded and plotted. Particular neuron responds for particular orientation. The spike rate can be seen to decrease when the inclination moves out of the field of response. With many neurons tuned to particular inclination we get image perception.</a:t>
            </a:r>
          </a:p>
          <a:p>
            <a:endParaRPr lang="en-IN" baseline="0" dirty="0"/>
          </a:p>
          <a:p>
            <a:r>
              <a:rPr lang="en-IN" baseline="0" dirty="0"/>
              <a:t>For more details about Hubel Wiesel experiment, please read the following</a:t>
            </a:r>
          </a:p>
          <a:p>
            <a:r>
              <a:rPr lang="en-US" dirty="0">
                <a:hlinkClick r:id="rId3"/>
              </a:rPr>
              <a:t>https://en.wikipedia.org/wiki/David_H._Hubel</a:t>
            </a:r>
            <a:endParaRPr lang="en-US" dirty="0"/>
          </a:p>
          <a:p>
            <a:endParaRPr lang="en-US" dirty="0"/>
          </a:p>
          <a:p>
            <a:r>
              <a:rPr lang="en-GB" sz="1200" b="0" i="0" kern="1200" dirty="0">
                <a:solidFill>
                  <a:schemeClr val="tx1"/>
                </a:solidFill>
                <a:effectLst/>
                <a:latin typeface="+mn-lt"/>
                <a:ea typeface="+mn-ea"/>
                <a:cs typeface="+mn-cs"/>
              </a:rPr>
              <a:t>Hubel and Wiesel received the Nobel Prize for two major contributions: firstly, their work on the development of the visual system, which involved a description of </a:t>
            </a:r>
            <a:r>
              <a:rPr lang="en-GB" sz="1200" b="0" i="0" u="none" strike="noStrike" kern="1200" dirty="0">
                <a:solidFill>
                  <a:schemeClr val="tx1"/>
                </a:solidFill>
                <a:effectLst/>
                <a:latin typeface="+mn-lt"/>
                <a:ea typeface="+mn-ea"/>
                <a:cs typeface="+mn-cs"/>
                <a:hlinkClick r:id="rId4" tooltip="Ocular dominance column"/>
              </a:rPr>
              <a:t>ocular dominance columns</a:t>
            </a:r>
            <a:r>
              <a:rPr lang="en-GB" sz="1200" b="0" i="0" kern="1200" dirty="0">
                <a:solidFill>
                  <a:schemeClr val="tx1"/>
                </a:solidFill>
                <a:effectLst/>
                <a:latin typeface="+mn-lt"/>
                <a:ea typeface="+mn-ea"/>
                <a:cs typeface="+mn-cs"/>
              </a:rPr>
              <a:t> in the 1960s and 1970s; and secondly, their work establishing a foundation for visual neurophysiology, describing how signals from the eye are processed by visual parcels in the neo-cortex to generate edge detectors, motion detectors, stereoscopic depth detectors, and </a:t>
            </a:r>
            <a:r>
              <a:rPr lang="en-GB" sz="1200" b="0" i="0" kern="1200" dirty="0" err="1">
                <a:solidFill>
                  <a:schemeClr val="tx1"/>
                </a:solidFill>
                <a:effectLst/>
                <a:latin typeface="+mn-lt"/>
                <a:ea typeface="+mn-ea"/>
                <a:cs typeface="+mn-cs"/>
              </a:rPr>
              <a:t>color</a:t>
            </a:r>
            <a:r>
              <a:rPr lang="en-GB" sz="1200" b="0" i="0" kern="1200" dirty="0">
                <a:solidFill>
                  <a:schemeClr val="tx1"/>
                </a:solidFill>
                <a:effectLst/>
                <a:latin typeface="+mn-lt"/>
                <a:ea typeface="+mn-ea"/>
                <a:cs typeface="+mn-cs"/>
              </a:rPr>
              <a:t> detectors, building blocks of the visual scene</a:t>
            </a:r>
            <a:endParaRPr lang="en-IN" dirty="0"/>
          </a:p>
        </p:txBody>
      </p:sp>
      <p:sp>
        <p:nvSpPr>
          <p:cNvPr id="4" name="Slide Number Placeholder 3"/>
          <p:cNvSpPr>
            <a:spLocks noGrp="1"/>
          </p:cNvSpPr>
          <p:nvPr>
            <p:ph type="sldNum" sz="quarter" idx="10"/>
          </p:nvPr>
        </p:nvSpPr>
        <p:spPr/>
        <p:txBody>
          <a:bodyPr/>
          <a:lstStyle/>
          <a:p>
            <a:fld id="{D790B662-4260-4759-B9D8-F82624060F87}" type="slidenum">
              <a:rPr lang="en-US" smtClean="0"/>
              <a:t>7</a:t>
            </a:fld>
            <a:endParaRPr lang="en-US"/>
          </a:p>
        </p:txBody>
      </p:sp>
    </p:spTree>
    <p:extLst>
      <p:ext uri="{BB962C8B-B14F-4D97-AF65-F5344CB8AC3E}">
        <p14:creationId xmlns:p14="http://schemas.microsoft.com/office/powerpoint/2010/main" val="366809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66030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5768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5416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24394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48525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94019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7/17/2017</a:t>
            </a:r>
          </a:p>
        </p:txBody>
      </p:sp>
      <p:sp>
        <p:nvSpPr>
          <p:cNvPr id="8" name="Footer Placeholder 7"/>
          <p:cNvSpPr>
            <a:spLocks noGrp="1"/>
          </p:cNvSpPr>
          <p:nvPr>
            <p:ph type="ftr" sz="quarter" idx="11"/>
          </p:nvPr>
        </p:nvSpPr>
        <p:spPr/>
        <p:txBody>
          <a:bodyPr/>
          <a:lstStyle/>
          <a:p>
            <a:r>
              <a:rPr lang="en-US"/>
              <a:t>EE746 Neuromorphic Engineering U Ganguly</a:t>
            </a:r>
          </a:p>
        </p:txBody>
      </p:sp>
      <p:sp>
        <p:nvSpPr>
          <p:cNvPr id="9" name="Slide Number Placeholder 8"/>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87679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212039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7/17/2017</a:t>
            </a:r>
          </a:p>
        </p:txBody>
      </p:sp>
      <p:sp>
        <p:nvSpPr>
          <p:cNvPr id="3" name="Footer Placeholder 2"/>
          <p:cNvSpPr>
            <a:spLocks noGrp="1"/>
          </p:cNvSpPr>
          <p:nvPr>
            <p:ph type="ftr" sz="quarter" idx="11"/>
          </p:nvPr>
        </p:nvSpPr>
        <p:spPr/>
        <p:txBody>
          <a:bodyPr/>
          <a:lstStyle/>
          <a:p>
            <a:r>
              <a:rPr lang="en-US"/>
              <a:t>EE746 Neuromorphic Engineering U Ganguly</a:t>
            </a:r>
          </a:p>
        </p:txBody>
      </p:sp>
      <p:sp>
        <p:nvSpPr>
          <p:cNvPr id="4" name="Slide Number Placeholder 3"/>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123309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53255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7/17/2017</a:t>
            </a:r>
          </a:p>
        </p:txBody>
      </p:sp>
      <p:sp>
        <p:nvSpPr>
          <p:cNvPr id="6" name="Footer Placeholder 5"/>
          <p:cNvSpPr>
            <a:spLocks noGrp="1"/>
          </p:cNvSpPr>
          <p:nvPr>
            <p:ph type="ftr" sz="quarter" idx="11"/>
          </p:nvPr>
        </p:nvSpPr>
        <p:spPr/>
        <p:txBody>
          <a:bodyPr/>
          <a:lstStyle/>
          <a:p>
            <a:r>
              <a:rPr lang="en-US"/>
              <a:t>EE746 Neuromorphic Engineering U Ganguly</a:t>
            </a:r>
          </a:p>
        </p:txBody>
      </p:sp>
      <p:sp>
        <p:nvSpPr>
          <p:cNvPr id="7" name="Slide Number Placeholder 6"/>
          <p:cNvSpPr>
            <a:spLocks noGrp="1"/>
          </p:cNvSpPr>
          <p:nvPr>
            <p:ph type="sldNum" sz="quarter" idx="12"/>
          </p:nvPr>
        </p:nvSpPr>
        <p:spPr/>
        <p:txBody>
          <a:bodyPr/>
          <a:lstStyle/>
          <a:p>
            <a:fld id="{F4968806-70D6-4C55-B3A1-4888E27BAFCB}" type="slidenum">
              <a:rPr lang="en-US" smtClean="0"/>
              <a:t>‹#›</a:t>
            </a:fld>
            <a:endParaRPr lang="en-US"/>
          </a:p>
        </p:txBody>
      </p:sp>
    </p:spTree>
    <p:extLst>
      <p:ext uri="{BB962C8B-B14F-4D97-AF65-F5344CB8AC3E}">
        <p14:creationId xmlns:p14="http://schemas.microsoft.com/office/powerpoint/2010/main" val="378917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9839"/>
            <a:ext cx="7886700" cy="7482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758084"/>
            <a:ext cx="7886700" cy="54188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48706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7/17/2017</a:t>
            </a:r>
          </a:p>
        </p:txBody>
      </p:sp>
      <p:sp>
        <p:nvSpPr>
          <p:cNvPr id="5" name="Footer Placeholder 4"/>
          <p:cNvSpPr>
            <a:spLocks noGrp="1"/>
          </p:cNvSpPr>
          <p:nvPr>
            <p:ph type="ftr" sz="quarter" idx="3"/>
          </p:nvPr>
        </p:nvSpPr>
        <p:spPr>
          <a:xfrm>
            <a:off x="3028950" y="648706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EE746 Neuromorphic Engineering U Ganguly</a:t>
            </a:r>
            <a:endParaRPr lang="en-US" dirty="0"/>
          </a:p>
        </p:txBody>
      </p:sp>
      <p:sp>
        <p:nvSpPr>
          <p:cNvPr id="6" name="Slide Number Placeholder 5"/>
          <p:cNvSpPr>
            <a:spLocks noGrp="1"/>
          </p:cNvSpPr>
          <p:nvPr>
            <p:ph type="sldNum" sz="quarter" idx="4"/>
          </p:nvPr>
        </p:nvSpPr>
        <p:spPr>
          <a:xfrm>
            <a:off x="7086600" y="65027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68806-70D6-4C55-B3A1-4888E27BAFCB}" type="slidenum">
              <a:rPr lang="en-US" smtClean="0"/>
              <a:t>‹#›</a:t>
            </a:fld>
            <a:endParaRPr lang="en-US"/>
          </a:p>
        </p:txBody>
      </p:sp>
    </p:spTree>
    <p:extLst>
      <p:ext uri="{BB962C8B-B14F-4D97-AF65-F5344CB8AC3E}">
        <p14:creationId xmlns:p14="http://schemas.microsoft.com/office/powerpoint/2010/main" val="2415081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mailto:udayan@ee.iitb.ac.i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900" dirty="0"/>
              <a:t>EE746 Neuromorphic Engineering</a:t>
            </a:r>
            <a:br>
              <a:rPr lang="en-US" sz="4900" dirty="0"/>
            </a:br>
            <a:r>
              <a:rPr lang="en-US" dirty="0"/>
              <a:t>Lecture 2.1: Biological Neuron</a:t>
            </a:r>
          </a:p>
        </p:txBody>
      </p:sp>
      <p:sp>
        <p:nvSpPr>
          <p:cNvPr id="3" name="Subtitle 2"/>
          <p:cNvSpPr>
            <a:spLocks noGrp="1"/>
          </p:cNvSpPr>
          <p:nvPr>
            <p:ph type="subTitle" idx="1"/>
          </p:nvPr>
        </p:nvSpPr>
        <p:spPr/>
        <p:txBody>
          <a:bodyPr/>
          <a:lstStyle/>
          <a:p>
            <a:r>
              <a:rPr lang="en-US" dirty="0" err="1"/>
              <a:t>Udayan</a:t>
            </a:r>
            <a:r>
              <a:rPr lang="en-US" dirty="0"/>
              <a:t> </a:t>
            </a:r>
            <a:r>
              <a:rPr lang="en-US" dirty="0" err="1"/>
              <a:t>Ganguly</a:t>
            </a:r>
            <a:endParaRPr lang="en-US" dirty="0"/>
          </a:p>
          <a:p>
            <a:r>
              <a:rPr lang="en-US" dirty="0">
                <a:hlinkClick r:id="rId2"/>
              </a:rPr>
              <a:t>udayan@ee.iitb.ac.in</a:t>
            </a:r>
            <a:r>
              <a:rPr lang="en-US" dirty="0"/>
              <a:t> </a:t>
            </a:r>
          </a:p>
          <a:p>
            <a:r>
              <a:rPr lang="en-US" dirty="0"/>
              <a:t>Aug, 10, 2023</a:t>
            </a:r>
          </a:p>
        </p:txBody>
      </p:sp>
      <p:sp>
        <p:nvSpPr>
          <p:cNvPr id="4" name="TextBox 3"/>
          <p:cNvSpPr txBox="1"/>
          <p:nvPr/>
        </p:nvSpPr>
        <p:spPr>
          <a:xfrm>
            <a:off x="1959429" y="5349875"/>
            <a:ext cx="6322422" cy="923330"/>
          </a:xfrm>
          <a:prstGeom prst="rect">
            <a:avLst/>
          </a:prstGeom>
          <a:noFill/>
        </p:spPr>
        <p:txBody>
          <a:bodyPr wrap="square" rtlCol="0">
            <a:spAutoFit/>
          </a:bodyPr>
          <a:lstStyle/>
          <a:p>
            <a:r>
              <a:rPr lang="en-US" dirty="0"/>
              <a:t>Lectures follow Purves Chapter 1-2; Please read; </a:t>
            </a:r>
          </a:p>
          <a:p>
            <a:r>
              <a:rPr lang="en-US" dirty="0"/>
              <a:t>Also HW 1 is posted. </a:t>
            </a:r>
            <a:endParaRPr lang="en-US" u="sng" dirty="0"/>
          </a:p>
          <a:p>
            <a:r>
              <a:rPr lang="en-US" u="sng" dirty="0"/>
              <a:t>HW will take time; please do not work at the last moment.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B5085AA-5D65-47F5-9719-5A27F3933A61}"/>
                  </a:ext>
                </a:extLst>
              </p14:cNvPr>
              <p14:cNvContentPartPr/>
              <p14:nvPr/>
            </p14:nvContentPartPr>
            <p14:xfrm>
              <a:off x="1324800" y="4965120"/>
              <a:ext cx="827640" cy="695880"/>
            </p14:xfrm>
          </p:contentPart>
        </mc:Choice>
        <mc:Fallback xmlns="">
          <p:pic>
            <p:nvPicPr>
              <p:cNvPr id="5" name="Ink 4">
                <a:extLst>
                  <a:ext uri="{FF2B5EF4-FFF2-40B4-BE49-F238E27FC236}">
                    <a16:creationId xmlns:a16="http://schemas.microsoft.com/office/drawing/2014/main" id="{EB5085AA-5D65-47F5-9719-5A27F3933A61}"/>
                  </a:ext>
                </a:extLst>
              </p:cNvPr>
              <p:cNvPicPr/>
              <p:nvPr/>
            </p:nvPicPr>
            <p:blipFill>
              <a:blip r:embed="rId4"/>
              <a:stretch>
                <a:fillRect/>
              </a:stretch>
            </p:blipFill>
            <p:spPr>
              <a:xfrm>
                <a:off x="1315440" y="4955760"/>
                <a:ext cx="846360" cy="714600"/>
              </a:xfrm>
              <a:prstGeom prst="rect">
                <a:avLst/>
              </a:prstGeom>
            </p:spPr>
          </p:pic>
        </mc:Fallback>
      </mc:AlternateContent>
    </p:spTree>
    <p:extLst>
      <p:ext uri="{BB962C8B-B14F-4D97-AF65-F5344CB8AC3E}">
        <p14:creationId xmlns:p14="http://schemas.microsoft.com/office/powerpoint/2010/main" val="345384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Neuronal Response</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2</a:t>
            </a:fld>
            <a:endParaRPr lang="en-US"/>
          </a:p>
        </p:txBody>
      </p:sp>
      <p:pic>
        <p:nvPicPr>
          <p:cNvPr id="7" name="Picture 6"/>
          <p:cNvPicPr>
            <a:picLocks noChangeAspect="1"/>
          </p:cNvPicPr>
          <p:nvPr/>
        </p:nvPicPr>
        <p:blipFill>
          <a:blip r:embed="rId3"/>
          <a:stretch>
            <a:fillRect/>
          </a:stretch>
        </p:blipFill>
        <p:spPr>
          <a:xfrm>
            <a:off x="3539758" y="998737"/>
            <a:ext cx="4864835" cy="3660434"/>
          </a:xfrm>
          <a:prstGeom prst="rect">
            <a:avLst/>
          </a:prstGeom>
        </p:spPr>
      </p:pic>
      <p:pic>
        <p:nvPicPr>
          <p:cNvPr id="8" name="Picture 7"/>
          <p:cNvPicPr>
            <a:picLocks noChangeAspect="1"/>
          </p:cNvPicPr>
          <p:nvPr/>
        </p:nvPicPr>
        <p:blipFill>
          <a:blip r:embed="rId4"/>
          <a:stretch>
            <a:fillRect/>
          </a:stretch>
        </p:blipFill>
        <p:spPr>
          <a:xfrm>
            <a:off x="3614348" y="4612438"/>
            <a:ext cx="4770372" cy="1897128"/>
          </a:xfrm>
          <a:prstGeom prst="rect">
            <a:avLst/>
          </a:prstGeom>
        </p:spPr>
      </p:pic>
      <p:sp>
        <p:nvSpPr>
          <p:cNvPr id="9" name="Rectangle 8"/>
          <p:cNvSpPr/>
          <p:nvPr/>
        </p:nvSpPr>
        <p:spPr>
          <a:xfrm>
            <a:off x="0" y="1179722"/>
            <a:ext cx="3801291" cy="5355312"/>
          </a:xfrm>
          <a:prstGeom prst="rect">
            <a:avLst/>
          </a:prstGeom>
        </p:spPr>
        <p:txBody>
          <a:bodyPr wrap="square">
            <a:spAutoFit/>
          </a:bodyPr>
          <a:lstStyle/>
          <a:p>
            <a:endParaRPr lang="en-US" dirty="0"/>
          </a:p>
          <a:p>
            <a:r>
              <a:rPr lang="en-US" dirty="0"/>
              <a:t>(A) A brief touch causes a receptor potential in a Pacinian corpuscle in the skin. </a:t>
            </a:r>
          </a:p>
          <a:p>
            <a:r>
              <a:rPr lang="en-US" dirty="0">
                <a:solidFill>
                  <a:srgbClr val="FF0000"/>
                </a:solidFill>
              </a:rPr>
              <a:t>Weak</a:t>
            </a:r>
          </a:p>
          <a:p>
            <a:endParaRPr lang="en-US" dirty="0"/>
          </a:p>
          <a:p>
            <a:endParaRPr lang="en-US" dirty="0"/>
          </a:p>
          <a:p>
            <a:r>
              <a:rPr lang="en-US" dirty="0"/>
              <a:t>(B) Activation of a synaptic contact onto a hippocampal pyramidal neuron elicits a synaptic potential. </a:t>
            </a:r>
          </a:p>
          <a:p>
            <a:r>
              <a:rPr lang="en-US" dirty="0">
                <a:solidFill>
                  <a:srgbClr val="FF0000"/>
                </a:solidFill>
              </a:rPr>
              <a:t>Weak</a:t>
            </a:r>
          </a:p>
          <a:p>
            <a:endParaRPr lang="en-US" dirty="0"/>
          </a:p>
          <a:p>
            <a:endParaRPr lang="en-US" dirty="0"/>
          </a:p>
          <a:p>
            <a:r>
              <a:rPr lang="en-US" dirty="0"/>
              <a:t>(C) Stimulation of a spinal reflex produces an action potential in a spinal motor neuron. </a:t>
            </a:r>
            <a:r>
              <a:rPr lang="en-US" b="1" dirty="0"/>
              <a:t>Booster signal to transfer signal across long axons.</a:t>
            </a:r>
          </a:p>
          <a:p>
            <a:r>
              <a:rPr lang="en-US" dirty="0">
                <a:solidFill>
                  <a:srgbClr val="00B050"/>
                </a:solidFill>
              </a:rPr>
              <a:t>Strong</a:t>
            </a:r>
          </a:p>
          <a:p>
            <a:endParaRPr lang="en-US" b="1" dirty="0"/>
          </a:p>
        </p:txBody>
      </p:sp>
      <p:sp>
        <p:nvSpPr>
          <p:cNvPr id="10" name="Rectangle 9"/>
          <p:cNvSpPr/>
          <p:nvPr/>
        </p:nvSpPr>
        <p:spPr>
          <a:xfrm>
            <a:off x="58782" y="537072"/>
            <a:ext cx="9085218" cy="646331"/>
          </a:xfrm>
          <a:prstGeom prst="rect">
            <a:avLst/>
          </a:prstGeom>
        </p:spPr>
        <p:txBody>
          <a:bodyPr wrap="square">
            <a:spAutoFit/>
          </a:bodyPr>
          <a:lstStyle/>
          <a:p>
            <a:r>
              <a:rPr lang="en-US" dirty="0"/>
              <a:t>Figure 2.1 Types of neuronal electrical signals. In all cases, microelectrodes are used to measure changes in the resting membrane potential during the indicated signals. </a:t>
            </a:r>
          </a:p>
        </p:txBody>
      </p:sp>
      <p:sp>
        <p:nvSpPr>
          <p:cNvPr id="12" name="Oval 11"/>
          <p:cNvSpPr/>
          <p:nvPr/>
        </p:nvSpPr>
        <p:spPr>
          <a:xfrm>
            <a:off x="6115050" y="1463040"/>
            <a:ext cx="377190" cy="391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62799" y="3011294"/>
            <a:ext cx="377190" cy="391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115050" y="4790493"/>
            <a:ext cx="377190" cy="3918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248319" y="6271556"/>
            <a:ext cx="5003075" cy="369332"/>
          </a:xfrm>
          <a:prstGeom prst="rect">
            <a:avLst/>
          </a:prstGeom>
          <a:noFill/>
        </p:spPr>
        <p:txBody>
          <a:bodyPr wrap="square" rtlCol="0">
            <a:spAutoFit/>
          </a:bodyPr>
          <a:lstStyle/>
          <a:p>
            <a:r>
              <a:rPr lang="en-US" b="1" dirty="0">
                <a:solidFill>
                  <a:srgbClr val="00B0F0"/>
                </a:solidFill>
              </a:rPr>
              <a:t>Goal: How do cells produce electrical signal?</a:t>
            </a:r>
          </a:p>
        </p:txBody>
      </p:sp>
    </p:spTree>
    <p:extLst>
      <p:ext uri="{BB962C8B-B14F-4D97-AF65-F5344CB8AC3E}">
        <p14:creationId xmlns:p14="http://schemas.microsoft.com/office/powerpoint/2010/main" val="253010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Goals</a:t>
            </a:r>
          </a:p>
        </p:txBody>
      </p:sp>
      <p:sp>
        <p:nvSpPr>
          <p:cNvPr id="4" name="Date Placeholder 3"/>
          <p:cNvSpPr>
            <a:spLocks noGrp="1"/>
          </p:cNvSpPr>
          <p:nvPr>
            <p:ph type="dt" sz="half" idx="10"/>
          </p:nvPr>
        </p:nvSpPr>
        <p:spPr/>
        <p:txBody>
          <a:bodyPr/>
          <a:lstStyle/>
          <a:p>
            <a:r>
              <a:rPr lang="en-US"/>
              <a:t>7/17/2017</a:t>
            </a:r>
          </a:p>
        </p:txBody>
      </p:sp>
      <p:sp>
        <p:nvSpPr>
          <p:cNvPr id="5" name="Footer Placeholder 4"/>
          <p:cNvSpPr>
            <a:spLocks noGrp="1"/>
          </p:cNvSpPr>
          <p:nvPr>
            <p:ph type="ftr" sz="quarter" idx="11"/>
          </p:nvPr>
        </p:nvSpPr>
        <p:spPr/>
        <p:txBody>
          <a:bodyPr/>
          <a:lstStyle/>
          <a:p>
            <a:r>
              <a:rPr lang="en-US"/>
              <a:t>EE746 Neuromorphic Engineering U Ganguly</a:t>
            </a:r>
          </a:p>
        </p:txBody>
      </p:sp>
      <p:sp>
        <p:nvSpPr>
          <p:cNvPr id="6" name="Slide Number Placeholder 5"/>
          <p:cNvSpPr>
            <a:spLocks noGrp="1"/>
          </p:cNvSpPr>
          <p:nvPr>
            <p:ph type="sldNum" sz="quarter" idx="12"/>
          </p:nvPr>
        </p:nvSpPr>
        <p:spPr/>
        <p:txBody>
          <a:bodyPr/>
          <a:lstStyle/>
          <a:p>
            <a:fld id="{F4968806-70D6-4C55-B3A1-4888E27BAFCB}" type="slidenum">
              <a:rPr lang="en-US" smtClean="0"/>
              <a:t>3</a:t>
            </a:fld>
            <a:endParaRPr lang="en-US"/>
          </a:p>
        </p:txBody>
      </p:sp>
      <p:pic>
        <p:nvPicPr>
          <p:cNvPr id="8" name="Picture 7"/>
          <p:cNvPicPr>
            <a:picLocks noChangeAspect="1"/>
          </p:cNvPicPr>
          <p:nvPr/>
        </p:nvPicPr>
        <p:blipFill>
          <a:blip r:embed="rId3"/>
          <a:stretch>
            <a:fillRect/>
          </a:stretch>
        </p:blipFill>
        <p:spPr>
          <a:xfrm>
            <a:off x="104503" y="946512"/>
            <a:ext cx="3200400" cy="4076700"/>
          </a:xfrm>
          <a:prstGeom prst="rect">
            <a:avLst/>
          </a:prstGeom>
        </p:spPr>
      </p:pic>
      <p:pic>
        <p:nvPicPr>
          <p:cNvPr id="9" name="Picture 8"/>
          <p:cNvPicPr>
            <a:picLocks noChangeAspect="1"/>
          </p:cNvPicPr>
          <p:nvPr/>
        </p:nvPicPr>
        <p:blipFill rotWithShape="1">
          <a:blip r:embed="rId4"/>
          <a:srcRect l="2695"/>
          <a:stretch/>
        </p:blipFill>
        <p:spPr>
          <a:xfrm>
            <a:off x="3186249" y="536937"/>
            <a:ext cx="5857602" cy="4895850"/>
          </a:xfrm>
          <a:prstGeom prst="rect">
            <a:avLst/>
          </a:prstGeom>
        </p:spPr>
      </p:pic>
      <p:sp>
        <p:nvSpPr>
          <p:cNvPr id="10" name="TextBox 9"/>
          <p:cNvSpPr txBox="1"/>
          <p:nvPr/>
        </p:nvSpPr>
        <p:spPr>
          <a:xfrm>
            <a:off x="104503" y="5185953"/>
            <a:ext cx="6982097" cy="1477328"/>
          </a:xfrm>
          <a:prstGeom prst="rect">
            <a:avLst/>
          </a:prstGeom>
          <a:noFill/>
        </p:spPr>
        <p:txBody>
          <a:bodyPr wrap="square" rtlCol="0">
            <a:spAutoFit/>
          </a:bodyPr>
          <a:lstStyle/>
          <a:p>
            <a:pPr marL="342900" indent="-342900">
              <a:buFont typeface="+mj-lt"/>
              <a:buAutoNum type="arabicPeriod"/>
            </a:pPr>
            <a:r>
              <a:rPr lang="en-US" dirty="0"/>
              <a:t>Why study neurons? </a:t>
            </a:r>
          </a:p>
          <a:p>
            <a:pPr marL="342900" indent="-342900">
              <a:buFont typeface="+mj-lt"/>
              <a:buAutoNum type="arabicPeriod"/>
            </a:pPr>
            <a:r>
              <a:rPr lang="en-US" dirty="0"/>
              <a:t>What is the resting state of the neuron? </a:t>
            </a:r>
          </a:p>
          <a:p>
            <a:pPr marL="342900" indent="-342900">
              <a:buFont typeface="+mj-lt"/>
              <a:buAutoNum type="arabicPeriod"/>
            </a:pPr>
            <a:r>
              <a:rPr lang="en-US" dirty="0"/>
              <a:t>What determines the magnitude and time evolution of spikes? </a:t>
            </a:r>
          </a:p>
          <a:p>
            <a:pPr marL="342900" indent="-342900">
              <a:buFont typeface="+mj-lt"/>
              <a:buAutoNum type="arabicPeriod"/>
            </a:pPr>
            <a:r>
              <a:rPr lang="en-US" dirty="0"/>
              <a:t>How does a spike travel along an axon?</a:t>
            </a:r>
          </a:p>
          <a:p>
            <a:pPr marL="342900" indent="-342900">
              <a:buFont typeface="+mj-lt"/>
              <a:buAutoNum type="arabicPeriod"/>
            </a:pPr>
            <a:endParaRPr lang="en-US" dirty="0"/>
          </a:p>
        </p:txBody>
      </p:sp>
    </p:spTree>
    <p:extLst>
      <p:ext uri="{BB962C8B-B14F-4D97-AF65-F5344CB8AC3E}">
        <p14:creationId xmlns:p14="http://schemas.microsoft.com/office/powerpoint/2010/main" val="270259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C8F-8A68-4CE7-889F-FA147DAF75A4}"/>
              </a:ext>
            </a:extLst>
          </p:cNvPr>
          <p:cNvSpPr>
            <a:spLocks noGrp="1"/>
          </p:cNvSpPr>
          <p:nvPr>
            <p:ph type="title"/>
          </p:nvPr>
        </p:nvSpPr>
        <p:spPr/>
        <p:txBody>
          <a:bodyPr>
            <a:noAutofit/>
          </a:bodyPr>
          <a:lstStyle/>
          <a:p>
            <a:r>
              <a:rPr lang="en-US" sz="3600" dirty="0"/>
              <a:t>TPS: Neuron: Can you observe and guess? </a:t>
            </a:r>
          </a:p>
        </p:txBody>
      </p:sp>
      <p:sp>
        <p:nvSpPr>
          <p:cNvPr id="3" name="Date Placeholder 2">
            <a:extLst>
              <a:ext uri="{FF2B5EF4-FFF2-40B4-BE49-F238E27FC236}">
                <a16:creationId xmlns:a16="http://schemas.microsoft.com/office/drawing/2014/main" id="{C24C87F3-F5A9-416E-A59D-2A728F7ECE21}"/>
              </a:ext>
            </a:extLst>
          </p:cNvPr>
          <p:cNvSpPr>
            <a:spLocks noGrp="1"/>
          </p:cNvSpPr>
          <p:nvPr>
            <p:ph type="dt" sz="half" idx="10"/>
          </p:nvPr>
        </p:nvSpPr>
        <p:spPr/>
        <p:txBody>
          <a:bodyPr/>
          <a:lstStyle/>
          <a:p>
            <a:r>
              <a:rPr lang="en-US"/>
              <a:t>7/17/2017</a:t>
            </a:r>
          </a:p>
        </p:txBody>
      </p:sp>
      <p:sp>
        <p:nvSpPr>
          <p:cNvPr id="4" name="Footer Placeholder 3">
            <a:extLst>
              <a:ext uri="{FF2B5EF4-FFF2-40B4-BE49-F238E27FC236}">
                <a16:creationId xmlns:a16="http://schemas.microsoft.com/office/drawing/2014/main" id="{44728323-4351-453C-9ADC-EA9F1185E2E4}"/>
              </a:ext>
            </a:extLst>
          </p:cNvPr>
          <p:cNvSpPr>
            <a:spLocks noGrp="1"/>
          </p:cNvSpPr>
          <p:nvPr>
            <p:ph type="ftr" sz="quarter" idx="11"/>
          </p:nvPr>
        </p:nvSpPr>
        <p:spPr/>
        <p:txBody>
          <a:bodyPr/>
          <a:lstStyle/>
          <a:p>
            <a:r>
              <a:rPr lang="en-US"/>
              <a:t>EE746 Neuromorphic Engineering U Ganguly</a:t>
            </a:r>
          </a:p>
        </p:txBody>
      </p:sp>
      <p:sp>
        <p:nvSpPr>
          <p:cNvPr id="5" name="Slide Number Placeholder 4">
            <a:extLst>
              <a:ext uri="{FF2B5EF4-FFF2-40B4-BE49-F238E27FC236}">
                <a16:creationId xmlns:a16="http://schemas.microsoft.com/office/drawing/2014/main" id="{3A043C82-C33A-4717-BAF5-7F013C567F4C}"/>
              </a:ext>
            </a:extLst>
          </p:cNvPr>
          <p:cNvSpPr>
            <a:spLocks noGrp="1"/>
          </p:cNvSpPr>
          <p:nvPr>
            <p:ph type="sldNum" sz="quarter" idx="12"/>
          </p:nvPr>
        </p:nvSpPr>
        <p:spPr/>
        <p:txBody>
          <a:bodyPr/>
          <a:lstStyle/>
          <a:p>
            <a:fld id="{F4968806-70D6-4C55-B3A1-4888E27BAFCB}" type="slidenum">
              <a:rPr lang="en-US" smtClean="0"/>
              <a:t>4</a:t>
            </a:fld>
            <a:endParaRPr lang="en-US"/>
          </a:p>
        </p:txBody>
      </p:sp>
      <p:sp>
        <p:nvSpPr>
          <p:cNvPr id="6" name="Rectangle 5">
            <a:extLst>
              <a:ext uri="{FF2B5EF4-FFF2-40B4-BE49-F238E27FC236}">
                <a16:creationId xmlns:a16="http://schemas.microsoft.com/office/drawing/2014/main" id="{3DBD75B6-2B7B-48EE-BA02-29C5C30AD721}"/>
              </a:ext>
            </a:extLst>
          </p:cNvPr>
          <p:cNvSpPr/>
          <p:nvPr/>
        </p:nvSpPr>
        <p:spPr>
          <a:xfrm>
            <a:off x="284596" y="758084"/>
            <a:ext cx="4287404" cy="5262979"/>
          </a:xfrm>
          <a:prstGeom prst="rect">
            <a:avLst/>
          </a:prstGeom>
        </p:spPr>
        <p:txBody>
          <a:bodyPr wrap="square">
            <a:spAutoFit/>
          </a:bodyPr>
          <a:lstStyle/>
          <a:p>
            <a:pPr fontAlgn="base"/>
            <a:r>
              <a:rPr lang="en-US" sz="1600" b="1" dirty="0">
                <a:solidFill>
                  <a:srgbClr val="0070C0"/>
                </a:solidFill>
                <a:latin typeface="Calibri" panose="020F0502020204030204" pitchFamily="34" charset="0"/>
              </a:rPr>
              <a:t>1. Before things have started (Think)</a:t>
            </a:r>
            <a:endParaRPr lang="en-US" sz="1600" b="1" dirty="0">
              <a:solidFill>
                <a:srgbClr val="0070C0"/>
              </a:solidFill>
              <a:latin typeface="Segoe UI" panose="020B0502040204020203" pitchFamily="34" charset="0"/>
            </a:endParaRPr>
          </a:p>
          <a:p>
            <a:pPr fontAlgn="base"/>
            <a:r>
              <a:rPr lang="en-US" sz="1600" dirty="0">
                <a:solidFill>
                  <a:srgbClr val="000000"/>
                </a:solidFill>
                <a:latin typeface="Calibri" panose="020F0502020204030204" pitchFamily="34" charset="0"/>
              </a:rPr>
              <a:t>(a) What happens at time t=0 for V and current? </a:t>
            </a:r>
            <a:endParaRPr lang="en-US" sz="1600" dirty="0">
              <a:solidFill>
                <a:srgbClr val="000000"/>
              </a:solidFill>
              <a:latin typeface="Segoe UI" panose="020B0502040204020203" pitchFamily="34" charset="0"/>
            </a:endParaRPr>
          </a:p>
          <a:p>
            <a:pPr fontAlgn="base"/>
            <a:r>
              <a:rPr lang="en-US" sz="1600" b="1" dirty="0">
                <a:solidFill>
                  <a:srgbClr val="0070C0"/>
                </a:solidFill>
                <a:latin typeface="Calibri" panose="020F0502020204030204" pitchFamily="34" charset="0"/>
              </a:rPr>
              <a:t>2. After needle is pierced (Think)</a:t>
            </a:r>
            <a:endParaRPr lang="en-US" sz="1600" b="1" dirty="0">
              <a:solidFill>
                <a:srgbClr val="0070C0"/>
              </a:solidFill>
              <a:latin typeface="Segoe UI" panose="020B0502040204020203" pitchFamily="34" charset="0"/>
            </a:endParaRPr>
          </a:p>
          <a:p>
            <a:pPr fontAlgn="base"/>
            <a:r>
              <a:rPr lang="en-US" sz="1600" dirty="0">
                <a:solidFill>
                  <a:srgbClr val="000000"/>
                </a:solidFill>
                <a:latin typeface="Calibri" panose="020F0502020204030204" pitchFamily="34" charset="0"/>
              </a:rPr>
              <a:t>(a) What happens when needle is inserted to V and I? What is the resting potential (when I=0)?</a:t>
            </a:r>
            <a:endParaRPr lang="en-US" sz="1600" dirty="0">
              <a:solidFill>
                <a:srgbClr val="000000"/>
              </a:solidFill>
              <a:latin typeface="Segoe UI" panose="020B0502040204020203" pitchFamily="34" charset="0"/>
            </a:endParaRPr>
          </a:p>
          <a:p>
            <a:pPr fontAlgn="base"/>
            <a:r>
              <a:rPr lang="en-US" sz="1600" b="1" dirty="0">
                <a:solidFill>
                  <a:srgbClr val="0070C0"/>
                </a:solidFill>
                <a:latin typeface="Calibri" panose="020F0502020204030204" pitchFamily="34" charset="0"/>
              </a:rPr>
              <a:t>3. Negative Current (Pair)</a:t>
            </a:r>
            <a:endParaRPr lang="en-US" sz="1600" b="1" dirty="0">
              <a:solidFill>
                <a:srgbClr val="0070C0"/>
              </a:solidFill>
              <a:latin typeface="Segoe UI" panose="020B0502040204020203" pitchFamily="34" charset="0"/>
            </a:endParaRPr>
          </a:p>
          <a:p>
            <a:pPr fontAlgn="base"/>
            <a:r>
              <a:rPr lang="en-US" sz="1600" dirty="0">
                <a:solidFill>
                  <a:srgbClr val="000000"/>
                </a:solidFill>
                <a:latin typeface="Calibri" panose="020F0502020204030204" pitchFamily="34" charset="0"/>
              </a:rPr>
              <a:t>(a) What happens during low negative current? How does it change with high positive current? </a:t>
            </a:r>
            <a:endParaRPr lang="en-US" sz="1600" dirty="0">
              <a:solidFill>
                <a:srgbClr val="000000"/>
              </a:solidFill>
              <a:latin typeface="Segoe UI" panose="020B0502040204020203" pitchFamily="34" charset="0"/>
            </a:endParaRPr>
          </a:p>
          <a:p>
            <a:pPr fontAlgn="base"/>
            <a:r>
              <a:rPr lang="en-US" sz="1600" i="1" dirty="0">
                <a:solidFill>
                  <a:srgbClr val="000000"/>
                </a:solidFill>
                <a:latin typeface="Calibri" panose="020F0502020204030204" pitchFamily="34" charset="0"/>
              </a:rPr>
              <a:t>(b) Do we know what is the approximate circuit equivalent from this response? </a:t>
            </a:r>
            <a:endParaRPr lang="en-US" sz="1600" i="1" dirty="0">
              <a:solidFill>
                <a:srgbClr val="000000"/>
              </a:solidFill>
              <a:latin typeface="Segoe UI" panose="020B0502040204020203" pitchFamily="34" charset="0"/>
            </a:endParaRPr>
          </a:p>
          <a:p>
            <a:pPr fontAlgn="base"/>
            <a:r>
              <a:rPr lang="en-US" sz="1600" b="1" dirty="0">
                <a:solidFill>
                  <a:srgbClr val="0070C0"/>
                </a:solidFill>
                <a:latin typeface="Calibri" panose="020F0502020204030204" pitchFamily="34" charset="0"/>
              </a:rPr>
              <a:t>4. Positive Current (Pair)</a:t>
            </a:r>
            <a:endParaRPr lang="en-US" sz="1600" b="1" dirty="0">
              <a:solidFill>
                <a:srgbClr val="0070C0"/>
              </a:solidFill>
              <a:latin typeface="Segoe UI" panose="020B0502040204020203" pitchFamily="34" charset="0"/>
            </a:endParaRPr>
          </a:p>
          <a:p>
            <a:pPr fontAlgn="base"/>
            <a:r>
              <a:rPr lang="en-US" sz="1600" dirty="0">
                <a:solidFill>
                  <a:srgbClr val="000000"/>
                </a:solidFill>
                <a:latin typeface="Calibri" panose="020F0502020204030204" pitchFamily="34" charset="0"/>
              </a:rPr>
              <a:t>(a) What happens in the low positive current?  </a:t>
            </a:r>
            <a:endParaRPr lang="en-US" sz="1600" dirty="0">
              <a:solidFill>
                <a:srgbClr val="000000"/>
              </a:solidFill>
              <a:latin typeface="Segoe UI" panose="020B0502040204020203" pitchFamily="34" charset="0"/>
            </a:endParaRPr>
          </a:p>
          <a:p>
            <a:pPr fontAlgn="base"/>
            <a:r>
              <a:rPr lang="en-US" sz="1600" dirty="0">
                <a:solidFill>
                  <a:srgbClr val="000000"/>
                </a:solidFill>
                <a:latin typeface="Calibri" panose="020F0502020204030204" pitchFamily="34" charset="0"/>
              </a:rPr>
              <a:t>(b) How does response change with higher current? </a:t>
            </a:r>
            <a:endParaRPr lang="en-US" sz="1600" dirty="0">
              <a:solidFill>
                <a:srgbClr val="000000"/>
              </a:solidFill>
              <a:latin typeface="Segoe UI" panose="020B0502040204020203" pitchFamily="34" charset="0"/>
            </a:endParaRPr>
          </a:p>
          <a:p>
            <a:pPr fontAlgn="base"/>
            <a:r>
              <a:rPr lang="en-US" sz="1600" i="1" dirty="0">
                <a:solidFill>
                  <a:srgbClr val="000000"/>
                </a:solidFill>
                <a:latin typeface="Calibri" panose="020F0502020204030204" pitchFamily="34" charset="0"/>
              </a:rPr>
              <a:t>(c) What sort of device is it based on input output transformation function </a:t>
            </a:r>
            <a:endParaRPr lang="en-US" sz="1600" i="1" dirty="0">
              <a:solidFill>
                <a:srgbClr val="000000"/>
              </a:solidFill>
              <a:latin typeface="Segoe UI" panose="020B0502040204020203" pitchFamily="34" charset="0"/>
            </a:endParaRPr>
          </a:p>
          <a:p>
            <a:pPr fontAlgn="base"/>
            <a:r>
              <a:rPr lang="en-US" sz="1600" dirty="0">
                <a:solidFill>
                  <a:srgbClr val="000000"/>
                </a:solidFill>
                <a:latin typeface="Calibri" panose="020F0502020204030204" pitchFamily="34" charset="0"/>
              </a:rPr>
              <a:t>(d) Does the negative current circuit model work? </a:t>
            </a:r>
            <a:endParaRPr lang="en-US" sz="1600" dirty="0">
              <a:solidFill>
                <a:srgbClr val="000000"/>
              </a:solidFill>
              <a:latin typeface="Segoe UI" panose="020B0502040204020203" pitchFamily="34" charset="0"/>
            </a:endParaRPr>
          </a:p>
          <a:p>
            <a:pPr fontAlgn="base"/>
            <a:r>
              <a:rPr lang="en-US" sz="1600" dirty="0">
                <a:solidFill>
                  <a:srgbClr val="000000"/>
                </a:solidFill>
                <a:latin typeface="Calibri" panose="020F0502020204030204" pitchFamily="34" charset="0"/>
              </a:rPr>
              <a:t>(e) What more does the positive current circuit need to capture? You </a:t>
            </a:r>
            <a:r>
              <a:rPr lang="en-US" sz="1600" dirty="0" err="1">
                <a:solidFill>
                  <a:srgbClr val="000000"/>
                </a:solidFill>
                <a:latin typeface="Calibri" panose="020F0502020204030204" pitchFamily="34" charset="0"/>
              </a:rPr>
              <a:t>dont</a:t>
            </a:r>
            <a:r>
              <a:rPr lang="en-US" sz="1600" dirty="0">
                <a:solidFill>
                  <a:srgbClr val="000000"/>
                </a:solidFill>
                <a:latin typeface="Calibri" panose="020F0502020204030204" pitchFamily="34" charset="0"/>
              </a:rPr>
              <a:t> need to design the circuit of course... </a:t>
            </a:r>
          </a:p>
        </p:txBody>
      </p:sp>
      <p:pic>
        <p:nvPicPr>
          <p:cNvPr id="7" name="Picture 6">
            <a:extLst>
              <a:ext uri="{FF2B5EF4-FFF2-40B4-BE49-F238E27FC236}">
                <a16:creationId xmlns:a16="http://schemas.microsoft.com/office/drawing/2014/main" id="{3ACE7238-05E7-4A51-89A0-FB4532B405FB}"/>
              </a:ext>
            </a:extLst>
          </p:cNvPr>
          <p:cNvPicPr>
            <a:picLocks noChangeAspect="1"/>
          </p:cNvPicPr>
          <p:nvPr/>
        </p:nvPicPr>
        <p:blipFill rotWithShape="1">
          <a:blip r:embed="rId2"/>
          <a:srcRect l="2695"/>
          <a:stretch/>
        </p:blipFill>
        <p:spPr>
          <a:xfrm>
            <a:off x="4633311" y="977862"/>
            <a:ext cx="4400904" cy="3678325"/>
          </a:xfrm>
          <a:prstGeom prst="rect">
            <a:avLst/>
          </a:prstGeom>
        </p:spPr>
      </p:pic>
      <p:sp>
        <p:nvSpPr>
          <p:cNvPr id="8" name="TextBox 7">
            <a:extLst>
              <a:ext uri="{FF2B5EF4-FFF2-40B4-BE49-F238E27FC236}">
                <a16:creationId xmlns:a16="http://schemas.microsoft.com/office/drawing/2014/main" id="{75D4AB36-82A1-4996-969A-ADF38611B0A3}"/>
              </a:ext>
            </a:extLst>
          </p:cNvPr>
          <p:cNvSpPr txBox="1"/>
          <p:nvPr/>
        </p:nvSpPr>
        <p:spPr>
          <a:xfrm>
            <a:off x="284596" y="5898293"/>
            <a:ext cx="5165105" cy="489607"/>
          </a:xfrm>
          <a:prstGeom prst="rect">
            <a:avLst/>
          </a:prstGeom>
          <a:noFill/>
        </p:spPr>
        <p:txBody>
          <a:bodyPr wrap="square" rtlCol="0">
            <a:spAutoFit/>
          </a:bodyPr>
          <a:lstStyle/>
          <a:p>
            <a:r>
              <a:rPr lang="en-US" sz="2800" dirty="0">
                <a:solidFill>
                  <a:srgbClr val="0070C0"/>
                </a:solidFill>
              </a:rPr>
              <a:t>Observe and guess the “model”</a:t>
            </a:r>
          </a:p>
        </p:txBody>
      </p:sp>
    </p:spTree>
    <p:extLst>
      <p:ext uri="{BB962C8B-B14F-4D97-AF65-F5344CB8AC3E}">
        <p14:creationId xmlns:p14="http://schemas.microsoft.com/office/powerpoint/2010/main" val="202210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C8F-8A68-4CE7-889F-FA147DAF75A4}"/>
              </a:ext>
            </a:extLst>
          </p:cNvPr>
          <p:cNvSpPr>
            <a:spLocks noGrp="1"/>
          </p:cNvSpPr>
          <p:nvPr>
            <p:ph type="title"/>
          </p:nvPr>
        </p:nvSpPr>
        <p:spPr/>
        <p:txBody>
          <a:bodyPr>
            <a:noAutofit/>
          </a:bodyPr>
          <a:lstStyle/>
          <a:p>
            <a:r>
              <a:rPr lang="en-US" sz="3600" dirty="0"/>
              <a:t>TPS: Neuron: Can you observe and guess? </a:t>
            </a:r>
          </a:p>
        </p:txBody>
      </p:sp>
      <p:sp>
        <p:nvSpPr>
          <p:cNvPr id="3" name="Date Placeholder 2">
            <a:extLst>
              <a:ext uri="{FF2B5EF4-FFF2-40B4-BE49-F238E27FC236}">
                <a16:creationId xmlns:a16="http://schemas.microsoft.com/office/drawing/2014/main" id="{C24C87F3-F5A9-416E-A59D-2A728F7ECE21}"/>
              </a:ext>
            </a:extLst>
          </p:cNvPr>
          <p:cNvSpPr>
            <a:spLocks noGrp="1"/>
          </p:cNvSpPr>
          <p:nvPr>
            <p:ph type="dt" sz="half" idx="10"/>
          </p:nvPr>
        </p:nvSpPr>
        <p:spPr/>
        <p:txBody>
          <a:bodyPr/>
          <a:lstStyle/>
          <a:p>
            <a:r>
              <a:rPr lang="en-US"/>
              <a:t>7/17/2017</a:t>
            </a:r>
          </a:p>
        </p:txBody>
      </p:sp>
      <p:sp>
        <p:nvSpPr>
          <p:cNvPr id="4" name="Footer Placeholder 3">
            <a:extLst>
              <a:ext uri="{FF2B5EF4-FFF2-40B4-BE49-F238E27FC236}">
                <a16:creationId xmlns:a16="http://schemas.microsoft.com/office/drawing/2014/main" id="{44728323-4351-453C-9ADC-EA9F1185E2E4}"/>
              </a:ext>
            </a:extLst>
          </p:cNvPr>
          <p:cNvSpPr>
            <a:spLocks noGrp="1"/>
          </p:cNvSpPr>
          <p:nvPr>
            <p:ph type="ftr" sz="quarter" idx="11"/>
          </p:nvPr>
        </p:nvSpPr>
        <p:spPr/>
        <p:txBody>
          <a:bodyPr/>
          <a:lstStyle/>
          <a:p>
            <a:r>
              <a:rPr lang="en-US"/>
              <a:t>EE746 Neuromorphic Engineering U Ganguly</a:t>
            </a:r>
          </a:p>
        </p:txBody>
      </p:sp>
      <p:sp>
        <p:nvSpPr>
          <p:cNvPr id="5" name="Slide Number Placeholder 4">
            <a:extLst>
              <a:ext uri="{FF2B5EF4-FFF2-40B4-BE49-F238E27FC236}">
                <a16:creationId xmlns:a16="http://schemas.microsoft.com/office/drawing/2014/main" id="{3A043C82-C33A-4717-BAF5-7F013C567F4C}"/>
              </a:ext>
            </a:extLst>
          </p:cNvPr>
          <p:cNvSpPr>
            <a:spLocks noGrp="1"/>
          </p:cNvSpPr>
          <p:nvPr>
            <p:ph type="sldNum" sz="quarter" idx="12"/>
          </p:nvPr>
        </p:nvSpPr>
        <p:spPr/>
        <p:txBody>
          <a:bodyPr/>
          <a:lstStyle/>
          <a:p>
            <a:fld id="{F4968806-70D6-4C55-B3A1-4888E27BAFCB}" type="slidenum">
              <a:rPr lang="en-US" smtClean="0"/>
              <a:t>5</a:t>
            </a:fld>
            <a:endParaRPr lang="en-US"/>
          </a:p>
        </p:txBody>
      </p:sp>
      <p:sp>
        <p:nvSpPr>
          <p:cNvPr id="6" name="Rectangle 5">
            <a:extLst>
              <a:ext uri="{FF2B5EF4-FFF2-40B4-BE49-F238E27FC236}">
                <a16:creationId xmlns:a16="http://schemas.microsoft.com/office/drawing/2014/main" id="{3DBD75B6-2B7B-48EE-BA02-29C5C30AD721}"/>
              </a:ext>
            </a:extLst>
          </p:cNvPr>
          <p:cNvSpPr/>
          <p:nvPr/>
        </p:nvSpPr>
        <p:spPr>
          <a:xfrm>
            <a:off x="284596" y="758084"/>
            <a:ext cx="4010508" cy="6247864"/>
          </a:xfrm>
          <a:prstGeom prst="rect">
            <a:avLst/>
          </a:prstGeom>
        </p:spPr>
        <p:txBody>
          <a:bodyPr wrap="square">
            <a:spAutoFit/>
          </a:bodyPr>
          <a:lstStyle/>
          <a:p>
            <a:pPr fontAlgn="base"/>
            <a:r>
              <a:rPr lang="en-US" sz="1600" b="1" dirty="0">
                <a:solidFill>
                  <a:srgbClr val="0070C0"/>
                </a:solidFill>
                <a:latin typeface="Calibri" panose="020F0502020204030204" pitchFamily="34" charset="0"/>
              </a:rPr>
              <a:t>1. Before things have started (Think)</a:t>
            </a:r>
            <a:endParaRPr lang="en-US" sz="1600" b="1" dirty="0">
              <a:solidFill>
                <a:srgbClr val="0070C0"/>
              </a:solidFill>
              <a:latin typeface="Segoe UI" panose="020B0502040204020203" pitchFamily="34" charset="0"/>
            </a:endParaRPr>
          </a:p>
          <a:p>
            <a:pPr fontAlgn="base"/>
            <a:r>
              <a:rPr lang="en-US" sz="1600" dirty="0">
                <a:solidFill>
                  <a:srgbClr val="000000"/>
                </a:solidFill>
                <a:latin typeface="Calibri" panose="020F0502020204030204" pitchFamily="34" charset="0"/>
              </a:rPr>
              <a:t>(a) What happens at time t=0 for V and current? </a:t>
            </a:r>
            <a:endParaRPr lang="en-US" sz="1600" dirty="0">
              <a:solidFill>
                <a:srgbClr val="000000"/>
              </a:solidFill>
              <a:latin typeface="Segoe UI" panose="020B0502040204020203" pitchFamily="34" charset="0"/>
            </a:endParaRPr>
          </a:p>
          <a:p>
            <a:pPr fontAlgn="base"/>
            <a:r>
              <a:rPr lang="en-US" sz="1600" b="1" dirty="0">
                <a:solidFill>
                  <a:srgbClr val="0070C0"/>
                </a:solidFill>
                <a:latin typeface="Calibri" panose="020F0502020204030204" pitchFamily="34" charset="0"/>
              </a:rPr>
              <a:t>2. After needle is pierced (Think)</a:t>
            </a:r>
            <a:endParaRPr lang="en-US" sz="1600" b="1" dirty="0">
              <a:solidFill>
                <a:srgbClr val="0070C0"/>
              </a:solidFill>
              <a:latin typeface="Segoe UI" panose="020B0502040204020203" pitchFamily="34" charset="0"/>
            </a:endParaRPr>
          </a:p>
          <a:p>
            <a:pPr fontAlgn="base"/>
            <a:r>
              <a:rPr lang="en-US" sz="1600" dirty="0">
                <a:solidFill>
                  <a:srgbClr val="000000"/>
                </a:solidFill>
                <a:latin typeface="Calibri" panose="020F0502020204030204" pitchFamily="34" charset="0"/>
              </a:rPr>
              <a:t>(a) What happens when needle is inserted to V and I? What is the resting potential (when I=0)?</a:t>
            </a:r>
            <a:endParaRPr lang="en-US" sz="1600" dirty="0">
              <a:solidFill>
                <a:srgbClr val="000000"/>
              </a:solidFill>
              <a:latin typeface="Segoe UI" panose="020B0502040204020203" pitchFamily="34" charset="0"/>
            </a:endParaRPr>
          </a:p>
          <a:p>
            <a:pPr fontAlgn="base"/>
            <a:r>
              <a:rPr lang="en-US" sz="1600" b="1" dirty="0">
                <a:solidFill>
                  <a:srgbClr val="0070C0"/>
                </a:solidFill>
                <a:latin typeface="Calibri" panose="020F0502020204030204" pitchFamily="34" charset="0"/>
              </a:rPr>
              <a:t>3. Negative Current (Pair)</a:t>
            </a:r>
            <a:endParaRPr lang="en-US" sz="1600" b="1" dirty="0">
              <a:solidFill>
                <a:srgbClr val="0070C0"/>
              </a:solidFill>
              <a:latin typeface="Segoe UI" panose="020B0502040204020203" pitchFamily="34" charset="0"/>
            </a:endParaRPr>
          </a:p>
          <a:p>
            <a:pPr fontAlgn="base"/>
            <a:r>
              <a:rPr lang="en-US" sz="1600" dirty="0">
                <a:solidFill>
                  <a:srgbClr val="000000"/>
                </a:solidFill>
                <a:latin typeface="Calibri" panose="020F0502020204030204" pitchFamily="34" charset="0"/>
              </a:rPr>
              <a:t>(a) What happens during low negative current? How does it change with high positive current? </a:t>
            </a:r>
            <a:endParaRPr lang="en-US" sz="1600" dirty="0">
              <a:solidFill>
                <a:srgbClr val="000000"/>
              </a:solidFill>
              <a:latin typeface="Segoe UI" panose="020B0502040204020203" pitchFamily="34" charset="0"/>
            </a:endParaRPr>
          </a:p>
          <a:p>
            <a:pPr fontAlgn="base"/>
            <a:r>
              <a:rPr lang="en-US" sz="1600" i="1" dirty="0">
                <a:solidFill>
                  <a:srgbClr val="000000"/>
                </a:solidFill>
                <a:latin typeface="Calibri" panose="020F0502020204030204" pitchFamily="34" charset="0"/>
              </a:rPr>
              <a:t>(b) Do we know what is the approximate circuit equivalent from this response? </a:t>
            </a:r>
            <a:endParaRPr lang="en-US" sz="1600" i="1" dirty="0">
              <a:solidFill>
                <a:srgbClr val="000000"/>
              </a:solidFill>
              <a:latin typeface="Segoe UI" panose="020B0502040204020203" pitchFamily="34" charset="0"/>
            </a:endParaRPr>
          </a:p>
          <a:p>
            <a:pPr fontAlgn="base"/>
            <a:r>
              <a:rPr lang="en-US" sz="1600" b="1" dirty="0">
                <a:solidFill>
                  <a:srgbClr val="0070C0"/>
                </a:solidFill>
                <a:latin typeface="Calibri" panose="020F0502020204030204" pitchFamily="34" charset="0"/>
              </a:rPr>
              <a:t>4. Positive Current (Pair)</a:t>
            </a:r>
            <a:endParaRPr lang="en-US" sz="1600" b="1" dirty="0">
              <a:solidFill>
                <a:srgbClr val="0070C0"/>
              </a:solidFill>
              <a:latin typeface="Segoe UI" panose="020B0502040204020203" pitchFamily="34" charset="0"/>
            </a:endParaRPr>
          </a:p>
          <a:p>
            <a:pPr fontAlgn="base"/>
            <a:r>
              <a:rPr lang="en-US" sz="1600" dirty="0">
                <a:solidFill>
                  <a:srgbClr val="000000"/>
                </a:solidFill>
                <a:latin typeface="Calibri" panose="020F0502020204030204" pitchFamily="34" charset="0"/>
              </a:rPr>
              <a:t>(a) What happens in the low positive current?  </a:t>
            </a:r>
            <a:endParaRPr lang="en-US" sz="1600" dirty="0">
              <a:solidFill>
                <a:srgbClr val="000000"/>
              </a:solidFill>
              <a:latin typeface="Segoe UI" panose="020B0502040204020203" pitchFamily="34" charset="0"/>
            </a:endParaRPr>
          </a:p>
          <a:p>
            <a:pPr fontAlgn="base"/>
            <a:r>
              <a:rPr lang="en-US" sz="1600" dirty="0">
                <a:solidFill>
                  <a:srgbClr val="000000"/>
                </a:solidFill>
                <a:latin typeface="Calibri" panose="020F0502020204030204" pitchFamily="34" charset="0"/>
              </a:rPr>
              <a:t>(b) How does response change with higher current? </a:t>
            </a:r>
            <a:endParaRPr lang="en-US" sz="1600" dirty="0">
              <a:solidFill>
                <a:srgbClr val="000000"/>
              </a:solidFill>
              <a:latin typeface="Segoe UI" panose="020B0502040204020203" pitchFamily="34" charset="0"/>
            </a:endParaRPr>
          </a:p>
          <a:p>
            <a:pPr fontAlgn="base"/>
            <a:r>
              <a:rPr lang="en-US" sz="1600" i="1" dirty="0">
                <a:solidFill>
                  <a:srgbClr val="000000"/>
                </a:solidFill>
                <a:latin typeface="Calibri" panose="020F0502020204030204" pitchFamily="34" charset="0"/>
              </a:rPr>
              <a:t>(c) What sort of device is it based on input output transformation function </a:t>
            </a:r>
            <a:endParaRPr lang="en-US" sz="1600" i="1" dirty="0">
              <a:solidFill>
                <a:srgbClr val="000000"/>
              </a:solidFill>
              <a:latin typeface="Segoe UI" panose="020B0502040204020203" pitchFamily="34" charset="0"/>
            </a:endParaRPr>
          </a:p>
          <a:p>
            <a:pPr fontAlgn="base"/>
            <a:r>
              <a:rPr lang="en-US" sz="1600" dirty="0">
                <a:solidFill>
                  <a:srgbClr val="000000"/>
                </a:solidFill>
                <a:latin typeface="Calibri" panose="020F0502020204030204" pitchFamily="34" charset="0"/>
              </a:rPr>
              <a:t>(d) Does the negative current circuit model work? </a:t>
            </a:r>
            <a:endParaRPr lang="en-US" sz="1600" dirty="0">
              <a:solidFill>
                <a:srgbClr val="000000"/>
              </a:solidFill>
              <a:latin typeface="Segoe UI" panose="020B0502040204020203" pitchFamily="34" charset="0"/>
            </a:endParaRPr>
          </a:p>
          <a:p>
            <a:pPr fontAlgn="base"/>
            <a:r>
              <a:rPr lang="en-US" sz="1600" dirty="0">
                <a:solidFill>
                  <a:srgbClr val="000000"/>
                </a:solidFill>
                <a:latin typeface="Calibri" panose="020F0502020204030204" pitchFamily="34" charset="0"/>
              </a:rPr>
              <a:t>(e) What more does the positive current circuit need to capture? You </a:t>
            </a:r>
            <a:r>
              <a:rPr lang="en-US" sz="1600" dirty="0" err="1">
                <a:solidFill>
                  <a:srgbClr val="000000"/>
                </a:solidFill>
                <a:latin typeface="Calibri" panose="020F0502020204030204" pitchFamily="34" charset="0"/>
              </a:rPr>
              <a:t>dont</a:t>
            </a:r>
            <a:r>
              <a:rPr lang="en-US" sz="1600" dirty="0">
                <a:solidFill>
                  <a:srgbClr val="000000"/>
                </a:solidFill>
                <a:latin typeface="Calibri" panose="020F0502020204030204" pitchFamily="34" charset="0"/>
              </a:rPr>
              <a:t> need to design the circuit of course... </a:t>
            </a:r>
          </a:p>
        </p:txBody>
      </p:sp>
      <p:pic>
        <p:nvPicPr>
          <p:cNvPr id="7" name="Picture 6">
            <a:extLst>
              <a:ext uri="{FF2B5EF4-FFF2-40B4-BE49-F238E27FC236}">
                <a16:creationId xmlns:a16="http://schemas.microsoft.com/office/drawing/2014/main" id="{3ACE7238-05E7-4A51-89A0-FB4532B405FB}"/>
              </a:ext>
            </a:extLst>
          </p:cNvPr>
          <p:cNvPicPr>
            <a:picLocks noChangeAspect="1"/>
          </p:cNvPicPr>
          <p:nvPr/>
        </p:nvPicPr>
        <p:blipFill rotWithShape="1">
          <a:blip r:embed="rId2"/>
          <a:srcRect l="2695"/>
          <a:stretch/>
        </p:blipFill>
        <p:spPr>
          <a:xfrm>
            <a:off x="4089042" y="585989"/>
            <a:ext cx="4868215" cy="5213141"/>
          </a:xfrm>
          <a:prstGeom prst="rect">
            <a:avLst/>
          </a:prstGeom>
        </p:spPr>
      </p:pic>
      <p:sp>
        <p:nvSpPr>
          <p:cNvPr id="8" name="TextBox 7">
            <a:extLst>
              <a:ext uri="{FF2B5EF4-FFF2-40B4-BE49-F238E27FC236}">
                <a16:creationId xmlns:a16="http://schemas.microsoft.com/office/drawing/2014/main" id="{75D4AB36-82A1-4996-969A-ADF38611B0A3}"/>
              </a:ext>
            </a:extLst>
          </p:cNvPr>
          <p:cNvSpPr txBox="1"/>
          <p:nvPr/>
        </p:nvSpPr>
        <p:spPr>
          <a:xfrm>
            <a:off x="284596" y="5898293"/>
            <a:ext cx="5165105" cy="489607"/>
          </a:xfrm>
          <a:prstGeom prst="rect">
            <a:avLst/>
          </a:prstGeom>
          <a:noFill/>
        </p:spPr>
        <p:txBody>
          <a:bodyPr wrap="square" rtlCol="0">
            <a:spAutoFit/>
          </a:bodyPr>
          <a:lstStyle/>
          <a:p>
            <a:r>
              <a:rPr lang="en-US" sz="2800" dirty="0">
                <a:solidFill>
                  <a:srgbClr val="0070C0"/>
                </a:solidFill>
              </a:rPr>
              <a:t>Observe and guess the “model”</a:t>
            </a:r>
          </a:p>
        </p:txBody>
      </p:sp>
    </p:spTree>
    <p:extLst>
      <p:ext uri="{BB962C8B-B14F-4D97-AF65-F5344CB8AC3E}">
        <p14:creationId xmlns:p14="http://schemas.microsoft.com/office/powerpoint/2010/main" val="221074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Nervous System</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6</a:t>
            </a:fld>
            <a:endParaRPr lang="en-US"/>
          </a:p>
        </p:txBody>
      </p:sp>
      <p:pic>
        <p:nvPicPr>
          <p:cNvPr id="6" name="Picture 5"/>
          <p:cNvPicPr>
            <a:picLocks noChangeAspect="1"/>
          </p:cNvPicPr>
          <p:nvPr/>
        </p:nvPicPr>
        <p:blipFill>
          <a:blip r:embed="rId3"/>
          <a:stretch>
            <a:fillRect/>
          </a:stretch>
        </p:blipFill>
        <p:spPr>
          <a:xfrm>
            <a:off x="-49845" y="758085"/>
            <a:ext cx="4353736" cy="5744670"/>
          </a:xfrm>
          <a:prstGeom prst="rect">
            <a:avLst/>
          </a:prstGeom>
        </p:spPr>
      </p:pic>
      <p:pic>
        <p:nvPicPr>
          <p:cNvPr id="7" name="Picture 6"/>
          <p:cNvPicPr>
            <a:picLocks noChangeAspect="1"/>
          </p:cNvPicPr>
          <p:nvPr/>
        </p:nvPicPr>
        <p:blipFill>
          <a:blip r:embed="rId4"/>
          <a:stretch>
            <a:fillRect/>
          </a:stretch>
        </p:blipFill>
        <p:spPr>
          <a:xfrm>
            <a:off x="4411436" y="87050"/>
            <a:ext cx="4539750" cy="3158777"/>
          </a:xfrm>
          <a:prstGeom prst="rect">
            <a:avLst/>
          </a:prstGeom>
        </p:spPr>
      </p:pic>
      <p:sp>
        <p:nvSpPr>
          <p:cNvPr id="8" name="Rectangle 7"/>
          <p:cNvSpPr/>
          <p:nvPr/>
        </p:nvSpPr>
        <p:spPr>
          <a:xfrm>
            <a:off x="4188686" y="4484533"/>
            <a:ext cx="4762500" cy="1754326"/>
          </a:xfrm>
          <a:prstGeom prst="rect">
            <a:avLst/>
          </a:prstGeom>
        </p:spPr>
        <p:txBody>
          <a:bodyPr wrap="square">
            <a:spAutoFit/>
          </a:bodyPr>
          <a:lstStyle/>
          <a:p>
            <a:pPr marL="457200" indent="-457200">
              <a:buFont typeface="+mj-lt"/>
              <a:buAutoNum type="arabicPeriod"/>
            </a:pPr>
            <a:r>
              <a:rPr lang="en-US" dirty="0"/>
              <a:t>Frontal lobe - Reasoning, motor skills, cognition, language </a:t>
            </a:r>
          </a:p>
          <a:p>
            <a:pPr marL="457200" indent="-457200">
              <a:buFont typeface="+mj-lt"/>
              <a:buAutoNum type="arabicPeriod"/>
            </a:pPr>
            <a:r>
              <a:rPr lang="en-US" dirty="0"/>
              <a:t>Parietal lobe - pressure, touch, and pain </a:t>
            </a:r>
          </a:p>
          <a:p>
            <a:pPr marL="457200" indent="-457200">
              <a:buFont typeface="+mj-lt"/>
              <a:buAutoNum type="arabicPeriod"/>
            </a:pPr>
            <a:r>
              <a:rPr lang="en-US" dirty="0"/>
              <a:t>Temporal lobe - sounds, memory </a:t>
            </a:r>
          </a:p>
          <a:p>
            <a:pPr marL="457200" indent="-457200">
              <a:buFont typeface="+mj-lt"/>
              <a:buAutoNum type="arabicPeriod"/>
            </a:pPr>
            <a:r>
              <a:rPr lang="en-US" dirty="0"/>
              <a:t>Occipital lobe – vision</a:t>
            </a:r>
          </a:p>
          <a:p>
            <a:r>
              <a:rPr lang="en-US" dirty="0"/>
              <a:t>Each location specializes to a function</a:t>
            </a:r>
          </a:p>
        </p:txBody>
      </p:sp>
      <p:pic>
        <p:nvPicPr>
          <p:cNvPr id="9" name="Picture 8"/>
          <p:cNvPicPr>
            <a:picLocks noChangeAspect="1"/>
          </p:cNvPicPr>
          <p:nvPr/>
        </p:nvPicPr>
        <p:blipFill>
          <a:blip r:embed="rId5"/>
          <a:stretch>
            <a:fillRect/>
          </a:stretch>
        </p:blipFill>
        <p:spPr>
          <a:xfrm>
            <a:off x="4411436" y="3166374"/>
            <a:ext cx="4273955" cy="1088859"/>
          </a:xfrm>
          <a:prstGeom prst="rect">
            <a:avLst/>
          </a:prstGeom>
          <a:effectLst>
            <a:glow rad="228600">
              <a:schemeClr val="accent2">
                <a:satMod val="175000"/>
                <a:alpha val="40000"/>
              </a:schemeClr>
            </a:glow>
          </a:effectLst>
        </p:spPr>
      </p:pic>
      <p:pic>
        <p:nvPicPr>
          <p:cNvPr id="1026" name="Picture 2" descr="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5529" y="5493939"/>
            <a:ext cx="864112" cy="122546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697506" y="6131859"/>
            <a:ext cx="2389094" cy="370896"/>
          </a:xfrm>
          <a:prstGeom prst="rect">
            <a:avLst/>
          </a:prstGeom>
          <a:noFill/>
        </p:spPr>
        <p:txBody>
          <a:bodyPr wrap="square" rtlCol="0">
            <a:spAutoFit/>
          </a:bodyPr>
          <a:lstStyle/>
          <a:p>
            <a:r>
              <a:rPr lang="en-US" dirty="0"/>
              <a:t>Phineas Gage Accident</a:t>
            </a:r>
          </a:p>
        </p:txBody>
      </p:sp>
    </p:spTree>
    <p:extLst>
      <p:ext uri="{BB962C8B-B14F-4D97-AF65-F5344CB8AC3E}">
        <p14:creationId xmlns:p14="http://schemas.microsoft.com/office/powerpoint/2010/main" val="425035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Representation of Information: Details</a:t>
            </a:r>
          </a:p>
        </p:txBody>
      </p:sp>
      <p:sp>
        <p:nvSpPr>
          <p:cNvPr id="3" name="Date Placeholder 2"/>
          <p:cNvSpPr>
            <a:spLocks noGrp="1"/>
          </p:cNvSpPr>
          <p:nvPr>
            <p:ph type="dt" sz="half" idx="10"/>
          </p:nvPr>
        </p:nvSpPr>
        <p:spPr/>
        <p:txBody>
          <a:bodyPr/>
          <a:lstStyle/>
          <a:p>
            <a:r>
              <a:rPr lang="en-US"/>
              <a:t>7/17/2017</a:t>
            </a:r>
          </a:p>
        </p:txBody>
      </p:sp>
      <p:sp>
        <p:nvSpPr>
          <p:cNvPr id="4" name="Footer Placeholder 3"/>
          <p:cNvSpPr>
            <a:spLocks noGrp="1"/>
          </p:cNvSpPr>
          <p:nvPr>
            <p:ph type="ftr" sz="quarter" idx="11"/>
          </p:nvPr>
        </p:nvSpPr>
        <p:spPr/>
        <p:txBody>
          <a:bodyPr/>
          <a:lstStyle/>
          <a:p>
            <a:r>
              <a:rPr lang="en-US"/>
              <a:t>EE746 Neuromorphic Engineering U Ganguly</a:t>
            </a:r>
          </a:p>
        </p:txBody>
      </p:sp>
      <p:sp>
        <p:nvSpPr>
          <p:cNvPr id="5" name="Slide Number Placeholder 4"/>
          <p:cNvSpPr>
            <a:spLocks noGrp="1"/>
          </p:cNvSpPr>
          <p:nvPr>
            <p:ph type="sldNum" sz="quarter" idx="12"/>
          </p:nvPr>
        </p:nvSpPr>
        <p:spPr/>
        <p:txBody>
          <a:bodyPr/>
          <a:lstStyle/>
          <a:p>
            <a:fld id="{F4968806-70D6-4C55-B3A1-4888E27BAFCB}" type="slidenum">
              <a:rPr lang="en-US" smtClean="0"/>
              <a:t>7</a:t>
            </a:fld>
            <a:endParaRPr lang="en-US"/>
          </a:p>
        </p:txBody>
      </p:sp>
      <p:pic>
        <p:nvPicPr>
          <p:cNvPr id="6" name="Picture 5"/>
          <p:cNvPicPr>
            <a:picLocks noChangeAspect="1"/>
          </p:cNvPicPr>
          <p:nvPr/>
        </p:nvPicPr>
        <p:blipFill>
          <a:blip r:embed="rId3"/>
          <a:stretch>
            <a:fillRect/>
          </a:stretch>
        </p:blipFill>
        <p:spPr>
          <a:xfrm>
            <a:off x="485775" y="1466306"/>
            <a:ext cx="3143250" cy="2514600"/>
          </a:xfrm>
          <a:prstGeom prst="rect">
            <a:avLst/>
          </a:prstGeom>
        </p:spPr>
      </p:pic>
      <p:sp>
        <p:nvSpPr>
          <p:cNvPr id="7" name="Rectangle 6"/>
          <p:cNvSpPr/>
          <p:nvPr/>
        </p:nvSpPr>
        <p:spPr>
          <a:xfrm>
            <a:off x="485775" y="819975"/>
            <a:ext cx="3380831" cy="646331"/>
          </a:xfrm>
          <a:prstGeom prst="rect">
            <a:avLst/>
          </a:prstGeom>
        </p:spPr>
        <p:txBody>
          <a:bodyPr wrap="square">
            <a:spAutoFit/>
          </a:bodyPr>
          <a:lstStyle/>
          <a:p>
            <a:r>
              <a:rPr lang="en-US" b="1" dirty="0">
                <a:solidFill>
                  <a:srgbClr val="000000"/>
                </a:solidFill>
                <a:latin typeface="Libre Baskerville"/>
              </a:rPr>
              <a:t>The Nobel Prize in Physiology or Medicine 1981</a:t>
            </a:r>
            <a:endParaRPr lang="en-US" b="1" i="0" dirty="0">
              <a:solidFill>
                <a:srgbClr val="000000"/>
              </a:solidFill>
              <a:effectLst/>
              <a:latin typeface="Libre Baskerville"/>
            </a:endParaRPr>
          </a:p>
        </p:txBody>
      </p:sp>
      <p:sp>
        <p:nvSpPr>
          <p:cNvPr id="8" name="Rectangle 7"/>
          <p:cNvSpPr/>
          <p:nvPr/>
        </p:nvSpPr>
        <p:spPr>
          <a:xfrm>
            <a:off x="190229" y="3873906"/>
            <a:ext cx="4193177" cy="923330"/>
          </a:xfrm>
          <a:prstGeom prst="rect">
            <a:avLst/>
          </a:prstGeom>
        </p:spPr>
        <p:txBody>
          <a:bodyPr wrap="square">
            <a:spAutoFit/>
          </a:bodyPr>
          <a:lstStyle/>
          <a:p>
            <a:r>
              <a:rPr lang="en-US" b="1" dirty="0">
                <a:solidFill>
                  <a:srgbClr val="555555"/>
                </a:solidFill>
                <a:latin typeface="Open Sans"/>
              </a:rPr>
              <a:t> </a:t>
            </a:r>
            <a:r>
              <a:rPr lang="en-US" b="1" i="1" dirty="0">
                <a:solidFill>
                  <a:srgbClr val="555555"/>
                </a:solidFill>
                <a:latin typeface="Open Sans"/>
              </a:rPr>
              <a:t>"for their discoveries concerning information processing in the visual system"</a:t>
            </a:r>
            <a:r>
              <a:rPr lang="en-US" b="1" dirty="0">
                <a:solidFill>
                  <a:srgbClr val="555555"/>
                </a:solidFill>
                <a:latin typeface="Open Sans"/>
              </a:rPr>
              <a:t>.</a:t>
            </a:r>
            <a:endParaRPr lang="en-US" dirty="0"/>
          </a:p>
        </p:txBody>
      </p:sp>
      <p:pic>
        <p:nvPicPr>
          <p:cNvPr id="9" name="Picture 8"/>
          <p:cNvPicPr>
            <a:picLocks noChangeAspect="1"/>
          </p:cNvPicPr>
          <p:nvPr/>
        </p:nvPicPr>
        <p:blipFill>
          <a:blip r:embed="rId4"/>
          <a:stretch>
            <a:fillRect/>
          </a:stretch>
        </p:blipFill>
        <p:spPr>
          <a:xfrm>
            <a:off x="4307719" y="3282034"/>
            <a:ext cx="4307401" cy="2901828"/>
          </a:xfrm>
          <a:prstGeom prst="rect">
            <a:avLst/>
          </a:prstGeom>
        </p:spPr>
      </p:pic>
      <p:pic>
        <p:nvPicPr>
          <p:cNvPr id="2050" name="Picture 2" descr="Image result for David H. Hubel and Torsten N. Wies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649227"/>
            <a:ext cx="3675562" cy="24341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49426" y="4859742"/>
            <a:ext cx="4199096" cy="1200329"/>
          </a:xfrm>
          <a:prstGeom prst="rect">
            <a:avLst/>
          </a:prstGeom>
          <a:noFill/>
        </p:spPr>
        <p:txBody>
          <a:bodyPr wrap="square" rtlCol="0">
            <a:spAutoFit/>
          </a:bodyPr>
          <a:lstStyle/>
          <a:p>
            <a:r>
              <a:rPr lang="en-US" b="1" dirty="0">
                <a:solidFill>
                  <a:srgbClr val="00B0F0"/>
                </a:solidFill>
              </a:rPr>
              <a:t>How does the brain recognize- as a whole (</a:t>
            </a:r>
            <a:r>
              <a:rPr lang="en-US" dirty="0"/>
              <a:t>Gestalt psychologists)</a:t>
            </a:r>
            <a:r>
              <a:rPr lang="en-US" b="1" dirty="0">
                <a:solidFill>
                  <a:srgbClr val="00B0F0"/>
                </a:solidFill>
              </a:rPr>
              <a:t>  </a:t>
            </a:r>
          </a:p>
          <a:p>
            <a:r>
              <a:rPr lang="en-US" b="1" dirty="0">
                <a:solidFill>
                  <a:srgbClr val="00B0F0"/>
                </a:solidFill>
              </a:rPr>
              <a:t>or does it deconstruct into simpler “alphabets”?</a:t>
            </a:r>
          </a:p>
        </p:txBody>
      </p:sp>
      <p:sp>
        <p:nvSpPr>
          <p:cNvPr id="11" name="TextBox 10"/>
          <p:cNvSpPr txBox="1"/>
          <p:nvPr/>
        </p:nvSpPr>
        <p:spPr>
          <a:xfrm>
            <a:off x="4389325" y="6251388"/>
            <a:ext cx="4423001" cy="369332"/>
          </a:xfrm>
          <a:prstGeom prst="rect">
            <a:avLst/>
          </a:prstGeom>
          <a:noFill/>
        </p:spPr>
        <p:txBody>
          <a:bodyPr wrap="square" rtlCol="0">
            <a:spAutoFit/>
          </a:bodyPr>
          <a:lstStyle/>
          <a:p>
            <a:r>
              <a:rPr lang="en-US" b="1" dirty="0">
                <a:solidFill>
                  <a:srgbClr val="FF0000"/>
                </a:solidFill>
              </a:rPr>
              <a:t>This shows a hierarchical structure</a:t>
            </a:r>
          </a:p>
        </p:txBody>
      </p:sp>
      <p:sp>
        <p:nvSpPr>
          <p:cNvPr id="12" name="Rectangle 11"/>
          <p:cNvSpPr/>
          <p:nvPr/>
        </p:nvSpPr>
        <p:spPr>
          <a:xfrm>
            <a:off x="190229" y="5901606"/>
            <a:ext cx="3438796" cy="369332"/>
          </a:xfrm>
          <a:prstGeom prst="rect">
            <a:avLst/>
          </a:prstGeom>
        </p:spPr>
        <p:txBody>
          <a:bodyPr wrap="square">
            <a:spAutoFit/>
          </a:bodyPr>
          <a:lstStyle/>
          <a:p>
            <a:r>
              <a:rPr lang="en-US" b="1" dirty="0">
                <a:solidFill>
                  <a:srgbClr val="00B0F0"/>
                </a:solidFill>
              </a:rPr>
              <a:t>e.g. Chinese characters </a:t>
            </a:r>
            <a:endParaRPr lang="en-US" dirty="0"/>
          </a:p>
        </p:txBody>
      </p:sp>
    </p:spTree>
    <p:extLst>
      <p:ext uri="{BB962C8B-B14F-4D97-AF65-F5344CB8AC3E}">
        <p14:creationId xmlns:p14="http://schemas.microsoft.com/office/powerpoint/2010/main" val="233367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73DC773E849E4FAF98599EEDE938D1" ma:contentTypeVersion="15" ma:contentTypeDescription="Create a new document." ma:contentTypeScope="" ma:versionID="3c4033cbaca881d733eb2d7593fe1a1b">
  <xsd:schema xmlns:xsd="http://www.w3.org/2001/XMLSchema" xmlns:xs="http://www.w3.org/2001/XMLSchema" xmlns:p="http://schemas.microsoft.com/office/2006/metadata/properties" xmlns:ns3="d7459d5d-92a6-4cc1-a2c9-6e933908d977" xmlns:ns4="2e2712eb-40ce-43e7-b01a-7193b7d3f3f9" targetNamespace="http://schemas.microsoft.com/office/2006/metadata/properties" ma:root="true" ma:fieldsID="d09f22669a91943eff251976698d378b" ns3:_="" ns4:_="">
    <xsd:import namespace="d7459d5d-92a6-4cc1-a2c9-6e933908d977"/>
    <xsd:import namespace="2e2712eb-40ce-43e7-b01a-7193b7d3f3f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459d5d-92a6-4cc1-a2c9-6e933908d9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712eb-40ce-43e7-b01a-7193b7d3f3f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e2712eb-40ce-43e7-b01a-7193b7d3f3f9" xsi:nil="true"/>
  </documentManagement>
</p:properties>
</file>

<file path=customXml/itemProps1.xml><?xml version="1.0" encoding="utf-8"?>
<ds:datastoreItem xmlns:ds="http://schemas.openxmlformats.org/officeDocument/2006/customXml" ds:itemID="{E2A39159-0271-4742-B118-6B6871FF1787}">
  <ds:schemaRefs>
    <ds:schemaRef ds:uri="http://schemas.microsoft.com/sharepoint/v3/contenttype/forms"/>
  </ds:schemaRefs>
</ds:datastoreItem>
</file>

<file path=customXml/itemProps2.xml><?xml version="1.0" encoding="utf-8"?>
<ds:datastoreItem xmlns:ds="http://schemas.openxmlformats.org/officeDocument/2006/customXml" ds:itemID="{617DFD24-9296-4692-B2D5-F2708D8EE1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459d5d-92a6-4cc1-a2c9-6e933908d977"/>
    <ds:schemaRef ds:uri="2e2712eb-40ce-43e7-b01a-7193b7d3f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BB441E-B17F-45A2-A504-1403FAF5DD11}">
  <ds:schemaRefs>
    <ds:schemaRef ds:uri="http://schemas.microsoft.com/office/2006/documentManagement/types"/>
    <ds:schemaRef ds:uri="http://purl.org/dc/elements/1.1/"/>
    <ds:schemaRef ds:uri="2e2712eb-40ce-43e7-b01a-7193b7d3f3f9"/>
    <ds:schemaRef ds:uri="http://schemas.microsoft.com/office/2006/metadata/properties"/>
    <ds:schemaRef ds:uri="d7459d5d-92a6-4cc1-a2c9-6e933908d977"/>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10697</TotalTime>
  <Words>1325</Words>
  <Application>Microsoft Office PowerPoint</Application>
  <PresentationFormat>On-screen Show (4:3)</PresentationFormat>
  <Paragraphs>114</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EE746 Neuromorphic Engineering Lecture 2.1: Biological Neuron</vt:lpstr>
      <vt:lpstr>Neuronal Response</vt:lpstr>
      <vt:lpstr>Goals</vt:lpstr>
      <vt:lpstr>TPS: Neuron: Can you observe and guess? </vt:lpstr>
      <vt:lpstr>TPS: Neuron: Can you observe and guess? </vt:lpstr>
      <vt:lpstr>Nervous System</vt:lpstr>
      <vt:lpstr>Representation of Information: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EE746 Neuromorphic Engineering</dc:title>
  <dc:creator>UG</dc:creator>
  <cp:lastModifiedBy>Udayan Ganguly</cp:lastModifiedBy>
  <cp:revision>167</cp:revision>
  <dcterms:created xsi:type="dcterms:W3CDTF">2017-07-17T10:52:55Z</dcterms:created>
  <dcterms:modified xsi:type="dcterms:W3CDTF">2024-01-18T08:43:07Z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0x0101003A73DC773E849E4FAF98599EEDE938D1</vt:lpwstr>
  </property>
</Properties>
</file>