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1"/>
  </p:notesMasterIdLst>
  <p:sldIdLst>
    <p:sldId id="256" r:id="rId5"/>
    <p:sldId id="268" r:id="rId6"/>
    <p:sldId id="269" r:id="rId7"/>
    <p:sldId id="272" r:id="rId8"/>
    <p:sldId id="264" r:id="rId9"/>
    <p:sldId id="265" r:id="rId10"/>
    <p:sldId id="263" r:id="rId11"/>
    <p:sldId id="270" r:id="rId12"/>
    <p:sldId id="280" r:id="rId13"/>
    <p:sldId id="279" r:id="rId14"/>
    <p:sldId id="278" r:id="rId15"/>
    <p:sldId id="277" r:id="rId16"/>
    <p:sldId id="271" r:id="rId17"/>
    <p:sldId id="273" r:id="rId18"/>
    <p:sldId id="274" r:id="rId19"/>
    <p:sldId id="281"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dayan Ganguly" initials="UG" lastIdx="1" clrIdx="0">
    <p:extLst>
      <p:ext uri="{19B8F6BF-5375-455C-9EA6-DF929625EA0E}">
        <p15:presenceInfo xmlns:p15="http://schemas.microsoft.com/office/powerpoint/2012/main" userId="S-1-5-21-1593367980-1604713579-1587098683-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7997" autoAdjust="0"/>
  </p:normalViewPr>
  <p:slideViewPr>
    <p:cSldViewPr snapToGrid="0">
      <p:cViewPr varScale="1">
        <p:scale>
          <a:sx n="64" d="100"/>
          <a:sy n="64" d="100"/>
        </p:scale>
        <p:origin x="1599"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ink/ink1.xml><?xml version="1.0" encoding="utf-8"?>
<inkml:ink xmlns:inkml="http://www.w3.org/2003/InkML">
  <inkml:definitions>
    <inkml:context xml:id="ctx0">
      <inkml:inkSource xml:id="inkSrc0">
        <inkml:traceFormat>
          <inkml:channel name="X" type="integer" max="25977" units="cm"/>
          <inkml:channel name="Y" type="integer" max="17318" units="cm"/>
          <inkml:channel name="T" type="integer" max="2.14748E9" units="dev"/>
        </inkml:traceFormat>
        <inkml:channelProperties>
          <inkml:channelProperty channel="X" name="resolution" value="1000.26953" units="1/cm"/>
          <inkml:channelProperty channel="Y" name="resolution" value="1000.46216" units="1/cm"/>
          <inkml:channelProperty channel="T" name="resolution" value="1" units="1/dev"/>
        </inkml:channelProperties>
      </inkml:inkSource>
      <inkml:timestamp xml:id="ts0" timeString="2023-08-10T12:05:02.304"/>
    </inkml:context>
    <inkml:brush xml:id="br0">
      <inkml:brushProperty name="width" value="0.05292" units="cm"/>
      <inkml:brushProperty name="height" value="0.05292" units="cm"/>
      <inkml:brushProperty name="color" value="#FF0000"/>
    </inkml:brush>
  </inkml:definitions>
  <inkml:trace contextRef="#ctx0" brushRef="#br0">3680 15299 0,'0'0'15,"0"0"-15,0 0 16,0 0-16,0 0 16,0 0-16,0 0 15,0 0 1,0 0-16,0 0 16,0 0-1,0 0-15,0 0 16,0 0-16,22 93 15,9-72 1,6 6 0,3 4-16,2 6 15,-5-2-15,-4-6 16,-2 5 0,-1-2-16,-1 3 15,5-19 1,3 7-16,3-12 15,11-10 1,9-10-16,-1-11 16,13-12-1,0-19-15,5-16 16,-3-20-16,15-38 16,16-36-16,30-22 15,5-22 1,-2-10-1,-13 3-15,-6 30 16,-18 36-16,-16 40 16,-11 33-1,-10 28-15,-13 32 16,-10 18 0,-5 12-16,-2 19 15,19-27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ABE172-6F60-483A-9F12-E4EF17073A1D}" type="datetimeFigureOut">
              <a:rPr lang="en-US" smtClean="0"/>
              <a:t>1/18/2024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90B662-4260-4759-B9D8-F82624060F87}" type="slidenum">
              <a:rPr lang="en-US" smtClean="0"/>
              <a:t>‹#›</a:t>
            </a:fld>
            <a:endParaRPr lang="en-US"/>
          </a:p>
        </p:txBody>
      </p:sp>
    </p:spTree>
    <p:extLst>
      <p:ext uri="{BB962C8B-B14F-4D97-AF65-F5344CB8AC3E}">
        <p14:creationId xmlns:p14="http://schemas.microsoft.com/office/powerpoint/2010/main" val="969979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Abstract: It takes a fraction of a second to recognize a person or an object even when seen under strikingly different conditions. How such a robust, high-level representation is achieved by neurons in the human brain is still unclear1–6. In monkeys, neurons in the upper stages of the ventral visual pathway respond to complex images such as faces and objects and show some degree of invariance to metric properties such as the stimulus size, position and viewing angle2,4,7–12. We have previously shown that neurons in the human medial temporal lobe (MTL) fire selectively to images of faces, animals, objects or scenes13,14. </a:t>
            </a:r>
          </a:p>
          <a:p>
            <a:endParaRPr lang="en-US" dirty="0"/>
          </a:p>
          <a:p>
            <a:r>
              <a:rPr lang="en-US" dirty="0"/>
              <a:t>Here we report on a remarkable subset of MTL neurons that are selectively activated by strikingly different pictures of given individuals, landmarks or objects and in some cases even by letter strings with their names. These results suggest an invariant, sparse and explicit code, which might be important in the transformation of complex visual percepts into long-term and more abstract memories.</a:t>
            </a:r>
          </a:p>
          <a:p>
            <a:endParaRPr lang="en-US" dirty="0"/>
          </a:p>
          <a:p>
            <a:r>
              <a:rPr lang="en-US" dirty="0"/>
              <a:t>“</a:t>
            </a:r>
            <a:r>
              <a:rPr lang="en-US" sz="1200" b="0" i="0" kern="1200" dirty="0">
                <a:solidFill>
                  <a:schemeClr val="tx1"/>
                </a:solidFill>
                <a:effectLst/>
                <a:latin typeface="+mn-lt"/>
                <a:ea typeface="+mn-ea"/>
                <a:cs typeface="+mn-cs"/>
              </a:rPr>
              <a:t>For example, in one case, a unit responded only to three completely different images of the ex-president Bill Clinton. Another unit (from a different patient) responded only to images of The Beatles, another one to cartoons from </a:t>
            </a:r>
            <a:r>
              <a:rPr lang="en-US" sz="1200" b="0" i="1" kern="1200" dirty="0">
                <a:solidFill>
                  <a:schemeClr val="tx1"/>
                </a:solidFill>
                <a:effectLst/>
                <a:latin typeface="+mn-lt"/>
                <a:ea typeface="+mn-ea"/>
                <a:cs typeface="+mn-cs"/>
              </a:rPr>
              <a:t>The Simpson's</a:t>
            </a:r>
            <a:r>
              <a:rPr lang="en-US" sz="1200" b="0" i="0" kern="1200" dirty="0">
                <a:solidFill>
                  <a:schemeClr val="tx1"/>
                </a:solidFill>
                <a:effectLst/>
                <a:latin typeface="+mn-lt"/>
                <a:ea typeface="+mn-ea"/>
                <a:cs typeface="+mn-cs"/>
              </a:rPr>
              <a:t> television series and another one to pictures of the basketball player Michael Jordan. This suggested that neurons might encode an abstract representation of an individual. </a:t>
            </a:r>
            <a:r>
              <a:rPr lang="en-US" dirty="0"/>
              <a:t>”</a:t>
            </a:r>
          </a:p>
          <a:p>
            <a:endParaRPr lang="en-US" dirty="0"/>
          </a:p>
          <a:p>
            <a:endParaRPr lang="en-US" dirty="0"/>
          </a:p>
          <a:p>
            <a:r>
              <a:rPr lang="en-US" dirty="0"/>
              <a:t>Figure 1a shows the responses of a single unit in the left posterior hippocampus to a selection of 30 out of the 87 pictures presented to the patient. None of the other pictures elicited a statistically significant response. This unit fired to all pictures of the actress Jennifer Aniston alone, but not (or only very weakly) to other famous and non-famous faces, landmarks, animals or objects. Interestingly, the unit did not respond to pictures of Jennifer Aniston together with the actor Brad Pitt (but see Supplementary Fig. 2). Pictures of Jennifer Aniston elicited an average of 4.85 spikes (</a:t>
            </a:r>
            <a:r>
              <a:rPr lang="en-US" dirty="0" err="1"/>
              <a:t>s.d.</a:t>
            </a:r>
            <a:r>
              <a:rPr lang="en-US" dirty="0"/>
              <a:t> ¼ 3.59) between 300 and 600 </a:t>
            </a:r>
            <a:r>
              <a:rPr lang="en-US" dirty="0" err="1"/>
              <a:t>ms</a:t>
            </a:r>
            <a:r>
              <a:rPr lang="en-US" dirty="0"/>
              <a:t> after stimulus onset. Notably, this unit was nearly silent during baseline (average of 0.02 spikes in a 700-ms pre-stimulus time window) and during the presentation of most other pictures (Fig. 1b). Figure 1b plots the median number of spikes (across trials) in the 300–1,000-ms post-stimulus interval for all 87 pictures shown to the patient. The histogram shows a marked differential response to pictures of Jennifer Aniston (red bars).</a:t>
            </a:r>
          </a:p>
          <a:p>
            <a:endParaRPr lang="en-US" dirty="0"/>
          </a:p>
          <a:p>
            <a:endParaRPr lang="en-US" dirty="0"/>
          </a:p>
        </p:txBody>
      </p:sp>
      <p:sp>
        <p:nvSpPr>
          <p:cNvPr id="4" name="Slide Number Placeholder 3"/>
          <p:cNvSpPr>
            <a:spLocks noGrp="1"/>
          </p:cNvSpPr>
          <p:nvPr>
            <p:ph type="sldNum" sz="quarter" idx="10"/>
          </p:nvPr>
        </p:nvSpPr>
        <p:spPr/>
        <p:txBody>
          <a:bodyPr/>
          <a:lstStyle/>
          <a:p>
            <a:fld id="{D790B662-4260-4759-B9D8-F82624060F87}" type="slidenum">
              <a:rPr lang="en-US" smtClean="0"/>
              <a:t>2</a:t>
            </a:fld>
            <a:endParaRPr lang="en-US"/>
          </a:p>
        </p:txBody>
      </p:sp>
    </p:spTree>
    <p:extLst>
      <p:ext uri="{BB962C8B-B14F-4D97-AF65-F5344CB8AC3E}">
        <p14:creationId xmlns:p14="http://schemas.microsoft.com/office/powerpoint/2010/main" val="513571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schematic shown how potential</a:t>
            </a:r>
            <a:r>
              <a:rPr lang="en-IN" baseline="0" dirty="0"/>
              <a:t> gradient is maintained across the channel. Every time the channel opens the quantity of ions transported is unequal. Every passage costs one ATP molecule (energy) </a:t>
            </a:r>
            <a:endParaRPr lang="en-IN" dirty="0"/>
          </a:p>
        </p:txBody>
      </p:sp>
      <p:sp>
        <p:nvSpPr>
          <p:cNvPr id="4" name="Slide Number Placeholder 3"/>
          <p:cNvSpPr>
            <a:spLocks noGrp="1"/>
          </p:cNvSpPr>
          <p:nvPr>
            <p:ph type="sldNum" sz="quarter" idx="10"/>
          </p:nvPr>
        </p:nvSpPr>
        <p:spPr/>
        <p:txBody>
          <a:bodyPr/>
          <a:lstStyle/>
          <a:p>
            <a:fld id="{D790B662-4260-4759-B9D8-F82624060F87}" type="slidenum">
              <a:rPr lang="en-US" smtClean="0"/>
              <a:t>12</a:t>
            </a:fld>
            <a:endParaRPr lang="en-US"/>
          </a:p>
        </p:txBody>
      </p:sp>
    </p:spTree>
    <p:extLst>
      <p:ext uri="{BB962C8B-B14F-4D97-AF65-F5344CB8AC3E}">
        <p14:creationId xmlns:p14="http://schemas.microsoft.com/office/powerpoint/2010/main" val="3533869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 n mu [x] E=D d[X]/dx</a:t>
            </a:r>
          </a:p>
          <a:p>
            <a:endParaRPr lang="en-US" dirty="0"/>
          </a:p>
          <a:p>
            <a:r>
              <a:rPr lang="en-US" dirty="0"/>
              <a:t>q n mu </a:t>
            </a:r>
            <a:r>
              <a:rPr lang="en-US" dirty="0" err="1"/>
              <a:t>dV</a:t>
            </a:r>
            <a:r>
              <a:rPr lang="en-US" dirty="0"/>
              <a:t>/dx = D {d ln([X]) /dx}</a:t>
            </a:r>
          </a:p>
          <a:p>
            <a:endParaRPr lang="en-US" dirty="0"/>
          </a:p>
          <a:p>
            <a:r>
              <a:rPr lang="en-US" dirty="0"/>
              <a:t>Using Einstein’s equation: D/mu=</a:t>
            </a:r>
            <a:r>
              <a:rPr lang="en-US" dirty="0" err="1"/>
              <a:t>kT</a:t>
            </a:r>
            <a:r>
              <a:rPr lang="en-US" dirty="0"/>
              <a:t>/q</a:t>
            </a:r>
          </a:p>
          <a:p>
            <a:endParaRPr lang="en-US" dirty="0"/>
          </a:p>
          <a:p>
            <a:r>
              <a:rPr lang="en-US" dirty="0"/>
              <a:t>Integrating x</a:t>
            </a:r>
          </a:p>
          <a:p>
            <a:endParaRPr lang="en-US" dirty="0"/>
          </a:p>
          <a:p>
            <a:r>
              <a:rPr lang="en-US" dirty="0" err="1"/>
              <a:t>qnV</a:t>
            </a:r>
            <a:r>
              <a:rPr lang="en-US" dirty="0"/>
              <a:t>=</a:t>
            </a:r>
            <a:r>
              <a:rPr lang="en-US" dirty="0" err="1"/>
              <a:t>kT</a:t>
            </a:r>
            <a:r>
              <a:rPr lang="en-US" baseline="0" dirty="0"/>
              <a:t> * ln[X]</a:t>
            </a:r>
            <a:endParaRPr lang="en-US" dirty="0"/>
          </a:p>
          <a:p>
            <a:endParaRPr lang="en-US" dirty="0"/>
          </a:p>
          <a:p>
            <a:r>
              <a:rPr lang="en-US" dirty="0"/>
              <a:t>N (V1-V2)=</a:t>
            </a:r>
            <a:r>
              <a:rPr lang="en-US" dirty="0" err="1"/>
              <a:t>kT</a:t>
            </a:r>
            <a:r>
              <a:rPr lang="en-US" dirty="0"/>
              <a:t>/q * ln</a:t>
            </a:r>
            <a:r>
              <a:rPr lang="en-US" baseline="0" dirty="0"/>
              <a:t> [X1]/[X2]</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90B662-4260-4759-B9D8-F82624060F87}" type="slidenum">
              <a:rPr lang="en-US" smtClean="0"/>
              <a:t>13</a:t>
            </a:fld>
            <a:endParaRPr lang="en-US"/>
          </a:p>
        </p:txBody>
      </p:sp>
    </p:spTree>
    <p:extLst>
      <p:ext uri="{BB962C8B-B14F-4D97-AF65-F5344CB8AC3E}">
        <p14:creationId xmlns:p14="http://schemas.microsoft.com/office/powerpoint/2010/main" val="3551340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flux</a:t>
            </a:r>
            <a:r>
              <a:rPr lang="en-IN" baseline="0" dirty="0"/>
              <a:t> of an ion is shown to be membrane potential dependent. The flux varies linearly with applied voltage. If the membrane is impermeable on the other hand the imbalance in the potential remains as it is.</a:t>
            </a:r>
            <a:endParaRPr lang="en-IN" dirty="0"/>
          </a:p>
        </p:txBody>
      </p:sp>
      <p:sp>
        <p:nvSpPr>
          <p:cNvPr id="4" name="Slide Number Placeholder 3"/>
          <p:cNvSpPr>
            <a:spLocks noGrp="1"/>
          </p:cNvSpPr>
          <p:nvPr>
            <p:ph type="sldNum" sz="quarter" idx="10"/>
          </p:nvPr>
        </p:nvSpPr>
        <p:spPr/>
        <p:txBody>
          <a:bodyPr/>
          <a:lstStyle/>
          <a:p>
            <a:fld id="{D790B662-4260-4759-B9D8-F82624060F87}" type="slidenum">
              <a:rPr lang="en-US" smtClean="0"/>
              <a:t>15</a:t>
            </a:fld>
            <a:endParaRPr lang="en-US"/>
          </a:p>
        </p:txBody>
      </p:sp>
    </p:spTree>
    <p:extLst>
      <p:ext uri="{BB962C8B-B14F-4D97-AF65-F5344CB8AC3E}">
        <p14:creationId xmlns:p14="http://schemas.microsoft.com/office/powerpoint/2010/main" val="2290032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shows structure of the brain with layers present in it. Each layer has different composition</a:t>
            </a:r>
            <a:r>
              <a:rPr lang="en-IN" baseline="0" dirty="0"/>
              <a:t> of neurons. This dense intertwined arrangement makes probing of individual neuron difficult and therefore extracting information about single neuron is a non trivial task.</a:t>
            </a:r>
            <a:endParaRPr lang="en-IN" dirty="0"/>
          </a:p>
        </p:txBody>
      </p:sp>
      <p:sp>
        <p:nvSpPr>
          <p:cNvPr id="4" name="Slide Number Placeholder 3"/>
          <p:cNvSpPr>
            <a:spLocks noGrp="1"/>
          </p:cNvSpPr>
          <p:nvPr>
            <p:ph type="sldNum" sz="quarter" idx="10"/>
          </p:nvPr>
        </p:nvSpPr>
        <p:spPr/>
        <p:txBody>
          <a:bodyPr/>
          <a:lstStyle/>
          <a:p>
            <a:fld id="{D790B662-4260-4759-B9D8-F82624060F87}" type="slidenum">
              <a:rPr lang="en-US" smtClean="0"/>
              <a:t>3</a:t>
            </a:fld>
            <a:endParaRPr lang="en-US"/>
          </a:p>
        </p:txBody>
      </p:sp>
    </p:spTree>
    <p:extLst>
      <p:ext uri="{BB962C8B-B14F-4D97-AF65-F5344CB8AC3E}">
        <p14:creationId xmlns:p14="http://schemas.microsoft.com/office/powerpoint/2010/main" val="4196137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shows the composition of each of</a:t>
            </a:r>
            <a:r>
              <a:rPr lang="en-IN" baseline="0" dirty="0"/>
              <a:t> the layers in the brain. Golgi hypothesized a continuous network structure.</a:t>
            </a:r>
            <a:endParaRPr lang="en-IN" dirty="0"/>
          </a:p>
        </p:txBody>
      </p:sp>
      <p:sp>
        <p:nvSpPr>
          <p:cNvPr id="4" name="Slide Number Placeholder 3"/>
          <p:cNvSpPr>
            <a:spLocks noGrp="1"/>
          </p:cNvSpPr>
          <p:nvPr>
            <p:ph type="sldNum" sz="quarter" idx="10"/>
          </p:nvPr>
        </p:nvSpPr>
        <p:spPr/>
        <p:txBody>
          <a:bodyPr/>
          <a:lstStyle/>
          <a:p>
            <a:fld id="{D790B662-4260-4759-B9D8-F82624060F87}" type="slidenum">
              <a:rPr lang="en-US" smtClean="0"/>
              <a:t>4</a:t>
            </a:fld>
            <a:endParaRPr lang="en-US"/>
          </a:p>
        </p:txBody>
      </p:sp>
    </p:spTree>
    <p:extLst>
      <p:ext uri="{BB962C8B-B14F-4D97-AF65-F5344CB8AC3E}">
        <p14:creationId xmlns:p14="http://schemas.microsoft.com/office/powerpoint/2010/main" val="1897896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Cajal</a:t>
            </a:r>
            <a:r>
              <a:rPr lang="en-IN" dirty="0"/>
              <a:t> also stated the same fact calling the connections as synapses</a:t>
            </a:r>
          </a:p>
        </p:txBody>
      </p:sp>
      <p:sp>
        <p:nvSpPr>
          <p:cNvPr id="4" name="Slide Number Placeholder 3"/>
          <p:cNvSpPr>
            <a:spLocks noGrp="1"/>
          </p:cNvSpPr>
          <p:nvPr>
            <p:ph type="sldNum" sz="quarter" idx="10"/>
          </p:nvPr>
        </p:nvSpPr>
        <p:spPr/>
        <p:txBody>
          <a:bodyPr/>
          <a:lstStyle/>
          <a:p>
            <a:fld id="{D790B662-4260-4759-B9D8-F82624060F87}" type="slidenum">
              <a:rPr lang="en-US" smtClean="0"/>
              <a:t>5</a:t>
            </a:fld>
            <a:endParaRPr lang="en-US"/>
          </a:p>
        </p:txBody>
      </p:sp>
    </p:spTree>
    <p:extLst>
      <p:ext uri="{BB962C8B-B14F-4D97-AF65-F5344CB8AC3E}">
        <p14:creationId xmlns:p14="http://schemas.microsoft.com/office/powerpoint/2010/main" val="2745597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Different type of</a:t>
            </a:r>
            <a:r>
              <a:rPr lang="en-IN" baseline="0" dirty="0"/>
              <a:t> neuronal cells with differing number of dendrites, lengths and shapes are found in the body. These are specialized for certain tasks. Understanding tasks and functions each of them are responsible for to reverse engineer the brain structure is the next big question in neuroscience.</a:t>
            </a:r>
            <a:endParaRPr lang="en-IN" dirty="0"/>
          </a:p>
        </p:txBody>
      </p:sp>
      <p:sp>
        <p:nvSpPr>
          <p:cNvPr id="4" name="Slide Number Placeholder 3"/>
          <p:cNvSpPr>
            <a:spLocks noGrp="1"/>
          </p:cNvSpPr>
          <p:nvPr>
            <p:ph type="sldNum" sz="quarter" idx="10"/>
          </p:nvPr>
        </p:nvSpPr>
        <p:spPr/>
        <p:txBody>
          <a:bodyPr/>
          <a:lstStyle/>
          <a:p>
            <a:fld id="{D790B662-4260-4759-B9D8-F82624060F87}" type="slidenum">
              <a:rPr lang="en-US" smtClean="0"/>
              <a:t>6</a:t>
            </a:fld>
            <a:endParaRPr lang="en-US"/>
          </a:p>
        </p:txBody>
      </p:sp>
    </p:spTree>
    <p:extLst>
      <p:ext uri="{BB962C8B-B14F-4D97-AF65-F5344CB8AC3E}">
        <p14:creationId xmlns:p14="http://schemas.microsoft.com/office/powerpoint/2010/main" val="860935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Neurons</a:t>
            </a:r>
            <a:r>
              <a:rPr lang="en-IN" baseline="0" dirty="0"/>
              <a:t> communicate via synapses. The dendrites take the input current, process it and pass it on to the next neuron.</a:t>
            </a:r>
            <a:endParaRPr lang="en-IN" dirty="0"/>
          </a:p>
        </p:txBody>
      </p:sp>
      <p:sp>
        <p:nvSpPr>
          <p:cNvPr id="4" name="Slide Number Placeholder 3"/>
          <p:cNvSpPr>
            <a:spLocks noGrp="1"/>
          </p:cNvSpPr>
          <p:nvPr>
            <p:ph type="sldNum" sz="quarter" idx="10"/>
          </p:nvPr>
        </p:nvSpPr>
        <p:spPr/>
        <p:txBody>
          <a:bodyPr/>
          <a:lstStyle/>
          <a:p>
            <a:fld id="{D790B662-4260-4759-B9D8-F82624060F87}" type="slidenum">
              <a:rPr lang="en-US" smtClean="0"/>
              <a:t>7</a:t>
            </a:fld>
            <a:endParaRPr lang="en-US"/>
          </a:p>
        </p:txBody>
      </p:sp>
    </p:spTree>
    <p:extLst>
      <p:ext uri="{BB962C8B-B14F-4D97-AF65-F5344CB8AC3E}">
        <p14:creationId xmlns:p14="http://schemas.microsoft.com/office/powerpoint/2010/main" val="2759951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Membrane of neuron cells has channels allowing particular ions to pass through.</a:t>
            </a:r>
            <a:r>
              <a:rPr lang="en-IN" baseline="0" dirty="0"/>
              <a:t> There are both chemical and voltage gated channels present in neurons. </a:t>
            </a:r>
            <a:endParaRPr lang="en-IN" dirty="0"/>
          </a:p>
        </p:txBody>
      </p:sp>
      <p:sp>
        <p:nvSpPr>
          <p:cNvPr id="4" name="Slide Number Placeholder 3"/>
          <p:cNvSpPr>
            <a:spLocks noGrp="1"/>
          </p:cNvSpPr>
          <p:nvPr>
            <p:ph type="sldNum" sz="quarter" idx="10"/>
          </p:nvPr>
        </p:nvSpPr>
        <p:spPr/>
        <p:txBody>
          <a:bodyPr/>
          <a:lstStyle/>
          <a:p>
            <a:fld id="{D790B662-4260-4759-B9D8-F82624060F87}" type="slidenum">
              <a:rPr lang="en-US" smtClean="0"/>
              <a:t>8</a:t>
            </a:fld>
            <a:endParaRPr lang="en-US"/>
          </a:p>
        </p:txBody>
      </p:sp>
    </p:spTree>
    <p:extLst>
      <p:ext uri="{BB962C8B-B14F-4D97-AF65-F5344CB8AC3E}">
        <p14:creationId xmlns:p14="http://schemas.microsoft.com/office/powerpoint/2010/main" val="3047299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With change in voltage</a:t>
            </a:r>
            <a:r>
              <a:rPr lang="en-IN" baseline="0" dirty="0"/>
              <a:t> across the membrane, current spike is observed to flow showing the capacitive behaviour of the channels. The values are calculated from the real experiments.</a:t>
            </a:r>
            <a:endParaRPr lang="en-IN" dirty="0"/>
          </a:p>
        </p:txBody>
      </p:sp>
      <p:sp>
        <p:nvSpPr>
          <p:cNvPr id="4" name="Slide Number Placeholder 3"/>
          <p:cNvSpPr>
            <a:spLocks noGrp="1"/>
          </p:cNvSpPr>
          <p:nvPr>
            <p:ph type="sldNum" sz="quarter" idx="10"/>
          </p:nvPr>
        </p:nvSpPr>
        <p:spPr/>
        <p:txBody>
          <a:bodyPr/>
          <a:lstStyle/>
          <a:p>
            <a:fld id="{D790B662-4260-4759-B9D8-F82624060F87}" type="slidenum">
              <a:rPr lang="en-US" smtClean="0"/>
              <a:t>10</a:t>
            </a:fld>
            <a:endParaRPr lang="en-US"/>
          </a:p>
        </p:txBody>
      </p:sp>
    </p:spTree>
    <p:extLst>
      <p:ext uri="{BB962C8B-B14F-4D97-AF65-F5344CB8AC3E}">
        <p14:creationId xmlns:p14="http://schemas.microsoft.com/office/powerpoint/2010/main" val="690371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a:t>
            </a:r>
            <a:r>
              <a:rPr lang="en-IN" baseline="0" dirty="0"/>
              <a:t> ion activated channels are shown in the figure. The ion passing is 2 step process in the first while simple diffusion takes place in the second. The channels opening requires energy provided by ATP molecules.</a:t>
            </a:r>
            <a:endParaRPr lang="en-IN" dirty="0"/>
          </a:p>
        </p:txBody>
      </p:sp>
      <p:sp>
        <p:nvSpPr>
          <p:cNvPr id="4" name="Slide Number Placeholder 3"/>
          <p:cNvSpPr>
            <a:spLocks noGrp="1"/>
          </p:cNvSpPr>
          <p:nvPr>
            <p:ph type="sldNum" sz="quarter" idx="10"/>
          </p:nvPr>
        </p:nvSpPr>
        <p:spPr/>
        <p:txBody>
          <a:bodyPr/>
          <a:lstStyle/>
          <a:p>
            <a:fld id="{D790B662-4260-4759-B9D8-F82624060F87}" type="slidenum">
              <a:rPr lang="en-US" smtClean="0"/>
              <a:t>11</a:t>
            </a:fld>
            <a:endParaRPr lang="en-US"/>
          </a:p>
        </p:txBody>
      </p:sp>
    </p:spTree>
    <p:extLst>
      <p:ext uri="{BB962C8B-B14F-4D97-AF65-F5344CB8AC3E}">
        <p14:creationId xmlns:p14="http://schemas.microsoft.com/office/powerpoint/2010/main" val="2251229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2660307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957685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3454161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2243941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3485257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7/17/2017</a:t>
            </a:r>
          </a:p>
        </p:txBody>
      </p:sp>
      <p:sp>
        <p:nvSpPr>
          <p:cNvPr id="6" name="Footer Placeholder 5"/>
          <p:cNvSpPr>
            <a:spLocks noGrp="1"/>
          </p:cNvSpPr>
          <p:nvPr>
            <p:ph type="ftr" sz="quarter" idx="11"/>
          </p:nvPr>
        </p:nvSpPr>
        <p:spPr/>
        <p:txBody>
          <a:bodyPr/>
          <a:lstStyle/>
          <a:p>
            <a:r>
              <a:rPr lang="en-US"/>
              <a:t>EE746 Neuromorphic Engineering U Ganguly</a:t>
            </a:r>
          </a:p>
        </p:txBody>
      </p:sp>
      <p:sp>
        <p:nvSpPr>
          <p:cNvPr id="7" name="Slide Number Placeholder 6"/>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940197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7/17/2017</a:t>
            </a:r>
          </a:p>
        </p:txBody>
      </p:sp>
      <p:sp>
        <p:nvSpPr>
          <p:cNvPr id="8" name="Footer Placeholder 7"/>
          <p:cNvSpPr>
            <a:spLocks noGrp="1"/>
          </p:cNvSpPr>
          <p:nvPr>
            <p:ph type="ftr" sz="quarter" idx="11"/>
          </p:nvPr>
        </p:nvSpPr>
        <p:spPr/>
        <p:txBody>
          <a:bodyPr/>
          <a:lstStyle/>
          <a:p>
            <a:r>
              <a:rPr lang="en-US"/>
              <a:t>EE746 Neuromorphic Engineering U Ganguly</a:t>
            </a:r>
          </a:p>
        </p:txBody>
      </p:sp>
      <p:sp>
        <p:nvSpPr>
          <p:cNvPr id="9" name="Slide Number Placeholder 8"/>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876790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2120391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7/17/2017</a:t>
            </a:r>
          </a:p>
        </p:txBody>
      </p:sp>
      <p:sp>
        <p:nvSpPr>
          <p:cNvPr id="3" name="Footer Placeholder 2"/>
          <p:cNvSpPr>
            <a:spLocks noGrp="1"/>
          </p:cNvSpPr>
          <p:nvPr>
            <p:ph type="ftr" sz="quarter" idx="11"/>
          </p:nvPr>
        </p:nvSpPr>
        <p:spPr/>
        <p:txBody>
          <a:bodyPr/>
          <a:lstStyle/>
          <a:p>
            <a:r>
              <a:rPr lang="en-US"/>
              <a:t>EE746 Neuromorphic Engineering U Ganguly</a:t>
            </a:r>
          </a:p>
        </p:txBody>
      </p:sp>
      <p:sp>
        <p:nvSpPr>
          <p:cNvPr id="4" name="Slide Number Placeholder 3"/>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1233096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7/17/2017</a:t>
            </a:r>
          </a:p>
        </p:txBody>
      </p:sp>
      <p:sp>
        <p:nvSpPr>
          <p:cNvPr id="6" name="Footer Placeholder 5"/>
          <p:cNvSpPr>
            <a:spLocks noGrp="1"/>
          </p:cNvSpPr>
          <p:nvPr>
            <p:ph type="ftr" sz="quarter" idx="11"/>
          </p:nvPr>
        </p:nvSpPr>
        <p:spPr/>
        <p:txBody>
          <a:bodyPr/>
          <a:lstStyle/>
          <a:p>
            <a:r>
              <a:rPr lang="en-US"/>
              <a:t>EE746 Neuromorphic Engineering U Ganguly</a:t>
            </a:r>
          </a:p>
        </p:txBody>
      </p:sp>
      <p:sp>
        <p:nvSpPr>
          <p:cNvPr id="7" name="Slide Number Placeholder 6"/>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3532550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7/17/2017</a:t>
            </a:r>
          </a:p>
        </p:txBody>
      </p:sp>
      <p:sp>
        <p:nvSpPr>
          <p:cNvPr id="6" name="Footer Placeholder 5"/>
          <p:cNvSpPr>
            <a:spLocks noGrp="1"/>
          </p:cNvSpPr>
          <p:nvPr>
            <p:ph type="ftr" sz="quarter" idx="11"/>
          </p:nvPr>
        </p:nvSpPr>
        <p:spPr/>
        <p:txBody>
          <a:bodyPr/>
          <a:lstStyle/>
          <a:p>
            <a:r>
              <a:rPr lang="en-US"/>
              <a:t>EE746 Neuromorphic Engineering U Ganguly</a:t>
            </a:r>
          </a:p>
        </p:txBody>
      </p:sp>
      <p:sp>
        <p:nvSpPr>
          <p:cNvPr id="7" name="Slide Number Placeholder 6"/>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3789178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9839"/>
            <a:ext cx="7886700" cy="74824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758084"/>
            <a:ext cx="7886700" cy="54188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0" y="648706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7/17/2017</a:t>
            </a:r>
          </a:p>
        </p:txBody>
      </p:sp>
      <p:sp>
        <p:nvSpPr>
          <p:cNvPr id="5" name="Footer Placeholder 4"/>
          <p:cNvSpPr>
            <a:spLocks noGrp="1"/>
          </p:cNvSpPr>
          <p:nvPr>
            <p:ph type="ftr" sz="quarter" idx="3"/>
          </p:nvPr>
        </p:nvSpPr>
        <p:spPr>
          <a:xfrm>
            <a:off x="3028950" y="648706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EE746 Neuromorphic Engineering U Ganguly</a:t>
            </a:r>
            <a:endParaRPr lang="en-US" dirty="0"/>
          </a:p>
        </p:txBody>
      </p:sp>
      <p:sp>
        <p:nvSpPr>
          <p:cNvPr id="6" name="Slide Number Placeholder 5"/>
          <p:cNvSpPr>
            <a:spLocks noGrp="1"/>
          </p:cNvSpPr>
          <p:nvPr>
            <p:ph type="sldNum" sz="quarter" idx="4"/>
          </p:nvPr>
        </p:nvSpPr>
        <p:spPr>
          <a:xfrm>
            <a:off x="7086600" y="650275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968806-70D6-4C55-B3A1-4888E27BAFCB}" type="slidenum">
              <a:rPr lang="en-US" smtClean="0"/>
              <a:t>‹#›</a:t>
            </a:fld>
            <a:endParaRPr lang="en-US"/>
          </a:p>
        </p:txBody>
      </p:sp>
    </p:spTree>
    <p:extLst>
      <p:ext uri="{BB962C8B-B14F-4D97-AF65-F5344CB8AC3E}">
        <p14:creationId xmlns:p14="http://schemas.microsoft.com/office/powerpoint/2010/main" val="24150812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hyperlink" Target="mailto:udayan@ee.iitb.ac.in"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35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420.png"/><Relationship Id="rId3" Type="http://schemas.openxmlformats.org/officeDocument/2006/relationships/image" Target="../media/image24.png"/><Relationship Id="rId7" Type="http://schemas.openxmlformats.org/officeDocument/2006/relationships/image" Target="../media/image410.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400.png"/><Relationship Id="rId5" Type="http://schemas.openxmlformats.org/officeDocument/2006/relationships/image" Target="../media/image390.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470.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80.png"/></Relationships>
</file>

<file path=ppt/slides/_rels/slide9.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900" dirty="0"/>
              <a:t>EE746 Neuromorphic Engineering</a:t>
            </a:r>
            <a:br>
              <a:rPr lang="en-US" sz="4900" dirty="0"/>
            </a:br>
            <a:r>
              <a:rPr lang="en-US" dirty="0"/>
              <a:t>Lecture 2.1: Biological Neuron</a:t>
            </a:r>
          </a:p>
        </p:txBody>
      </p:sp>
      <p:sp>
        <p:nvSpPr>
          <p:cNvPr id="3" name="Subtitle 2"/>
          <p:cNvSpPr>
            <a:spLocks noGrp="1"/>
          </p:cNvSpPr>
          <p:nvPr>
            <p:ph type="subTitle" idx="1"/>
          </p:nvPr>
        </p:nvSpPr>
        <p:spPr/>
        <p:txBody>
          <a:bodyPr/>
          <a:lstStyle/>
          <a:p>
            <a:r>
              <a:rPr lang="en-US" dirty="0" err="1"/>
              <a:t>Udayan</a:t>
            </a:r>
            <a:r>
              <a:rPr lang="en-US" dirty="0"/>
              <a:t> </a:t>
            </a:r>
            <a:r>
              <a:rPr lang="en-US" dirty="0" err="1"/>
              <a:t>Ganguly</a:t>
            </a:r>
            <a:endParaRPr lang="en-US" dirty="0"/>
          </a:p>
          <a:p>
            <a:r>
              <a:rPr lang="en-US" dirty="0">
                <a:hlinkClick r:id="rId2"/>
              </a:rPr>
              <a:t>udayan@ee.iitb.ac.in</a:t>
            </a:r>
            <a:r>
              <a:rPr lang="en-US" dirty="0"/>
              <a:t> </a:t>
            </a:r>
          </a:p>
          <a:p>
            <a:r>
              <a:rPr lang="en-US" dirty="0"/>
              <a:t>Aug, 10, 2023</a:t>
            </a:r>
          </a:p>
        </p:txBody>
      </p:sp>
      <p:sp>
        <p:nvSpPr>
          <p:cNvPr id="4" name="TextBox 3"/>
          <p:cNvSpPr txBox="1"/>
          <p:nvPr/>
        </p:nvSpPr>
        <p:spPr>
          <a:xfrm>
            <a:off x="1959429" y="5349875"/>
            <a:ext cx="6322422" cy="923330"/>
          </a:xfrm>
          <a:prstGeom prst="rect">
            <a:avLst/>
          </a:prstGeom>
          <a:noFill/>
        </p:spPr>
        <p:txBody>
          <a:bodyPr wrap="square" rtlCol="0">
            <a:spAutoFit/>
          </a:bodyPr>
          <a:lstStyle/>
          <a:p>
            <a:r>
              <a:rPr lang="en-US" dirty="0"/>
              <a:t>Lectures follow Purves Chapter 1-2; Please read; </a:t>
            </a:r>
          </a:p>
          <a:p>
            <a:r>
              <a:rPr lang="en-US" dirty="0"/>
              <a:t>Also HW 1 is posted. </a:t>
            </a:r>
            <a:endParaRPr lang="en-US" u="sng" dirty="0"/>
          </a:p>
          <a:p>
            <a:r>
              <a:rPr lang="en-US" u="sng" dirty="0"/>
              <a:t>HW will take time; please do not work at the last moment.</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EB5085AA-5D65-47F5-9719-5A27F3933A61}"/>
                  </a:ext>
                </a:extLst>
              </p14:cNvPr>
              <p14:cNvContentPartPr/>
              <p14:nvPr/>
            </p14:nvContentPartPr>
            <p14:xfrm>
              <a:off x="1324800" y="4965120"/>
              <a:ext cx="827640" cy="695880"/>
            </p14:xfrm>
          </p:contentPart>
        </mc:Choice>
        <mc:Fallback xmlns="">
          <p:pic>
            <p:nvPicPr>
              <p:cNvPr id="5" name="Ink 4">
                <a:extLst>
                  <a:ext uri="{FF2B5EF4-FFF2-40B4-BE49-F238E27FC236}">
                    <a16:creationId xmlns:a16="http://schemas.microsoft.com/office/drawing/2014/main" id="{EB5085AA-5D65-47F5-9719-5A27F3933A61}"/>
                  </a:ext>
                </a:extLst>
              </p:cNvPr>
              <p:cNvPicPr/>
              <p:nvPr/>
            </p:nvPicPr>
            <p:blipFill>
              <a:blip r:embed="rId4"/>
              <a:stretch>
                <a:fillRect/>
              </a:stretch>
            </p:blipFill>
            <p:spPr>
              <a:xfrm>
                <a:off x="1315440" y="4955760"/>
                <a:ext cx="846360" cy="714600"/>
              </a:xfrm>
              <a:prstGeom prst="rect">
                <a:avLst/>
              </a:prstGeom>
            </p:spPr>
          </p:pic>
        </mc:Fallback>
      </mc:AlternateContent>
    </p:spTree>
    <p:extLst>
      <p:ext uri="{BB962C8B-B14F-4D97-AF65-F5344CB8AC3E}">
        <p14:creationId xmlns:p14="http://schemas.microsoft.com/office/powerpoint/2010/main" val="3453841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r>
                  <a:rPr lang="en-US" dirty="0"/>
                  <a:t>Cell Membrane Capacitance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𝑅𝐶</m:t>
                        </m:r>
                      </m:sub>
                    </m:sSub>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2705" t="-16393" b="-27869"/>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10</a:t>
            </a:fld>
            <a:endParaRPr lang="en-US"/>
          </a:p>
        </p:txBody>
      </p:sp>
      <p:pic>
        <p:nvPicPr>
          <p:cNvPr id="6" name="Picture 5"/>
          <p:cNvPicPr>
            <a:picLocks noChangeAspect="1"/>
          </p:cNvPicPr>
          <p:nvPr/>
        </p:nvPicPr>
        <p:blipFill>
          <a:blip r:embed="rId4"/>
          <a:stretch>
            <a:fillRect/>
          </a:stretch>
        </p:blipFill>
        <p:spPr>
          <a:xfrm>
            <a:off x="402363" y="991280"/>
            <a:ext cx="4733925" cy="3438525"/>
          </a:xfrm>
          <a:prstGeom prst="rect">
            <a:avLst/>
          </a:prstGeom>
        </p:spPr>
      </p:pic>
      <p:sp>
        <p:nvSpPr>
          <p:cNvPr id="7" name="Rectangle 6"/>
          <p:cNvSpPr/>
          <p:nvPr/>
        </p:nvSpPr>
        <p:spPr>
          <a:xfrm>
            <a:off x="5251268" y="1235167"/>
            <a:ext cx="3592286" cy="2031325"/>
          </a:xfrm>
          <a:prstGeom prst="rect">
            <a:avLst/>
          </a:prstGeom>
        </p:spPr>
        <p:txBody>
          <a:bodyPr wrap="square">
            <a:spAutoFit/>
          </a:bodyPr>
          <a:lstStyle/>
          <a:p>
            <a:pPr marL="285750" indent="-285750">
              <a:buFont typeface="Arial" panose="020B0604020202020204" pitchFamily="34" charset="0"/>
              <a:buChar char="•"/>
            </a:pPr>
            <a:r>
              <a:rPr lang="en-US" dirty="0"/>
              <a:t>Capacitance is proportional to the area of the cell membrane. </a:t>
            </a:r>
          </a:p>
          <a:p>
            <a:pPr marL="285750" indent="-285750">
              <a:buFont typeface="Arial" panose="020B0604020202020204" pitchFamily="34" charset="0"/>
              <a:buChar char="•"/>
            </a:pPr>
            <a:r>
              <a:rPr lang="en-US" dirty="0"/>
              <a:t>To compare cells with diﬀerent sizes, deﬁne speciﬁc membrane capacitance (Cm) to be Cm = </a:t>
            </a:r>
            <a:r>
              <a:rPr lang="en-US" dirty="0" err="1"/>
              <a:t>Cin</a:t>
            </a:r>
            <a:r>
              <a:rPr lang="en-US" dirty="0"/>
              <a:t>/4πa2 </a:t>
            </a:r>
          </a:p>
          <a:p>
            <a:pPr marL="285750" indent="-285750">
              <a:buFont typeface="Arial" panose="020B0604020202020204" pitchFamily="34" charset="0"/>
              <a:buChar char="•"/>
            </a:pPr>
            <a:r>
              <a:rPr lang="en-US" dirty="0"/>
              <a:t>Cm is ∼ 1µ F/cm2</a:t>
            </a:r>
          </a:p>
        </p:txBody>
      </p:sp>
      <p:pic>
        <p:nvPicPr>
          <p:cNvPr id="8" name="Picture 7"/>
          <p:cNvPicPr>
            <a:picLocks noChangeAspect="1"/>
          </p:cNvPicPr>
          <p:nvPr/>
        </p:nvPicPr>
        <p:blipFill>
          <a:blip r:embed="rId5"/>
          <a:stretch>
            <a:fillRect/>
          </a:stretch>
        </p:blipFill>
        <p:spPr>
          <a:xfrm>
            <a:off x="624232" y="4429805"/>
            <a:ext cx="4290186" cy="2086054"/>
          </a:xfrm>
          <a:prstGeom prst="rect">
            <a:avLst/>
          </a:prstGeom>
        </p:spPr>
      </p:pic>
    </p:spTree>
    <p:extLst>
      <p:ext uri="{BB962C8B-B14F-4D97-AF65-F5344CB8AC3E}">
        <p14:creationId xmlns:p14="http://schemas.microsoft.com/office/powerpoint/2010/main" val="3532585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Cell Membrane</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11</a:t>
            </a:fld>
            <a:endParaRPr lang="en-US"/>
          </a:p>
        </p:txBody>
      </p:sp>
      <p:sp>
        <p:nvSpPr>
          <p:cNvPr id="8" name="TextBox 7"/>
          <p:cNvSpPr txBox="1"/>
          <p:nvPr/>
        </p:nvSpPr>
        <p:spPr>
          <a:xfrm>
            <a:off x="4572000" y="71915"/>
            <a:ext cx="4467497" cy="646331"/>
          </a:xfrm>
          <a:prstGeom prst="rect">
            <a:avLst/>
          </a:prstGeom>
          <a:noFill/>
        </p:spPr>
        <p:txBody>
          <a:bodyPr wrap="square" rtlCol="0">
            <a:spAutoFit/>
          </a:bodyPr>
          <a:lstStyle/>
          <a:p>
            <a:r>
              <a:rPr lang="en-US" b="1" dirty="0">
                <a:solidFill>
                  <a:srgbClr val="FF0000"/>
                </a:solidFill>
              </a:rPr>
              <a:t>Membrane</a:t>
            </a:r>
            <a:r>
              <a:rPr lang="en-US" dirty="0"/>
              <a:t> is decorated with proteins that operate as </a:t>
            </a:r>
            <a:r>
              <a:rPr lang="en-US" b="1" dirty="0">
                <a:solidFill>
                  <a:srgbClr val="00B050"/>
                </a:solidFill>
              </a:rPr>
              <a:t>channels</a:t>
            </a:r>
            <a:r>
              <a:rPr lang="en-US" dirty="0"/>
              <a:t> and </a:t>
            </a:r>
            <a:r>
              <a:rPr lang="en-US" b="1" dirty="0">
                <a:solidFill>
                  <a:srgbClr val="0070C0"/>
                </a:solidFill>
              </a:rPr>
              <a:t>pumps</a:t>
            </a:r>
            <a:r>
              <a:rPr lang="en-US" dirty="0"/>
              <a:t> </a:t>
            </a:r>
          </a:p>
        </p:txBody>
      </p:sp>
      <p:pic>
        <p:nvPicPr>
          <p:cNvPr id="10" name="Picture 9"/>
          <p:cNvPicPr>
            <a:picLocks noChangeAspect="1"/>
          </p:cNvPicPr>
          <p:nvPr/>
        </p:nvPicPr>
        <p:blipFill>
          <a:blip r:embed="rId3"/>
          <a:stretch>
            <a:fillRect/>
          </a:stretch>
        </p:blipFill>
        <p:spPr>
          <a:xfrm>
            <a:off x="714614" y="1118278"/>
            <a:ext cx="7400686" cy="4213838"/>
          </a:xfrm>
          <a:prstGeom prst="rect">
            <a:avLst/>
          </a:prstGeom>
        </p:spPr>
      </p:pic>
      <p:grpSp>
        <p:nvGrpSpPr>
          <p:cNvPr id="20" name="Group 19"/>
          <p:cNvGrpSpPr/>
          <p:nvPr/>
        </p:nvGrpSpPr>
        <p:grpSpPr>
          <a:xfrm>
            <a:off x="235137" y="5316583"/>
            <a:ext cx="2082146" cy="1201783"/>
            <a:chOff x="235137" y="4728754"/>
            <a:chExt cx="2082146" cy="1201783"/>
          </a:xfrm>
        </p:grpSpPr>
        <p:sp>
          <p:nvSpPr>
            <p:cNvPr id="11" name="Rectangle 10"/>
            <p:cNvSpPr/>
            <p:nvPr/>
          </p:nvSpPr>
          <p:spPr>
            <a:xfrm>
              <a:off x="1058091" y="5473337"/>
              <a:ext cx="457200" cy="444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ircular Arrow 11"/>
            <p:cNvSpPr/>
            <p:nvPr/>
          </p:nvSpPr>
          <p:spPr>
            <a:xfrm>
              <a:off x="1054826" y="5446878"/>
              <a:ext cx="407296" cy="483659"/>
            </a:xfrm>
            <a:prstGeom prst="circularArrow">
              <a:avLst>
                <a:gd name="adj1" fmla="val 12500"/>
                <a:gd name="adj2" fmla="val 1142319"/>
                <a:gd name="adj3" fmla="val 20457681"/>
                <a:gd name="adj4" fmla="val 557143"/>
                <a:gd name="adj5" fmla="val 22020"/>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L-Shape 12"/>
            <p:cNvSpPr/>
            <p:nvPr/>
          </p:nvSpPr>
          <p:spPr>
            <a:xfrm>
              <a:off x="235137" y="4835528"/>
              <a:ext cx="821322" cy="915515"/>
            </a:xfrm>
            <a:prstGeom prst="corner">
              <a:avLst>
                <a:gd name="adj1" fmla="val 16600"/>
                <a:gd name="adj2" fmla="val 659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Shape 13"/>
            <p:cNvSpPr/>
            <p:nvPr/>
          </p:nvSpPr>
          <p:spPr>
            <a:xfrm flipH="1">
              <a:off x="1495961" y="5225143"/>
              <a:ext cx="821322" cy="519368"/>
            </a:xfrm>
            <a:prstGeom prst="corner">
              <a:avLst>
                <a:gd name="adj1" fmla="val 27667"/>
                <a:gd name="adj2" fmla="val 910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flipV="1">
              <a:off x="2317283" y="4728754"/>
              <a:ext cx="0" cy="496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1829603" y="4750525"/>
              <a:ext cx="0" cy="496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767157" y="4728754"/>
              <a:ext cx="0" cy="496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235137" y="4728754"/>
              <a:ext cx="0" cy="496389"/>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2436393" y="5657461"/>
            <a:ext cx="6854761" cy="646331"/>
          </a:xfrm>
          <a:prstGeom prst="rect">
            <a:avLst/>
          </a:prstGeom>
          <a:noFill/>
        </p:spPr>
        <p:txBody>
          <a:bodyPr wrap="square" rtlCol="0">
            <a:spAutoFit/>
          </a:bodyPr>
          <a:lstStyle/>
          <a:p>
            <a:r>
              <a:rPr lang="en-US" b="1" dirty="0">
                <a:solidFill>
                  <a:srgbClr val="00B0F0"/>
                </a:solidFill>
              </a:rPr>
              <a:t>Q 1: A water flow analog is as follows: What are the opposing forces? </a:t>
            </a:r>
          </a:p>
          <a:p>
            <a:r>
              <a:rPr lang="en-US" b="1" dirty="0">
                <a:solidFill>
                  <a:srgbClr val="00B0F0"/>
                </a:solidFill>
              </a:rPr>
              <a:t>Q2: Think of an electrical analogy</a:t>
            </a:r>
          </a:p>
        </p:txBody>
      </p:sp>
      <p:grpSp>
        <p:nvGrpSpPr>
          <p:cNvPr id="9" name="Group 8"/>
          <p:cNvGrpSpPr/>
          <p:nvPr/>
        </p:nvGrpSpPr>
        <p:grpSpPr>
          <a:xfrm>
            <a:off x="920868" y="873208"/>
            <a:ext cx="4106329" cy="1778552"/>
            <a:chOff x="4179263" y="954097"/>
            <a:chExt cx="4106329" cy="1778552"/>
          </a:xfrm>
        </p:grpSpPr>
        <p:sp>
          <p:nvSpPr>
            <p:cNvPr id="22" name="Lightning Bolt 21"/>
            <p:cNvSpPr/>
            <p:nvPr/>
          </p:nvSpPr>
          <p:spPr>
            <a:xfrm flipH="1">
              <a:off x="7020498" y="954097"/>
              <a:ext cx="679268" cy="1778552"/>
            </a:xfrm>
            <a:prstGeom prst="lightningBolt">
              <a:avLst/>
            </a:prstGeom>
            <a:solidFill>
              <a:srgbClr val="00B0F0"/>
            </a:solidFill>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p:cNvSpPr txBox="1"/>
                <p:nvPr/>
              </p:nvSpPr>
              <p:spPr>
                <a:xfrm>
                  <a:off x="4179263" y="954097"/>
                  <a:ext cx="4106329" cy="408623"/>
                </a:xfrm>
                <a:prstGeom prst="roundRect">
                  <a:avLst/>
                </a:prstGeom>
                <a:solidFill>
                  <a:srgbClr val="00B0F0"/>
                </a:solidFill>
                <a:effectLst>
                  <a:glow rad="228600">
                    <a:schemeClr val="accent1">
                      <a:satMod val="175000"/>
                      <a:alpha val="40000"/>
                    </a:schemeClr>
                  </a:glow>
                </a:effectLst>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𝑨𝑻𝑷</m:t>
                        </m:r>
                        <m:r>
                          <a:rPr lang="en-US" b="1" i="1" smtClean="0">
                            <a:latin typeface="Cambria Math" panose="02040503050406030204" pitchFamily="18" charset="0"/>
                          </a:rPr>
                          <m:t>→</m:t>
                        </m:r>
                        <m:r>
                          <a:rPr lang="en-US" b="1" i="1" smtClean="0">
                            <a:latin typeface="Cambria Math" panose="02040503050406030204" pitchFamily="18" charset="0"/>
                          </a:rPr>
                          <m:t>𝑨𝑫𝑷</m:t>
                        </m:r>
                        <m:r>
                          <a:rPr lang="en-US" b="1" i="1" smtClean="0">
                            <a:latin typeface="Cambria Math" panose="02040503050406030204" pitchFamily="18" charset="0"/>
                          </a:rPr>
                          <m:t>+</m:t>
                        </m:r>
                        <m:r>
                          <a:rPr lang="en-US" b="1" i="1" smtClean="0">
                            <a:latin typeface="Cambria Math" panose="02040503050406030204" pitchFamily="18" charset="0"/>
                          </a:rPr>
                          <m:t>𝑷𝒖𝒎𝒑𝒊𝒏𝒈</m:t>
                        </m:r>
                        <m:r>
                          <a:rPr lang="en-US" b="1" i="1" smtClean="0">
                            <a:latin typeface="Cambria Math" panose="02040503050406030204" pitchFamily="18" charset="0"/>
                          </a:rPr>
                          <m:t> </m:t>
                        </m:r>
                        <m:r>
                          <a:rPr lang="en-US" b="1" i="1" smtClean="0">
                            <a:latin typeface="Cambria Math" panose="02040503050406030204" pitchFamily="18" charset="0"/>
                          </a:rPr>
                          <m:t>𝒆𝒏𝒆𝒓𝒈𝒚</m:t>
                        </m:r>
                        <m:r>
                          <a:rPr lang="en-US" b="1" i="1" smtClean="0">
                            <a:latin typeface="Cambria Math" panose="02040503050406030204" pitchFamily="18" charset="0"/>
                          </a:rPr>
                          <m:t>  </m:t>
                        </m:r>
                      </m:oMath>
                    </m:oMathPara>
                  </a14:m>
                  <a:endParaRPr lang="en-US" b="1" dirty="0"/>
                </a:p>
              </p:txBody>
            </p:sp>
          </mc:Choice>
          <mc:Fallback xmlns="">
            <p:sp>
              <p:nvSpPr>
                <p:cNvPr id="23" name="TextBox 22"/>
                <p:cNvSpPr txBox="1">
                  <a:spLocks noRot="1" noChangeAspect="1" noMove="1" noResize="1" noEditPoints="1" noAdjustHandles="1" noChangeArrowheads="1" noChangeShapeType="1" noTextEdit="1"/>
                </p:cNvSpPr>
                <p:nvPr/>
              </p:nvSpPr>
              <p:spPr>
                <a:xfrm>
                  <a:off x="4179263" y="954097"/>
                  <a:ext cx="4106329" cy="408623"/>
                </a:xfrm>
                <a:prstGeom prst="roundRect">
                  <a:avLst/>
                </a:prstGeom>
                <a:blipFill>
                  <a:blip r:embed="rId4"/>
                  <a:stretch>
                    <a:fillRect/>
                  </a:stretch>
                </a:blipFill>
                <a:effectLst>
                  <a:glow rad="228600">
                    <a:schemeClr val="accent1">
                      <a:satMod val="175000"/>
                      <a:alpha val="40000"/>
                    </a:schemeClr>
                  </a:glow>
                </a:effectLst>
              </p:spPr>
              <p:txBody>
                <a:bodyPr/>
                <a:lstStyle/>
                <a:p>
                  <a:r>
                    <a:rPr lang="en-US">
                      <a:noFill/>
                    </a:rPr>
                    <a:t> </a:t>
                  </a:r>
                </a:p>
              </p:txBody>
            </p:sp>
          </mc:Fallback>
        </mc:AlternateContent>
      </p:grpSp>
      <p:sp>
        <p:nvSpPr>
          <p:cNvPr id="24" name="TextBox 23"/>
          <p:cNvSpPr txBox="1"/>
          <p:nvPr/>
        </p:nvSpPr>
        <p:spPr>
          <a:xfrm>
            <a:off x="6848202" y="822725"/>
            <a:ext cx="1118507" cy="408623"/>
          </a:xfrm>
          <a:prstGeom prst="roundRect">
            <a:avLst/>
          </a:prstGeom>
          <a:solidFill>
            <a:srgbClr val="FF0000"/>
          </a:solidFill>
          <a:effectLst>
            <a:glow rad="228600">
              <a:schemeClr val="accent2">
                <a:satMod val="175000"/>
                <a:alpha val="40000"/>
              </a:schemeClr>
            </a:glow>
          </a:effectLst>
        </p:spPr>
        <p:txBody>
          <a:bodyPr wrap="square" rtlCol="0">
            <a:spAutoFit/>
          </a:bodyPr>
          <a:lstStyle/>
          <a:p>
            <a:pPr algn="ctr"/>
            <a:r>
              <a:rPr lang="en-US" b="1" i="1" dirty="0"/>
              <a:t>passive</a:t>
            </a:r>
          </a:p>
        </p:txBody>
      </p:sp>
    </p:spTree>
    <p:extLst>
      <p:ext uri="{BB962C8B-B14F-4D97-AF65-F5344CB8AC3E}">
        <p14:creationId xmlns:p14="http://schemas.microsoft.com/office/powerpoint/2010/main" val="29086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Ion pumps maintain gradient</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12</a:t>
            </a:fld>
            <a:endParaRPr lang="en-US"/>
          </a:p>
        </p:txBody>
      </p:sp>
      <p:pic>
        <p:nvPicPr>
          <p:cNvPr id="6" name="Picture 5"/>
          <p:cNvPicPr>
            <a:picLocks noChangeAspect="1"/>
          </p:cNvPicPr>
          <p:nvPr/>
        </p:nvPicPr>
        <p:blipFill>
          <a:blip r:embed="rId3"/>
          <a:stretch>
            <a:fillRect/>
          </a:stretch>
        </p:blipFill>
        <p:spPr>
          <a:xfrm>
            <a:off x="357187" y="672239"/>
            <a:ext cx="8429625" cy="4152900"/>
          </a:xfrm>
          <a:prstGeom prst="rect">
            <a:avLst/>
          </a:prstGeom>
        </p:spPr>
      </p:pic>
      <p:sp>
        <p:nvSpPr>
          <p:cNvPr id="7" name="TextBox 6"/>
          <p:cNvSpPr txBox="1"/>
          <p:nvPr/>
        </p:nvSpPr>
        <p:spPr>
          <a:xfrm>
            <a:off x="529044" y="5063782"/>
            <a:ext cx="808590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100 ions/sec against concentration gradient </a:t>
            </a:r>
          </a:p>
          <a:p>
            <a:pPr marL="285750" indent="-285750">
              <a:buFont typeface="Arial" panose="020B0604020202020204" pitchFamily="34" charset="0"/>
              <a:buChar char="•"/>
            </a:pPr>
            <a:r>
              <a:rPr lang="en-US" dirty="0"/>
              <a:t>Transports 3 Na+ ions out of the cell </a:t>
            </a:r>
          </a:p>
          <a:p>
            <a:pPr marL="285750" indent="-285750">
              <a:buFont typeface="Arial" panose="020B0604020202020204" pitchFamily="34" charset="0"/>
              <a:buChar char="•"/>
            </a:pPr>
            <a:r>
              <a:rPr lang="en-US" dirty="0"/>
              <a:t>Transports 2 K+ ions into the cell </a:t>
            </a:r>
          </a:p>
          <a:p>
            <a:pPr marL="285750" indent="-285750">
              <a:buFont typeface="Arial" panose="020B0604020202020204" pitchFamily="34" charset="0"/>
              <a:buChar char="•"/>
            </a:pPr>
            <a:r>
              <a:rPr lang="en-US" dirty="0"/>
              <a:t>Costs one ATP molecule</a:t>
            </a:r>
          </a:p>
        </p:txBody>
      </p:sp>
    </p:spTree>
    <p:extLst>
      <p:ext uri="{BB962C8B-B14F-4D97-AF65-F5344CB8AC3E}">
        <p14:creationId xmlns:p14="http://schemas.microsoft.com/office/powerpoint/2010/main" val="4291314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13</a:t>
            </a:fld>
            <a:endParaRPr lang="en-US"/>
          </a:p>
        </p:txBody>
      </p:sp>
      <p:pic>
        <p:nvPicPr>
          <p:cNvPr id="6" name="Picture 5"/>
          <p:cNvPicPr>
            <a:picLocks noChangeAspect="1"/>
          </p:cNvPicPr>
          <p:nvPr/>
        </p:nvPicPr>
        <p:blipFill>
          <a:blip r:embed="rId3"/>
          <a:stretch>
            <a:fillRect/>
          </a:stretch>
        </p:blipFill>
        <p:spPr>
          <a:xfrm>
            <a:off x="0" y="542652"/>
            <a:ext cx="6391275" cy="5067300"/>
          </a:xfrm>
          <a:prstGeom prst="rect">
            <a:avLst/>
          </a:prstGeom>
        </p:spPr>
      </p:pic>
      <p:pic>
        <p:nvPicPr>
          <p:cNvPr id="7" name="Picture 6"/>
          <p:cNvPicPr>
            <a:picLocks noChangeAspect="1"/>
          </p:cNvPicPr>
          <p:nvPr/>
        </p:nvPicPr>
        <p:blipFill>
          <a:blip r:embed="rId4"/>
          <a:stretch>
            <a:fillRect/>
          </a:stretch>
        </p:blipFill>
        <p:spPr>
          <a:xfrm>
            <a:off x="6115050" y="1594072"/>
            <a:ext cx="3028950" cy="2900740"/>
          </a:xfrm>
          <a:prstGeom prst="rect">
            <a:avLst/>
          </a:prstGeom>
        </p:spPr>
      </p:pic>
      <p:sp>
        <p:nvSpPr>
          <p:cNvPr id="8" name="TextBox 7"/>
          <p:cNvSpPr txBox="1"/>
          <p:nvPr/>
        </p:nvSpPr>
        <p:spPr>
          <a:xfrm>
            <a:off x="45720" y="5107577"/>
            <a:ext cx="2468880" cy="1200329"/>
          </a:xfrm>
          <a:prstGeom prst="rect">
            <a:avLst/>
          </a:prstGeom>
          <a:noFill/>
        </p:spPr>
        <p:txBody>
          <a:bodyPr wrap="square" rtlCol="0">
            <a:spAutoFit/>
          </a:bodyPr>
          <a:lstStyle/>
          <a:p>
            <a:r>
              <a:rPr lang="en-US" dirty="0"/>
              <a:t>Same concentration produces dynamic equilibrium but no concentration change</a:t>
            </a:r>
          </a:p>
        </p:txBody>
      </p:sp>
      <p:sp>
        <p:nvSpPr>
          <p:cNvPr id="9" name="TextBox 8"/>
          <p:cNvSpPr txBox="1"/>
          <p:nvPr/>
        </p:nvSpPr>
        <p:spPr>
          <a:xfrm>
            <a:off x="2207892" y="5945896"/>
            <a:ext cx="4206240" cy="646331"/>
          </a:xfrm>
          <a:prstGeom prst="rect">
            <a:avLst/>
          </a:prstGeom>
          <a:noFill/>
        </p:spPr>
        <p:txBody>
          <a:bodyPr wrap="square" rtlCol="0">
            <a:spAutoFit/>
          </a:bodyPr>
          <a:lstStyle/>
          <a:p>
            <a:r>
              <a:rPr lang="en-US" dirty="0"/>
              <a:t>Different concentration produces dynamic equilibrium opposed by charge imbalance</a:t>
            </a:r>
          </a:p>
        </p:txBody>
      </p:sp>
      <p:sp>
        <p:nvSpPr>
          <p:cNvPr id="10" name="TextBox 9"/>
          <p:cNvSpPr txBox="1"/>
          <p:nvPr/>
        </p:nvSpPr>
        <p:spPr>
          <a:xfrm>
            <a:off x="2331720" y="4953677"/>
            <a:ext cx="2240280" cy="369332"/>
          </a:xfrm>
          <a:prstGeom prst="rect">
            <a:avLst/>
          </a:prstGeom>
          <a:noFill/>
        </p:spPr>
        <p:txBody>
          <a:bodyPr wrap="square" rtlCol="0">
            <a:spAutoFit/>
          </a:bodyPr>
          <a:lstStyle/>
          <a:p>
            <a:r>
              <a:rPr lang="en-US" dirty="0"/>
              <a:t>No charge imbalance</a:t>
            </a:r>
          </a:p>
        </p:txBody>
      </p:sp>
      <p:sp>
        <p:nvSpPr>
          <p:cNvPr id="11" name="TextBox 10"/>
          <p:cNvSpPr txBox="1"/>
          <p:nvPr/>
        </p:nvSpPr>
        <p:spPr>
          <a:xfrm>
            <a:off x="4054792" y="5330800"/>
            <a:ext cx="2501265" cy="646331"/>
          </a:xfrm>
          <a:prstGeom prst="rect">
            <a:avLst/>
          </a:prstGeom>
          <a:noFill/>
        </p:spPr>
        <p:txBody>
          <a:bodyPr wrap="square" rtlCol="0">
            <a:spAutoFit/>
          </a:bodyPr>
          <a:lstStyle/>
          <a:p>
            <a:r>
              <a:rPr lang="en-US" dirty="0"/>
              <a:t>Slight charge imbalance = large potential</a:t>
            </a:r>
          </a:p>
        </p:txBody>
      </p:sp>
      <mc:AlternateContent xmlns:mc="http://schemas.openxmlformats.org/markup-compatibility/2006" xmlns:a14="http://schemas.microsoft.com/office/drawing/2010/main">
        <mc:Choice Requires="a14">
          <p:sp>
            <p:nvSpPr>
              <p:cNvPr id="14" name="TextBox 13"/>
              <p:cNvSpPr txBox="1"/>
              <p:nvPr/>
            </p:nvSpPr>
            <p:spPr>
              <a:xfrm>
                <a:off x="6757035" y="526271"/>
                <a:ext cx="2386965" cy="1242520"/>
              </a:xfrm>
              <a:prstGeom prst="rect">
                <a:avLst/>
              </a:prstGeom>
              <a:noFill/>
            </p:spPr>
            <p:txBody>
              <a:bodyPr wrap="square" rtlCol="0">
                <a:spAutoFit/>
              </a:bodyPr>
              <a:lstStyle/>
              <a:p>
                <a:r>
                  <a:rPr lang="en-US" b="1" dirty="0">
                    <a:latin typeface="+mj-lt"/>
                  </a:rPr>
                  <a:t>By Nernst’s equation Equilibrium Potential</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𝑒𝑞𝑚</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𝑘𝑇</m:t>
                          </m:r>
                        </m:num>
                        <m:den>
                          <m:r>
                            <a:rPr lang="en-US" b="0" i="1" smtClean="0">
                              <a:latin typeface="Cambria Math" panose="02040503050406030204" pitchFamily="18" charset="0"/>
                            </a:rPr>
                            <m:t>𝑞</m:t>
                          </m:r>
                        </m:den>
                      </m:f>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1</m:t>
                                      </m:r>
                                    </m:sub>
                                  </m:sSub>
                                </m:e>
                              </m:d>
                            </m:num>
                            <m:den>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2</m:t>
                                      </m:r>
                                    </m:sub>
                                  </m:sSub>
                                </m:e>
                              </m:d>
                            </m:den>
                          </m:f>
                        </m:e>
                      </m:func>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6757035" y="526271"/>
                <a:ext cx="2386965" cy="1242520"/>
              </a:xfrm>
              <a:prstGeom prst="rect">
                <a:avLst/>
              </a:prstGeom>
              <a:blipFill>
                <a:blip r:embed="rId5"/>
                <a:stretch>
                  <a:fillRect l="-2041" t="-2451"/>
                </a:stretch>
              </a:blipFill>
            </p:spPr>
            <p:txBody>
              <a:bodyPr/>
              <a:lstStyle/>
              <a:p>
                <a:r>
                  <a:rPr lang="en-US">
                    <a:noFill/>
                  </a:rPr>
                  <a:t> </a:t>
                </a:r>
              </a:p>
            </p:txBody>
          </p:sp>
        </mc:Fallback>
      </mc:AlternateContent>
      <p:sp>
        <p:nvSpPr>
          <p:cNvPr id="2" name="Title 1"/>
          <p:cNvSpPr>
            <a:spLocks noGrp="1"/>
          </p:cNvSpPr>
          <p:nvPr>
            <p:ph type="title"/>
          </p:nvPr>
        </p:nvSpPr>
        <p:spPr/>
        <p:txBody>
          <a:bodyPr>
            <a:noAutofit/>
          </a:bodyPr>
          <a:lstStyle/>
          <a:p>
            <a:r>
              <a:rPr lang="en-US" sz="3200" dirty="0"/>
              <a:t>Potential Across the membrane due to ionic concentration difference</a:t>
            </a:r>
          </a:p>
        </p:txBody>
      </p:sp>
      <mc:AlternateContent xmlns:mc="http://schemas.openxmlformats.org/markup-compatibility/2006" xmlns:a14="http://schemas.microsoft.com/office/drawing/2010/main">
        <mc:Choice Requires="a14">
          <p:sp>
            <p:nvSpPr>
              <p:cNvPr id="15" name="TextBox 14"/>
              <p:cNvSpPr txBox="1"/>
              <p:nvPr/>
            </p:nvSpPr>
            <p:spPr>
              <a:xfrm>
                <a:off x="4875711" y="954157"/>
                <a:ext cx="1239339" cy="369332"/>
              </a:xfrm>
              <a:prstGeom prst="rect">
                <a:avLst/>
              </a:prstGeom>
              <a:noFill/>
            </p:spPr>
            <p:txBody>
              <a:bodyPr wrap="square" rtlCol="0">
                <a:spAutoFit/>
              </a:bodyPr>
              <a:lstStyle/>
              <a:p>
                <a:r>
                  <a:rPr lang="en-US" b="1" dirty="0">
                    <a:solidFill>
                      <a:srgbClr val="FF0000"/>
                    </a:solidFill>
                  </a:rPr>
                  <a:t>t=</a:t>
                </a:r>
                <a14:m>
                  <m:oMath xmlns:m="http://schemas.openxmlformats.org/officeDocument/2006/math">
                    <m:r>
                      <a:rPr lang="en-US" b="1" i="1" smtClean="0">
                        <a:solidFill>
                          <a:srgbClr val="FF0000"/>
                        </a:solidFill>
                        <a:latin typeface="Cambria Math" panose="02040503050406030204" pitchFamily="18" charset="0"/>
                      </a:rPr>
                      <m:t>∞</m:t>
                    </m:r>
                  </m:oMath>
                </a14:m>
                <a:endParaRPr lang="en-US" b="1" dirty="0">
                  <a:solidFill>
                    <a:srgbClr val="FF000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4875711" y="954157"/>
                <a:ext cx="1239339" cy="369332"/>
              </a:xfrm>
              <a:prstGeom prst="rect">
                <a:avLst/>
              </a:prstGeom>
              <a:blipFill>
                <a:blip r:embed="rId6"/>
                <a:stretch>
                  <a:fillRect l="-4433"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3120932" y="962865"/>
                <a:ext cx="1239339" cy="369332"/>
              </a:xfrm>
              <a:prstGeom prst="rect">
                <a:avLst/>
              </a:prstGeom>
              <a:noFill/>
            </p:spPr>
            <p:txBody>
              <a:bodyPr wrap="square" rtlCol="0">
                <a:spAutoFit/>
              </a:bodyPr>
              <a:lstStyle/>
              <a:p>
                <a:r>
                  <a:rPr lang="en-US" b="1" dirty="0">
                    <a:solidFill>
                      <a:srgbClr val="FF0000"/>
                    </a:solidFill>
                  </a:rPr>
                  <a:t>t=</a:t>
                </a:r>
                <a14:m>
                  <m:oMath xmlns:m="http://schemas.openxmlformats.org/officeDocument/2006/math">
                    <m:r>
                      <a:rPr lang="en-US" b="1" i="1" smtClean="0">
                        <a:solidFill>
                          <a:srgbClr val="FF0000"/>
                        </a:solidFill>
                        <a:latin typeface="Cambria Math" panose="02040503050406030204" pitchFamily="18" charset="0"/>
                      </a:rPr>
                      <m:t>𝟎</m:t>
                    </m:r>
                  </m:oMath>
                </a14:m>
                <a:endParaRPr lang="en-US" b="1" dirty="0">
                  <a:solidFill>
                    <a:srgbClr val="FF0000"/>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3120932" y="962865"/>
                <a:ext cx="1239339" cy="369332"/>
              </a:xfrm>
              <a:prstGeom prst="rect">
                <a:avLst/>
              </a:prstGeom>
              <a:blipFill>
                <a:blip r:embed="rId7"/>
                <a:stretch>
                  <a:fillRect l="-4433"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436995" y="4434769"/>
                <a:ext cx="2752725" cy="1629742"/>
              </a:xfrm>
              <a:prstGeom prst="rect">
                <a:avLst/>
              </a:prstGeom>
              <a:noFill/>
            </p:spPr>
            <p:txBody>
              <a:bodyPr wrap="square" rtlCol="0">
                <a:spAutoFit/>
              </a:bodyPr>
              <a:lstStyle/>
              <a:p>
                <a:r>
                  <a:rPr lang="en-US" dirty="0">
                    <a:solidFill>
                      <a:srgbClr val="0070C0"/>
                    </a:solidFill>
                  </a:rPr>
                  <a:t>Given </a:t>
                </a:r>
                <a14:m>
                  <m:oMath xmlns:m="http://schemas.openxmlformats.org/officeDocument/2006/math">
                    <m:f>
                      <m:fPr>
                        <m:ctrlPr>
                          <a:rPr lang="en-US" i="1" dirty="0" smtClean="0">
                            <a:solidFill>
                              <a:srgbClr val="0070C0"/>
                            </a:solidFill>
                            <a:latin typeface="Cambria Math" panose="02040503050406030204" pitchFamily="18" charset="0"/>
                          </a:rPr>
                        </m:ctrlPr>
                      </m:fPr>
                      <m:num>
                        <m:r>
                          <a:rPr lang="en-US" i="1" dirty="0" smtClean="0">
                            <a:solidFill>
                              <a:srgbClr val="0070C0"/>
                            </a:solidFill>
                            <a:latin typeface="Cambria Math" panose="02040503050406030204" pitchFamily="18" charset="0"/>
                          </a:rPr>
                          <m:t>𝑘𝑇</m:t>
                        </m:r>
                      </m:num>
                      <m:den>
                        <m:r>
                          <a:rPr lang="en-US" i="1" dirty="0" smtClean="0">
                            <a:solidFill>
                              <a:srgbClr val="0070C0"/>
                            </a:solidFill>
                            <a:latin typeface="Cambria Math" panose="02040503050406030204" pitchFamily="18" charset="0"/>
                          </a:rPr>
                          <m:t>𝑞</m:t>
                        </m:r>
                      </m:den>
                    </m:f>
                    <m:r>
                      <a:rPr lang="en-US" b="0" i="1" dirty="0" smtClean="0">
                        <a:solidFill>
                          <a:srgbClr val="0070C0"/>
                        </a:solidFill>
                        <a:latin typeface="Cambria Math" panose="02040503050406030204" pitchFamily="18" charset="0"/>
                      </a:rPr>
                      <m:t>=25</m:t>
                    </m:r>
                    <m:r>
                      <a:rPr lang="en-US" b="0" i="1" dirty="0" smtClean="0">
                        <a:solidFill>
                          <a:srgbClr val="0070C0"/>
                        </a:solidFill>
                        <a:latin typeface="Cambria Math" panose="02040503050406030204" pitchFamily="18" charset="0"/>
                      </a:rPr>
                      <m:t>𝑚𝑉</m:t>
                    </m:r>
                  </m:oMath>
                </a14:m>
                <a:r>
                  <a:rPr lang="en-US" dirty="0">
                    <a:solidFill>
                      <a:srgbClr val="0070C0"/>
                    </a:solidFill>
                  </a:rPr>
                  <a:t> at 300K (room temp);</a:t>
                </a:r>
              </a:p>
              <a:p>
                <a:r>
                  <a:rPr lang="en-US" dirty="0">
                    <a:solidFill>
                      <a:srgbClr val="0070C0"/>
                    </a:solidFill>
                  </a:rPr>
                  <a:t>Convert Nernst’s equation from ln to log</a:t>
                </a:r>
              </a:p>
              <a:p>
                <a:r>
                  <a:rPr lang="en-US" dirty="0">
                    <a:solidFill>
                      <a:srgbClr val="0070C0"/>
                    </a:solidFill>
                  </a:rPr>
                  <a:t> </a:t>
                </a:r>
              </a:p>
            </p:txBody>
          </p:sp>
        </mc:Choice>
        <mc:Fallback xmlns="">
          <p:sp>
            <p:nvSpPr>
              <p:cNvPr id="18" name="TextBox 17"/>
              <p:cNvSpPr txBox="1">
                <a:spLocks noRot="1" noChangeAspect="1" noMove="1" noResize="1" noEditPoints="1" noAdjustHandles="1" noChangeArrowheads="1" noChangeShapeType="1" noTextEdit="1"/>
              </p:cNvSpPr>
              <p:nvPr/>
            </p:nvSpPr>
            <p:spPr>
              <a:xfrm>
                <a:off x="6436995" y="4434769"/>
                <a:ext cx="2752725" cy="1629742"/>
              </a:xfrm>
              <a:prstGeom prst="rect">
                <a:avLst/>
              </a:prstGeom>
              <a:blipFill>
                <a:blip r:embed="rId8"/>
                <a:stretch>
                  <a:fillRect l="-1991"/>
                </a:stretch>
              </a:blipFill>
            </p:spPr>
            <p:txBody>
              <a:bodyPr/>
              <a:lstStyle/>
              <a:p>
                <a:r>
                  <a:rPr lang="en-US">
                    <a:noFill/>
                  </a:rPr>
                  <a:t> </a:t>
                </a:r>
              </a:p>
            </p:txBody>
          </p:sp>
        </mc:Fallback>
      </mc:AlternateContent>
      <p:sp>
        <p:nvSpPr>
          <p:cNvPr id="12" name="TextBox 11"/>
          <p:cNvSpPr txBox="1"/>
          <p:nvPr/>
        </p:nvSpPr>
        <p:spPr>
          <a:xfrm>
            <a:off x="6493668" y="5761987"/>
            <a:ext cx="2776539" cy="1200329"/>
          </a:xfrm>
          <a:prstGeom prst="rect">
            <a:avLst/>
          </a:prstGeom>
          <a:noFill/>
        </p:spPr>
        <p:txBody>
          <a:bodyPr wrap="square" rtlCol="0">
            <a:spAutoFit/>
          </a:bodyPr>
          <a:lstStyle/>
          <a:p>
            <a:r>
              <a:rPr lang="en-US" dirty="0">
                <a:solidFill>
                  <a:srgbClr val="FF0000"/>
                </a:solidFill>
              </a:rPr>
              <a:t>Where are the charges located (a) across membrane or (b) diffuse? </a:t>
            </a:r>
          </a:p>
        </p:txBody>
      </p:sp>
    </p:spTree>
    <p:extLst>
      <p:ext uri="{BB962C8B-B14F-4D97-AF65-F5344CB8AC3E}">
        <p14:creationId xmlns:p14="http://schemas.microsoft.com/office/powerpoint/2010/main" val="407409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4" grpId="0"/>
      <p:bldP spid="18"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Analogy: Osmosis</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14</a:t>
            </a:fld>
            <a:endParaRPr lang="en-US"/>
          </a:p>
        </p:txBody>
      </p:sp>
      <p:pic>
        <p:nvPicPr>
          <p:cNvPr id="6" name="Picture 5"/>
          <p:cNvPicPr>
            <a:picLocks noChangeAspect="1"/>
          </p:cNvPicPr>
          <p:nvPr/>
        </p:nvPicPr>
        <p:blipFill>
          <a:blip r:embed="rId2"/>
          <a:stretch>
            <a:fillRect/>
          </a:stretch>
        </p:blipFill>
        <p:spPr>
          <a:xfrm>
            <a:off x="1028700" y="758084"/>
            <a:ext cx="7373112" cy="4811407"/>
          </a:xfrm>
          <a:prstGeom prst="rect">
            <a:avLst/>
          </a:prstGeom>
        </p:spPr>
      </p:pic>
      <p:sp>
        <p:nvSpPr>
          <p:cNvPr id="7" name="TextBox 6"/>
          <p:cNvSpPr txBox="1"/>
          <p:nvPr/>
        </p:nvSpPr>
        <p:spPr>
          <a:xfrm>
            <a:off x="628650" y="2050869"/>
            <a:ext cx="1239339" cy="369332"/>
          </a:xfrm>
          <a:prstGeom prst="rect">
            <a:avLst/>
          </a:prstGeom>
          <a:noFill/>
        </p:spPr>
        <p:txBody>
          <a:bodyPr wrap="square" rtlCol="0">
            <a:spAutoFit/>
          </a:bodyPr>
          <a:lstStyle/>
          <a:p>
            <a:r>
              <a:rPr lang="en-US" dirty="0"/>
              <a:t>t=0</a:t>
            </a:r>
          </a:p>
        </p:txBody>
      </p:sp>
      <mc:AlternateContent xmlns:mc="http://schemas.openxmlformats.org/markup-compatibility/2006" xmlns:a14="http://schemas.microsoft.com/office/drawing/2010/main">
        <mc:Choice Requires="a14">
          <p:sp>
            <p:nvSpPr>
              <p:cNvPr id="8" name="TextBox 7"/>
              <p:cNvSpPr txBox="1"/>
              <p:nvPr/>
            </p:nvSpPr>
            <p:spPr>
              <a:xfrm>
                <a:off x="628650" y="4268966"/>
                <a:ext cx="1239339" cy="369332"/>
              </a:xfrm>
              <a:prstGeom prst="rect">
                <a:avLst/>
              </a:prstGeom>
              <a:noFill/>
            </p:spPr>
            <p:txBody>
              <a:bodyPr wrap="square" rtlCol="0">
                <a:spAutoFit/>
              </a:bodyPr>
              <a:lstStyle/>
              <a:p>
                <a:r>
                  <a:rPr lang="en-US" dirty="0"/>
                  <a:t>t=</a:t>
                </a:r>
                <a14:m>
                  <m:oMath xmlns:m="http://schemas.openxmlformats.org/officeDocument/2006/math">
                    <m:r>
                      <a:rPr lang="en-US" b="0" i="1" smtClean="0">
                        <a:latin typeface="Cambria Math" panose="02040503050406030204" pitchFamily="18" charset="0"/>
                      </a:rPr>
                      <m:t>∞</m:t>
                    </m:r>
                  </m:oMath>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28650" y="4268966"/>
                <a:ext cx="1239339" cy="369332"/>
              </a:xfrm>
              <a:prstGeom prst="rect">
                <a:avLst/>
              </a:prstGeom>
              <a:blipFill>
                <a:blip r:embed="rId3"/>
                <a:stretch>
                  <a:fillRect l="-3941" t="-8197" b="-24590"/>
                </a:stretch>
              </a:blipFill>
            </p:spPr>
            <p:txBody>
              <a:bodyPr/>
              <a:lstStyle/>
              <a:p>
                <a:r>
                  <a:rPr lang="en-US">
                    <a:noFill/>
                  </a:rPr>
                  <a:t> </a:t>
                </a:r>
              </a:p>
            </p:txBody>
          </p:sp>
        </mc:Fallback>
      </mc:AlternateContent>
      <p:sp>
        <p:nvSpPr>
          <p:cNvPr id="9" name="TextBox 8"/>
          <p:cNvSpPr txBox="1"/>
          <p:nvPr/>
        </p:nvSpPr>
        <p:spPr>
          <a:xfrm>
            <a:off x="1240971" y="5747657"/>
            <a:ext cx="6453052" cy="369332"/>
          </a:xfrm>
          <a:prstGeom prst="rect">
            <a:avLst/>
          </a:prstGeom>
          <a:noFill/>
        </p:spPr>
        <p:txBody>
          <a:bodyPr wrap="square" rtlCol="0">
            <a:spAutoFit/>
          </a:bodyPr>
          <a:lstStyle/>
          <a:p>
            <a:r>
              <a:rPr lang="en-US" dirty="0"/>
              <a:t>Question: What are the opposing forces and flow?</a:t>
            </a:r>
          </a:p>
        </p:txBody>
      </p:sp>
      <p:sp>
        <p:nvSpPr>
          <p:cNvPr id="10" name="TextBox 9"/>
          <p:cNvSpPr txBox="1"/>
          <p:nvPr/>
        </p:nvSpPr>
        <p:spPr>
          <a:xfrm>
            <a:off x="1248319" y="6009592"/>
            <a:ext cx="6706961"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FF0000"/>
                </a:solidFill>
              </a:rPr>
              <a:t>What happens when membrane is impermeable at  t&gt;0?</a:t>
            </a:r>
          </a:p>
          <a:p>
            <a:pPr marL="285750" indent="-285750">
              <a:buFont typeface="Arial" panose="020B0604020202020204" pitchFamily="34" charset="0"/>
              <a:buChar char="•"/>
            </a:pPr>
            <a:r>
              <a:rPr lang="en-US" b="1" dirty="0">
                <a:solidFill>
                  <a:srgbClr val="FF0000"/>
                </a:solidFill>
              </a:rPr>
              <a:t>What about last slide case?</a:t>
            </a:r>
          </a:p>
        </p:txBody>
      </p:sp>
    </p:spTree>
    <p:extLst>
      <p:ext uri="{BB962C8B-B14F-4D97-AF65-F5344CB8AC3E}">
        <p14:creationId xmlns:p14="http://schemas.microsoft.com/office/powerpoint/2010/main" val="2461501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Ionic Concentration difference due to applied bias</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15</a:t>
            </a:fld>
            <a:endParaRPr lang="en-US"/>
          </a:p>
        </p:txBody>
      </p:sp>
      <p:pic>
        <p:nvPicPr>
          <p:cNvPr id="6" name="Picture 5"/>
          <p:cNvPicPr>
            <a:picLocks noChangeAspect="1"/>
          </p:cNvPicPr>
          <p:nvPr/>
        </p:nvPicPr>
        <p:blipFill>
          <a:blip r:embed="rId3"/>
          <a:stretch>
            <a:fillRect/>
          </a:stretch>
        </p:blipFill>
        <p:spPr>
          <a:xfrm>
            <a:off x="0" y="902970"/>
            <a:ext cx="5524500" cy="4686300"/>
          </a:xfrm>
          <a:prstGeom prst="rect">
            <a:avLst/>
          </a:prstGeom>
        </p:spPr>
      </p:pic>
      <p:pic>
        <p:nvPicPr>
          <p:cNvPr id="7" name="Picture 6"/>
          <p:cNvPicPr>
            <a:picLocks noChangeAspect="1"/>
          </p:cNvPicPr>
          <p:nvPr/>
        </p:nvPicPr>
        <p:blipFill>
          <a:blip r:embed="rId4"/>
          <a:stretch>
            <a:fillRect/>
          </a:stretch>
        </p:blipFill>
        <p:spPr>
          <a:xfrm>
            <a:off x="5562600" y="1850299"/>
            <a:ext cx="3581400" cy="3105150"/>
          </a:xfrm>
          <a:prstGeom prst="rect">
            <a:avLst/>
          </a:prstGeom>
        </p:spPr>
      </p:pic>
      <p:sp>
        <p:nvSpPr>
          <p:cNvPr id="8" name="TextBox 7"/>
          <p:cNvSpPr txBox="1"/>
          <p:nvPr/>
        </p:nvSpPr>
        <p:spPr>
          <a:xfrm>
            <a:off x="0" y="5589270"/>
            <a:ext cx="8974183" cy="646331"/>
          </a:xfrm>
          <a:prstGeom prst="rect">
            <a:avLst/>
          </a:prstGeom>
          <a:noFill/>
        </p:spPr>
        <p:txBody>
          <a:bodyPr wrap="square" rtlCol="0">
            <a:spAutoFit/>
          </a:bodyPr>
          <a:lstStyle/>
          <a:p>
            <a:r>
              <a:rPr lang="en-US" dirty="0">
                <a:solidFill>
                  <a:srgbClr val="FF0000"/>
                </a:solidFill>
              </a:rPr>
              <a:t>How is drift affected by V? How is diffusion affected by V?</a:t>
            </a:r>
          </a:p>
          <a:p>
            <a:r>
              <a:rPr lang="en-US" dirty="0">
                <a:solidFill>
                  <a:srgbClr val="FF0000"/>
                </a:solidFill>
              </a:rPr>
              <a:t>What can be modulated by potential? Concentration or flux?</a:t>
            </a:r>
          </a:p>
        </p:txBody>
      </p:sp>
      <p:sp>
        <p:nvSpPr>
          <p:cNvPr id="9" name="Rectangle 8"/>
          <p:cNvSpPr/>
          <p:nvPr/>
        </p:nvSpPr>
        <p:spPr>
          <a:xfrm>
            <a:off x="4580699" y="6178245"/>
            <a:ext cx="4563301" cy="369332"/>
          </a:xfrm>
          <a:prstGeom prst="rect">
            <a:avLst/>
          </a:prstGeom>
        </p:spPr>
        <p:txBody>
          <a:bodyPr wrap="none">
            <a:spAutoFit/>
          </a:bodyPr>
          <a:lstStyle/>
          <a:p>
            <a:pPr marL="285750" indent="-285750">
              <a:buFont typeface="Arial" panose="020B0604020202020204" pitchFamily="34" charset="0"/>
              <a:buChar char="•"/>
            </a:pPr>
            <a:r>
              <a:rPr lang="en-US" b="1" dirty="0">
                <a:solidFill>
                  <a:srgbClr val="FF0000"/>
                </a:solidFill>
              </a:rPr>
              <a:t>What about if membrane in impermeable?</a:t>
            </a:r>
          </a:p>
        </p:txBody>
      </p:sp>
      <p:sp>
        <p:nvSpPr>
          <p:cNvPr id="10" name="TextBox 9"/>
          <p:cNvSpPr txBox="1"/>
          <p:nvPr/>
        </p:nvSpPr>
        <p:spPr>
          <a:xfrm>
            <a:off x="6387737" y="4820194"/>
            <a:ext cx="2638697" cy="646331"/>
          </a:xfrm>
          <a:prstGeom prst="rect">
            <a:avLst/>
          </a:prstGeom>
          <a:noFill/>
        </p:spPr>
        <p:txBody>
          <a:bodyPr wrap="square" rtlCol="0">
            <a:spAutoFit/>
          </a:bodyPr>
          <a:lstStyle/>
          <a:p>
            <a:r>
              <a:rPr lang="en-US" b="1" dirty="0"/>
              <a:t>Potential difference inside vs. outside</a:t>
            </a:r>
          </a:p>
        </p:txBody>
      </p:sp>
      <mc:AlternateContent xmlns:mc="http://schemas.openxmlformats.org/markup-compatibility/2006" xmlns:a14="http://schemas.microsoft.com/office/drawing/2010/main">
        <mc:Choice Requires="a14">
          <p:sp>
            <p:nvSpPr>
              <p:cNvPr id="11" name="Rectangle 10"/>
              <p:cNvSpPr/>
              <p:nvPr/>
            </p:nvSpPr>
            <p:spPr>
              <a:xfrm>
                <a:off x="5003075" y="557745"/>
                <a:ext cx="4167050" cy="907428"/>
              </a:xfrm>
              <a:prstGeom prst="rect">
                <a:avLst/>
              </a:prstGeom>
            </p:spPr>
            <p:txBody>
              <a:bodyPr wrap="square">
                <a:spAutoFit/>
              </a:bodyPr>
              <a:lstStyle/>
              <a:p>
                <a:pPr algn="ctr"/>
                <a:r>
                  <a:rPr lang="en-US" b="1" dirty="0">
                    <a:solidFill>
                      <a:srgbClr val="00B0F0"/>
                    </a:solidFill>
                  </a:rPr>
                  <a:t>Ionic flow current is given by </a:t>
                </a:r>
              </a:p>
              <a:p>
                <a:pPr algn="ctr"/>
                <a14:m>
                  <m:oMathPara xmlns:m="http://schemas.openxmlformats.org/officeDocument/2006/math">
                    <m:oMathParaPr>
                      <m:jc m:val="centerGroup"/>
                    </m:oMathParaPr>
                    <m:oMath xmlns:m="http://schemas.openxmlformats.org/officeDocument/2006/math">
                      <m:r>
                        <a:rPr lang="en-US" b="1" i="1" dirty="0" smtClean="0">
                          <a:solidFill>
                            <a:srgbClr val="00B0F0"/>
                          </a:solidFill>
                          <a:latin typeface="Cambria Math" panose="02040503050406030204" pitchFamily="18" charset="0"/>
                        </a:rPr>
                        <m:t>𝑱</m:t>
                      </m:r>
                      <m:r>
                        <a:rPr lang="en-US" b="1" i="1" dirty="0" smtClean="0">
                          <a:solidFill>
                            <a:srgbClr val="00B0F0"/>
                          </a:solidFill>
                          <a:latin typeface="Cambria Math" panose="02040503050406030204" pitchFamily="18" charset="0"/>
                        </a:rPr>
                        <m:t> = </m:t>
                      </m:r>
                      <m:r>
                        <a:rPr lang="en-US" b="1" i="1" dirty="0" smtClean="0">
                          <a:solidFill>
                            <a:srgbClr val="00B0F0"/>
                          </a:solidFill>
                          <a:latin typeface="Cambria Math" panose="02040503050406030204" pitchFamily="18" charset="0"/>
                        </a:rPr>
                        <m:t>𝒛</m:t>
                      </m:r>
                      <m:r>
                        <a:rPr lang="en-US" b="1" i="1" dirty="0" smtClean="0">
                          <a:solidFill>
                            <a:srgbClr val="00B0F0"/>
                          </a:solidFill>
                          <a:latin typeface="Cambria Math" panose="02040503050406030204" pitchFamily="18" charset="0"/>
                        </a:rPr>
                        <m:t>µ[</m:t>
                      </m:r>
                      <m:r>
                        <a:rPr lang="en-US" b="1" i="1" dirty="0" smtClean="0">
                          <a:solidFill>
                            <a:srgbClr val="00B0F0"/>
                          </a:solidFill>
                          <a:latin typeface="Cambria Math" panose="02040503050406030204" pitchFamily="18" charset="0"/>
                        </a:rPr>
                        <m:t>𝑿</m:t>
                      </m:r>
                      <m:r>
                        <a:rPr lang="en-US" b="1" i="1" dirty="0" smtClean="0">
                          <a:solidFill>
                            <a:srgbClr val="00B0F0"/>
                          </a:solidFill>
                          <a:latin typeface="Cambria Math" panose="02040503050406030204" pitchFamily="18" charset="0"/>
                        </a:rPr>
                        <m:t>] </m:t>
                      </m:r>
                      <m:acc>
                        <m:accPr>
                          <m:chr m:val="⃗"/>
                          <m:ctrlPr>
                            <a:rPr lang="en-US" b="1" i="1" dirty="0" smtClean="0">
                              <a:solidFill>
                                <a:srgbClr val="00B0F0"/>
                              </a:solidFill>
                              <a:latin typeface="Cambria Math" panose="02040503050406030204" pitchFamily="18" charset="0"/>
                            </a:rPr>
                          </m:ctrlPr>
                        </m:accPr>
                        <m:e>
                          <m:r>
                            <a:rPr lang="en-US" b="1" i="1" dirty="0">
                              <a:solidFill>
                                <a:srgbClr val="00B0F0"/>
                              </a:solidFill>
                              <a:latin typeface="Cambria Math" panose="02040503050406030204" pitchFamily="18" charset="0"/>
                            </a:rPr>
                            <m:t>𝑬</m:t>
                          </m:r>
                        </m:e>
                      </m:acc>
                      <m:r>
                        <a:rPr lang="en-US" b="1" i="1" dirty="0" smtClean="0">
                          <a:solidFill>
                            <a:srgbClr val="00B0F0"/>
                          </a:solidFill>
                          <a:latin typeface="Cambria Math" panose="02040503050406030204" pitchFamily="18" charset="0"/>
                        </a:rPr>
                        <m:t> </m:t>
                      </m:r>
                      <m:r>
                        <a:rPr lang="en-US" b="1" i="1" dirty="0">
                          <a:solidFill>
                            <a:srgbClr val="00B0F0"/>
                          </a:solidFill>
                          <a:latin typeface="Cambria Math" panose="02040503050406030204" pitchFamily="18" charset="0"/>
                        </a:rPr>
                        <m:t>−</m:t>
                      </m:r>
                      <m:r>
                        <a:rPr lang="en-US" b="1" i="1" dirty="0">
                          <a:solidFill>
                            <a:srgbClr val="00B0F0"/>
                          </a:solidFill>
                          <a:latin typeface="Cambria Math" panose="02040503050406030204" pitchFamily="18" charset="0"/>
                        </a:rPr>
                        <m:t>𝑫</m:t>
                      </m:r>
                      <m:f>
                        <m:fPr>
                          <m:ctrlPr>
                            <a:rPr lang="en-US" b="1" i="1" dirty="0" smtClean="0">
                              <a:solidFill>
                                <a:srgbClr val="00B0F0"/>
                              </a:solidFill>
                              <a:latin typeface="Cambria Math" panose="02040503050406030204" pitchFamily="18" charset="0"/>
                            </a:rPr>
                          </m:ctrlPr>
                        </m:fPr>
                        <m:num>
                          <m:r>
                            <a:rPr lang="en-US" b="1" i="1" dirty="0" smtClean="0">
                              <a:solidFill>
                                <a:srgbClr val="00B0F0"/>
                              </a:solidFill>
                              <a:latin typeface="Cambria Math" panose="02040503050406030204" pitchFamily="18" charset="0"/>
                            </a:rPr>
                            <m:t>𝝏</m:t>
                          </m:r>
                          <m:d>
                            <m:dPr>
                              <m:begChr m:val="["/>
                              <m:endChr m:val="]"/>
                              <m:ctrlPr>
                                <a:rPr lang="en-US" b="1" i="1" dirty="0" smtClean="0">
                                  <a:solidFill>
                                    <a:srgbClr val="00B0F0"/>
                                  </a:solidFill>
                                  <a:latin typeface="Cambria Math" panose="02040503050406030204" pitchFamily="18" charset="0"/>
                                </a:rPr>
                              </m:ctrlPr>
                            </m:dPr>
                            <m:e>
                              <m:r>
                                <a:rPr lang="en-US" b="1" i="1" dirty="0" smtClean="0">
                                  <a:solidFill>
                                    <a:srgbClr val="00B0F0"/>
                                  </a:solidFill>
                                  <a:latin typeface="Cambria Math" panose="02040503050406030204" pitchFamily="18" charset="0"/>
                                </a:rPr>
                                <m:t>𝑿</m:t>
                              </m:r>
                            </m:e>
                          </m:d>
                        </m:num>
                        <m:den>
                          <m:r>
                            <a:rPr lang="en-US" b="1" i="1" dirty="0">
                              <a:solidFill>
                                <a:srgbClr val="00B0F0"/>
                              </a:solidFill>
                              <a:latin typeface="Cambria Math" panose="02040503050406030204" pitchFamily="18" charset="0"/>
                            </a:rPr>
                            <m:t>𝝏</m:t>
                          </m:r>
                          <m:r>
                            <a:rPr lang="en-US" b="1" i="1" dirty="0" smtClean="0">
                              <a:solidFill>
                                <a:srgbClr val="00B0F0"/>
                              </a:solidFill>
                              <a:latin typeface="Cambria Math" panose="02040503050406030204" pitchFamily="18" charset="0"/>
                            </a:rPr>
                            <m:t>𝒙</m:t>
                          </m:r>
                          <m:r>
                            <a:rPr lang="en-US" b="1" i="1" dirty="0" smtClean="0">
                              <a:solidFill>
                                <a:srgbClr val="00B0F0"/>
                              </a:solidFill>
                              <a:latin typeface="Cambria Math" panose="02040503050406030204" pitchFamily="18" charset="0"/>
                            </a:rPr>
                            <m:t> </m:t>
                          </m:r>
                        </m:den>
                      </m:f>
                    </m:oMath>
                  </m:oMathPara>
                </a14:m>
                <a:endParaRPr lang="en-US" b="1" dirty="0">
                  <a:solidFill>
                    <a:srgbClr val="00B0F0"/>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5003075" y="557745"/>
                <a:ext cx="4167050" cy="907428"/>
              </a:xfrm>
              <a:prstGeom prst="rect">
                <a:avLst/>
              </a:prstGeom>
              <a:blipFill>
                <a:blip r:embed="rId5"/>
                <a:stretch>
                  <a:fillRect t="-3356"/>
                </a:stretch>
              </a:blipFill>
            </p:spPr>
            <p:txBody>
              <a:bodyPr/>
              <a:lstStyle/>
              <a:p>
                <a:r>
                  <a:rPr lang="en-US">
                    <a:noFill/>
                  </a:rPr>
                  <a:t> </a:t>
                </a:r>
              </a:p>
            </p:txBody>
          </p:sp>
        </mc:Fallback>
      </mc:AlternateContent>
    </p:spTree>
    <p:extLst>
      <p:ext uri="{BB962C8B-B14F-4D97-AF65-F5344CB8AC3E}">
        <p14:creationId xmlns:p14="http://schemas.microsoft.com/office/powerpoint/2010/main" val="3694188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t="14175"/>
          <a:stretch/>
        </p:blipFill>
        <p:spPr>
          <a:xfrm>
            <a:off x="628649" y="2311112"/>
            <a:ext cx="6947807" cy="4191643"/>
          </a:xfrm>
          <a:prstGeom prst="rect">
            <a:avLst/>
          </a:prstGeom>
        </p:spPr>
      </p:pic>
      <p:sp>
        <p:nvSpPr>
          <p:cNvPr id="2" name="Title 1"/>
          <p:cNvSpPr>
            <a:spLocks noGrp="1"/>
          </p:cNvSpPr>
          <p:nvPr>
            <p:ph type="title"/>
          </p:nvPr>
        </p:nvSpPr>
        <p:spPr>
          <a:xfrm>
            <a:off x="628649" y="112845"/>
            <a:ext cx="7886700" cy="748245"/>
          </a:xfrm>
        </p:spPr>
        <p:txBody>
          <a:bodyPr>
            <a:normAutofit fontScale="90000"/>
          </a:bodyPr>
          <a:lstStyle/>
          <a:p>
            <a:r>
              <a:rPr lang="en-US" dirty="0"/>
              <a:t>What is the extent of charge imbalance vs. total ionic charge?</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16</a:t>
            </a:fld>
            <a:endParaRPr lang="en-US"/>
          </a:p>
        </p:txBody>
      </p:sp>
      <mc:AlternateContent xmlns:mc="http://schemas.openxmlformats.org/markup-compatibility/2006" xmlns:a14="http://schemas.microsoft.com/office/drawing/2010/main">
        <mc:Choice Requires="a14">
          <p:sp>
            <p:nvSpPr>
              <p:cNvPr id="8" name="TextBox 7"/>
              <p:cNvSpPr txBox="1"/>
              <p:nvPr/>
            </p:nvSpPr>
            <p:spPr>
              <a:xfrm>
                <a:off x="496389" y="1227909"/>
                <a:ext cx="7811588" cy="923330"/>
              </a:xfrm>
              <a:prstGeom prst="rect">
                <a:avLst/>
              </a:prstGeom>
              <a:noFill/>
            </p:spPr>
            <p:txBody>
              <a:bodyPr wrap="square" rtlCol="0">
                <a:spAutoFit/>
              </a:bodyPr>
              <a:lstStyle/>
              <a:p>
                <a:r>
                  <a:rPr lang="en-US" dirty="0">
                    <a:solidFill>
                      <a:srgbClr val="FF0000"/>
                    </a:solidFill>
                  </a:rPr>
                  <a:t>Q1: How can we estimate total ionic charge and total charge imbalance at say 60mV in 100</a:t>
                </a:r>
                <a14:m>
                  <m:oMath xmlns:m="http://schemas.openxmlformats.org/officeDocument/2006/math">
                    <m:r>
                      <a:rPr lang="en-US" b="0" i="1" smtClean="0">
                        <a:solidFill>
                          <a:srgbClr val="FF0000"/>
                        </a:solidFill>
                        <a:latin typeface="Cambria Math" panose="02040503050406030204" pitchFamily="18" charset="0"/>
                      </a:rPr>
                      <m:t>𝜇</m:t>
                    </m:r>
                    <m:r>
                      <a:rPr lang="en-US" b="0" i="1" smtClean="0">
                        <a:solidFill>
                          <a:srgbClr val="FF0000"/>
                        </a:solidFill>
                        <a:latin typeface="Cambria Math" panose="02040503050406030204" pitchFamily="18" charset="0"/>
                      </a:rPr>
                      <m:t>𝑚</m:t>
                    </m:r>
                  </m:oMath>
                </a14:m>
                <a:r>
                  <a:rPr lang="en-US" dirty="0">
                    <a:solidFill>
                      <a:srgbClr val="FF0000"/>
                    </a:solidFill>
                  </a:rPr>
                  <a:t> diameter cell?</a:t>
                </a:r>
              </a:p>
              <a:p>
                <a:r>
                  <a:rPr lang="en-US" dirty="0"/>
                  <a:t>Write down the methodology</a:t>
                </a:r>
              </a:p>
            </p:txBody>
          </p:sp>
        </mc:Choice>
        <mc:Fallback xmlns="">
          <p:sp>
            <p:nvSpPr>
              <p:cNvPr id="8" name="TextBox 7"/>
              <p:cNvSpPr txBox="1">
                <a:spLocks noRot="1" noChangeAspect="1" noMove="1" noResize="1" noEditPoints="1" noAdjustHandles="1" noChangeArrowheads="1" noChangeShapeType="1" noTextEdit="1"/>
              </p:cNvSpPr>
              <p:nvPr/>
            </p:nvSpPr>
            <p:spPr>
              <a:xfrm>
                <a:off x="496389" y="1227909"/>
                <a:ext cx="7811588" cy="923330"/>
              </a:xfrm>
              <a:prstGeom prst="rect">
                <a:avLst/>
              </a:prstGeom>
              <a:blipFill>
                <a:blip r:embed="rId3"/>
                <a:stretch>
                  <a:fillRect l="-624" t="-3289" b="-9211"/>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764B69FD-92B4-4744-9218-4DF58C4502B2}"/>
              </a:ext>
            </a:extLst>
          </p:cNvPr>
          <p:cNvSpPr txBox="1"/>
          <p:nvPr/>
        </p:nvSpPr>
        <p:spPr>
          <a:xfrm>
            <a:off x="5901384" y="4591068"/>
            <a:ext cx="3086100" cy="1200329"/>
          </a:xfrm>
          <a:prstGeom prst="rect">
            <a:avLst/>
          </a:prstGeom>
          <a:noFill/>
        </p:spPr>
        <p:txBody>
          <a:bodyPr wrap="square" rtlCol="0">
            <a:spAutoFit/>
          </a:bodyPr>
          <a:lstStyle/>
          <a:p>
            <a:r>
              <a:rPr lang="en-US" dirty="0">
                <a:solidFill>
                  <a:srgbClr val="FF0000"/>
                </a:solidFill>
              </a:rPr>
              <a:t>Q2: How long will it take to deplete one neuron cell?</a:t>
            </a:r>
          </a:p>
          <a:p>
            <a:endParaRPr lang="en-US" dirty="0">
              <a:solidFill>
                <a:srgbClr val="FF0000"/>
              </a:solidFill>
            </a:endParaRPr>
          </a:p>
          <a:p>
            <a:r>
              <a:rPr lang="en-US" dirty="0">
                <a:solidFill>
                  <a:srgbClr val="FF0000"/>
                </a:solidFill>
              </a:rPr>
              <a:t>Write down the methodology!</a:t>
            </a:r>
          </a:p>
        </p:txBody>
      </p:sp>
    </p:spTree>
    <p:extLst>
      <p:ext uri="{BB962C8B-B14F-4D97-AF65-F5344CB8AC3E}">
        <p14:creationId xmlns:p14="http://schemas.microsoft.com/office/powerpoint/2010/main" val="73374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Invariant representation: Whole</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2</a:t>
            </a:fld>
            <a:endParaRPr lang="en-US"/>
          </a:p>
        </p:txBody>
      </p:sp>
      <p:pic>
        <p:nvPicPr>
          <p:cNvPr id="6" name="Picture 5"/>
          <p:cNvPicPr>
            <a:picLocks noChangeAspect="1"/>
          </p:cNvPicPr>
          <p:nvPr/>
        </p:nvPicPr>
        <p:blipFill>
          <a:blip r:embed="rId3"/>
          <a:stretch>
            <a:fillRect/>
          </a:stretch>
        </p:blipFill>
        <p:spPr>
          <a:xfrm>
            <a:off x="0" y="993447"/>
            <a:ext cx="7038975" cy="2895600"/>
          </a:xfrm>
          <a:prstGeom prst="rect">
            <a:avLst/>
          </a:prstGeom>
        </p:spPr>
      </p:pic>
      <p:pic>
        <p:nvPicPr>
          <p:cNvPr id="7" name="Picture 6"/>
          <p:cNvPicPr>
            <a:picLocks noChangeAspect="1"/>
          </p:cNvPicPr>
          <p:nvPr/>
        </p:nvPicPr>
        <p:blipFill>
          <a:blip r:embed="rId4"/>
          <a:stretch>
            <a:fillRect/>
          </a:stretch>
        </p:blipFill>
        <p:spPr>
          <a:xfrm>
            <a:off x="7038975" y="993447"/>
            <a:ext cx="2105025" cy="2895600"/>
          </a:xfrm>
          <a:prstGeom prst="rect">
            <a:avLst/>
          </a:prstGeom>
        </p:spPr>
      </p:pic>
      <p:cxnSp>
        <p:nvCxnSpPr>
          <p:cNvPr id="9" name="Straight Connector 8"/>
          <p:cNvCxnSpPr/>
          <p:nvPr/>
        </p:nvCxnSpPr>
        <p:spPr>
          <a:xfrm>
            <a:off x="7010944" y="849524"/>
            <a:ext cx="0" cy="3487345"/>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423439" y="4706487"/>
            <a:ext cx="6531429" cy="923330"/>
          </a:xfrm>
          <a:prstGeom prst="rect">
            <a:avLst/>
          </a:prstGeom>
        </p:spPr>
        <p:txBody>
          <a:bodyPr wrap="square">
            <a:spAutoFit/>
          </a:bodyPr>
          <a:lstStyle/>
          <a:p>
            <a:r>
              <a:rPr lang="en-US" dirty="0"/>
              <a:t>“I know it is Jennifer Aniston, and it does not matter how you present her to me, whether in a red dress, in proﬁle, as a written name or even when you call her name out loud.</a:t>
            </a:r>
          </a:p>
        </p:txBody>
      </p:sp>
      <p:sp>
        <p:nvSpPr>
          <p:cNvPr id="12" name="Rectangle 11"/>
          <p:cNvSpPr/>
          <p:nvPr/>
        </p:nvSpPr>
        <p:spPr>
          <a:xfrm>
            <a:off x="2919998" y="4059096"/>
            <a:ext cx="2938240" cy="369332"/>
          </a:xfrm>
          <a:prstGeom prst="rect">
            <a:avLst/>
          </a:prstGeom>
        </p:spPr>
        <p:txBody>
          <a:bodyPr wrap="none">
            <a:spAutoFit/>
          </a:bodyPr>
          <a:lstStyle/>
          <a:p>
            <a:r>
              <a:rPr lang="en-US" dirty="0"/>
              <a:t>Nature Vol 435, 23 June 2005</a:t>
            </a:r>
          </a:p>
        </p:txBody>
      </p:sp>
      <p:sp>
        <p:nvSpPr>
          <p:cNvPr id="13" name="Rectangle 12"/>
          <p:cNvSpPr/>
          <p:nvPr/>
        </p:nvSpPr>
        <p:spPr>
          <a:xfrm>
            <a:off x="6354797" y="3967537"/>
            <a:ext cx="2600071" cy="369332"/>
          </a:xfrm>
          <a:prstGeom prst="rect">
            <a:avLst/>
          </a:prstGeom>
        </p:spPr>
        <p:txBody>
          <a:bodyPr wrap="none">
            <a:spAutoFit/>
          </a:bodyPr>
          <a:lstStyle/>
          <a:p>
            <a:r>
              <a:rPr lang="en-US" dirty="0"/>
              <a:t>doi:10.1038/nature03687</a:t>
            </a:r>
          </a:p>
        </p:txBody>
      </p:sp>
      <p:sp>
        <p:nvSpPr>
          <p:cNvPr id="8" name="TextBox 7"/>
          <p:cNvSpPr txBox="1"/>
          <p:nvPr/>
        </p:nvSpPr>
        <p:spPr>
          <a:xfrm>
            <a:off x="398696" y="5711595"/>
            <a:ext cx="8556172" cy="1200329"/>
          </a:xfrm>
          <a:prstGeom prst="rect">
            <a:avLst/>
          </a:prstGeom>
          <a:noFill/>
        </p:spPr>
        <p:txBody>
          <a:bodyPr wrap="square" rtlCol="0">
            <a:spAutoFit/>
          </a:bodyPr>
          <a:lstStyle/>
          <a:p>
            <a:r>
              <a:rPr lang="en-US" b="1" dirty="0">
                <a:solidFill>
                  <a:srgbClr val="00B0F0"/>
                </a:solidFill>
              </a:rPr>
              <a:t>How do we connect </a:t>
            </a:r>
          </a:p>
          <a:p>
            <a:r>
              <a:rPr lang="en-US" b="1" dirty="0">
                <a:solidFill>
                  <a:srgbClr val="00B0F0"/>
                </a:solidFill>
              </a:rPr>
              <a:t>structure to function to behavior?</a:t>
            </a:r>
          </a:p>
          <a:p>
            <a:r>
              <a:rPr lang="en-US" b="1" dirty="0">
                <a:solidFill>
                  <a:srgbClr val="00B0F0"/>
                </a:solidFill>
              </a:rPr>
              <a:t>Blocks to unit to system? </a:t>
            </a:r>
          </a:p>
          <a:p>
            <a:endParaRPr lang="en-US" b="1" dirty="0">
              <a:solidFill>
                <a:srgbClr val="00B0F0"/>
              </a:solidFill>
            </a:endParaRPr>
          </a:p>
        </p:txBody>
      </p:sp>
      <p:sp>
        <p:nvSpPr>
          <p:cNvPr id="10" name="TextBox 9"/>
          <p:cNvSpPr txBox="1"/>
          <p:nvPr/>
        </p:nvSpPr>
        <p:spPr>
          <a:xfrm>
            <a:off x="398696" y="565776"/>
            <a:ext cx="8288104" cy="646331"/>
          </a:xfrm>
          <a:prstGeom prst="rect">
            <a:avLst/>
          </a:prstGeom>
          <a:noFill/>
        </p:spPr>
        <p:txBody>
          <a:bodyPr wrap="square" rtlCol="0">
            <a:spAutoFit/>
          </a:bodyPr>
          <a:lstStyle/>
          <a:p>
            <a:r>
              <a:rPr lang="en-US" dirty="0"/>
              <a:t>How much information is needed about a subject? Is the same subject stored in different places in the brain?</a:t>
            </a:r>
          </a:p>
        </p:txBody>
      </p:sp>
      <p:sp>
        <p:nvSpPr>
          <p:cNvPr id="14" name="Rectangle 13"/>
          <p:cNvSpPr/>
          <p:nvPr/>
        </p:nvSpPr>
        <p:spPr>
          <a:xfrm>
            <a:off x="193153" y="2223864"/>
            <a:ext cx="5810309" cy="369332"/>
          </a:xfrm>
          <a:prstGeom prst="rect">
            <a:avLst/>
          </a:prstGeom>
        </p:spPr>
        <p:txBody>
          <a:bodyPr wrap="none">
            <a:spAutoFit/>
          </a:bodyPr>
          <a:lstStyle/>
          <a:p>
            <a:r>
              <a:rPr lang="en-US" dirty="0"/>
              <a:t>Neurons in human medial temporal lobe (MTL) fire for faces</a:t>
            </a:r>
          </a:p>
        </p:txBody>
      </p:sp>
    </p:spTree>
    <p:extLst>
      <p:ext uri="{BB962C8B-B14F-4D97-AF65-F5344CB8AC3E}">
        <p14:creationId xmlns:p14="http://schemas.microsoft.com/office/powerpoint/2010/main" val="357182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Cerebral Cortex</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3</a:t>
            </a:fld>
            <a:endParaRPr lang="en-US"/>
          </a:p>
        </p:txBody>
      </p:sp>
      <p:pic>
        <p:nvPicPr>
          <p:cNvPr id="6" name="Picture 5"/>
          <p:cNvPicPr>
            <a:picLocks noChangeAspect="1"/>
          </p:cNvPicPr>
          <p:nvPr/>
        </p:nvPicPr>
        <p:blipFill>
          <a:blip r:embed="rId3"/>
          <a:stretch>
            <a:fillRect/>
          </a:stretch>
        </p:blipFill>
        <p:spPr>
          <a:xfrm>
            <a:off x="361678" y="1154837"/>
            <a:ext cx="2228850" cy="27717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2799" y="1238272"/>
            <a:ext cx="2648225" cy="1600075"/>
          </a:xfrm>
          <a:prstGeom prst="rect">
            <a:avLst/>
          </a:prstGeom>
        </p:spPr>
      </p:pic>
      <p:pic>
        <p:nvPicPr>
          <p:cNvPr id="1028" name="Picture 4" descr="Image result for six layers of cerebral corte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3294" y="186772"/>
            <a:ext cx="4237438" cy="615841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89972" y="3742904"/>
            <a:ext cx="4572000" cy="2308324"/>
          </a:xfrm>
          <a:prstGeom prst="rect">
            <a:avLst/>
          </a:prstGeom>
        </p:spPr>
        <p:txBody>
          <a:bodyPr>
            <a:spAutoFit/>
          </a:bodyPr>
          <a:lstStyle/>
          <a:p>
            <a:r>
              <a:rPr lang="en-US" dirty="0"/>
              <a:t>Cerebral cortex in human brain is 6 layers, 2-4 mm thick </a:t>
            </a:r>
          </a:p>
          <a:p>
            <a:endParaRPr lang="en-US" dirty="0"/>
          </a:p>
          <a:p>
            <a:r>
              <a:rPr lang="en-US" dirty="0"/>
              <a:t>Feedforward and feedback connection between hierarchical layers </a:t>
            </a:r>
          </a:p>
          <a:p>
            <a:endParaRPr lang="en-US" dirty="0"/>
          </a:p>
          <a:p>
            <a:r>
              <a:rPr lang="en-US" dirty="0"/>
              <a:t>Brain builds invariant representations of stimulus through spikes</a:t>
            </a:r>
          </a:p>
        </p:txBody>
      </p:sp>
      <p:sp>
        <p:nvSpPr>
          <p:cNvPr id="8" name="TextBox 7"/>
          <p:cNvSpPr txBox="1"/>
          <p:nvPr/>
        </p:nvSpPr>
        <p:spPr>
          <a:xfrm>
            <a:off x="361677" y="6051228"/>
            <a:ext cx="7306220" cy="400110"/>
          </a:xfrm>
          <a:prstGeom prst="rect">
            <a:avLst/>
          </a:prstGeom>
          <a:noFill/>
        </p:spPr>
        <p:txBody>
          <a:bodyPr wrap="square" rtlCol="0">
            <a:spAutoFit/>
          </a:bodyPr>
          <a:lstStyle/>
          <a:p>
            <a:r>
              <a:rPr lang="en-US" sz="2000" b="1" dirty="0">
                <a:solidFill>
                  <a:srgbClr val="00B0F0"/>
                </a:solidFill>
              </a:rPr>
              <a:t>Initially it was difficult to see the nerve cells and their connections</a:t>
            </a:r>
          </a:p>
        </p:txBody>
      </p:sp>
    </p:spTree>
    <p:extLst>
      <p:ext uri="{BB962C8B-B14F-4D97-AF65-F5344CB8AC3E}">
        <p14:creationId xmlns:p14="http://schemas.microsoft.com/office/powerpoint/2010/main" val="110517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layers of the brain after staining</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4</a:t>
            </a:fld>
            <a:endParaRPr lang="en-US"/>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72879"/>
          <a:stretch/>
        </p:blipFill>
        <p:spPr>
          <a:xfrm>
            <a:off x="3677194" y="758084"/>
            <a:ext cx="1482635" cy="5819503"/>
          </a:xfrm>
          <a:prstGeom prst="rect">
            <a:avLst/>
          </a:prstGeom>
        </p:spPr>
      </p:pic>
      <p:sp>
        <p:nvSpPr>
          <p:cNvPr id="7" name="TextBox 6"/>
          <p:cNvSpPr txBox="1"/>
          <p:nvPr/>
        </p:nvSpPr>
        <p:spPr>
          <a:xfrm>
            <a:off x="391884" y="587829"/>
            <a:ext cx="3069771" cy="738664"/>
          </a:xfrm>
          <a:prstGeom prst="rect">
            <a:avLst/>
          </a:prstGeom>
          <a:noFill/>
        </p:spPr>
        <p:txBody>
          <a:bodyPr wrap="square" rtlCol="0">
            <a:spAutoFit/>
          </a:bodyPr>
          <a:lstStyle/>
          <a:p>
            <a:r>
              <a:rPr lang="en-US" sz="1400" dirty="0"/>
              <a:t>Stella = star</a:t>
            </a:r>
          </a:p>
          <a:p>
            <a:r>
              <a:rPr lang="en-US" sz="1400" dirty="0"/>
              <a:t>e.g. stellar performance;</a:t>
            </a:r>
          </a:p>
          <a:p>
            <a:r>
              <a:rPr lang="en-US" sz="1400" dirty="0"/>
              <a:t>Inter-stellar travel</a:t>
            </a:r>
          </a:p>
        </p:txBody>
      </p:sp>
      <p:sp>
        <p:nvSpPr>
          <p:cNvPr id="9" name="Rectangle 8"/>
          <p:cNvSpPr/>
          <p:nvPr/>
        </p:nvSpPr>
        <p:spPr>
          <a:xfrm>
            <a:off x="284114" y="2850101"/>
            <a:ext cx="3174272" cy="1477328"/>
          </a:xfrm>
          <a:prstGeom prst="rect">
            <a:avLst/>
          </a:prstGeom>
        </p:spPr>
        <p:txBody>
          <a:bodyPr wrap="square">
            <a:spAutoFit/>
          </a:bodyPr>
          <a:lstStyle/>
          <a:p>
            <a:r>
              <a:rPr lang="en-US" b="1" dirty="0">
                <a:solidFill>
                  <a:srgbClr val="00B0F0"/>
                </a:solidFill>
              </a:rPr>
              <a:t>Each nerve cell was connected to its neighbors by protoplasmic links, forming a continuous nerve cell network, or reticulum</a:t>
            </a:r>
            <a:r>
              <a:rPr lang="en-US" dirty="0">
                <a:solidFill>
                  <a:srgbClr val="00B0F0"/>
                </a:solidFill>
              </a:rPr>
              <a:t>. </a:t>
            </a:r>
            <a:r>
              <a:rPr lang="en-US" dirty="0"/>
              <a:t>– Camillo Golgi.</a:t>
            </a:r>
          </a:p>
        </p:txBody>
      </p:sp>
      <p:sp>
        <p:nvSpPr>
          <p:cNvPr id="10" name="Rectangle 9"/>
          <p:cNvSpPr/>
          <p:nvPr/>
        </p:nvSpPr>
        <p:spPr>
          <a:xfrm>
            <a:off x="284114" y="1408520"/>
            <a:ext cx="3285310" cy="923330"/>
          </a:xfrm>
          <a:prstGeom prst="rect">
            <a:avLst/>
          </a:prstGeom>
        </p:spPr>
        <p:txBody>
          <a:bodyPr wrap="square">
            <a:spAutoFit/>
          </a:bodyPr>
          <a:lstStyle/>
          <a:p>
            <a:r>
              <a:rPr lang="en-US" dirty="0"/>
              <a:t>Individual cells could not be “observed” because of </a:t>
            </a:r>
            <a:r>
              <a:rPr lang="en-US" b="1" dirty="0">
                <a:solidFill>
                  <a:srgbClr val="FF0000"/>
                </a:solidFill>
              </a:rPr>
              <a:t>geometric complexity</a:t>
            </a:r>
            <a:endParaRPr lang="en-US" dirty="0"/>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26723"/>
          <a:stretch/>
        </p:blipFill>
        <p:spPr>
          <a:xfrm>
            <a:off x="5185950" y="758083"/>
            <a:ext cx="4005943" cy="5819503"/>
          </a:xfrm>
          <a:prstGeom prst="rect">
            <a:avLst/>
          </a:prstGeom>
        </p:spPr>
      </p:pic>
      <p:sp>
        <p:nvSpPr>
          <p:cNvPr id="12" name="Rectangle 11"/>
          <p:cNvSpPr/>
          <p:nvPr/>
        </p:nvSpPr>
        <p:spPr>
          <a:xfrm>
            <a:off x="284114" y="2480769"/>
            <a:ext cx="2713268" cy="369332"/>
          </a:xfrm>
          <a:prstGeom prst="rect">
            <a:avLst/>
          </a:prstGeom>
        </p:spPr>
        <p:txBody>
          <a:bodyPr wrap="square">
            <a:spAutoFit/>
          </a:bodyPr>
          <a:lstStyle/>
          <a:p>
            <a:r>
              <a:rPr lang="en-US" b="1" dirty="0">
                <a:solidFill>
                  <a:srgbClr val="00B0F0"/>
                </a:solidFill>
              </a:rPr>
              <a:t>Reticular theory:</a:t>
            </a:r>
          </a:p>
        </p:txBody>
      </p:sp>
      <p:sp>
        <p:nvSpPr>
          <p:cNvPr id="13" name="Rectangle 12"/>
          <p:cNvSpPr/>
          <p:nvPr/>
        </p:nvSpPr>
        <p:spPr>
          <a:xfrm>
            <a:off x="284114" y="5075674"/>
            <a:ext cx="3174272" cy="1200329"/>
          </a:xfrm>
          <a:prstGeom prst="rect">
            <a:avLst/>
          </a:prstGeom>
        </p:spPr>
        <p:txBody>
          <a:bodyPr wrap="square">
            <a:spAutoFit/>
          </a:bodyPr>
          <a:lstStyle/>
          <a:p>
            <a:r>
              <a:rPr lang="en-US" b="1" dirty="0">
                <a:solidFill>
                  <a:srgbClr val="00B0F0"/>
                </a:solidFill>
              </a:rPr>
              <a:t>Golgi</a:t>
            </a:r>
            <a:r>
              <a:rPr lang="en-US" dirty="0"/>
              <a:t> pioneered light microscopic examination of nervous tissue stained with silver salts </a:t>
            </a:r>
          </a:p>
        </p:txBody>
      </p:sp>
    </p:spTree>
    <p:extLst>
      <p:ext uri="{BB962C8B-B14F-4D97-AF65-F5344CB8AC3E}">
        <p14:creationId xmlns:p14="http://schemas.microsoft.com/office/powerpoint/2010/main" val="2858541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Cajal</a:t>
            </a:r>
            <a:r>
              <a:rPr lang="en-US" dirty="0"/>
              <a:t> vs.(and) Golgi</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5</a:t>
            </a:fld>
            <a:endParaRPr lang="en-US"/>
          </a:p>
        </p:txBody>
      </p:sp>
      <p:sp>
        <p:nvSpPr>
          <p:cNvPr id="8" name="Rectangle 7"/>
          <p:cNvSpPr/>
          <p:nvPr/>
        </p:nvSpPr>
        <p:spPr>
          <a:xfrm>
            <a:off x="5094514" y="68086"/>
            <a:ext cx="4049486" cy="2031325"/>
          </a:xfrm>
          <a:prstGeom prst="rect">
            <a:avLst/>
          </a:prstGeom>
        </p:spPr>
        <p:txBody>
          <a:bodyPr wrap="square">
            <a:spAutoFit/>
          </a:bodyPr>
          <a:lstStyle/>
          <a:p>
            <a:r>
              <a:rPr lang="en-US" dirty="0"/>
              <a:t> </a:t>
            </a:r>
            <a:r>
              <a:rPr lang="en-US" b="1" dirty="0">
                <a:solidFill>
                  <a:srgbClr val="00B0F0"/>
                </a:solidFill>
              </a:rPr>
              <a:t>Neuronal Doctrine:</a:t>
            </a:r>
          </a:p>
          <a:p>
            <a:r>
              <a:rPr lang="en-US" b="1" dirty="0" err="1">
                <a:solidFill>
                  <a:srgbClr val="00B0F0"/>
                </a:solidFill>
              </a:rPr>
              <a:t>Cajal</a:t>
            </a:r>
            <a:r>
              <a:rPr lang="en-US" b="1" dirty="0">
                <a:solidFill>
                  <a:srgbClr val="00B0F0"/>
                </a:solidFill>
              </a:rPr>
              <a:t> </a:t>
            </a:r>
            <a:r>
              <a:rPr lang="en-US" dirty="0"/>
              <a:t>: Nerve cells are discrete entities, and that they communicate with one another by means of specialized contacts that Sherrington called “synapses.”</a:t>
            </a:r>
          </a:p>
          <a:p>
            <a:r>
              <a:rPr lang="en-US" b="1" dirty="0">
                <a:solidFill>
                  <a:srgbClr val="00B0F0"/>
                </a:solidFill>
              </a:rPr>
              <a:t>Nobel Prize for Physiology or Medicine in 1906 to both Golgi and </a:t>
            </a:r>
            <a:r>
              <a:rPr lang="en-US" b="1" dirty="0" err="1">
                <a:solidFill>
                  <a:srgbClr val="00B0F0"/>
                </a:solidFill>
              </a:rPr>
              <a:t>Cajal</a:t>
            </a:r>
            <a:endParaRPr lang="en-US" dirty="0"/>
          </a:p>
        </p:txBody>
      </p:sp>
      <p:pic>
        <p:nvPicPr>
          <p:cNvPr id="14" name="Picture 13"/>
          <p:cNvPicPr>
            <a:picLocks noChangeAspect="1"/>
          </p:cNvPicPr>
          <p:nvPr/>
        </p:nvPicPr>
        <p:blipFill rotWithShape="1">
          <a:blip r:embed="rId3"/>
          <a:srcRect r="57861" b="45298"/>
          <a:stretch/>
        </p:blipFill>
        <p:spPr>
          <a:xfrm>
            <a:off x="0" y="673096"/>
            <a:ext cx="3416436" cy="4147098"/>
          </a:xfrm>
          <a:prstGeom prst="rect">
            <a:avLst/>
          </a:prstGeom>
        </p:spPr>
      </p:pic>
      <p:pic>
        <p:nvPicPr>
          <p:cNvPr id="15" name="Picture 14"/>
          <p:cNvPicPr>
            <a:picLocks noChangeAspect="1"/>
          </p:cNvPicPr>
          <p:nvPr/>
        </p:nvPicPr>
        <p:blipFill>
          <a:blip r:embed="rId4"/>
          <a:stretch>
            <a:fillRect/>
          </a:stretch>
        </p:blipFill>
        <p:spPr>
          <a:xfrm>
            <a:off x="125298" y="4371328"/>
            <a:ext cx="2903652" cy="2224246"/>
          </a:xfrm>
          <a:prstGeom prst="rect">
            <a:avLst/>
          </a:prstGeom>
        </p:spPr>
      </p:pic>
      <p:pic>
        <p:nvPicPr>
          <p:cNvPr id="16" name="Picture 15"/>
          <p:cNvPicPr>
            <a:picLocks noChangeAspect="1"/>
          </p:cNvPicPr>
          <p:nvPr/>
        </p:nvPicPr>
        <p:blipFill rotWithShape="1">
          <a:blip r:embed="rId5"/>
          <a:srcRect b="5566"/>
          <a:stretch/>
        </p:blipFill>
        <p:spPr>
          <a:xfrm>
            <a:off x="3416436" y="2058362"/>
            <a:ext cx="4202205" cy="2584149"/>
          </a:xfrm>
          <a:prstGeom prst="rect">
            <a:avLst/>
          </a:prstGeom>
        </p:spPr>
      </p:pic>
      <p:pic>
        <p:nvPicPr>
          <p:cNvPr id="17" name="Picture 16"/>
          <p:cNvPicPr>
            <a:picLocks noChangeAspect="1"/>
          </p:cNvPicPr>
          <p:nvPr/>
        </p:nvPicPr>
        <p:blipFill>
          <a:blip r:embed="rId6"/>
          <a:stretch>
            <a:fillRect/>
          </a:stretch>
        </p:blipFill>
        <p:spPr>
          <a:xfrm>
            <a:off x="3002687" y="4276929"/>
            <a:ext cx="2929915" cy="2335793"/>
          </a:xfrm>
          <a:prstGeom prst="rect">
            <a:avLst/>
          </a:prstGeom>
        </p:spPr>
      </p:pic>
      <p:pic>
        <p:nvPicPr>
          <p:cNvPr id="18" name="Picture 17"/>
          <p:cNvPicPr>
            <a:picLocks noChangeAspect="1"/>
          </p:cNvPicPr>
          <p:nvPr/>
        </p:nvPicPr>
        <p:blipFill>
          <a:blip r:embed="rId7"/>
          <a:stretch>
            <a:fillRect/>
          </a:stretch>
        </p:blipFill>
        <p:spPr>
          <a:xfrm>
            <a:off x="7043238" y="4042891"/>
            <a:ext cx="2078366" cy="2569831"/>
          </a:xfrm>
          <a:prstGeom prst="rect">
            <a:avLst/>
          </a:prstGeom>
        </p:spPr>
      </p:pic>
    </p:spTree>
    <p:extLst>
      <p:ext uri="{BB962C8B-B14F-4D97-AF65-F5344CB8AC3E}">
        <p14:creationId xmlns:p14="http://schemas.microsoft.com/office/powerpoint/2010/main" val="3320478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Neuronal Cells</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6</a:t>
            </a:fld>
            <a:endParaRPr lang="en-US"/>
          </a:p>
        </p:txBody>
      </p:sp>
      <p:pic>
        <p:nvPicPr>
          <p:cNvPr id="6" name="Picture 5"/>
          <p:cNvPicPr>
            <a:picLocks noChangeAspect="1"/>
          </p:cNvPicPr>
          <p:nvPr/>
        </p:nvPicPr>
        <p:blipFill>
          <a:blip r:embed="rId3"/>
          <a:stretch>
            <a:fillRect/>
          </a:stretch>
        </p:blipFill>
        <p:spPr>
          <a:xfrm>
            <a:off x="6673970" y="428889"/>
            <a:ext cx="2162175" cy="4457700"/>
          </a:xfrm>
          <a:prstGeom prst="rect">
            <a:avLst/>
          </a:prstGeom>
        </p:spPr>
      </p:pic>
      <p:pic>
        <p:nvPicPr>
          <p:cNvPr id="8" name="Picture 7"/>
          <p:cNvPicPr>
            <a:picLocks noChangeAspect="1"/>
          </p:cNvPicPr>
          <p:nvPr/>
        </p:nvPicPr>
        <p:blipFill>
          <a:blip r:embed="rId4"/>
          <a:stretch>
            <a:fillRect/>
          </a:stretch>
        </p:blipFill>
        <p:spPr>
          <a:xfrm>
            <a:off x="162680" y="813525"/>
            <a:ext cx="6076950" cy="2133600"/>
          </a:xfrm>
          <a:prstGeom prst="rect">
            <a:avLst/>
          </a:prstGeom>
        </p:spPr>
      </p:pic>
      <p:pic>
        <p:nvPicPr>
          <p:cNvPr id="9" name="Picture 8"/>
          <p:cNvPicPr>
            <a:picLocks noChangeAspect="1"/>
          </p:cNvPicPr>
          <p:nvPr/>
        </p:nvPicPr>
        <p:blipFill>
          <a:blip r:embed="rId5"/>
          <a:stretch>
            <a:fillRect/>
          </a:stretch>
        </p:blipFill>
        <p:spPr>
          <a:xfrm>
            <a:off x="180852" y="3218844"/>
            <a:ext cx="1695696" cy="2622048"/>
          </a:xfrm>
          <a:prstGeom prst="rect">
            <a:avLst/>
          </a:prstGeom>
        </p:spPr>
      </p:pic>
      <p:sp>
        <p:nvSpPr>
          <p:cNvPr id="10" name="TextBox 9"/>
          <p:cNvSpPr txBox="1"/>
          <p:nvPr/>
        </p:nvSpPr>
        <p:spPr>
          <a:xfrm>
            <a:off x="5081451" y="383961"/>
            <a:ext cx="1033599" cy="374123"/>
          </a:xfrm>
          <a:prstGeom prst="rect">
            <a:avLst/>
          </a:prstGeom>
          <a:noFill/>
        </p:spPr>
        <p:txBody>
          <a:bodyPr wrap="square" rtlCol="0">
            <a:spAutoFit/>
          </a:bodyPr>
          <a:lstStyle/>
          <a:p>
            <a:r>
              <a:rPr lang="en-US" dirty="0">
                <a:solidFill>
                  <a:srgbClr val="FF0000"/>
                </a:solidFill>
              </a:rPr>
              <a:t>No axon</a:t>
            </a:r>
          </a:p>
        </p:txBody>
      </p:sp>
      <p:sp>
        <p:nvSpPr>
          <p:cNvPr id="11" name="TextBox 10"/>
          <p:cNvSpPr txBox="1"/>
          <p:nvPr/>
        </p:nvSpPr>
        <p:spPr>
          <a:xfrm>
            <a:off x="1249679" y="2334574"/>
            <a:ext cx="1033599" cy="646331"/>
          </a:xfrm>
          <a:prstGeom prst="rect">
            <a:avLst/>
          </a:prstGeom>
          <a:noFill/>
        </p:spPr>
        <p:txBody>
          <a:bodyPr wrap="square" rtlCol="0">
            <a:spAutoFit/>
          </a:bodyPr>
          <a:lstStyle/>
          <a:p>
            <a:r>
              <a:rPr lang="en-US" dirty="0">
                <a:solidFill>
                  <a:srgbClr val="FF0000"/>
                </a:solidFill>
              </a:rPr>
              <a:t>short axon</a:t>
            </a:r>
          </a:p>
        </p:txBody>
      </p:sp>
      <p:pic>
        <p:nvPicPr>
          <p:cNvPr id="12" name="Picture 11"/>
          <p:cNvPicPr>
            <a:picLocks noChangeAspect="1"/>
          </p:cNvPicPr>
          <p:nvPr/>
        </p:nvPicPr>
        <p:blipFill>
          <a:blip r:embed="rId6"/>
          <a:stretch>
            <a:fillRect/>
          </a:stretch>
        </p:blipFill>
        <p:spPr>
          <a:xfrm>
            <a:off x="2396367" y="2879291"/>
            <a:ext cx="2574112" cy="3715537"/>
          </a:xfrm>
          <a:prstGeom prst="rect">
            <a:avLst/>
          </a:prstGeom>
        </p:spPr>
      </p:pic>
      <p:sp>
        <p:nvSpPr>
          <p:cNvPr id="13" name="Rectangle 12"/>
          <p:cNvSpPr/>
          <p:nvPr/>
        </p:nvSpPr>
        <p:spPr>
          <a:xfrm>
            <a:off x="4970479" y="4942030"/>
            <a:ext cx="3944983" cy="1200329"/>
          </a:xfrm>
          <a:prstGeom prst="rect">
            <a:avLst/>
          </a:prstGeom>
        </p:spPr>
        <p:txBody>
          <a:bodyPr wrap="square">
            <a:spAutoFit/>
          </a:bodyPr>
          <a:lstStyle/>
          <a:p>
            <a:r>
              <a:rPr lang="en-US" b="1" dirty="0">
                <a:solidFill>
                  <a:srgbClr val="00B0F0"/>
                </a:solidFill>
              </a:rPr>
              <a:t>Nerve cell are of various types; shapes and sizes and are axons are like a pile of noodles; they are difficult to track without staining.</a:t>
            </a:r>
          </a:p>
        </p:txBody>
      </p:sp>
    </p:spTree>
    <p:extLst>
      <p:ext uri="{BB962C8B-B14F-4D97-AF65-F5344CB8AC3E}">
        <p14:creationId xmlns:p14="http://schemas.microsoft.com/office/powerpoint/2010/main" val="2131019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Neuronal System</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7</a:t>
            </a:fld>
            <a:endParaRPr lang="en-US"/>
          </a:p>
        </p:txBody>
      </p:sp>
      <p:pic>
        <p:nvPicPr>
          <p:cNvPr id="6" name="Picture 5"/>
          <p:cNvPicPr>
            <a:picLocks noChangeAspect="1"/>
          </p:cNvPicPr>
          <p:nvPr/>
        </p:nvPicPr>
        <p:blipFill>
          <a:blip r:embed="rId3"/>
          <a:stretch>
            <a:fillRect/>
          </a:stretch>
        </p:blipFill>
        <p:spPr>
          <a:xfrm>
            <a:off x="424216" y="548639"/>
            <a:ext cx="6662384" cy="4306175"/>
          </a:xfrm>
          <a:prstGeom prst="rect">
            <a:avLst/>
          </a:prstGeom>
        </p:spPr>
      </p:pic>
      <p:sp>
        <p:nvSpPr>
          <p:cNvPr id="7" name="Rectangle 6"/>
          <p:cNvSpPr/>
          <p:nvPr/>
        </p:nvSpPr>
        <p:spPr>
          <a:xfrm>
            <a:off x="628650" y="4854814"/>
            <a:ext cx="6574972" cy="1015663"/>
          </a:xfrm>
          <a:prstGeom prst="rect">
            <a:avLst/>
          </a:prstGeom>
        </p:spPr>
        <p:txBody>
          <a:bodyPr wrap="square">
            <a:spAutoFit/>
          </a:bodyPr>
          <a:lstStyle/>
          <a:p>
            <a:pPr marL="285750" indent="-285750">
              <a:buFont typeface="Arial" panose="020B0604020202020204" pitchFamily="34" charset="0"/>
              <a:buChar char="•"/>
            </a:pPr>
            <a:r>
              <a:rPr lang="en-US" sz="2000" dirty="0"/>
              <a:t>Soma - cell body (4µm to 100µm in diameter) </a:t>
            </a:r>
          </a:p>
          <a:p>
            <a:pPr marL="285750" indent="-285750">
              <a:buFont typeface="Arial" panose="020B0604020202020204" pitchFamily="34" charset="0"/>
              <a:buChar char="•"/>
            </a:pPr>
            <a:r>
              <a:rPr lang="en-US" sz="2000" dirty="0"/>
              <a:t>Axon - Output terminal (1µm-1mm in diameter) </a:t>
            </a:r>
          </a:p>
          <a:p>
            <a:pPr marL="285750" indent="-285750">
              <a:buFont typeface="Arial" panose="020B0604020202020204" pitchFamily="34" charset="0"/>
              <a:buChar char="•"/>
            </a:pPr>
            <a:r>
              <a:rPr lang="en-US" sz="2000" dirty="0"/>
              <a:t>Dendrite - Input terminal</a:t>
            </a:r>
          </a:p>
        </p:txBody>
      </p:sp>
      <p:sp>
        <p:nvSpPr>
          <p:cNvPr id="8" name="TextBox 7"/>
          <p:cNvSpPr txBox="1"/>
          <p:nvPr/>
        </p:nvSpPr>
        <p:spPr>
          <a:xfrm>
            <a:off x="143692" y="5832673"/>
            <a:ext cx="8856617" cy="707886"/>
          </a:xfrm>
          <a:prstGeom prst="rect">
            <a:avLst/>
          </a:prstGeom>
          <a:noFill/>
        </p:spPr>
        <p:txBody>
          <a:bodyPr wrap="square" rtlCol="0">
            <a:spAutoFit/>
          </a:bodyPr>
          <a:lstStyle/>
          <a:p>
            <a:r>
              <a:rPr lang="en-US" sz="2000" b="1" dirty="0">
                <a:solidFill>
                  <a:srgbClr val="0070C0"/>
                </a:solidFill>
              </a:rPr>
              <a:t>Knowing the structure – can we understand its function? </a:t>
            </a:r>
            <a:r>
              <a:rPr lang="en-US" sz="2000" b="1" dirty="0">
                <a:solidFill>
                  <a:schemeClr val="accent1">
                    <a:lumMod val="40000"/>
                    <a:lumOff val="60000"/>
                  </a:schemeClr>
                </a:solidFill>
              </a:rPr>
              <a:t>And then understand behavior</a:t>
            </a:r>
          </a:p>
        </p:txBody>
      </p:sp>
    </p:spTree>
    <p:extLst>
      <p:ext uri="{BB962C8B-B14F-4D97-AF65-F5344CB8AC3E}">
        <p14:creationId xmlns:p14="http://schemas.microsoft.com/office/powerpoint/2010/main" val="313115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Cell Membrane</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8</a:t>
            </a:fld>
            <a:endParaRPr lang="en-US"/>
          </a:p>
        </p:txBody>
      </p:sp>
      <p:pic>
        <p:nvPicPr>
          <p:cNvPr id="6" name="Picture 5"/>
          <p:cNvPicPr>
            <a:picLocks noChangeAspect="1"/>
          </p:cNvPicPr>
          <p:nvPr/>
        </p:nvPicPr>
        <p:blipFill>
          <a:blip r:embed="rId3"/>
          <a:stretch>
            <a:fillRect/>
          </a:stretch>
        </p:blipFill>
        <p:spPr>
          <a:xfrm>
            <a:off x="1064624" y="718246"/>
            <a:ext cx="6786154" cy="4870613"/>
          </a:xfrm>
          <a:prstGeom prst="rect">
            <a:avLst/>
          </a:prstGeom>
        </p:spPr>
      </p:pic>
      <mc:AlternateContent xmlns:mc="http://schemas.openxmlformats.org/markup-compatibility/2006" xmlns:a14="http://schemas.microsoft.com/office/drawing/2010/main">
        <mc:Choice Requires="a14">
          <p:sp>
            <p:nvSpPr>
              <p:cNvPr id="7" name="Rectangle 6"/>
              <p:cNvSpPr/>
              <p:nvPr/>
            </p:nvSpPr>
            <p:spPr>
              <a:xfrm>
                <a:off x="300446" y="5579425"/>
                <a:ext cx="7550332" cy="923330"/>
              </a:xfrm>
              <a:prstGeom prst="rect">
                <a:avLst/>
              </a:prstGeom>
            </p:spPr>
            <p:txBody>
              <a:bodyPr wrap="square">
                <a:spAutoFit/>
              </a:bodyPr>
              <a:lstStyle/>
              <a:p>
                <a:pPr marL="285750" indent="-285750">
                  <a:buFont typeface="Arial" panose="020B0604020202020204" pitchFamily="34" charset="0"/>
                  <a:buChar char="•"/>
                </a:pPr>
                <a:r>
                  <a:rPr lang="en-US" dirty="0"/>
                  <a:t>5 Million lipid molecules per </a:t>
                </a:r>
                <a:r>
                  <a:rPr lang="en-US" dirty="0" err="1"/>
                  <a:t>sq</a:t>
                </a:r>
                <a:r>
                  <a:rPr lang="en-US" dirty="0"/>
                  <a:t> micron. ∼ </a:t>
                </a:r>
              </a:p>
              <a:p>
                <a:pPr marL="285750" indent="-285750">
                  <a:buFont typeface="Arial" panose="020B0604020202020204" pitchFamily="34" charset="0"/>
                  <a:buChar char="•"/>
                </a:pP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10</m:t>
                        </m:r>
                      </m:e>
                      <m:sup>
                        <m:r>
                          <a:rPr lang="en-US" i="1" dirty="0" smtClean="0">
                            <a:latin typeface="Cambria Math" panose="02040503050406030204" pitchFamily="18" charset="0"/>
                          </a:rPr>
                          <m:t>9</m:t>
                        </m:r>
                      </m:sup>
                    </m:sSup>
                  </m:oMath>
                </a14:m>
                <a:r>
                  <a:rPr lang="en-US" dirty="0"/>
                  <a:t> lipid molecules in the plasma membrane of a small animal cell </a:t>
                </a:r>
              </a:p>
              <a:p>
                <a:pPr marL="285750" indent="-285750">
                  <a:buFont typeface="Arial" panose="020B0604020202020204" pitchFamily="34" charset="0"/>
                  <a:buChar char="•"/>
                </a:pPr>
                <a:r>
                  <a:rPr lang="en-US" dirty="0"/>
                  <a:t>4-8nm</a:t>
                </a:r>
                <a14:m>
                  <m:oMath xmlns:m="http://schemas.openxmlformats.org/officeDocument/2006/math">
                    <m:r>
                      <a:rPr lang="en-US" b="0" i="1" smtClean="0">
                        <a:latin typeface="Cambria Math" panose="02040503050406030204" pitchFamily="18" charset="0"/>
                      </a:rPr>
                      <m:t> </m:t>
                    </m:r>
                  </m:oMath>
                </a14:m>
                <a:r>
                  <a:rPr lang="en-US" dirty="0"/>
                  <a:t> thick</a:t>
                </a:r>
              </a:p>
            </p:txBody>
          </p:sp>
        </mc:Choice>
        <mc:Fallback xmlns="">
          <p:sp>
            <p:nvSpPr>
              <p:cNvPr id="7" name="Rectangle 6"/>
              <p:cNvSpPr>
                <a:spLocks noRot="1" noChangeAspect="1" noMove="1" noResize="1" noEditPoints="1" noAdjustHandles="1" noChangeArrowheads="1" noChangeShapeType="1" noTextEdit="1"/>
              </p:cNvSpPr>
              <p:nvPr/>
            </p:nvSpPr>
            <p:spPr>
              <a:xfrm>
                <a:off x="300446" y="5579425"/>
                <a:ext cx="7550332" cy="923330"/>
              </a:xfrm>
              <a:prstGeom prst="rect">
                <a:avLst/>
              </a:prstGeom>
              <a:blipFill>
                <a:blip r:embed="rId4"/>
                <a:stretch>
                  <a:fillRect l="-484" t="-4605" b="-9211"/>
                </a:stretch>
              </a:blipFill>
            </p:spPr>
            <p:txBody>
              <a:bodyPr/>
              <a:lstStyle/>
              <a:p>
                <a:r>
                  <a:rPr lang="en-US">
                    <a:noFill/>
                  </a:rPr>
                  <a:t> </a:t>
                </a:r>
              </a:p>
            </p:txBody>
          </p:sp>
        </mc:Fallback>
      </mc:AlternateContent>
      <p:sp>
        <p:nvSpPr>
          <p:cNvPr id="8" name="TextBox 7"/>
          <p:cNvSpPr txBox="1"/>
          <p:nvPr/>
        </p:nvSpPr>
        <p:spPr>
          <a:xfrm>
            <a:off x="4572000" y="71915"/>
            <a:ext cx="4467497" cy="646331"/>
          </a:xfrm>
          <a:prstGeom prst="rect">
            <a:avLst/>
          </a:prstGeom>
          <a:noFill/>
        </p:spPr>
        <p:txBody>
          <a:bodyPr wrap="square" rtlCol="0">
            <a:spAutoFit/>
          </a:bodyPr>
          <a:lstStyle/>
          <a:p>
            <a:r>
              <a:rPr lang="en-US" b="1" dirty="0">
                <a:solidFill>
                  <a:srgbClr val="FF0000"/>
                </a:solidFill>
              </a:rPr>
              <a:t>Membrane</a:t>
            </a:r>
            <a:r>
              <a:rPr lang="en-US" dirty="0"/>
              <a:t> is decorated with proteins that operate as </a:t>
            </a:r>
            <a:r>
              <a:rPr lang="en-US" b="1" dirty="0">
                <a:solidFill>
                  <a:srgbClr val="00B050"/>
                </a:solidFill>
              </a:rPr>
              <a:t>channels</a:t>
            </a:r>
            <a:r>
              <a:rPr lang="en-US" dirty="0"/>
              <a:t> and </a:t>
            </a:r>
            <a:r>
              <a:rPr lang="en-US" b="1" dirty="0">
                <a:solidFill>
                  <a:srgbClr val="0070C0"/>
                </a:solidFill>
              </a:rPr>
              <a:t>pumps</a:t>
            </a:r>
            <a:r>
              <a:rPr lang="en-US" dirty="0"/>
              <a:t> </a:t>
            </a:r>
          </a:p>
        </p:txBody>
      </p:sp>
    </p:spTree>
    <p:extLst>
      <p:ext uri="{BB962C8B-B14F-4D97-AF65-F5344CB8AC3E}">
        <p14:creationId xmlns:p14="http://schemas.microsoft.com/office/powerpoint/2010/main" val="514371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Cell Membrane Resistance</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9</a:t>
            </a:fld>
            <a:endParaRPr lang="en-US"/>
          </a:p>
        </p:txBody>
      </p:sp>
      <p:pic>
        <p:nvPicPr>
          <p:cNvPr id="6" name="Picture 5"/>
          <p:cNvPicPr>
            <a:picLocks noChangeAspect="1"/>
          </p:cNvPicPr>
          <p:nvPr/>
        </p:nvPicPr>
        <p:blipFill rotWithShape="1">
          <a:blip r:embed="rId2"/>
          <a:srcRect r="36525"/>
          <a:stretch/>
        </p:blipFill>
        <p:spPr>
          <a:xfrm>
            <a:off x="103909" y="868256"/>
            <a:ext cx="5672266" cy="2900795"/>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103909" y="4084301"/>
                <a:ext cx="5748251" cy="2585323"/>
              </a:xfrm>
              <a:prstGeom prst="rect">
                <a:avLst/>
              </a:prstGeom>
              <a:noFill/>
            </p:spPr>
            <p:txBody>
              <a:bodyPr wrap="square" rtlCol="0">
                <a:spAutoFit/>
              </a:bodyPr>
              <a:lstStyle/>
              <a:p>
                <a:pPr marL="285750" indent="-285750">
                  <a:buFont typeface="Arial" panose="020B0604020202020204" pitchFamily="34" charset="0"/>
                  <a:buChar char="•"/>
                </a:pPr>
                <a:r>
                  <a:rPr lang="en-US" dirty="0"/>
                  <a:t>Conductance is proportional to the area of the cell membrane. To compare cells with diﬀerent sizes, deﬁne speciﬁc membrane resistance (Rm) to be </a:t>
                </a:r>
                <a:r>
                  <a:rPr lang="en-US" dirty="0" err="1"/>
                  <a:t>Rin</a:t>
                </a:r>
                <a:r>
                  <a:rPr lang="en-US" dirty="0"/>
                  <a:t> = Rm/4πa2 </a:t>
                </a:r>
              </a:p>
              <a:p>
                <a:pPr marL="285750" indent="-285750">
                  <a:buFont typeface="Arial" panose="020B0604020202020204" pitchFamily="34" charset="0"/>
                  <a:buChar char="•"/>
                </a:pPr>
                <a:r>
                  <a:rPr lang="en-US" dirty="0">
                    <a:solidFill>
                      <a:srgbClr val="FF0000"/>
                    </a:solidFill>
                  </a:rPr>
                  <a:t>What is the resistance?</a:t>
                </a:r>
              </a:p>
              <a:p>
                <a:pPr marL="285750" indent="-285750">
                  <a:buFont typeface="Arial" panose="020B0604020202020204" pitchFamily="34" charset="0"/>
                  <a:buChar char="•"/>
                </a:pPr>
                <a:r>
                  <a:rPr lang="en-US" dirty="0"/>
                  <a:t>Rm of a biological lipid bilayer is in the range of 20-50 MΩ cm2</a:t>
                </a:r>
              </a:p>
              <a:p>
                <a:pPr marL="285750" indent="-285750">
                  <a:buFont typeface="Arial" panose="020B0604020202020204" pitchFamily="34" charset="0"/>
                  <a:buChar char="•"/>
                </a:pPr>
                <a:r>
                  <a:rPr lang="en-US" dirty="0"/>
                  <a:t>Rm of pure (artiﬁcial) lipid bilayer is in the range of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10</m:t>
                        </m:r>
                      </m:e>
                      <m:sup>
                        <m:r>
                          <a:rPr lang="en-US" b="0" i="1" dirty="0" smtClean="0">
                            <a:latin typeface="Cambria Math" panose="02040503050406030204" pitchFamily="18" charset="0"/>
                          </a:rPr>
                          <m:t>17</m:t>
                        </m:r>
                      </m:sup>
                    </m:sSup>
                  </m:oMath>
                </a14:m>
                <a:r>
                  <a:rPr lang="en-US" dirty="0"/>
                  <a:t>Ω cm2.</a:t>
                </a:r>
              </a:p>
              <a:p>
                <a:pPr marL="285750" indent="-285750">
                  <a:buFont typeface="Arial" panose="020B0604020202020204" pitchFamily="34" charset="0"/>
                  <a:buChar char="•"/>
                </a:pPr>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03909" y="4084301"/>
                <a:ext cx="5748251" cy="2585323"/>
              </a:xfrm>
              <a:prstGeom prst="rect">
                <a:avLst/>
              </a:prstGeom>
              <a:blipFill>
                <a:blip r:embed="rId3"/>
                <a:stretch>
                  <a:fillRect l="-636" t="-1415" r="-742"/>
                </a:stretch>
              </a:blipFill>
            </p:spPr>
            <p:txBody>
              <a:bodyPr/>
              <a:lstStyle/>
              <a:p>
                <a:r>
                  <a:rPr lang="en-US">
                    <a:noFill/>
                  </a:rPr>
                  <a:t> </a:t>
                </a:r>
              </a:p>
            </p:txBody>
          </p:sp>
        </mc:Fallback>
      </mc:AlternateContent>
      <p:pic>
        <p:nvPicPr>
          <p:cNvPr id="8" name="Picture 7"/>
          <p:cNvPicPr>
            <a:picLocks noChangeAspect="1"/>
          </p:cNvPicPr>
          <p:nvPr/>
        </p:nvPicPr>
        <p:blipFill>
          <a:blip r:embed="rId4"/>
          <a:stretch>
            <a:fillRect/>
          </a:stretch>
        </p:blipFill>
        <p:spPr>
          <a:xfrm>
            <a:off x="5852160" y="4095626"/>
            <a:ext cx="3291840" cy="2362646"/>
          </a:xfrm>
          <a:prstGeom prst="rect">
            <a:avLst/>
          </a:prstGeom>
        </p:spPr>
      </p:pic>
      <p:grpSp>
        <p:nvGrpSpPr>
          <p:cNvPr id="16" name="Group 15">
            <a:extLst>
              <a:ext uri="{FF2B5EF4-FFF2-40B4-BE49-F238E27FC236}">
                <a16:creationId xmlns:a16="http://schemas.microsoft.com/office/drawing/2014/main" id="{08682C81-2CAC-4105-A953-9ED0F4C23B0C}"/>
              </a:ext>
            </a:extLst>
          </p:cNvPr>
          <p:cNvGrpSpPr/>
          <p:nvPr/>
        </p:nvGrpSpPr>
        <p:grpSpPr>
          <a:xfrm>
            <a:off x="6296297" y="1053737"/>
            <a:ext cx="2055223" cy="2159726"/>
            <a:chOff x="6296297" y="1053737"/>
            <a:chExt cx="2055223" cy="2159726"/>
          </a:xfrm>
        </p:grpSpPr>
        <p:cxnSp>
          <p:nvCxnSpPr>
            <p:cNvPr id="11" name="Straight Arrow Connector 10">
              <a:extLst>
                <a:ext uri="{FF2B5EF4-FFF2-40B4-BE49-F238E27FC236}">
                  <a16:creationId xmlns:a16="http://schemas.microsoft.com/office/drawing/2014/main" id="{20CF97A3-8726-4166-A7D0-1458D754F2F8}"/>
                </a:ext>
              </a:extLst>
            </p:cNvPr>
            <p:cNvCxnSpPr/>
            <p:nvPr/>
          </p:nvCxnSpPr>
          <p:spPr>
            <a:xfrm flipV="1">
              <a:off x="7297783" y="1053737"/>
              <a:ext cx="0" cy="2159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BF13333-6ACC-471C-B545-4E1FC9D3B09A}"/>
                </a:ext>
              </a:extLst>
            </p:cNvPr>
            <p:cNvCxnSpPr/>
            <p:nvPr/>
          </p:nvCxnSpPr>
          <p:spPr>
            <a:xfrm>
              <a:off x="6331131" y="2318653"/>
              <a:ext cx="20203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9151ADA-DC9D-4FB1-B636-2105F9A58F66}"/>
                </a:ext>
              </a:extLst>
            </p:cNvPr>
            <p:cNvCxnSpPr/>
            <p:nvPr/>
          </p:nvCxnSpPr>
          <p:spPr>
            <a:xfrm flipV="1">
              <a:off x="6296297" y="1428206"/>
              <a:ext cx="1985554" cy="1785257"/>
            </a:xfrm>
            <a:prstGeom prst="line">
              <a:avLst/>
            </a:prstGeom>
            <a:ln w="381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9402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2e2712eb-40ce-43e7-b01a-7193b7d3f3f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A73DC773E849E4FAF98599EEDE938D1" ma:contentTypeVersion="15" ma:contentTypeDescription="Create a new document." ma:contentTypeScope="" ma:versionID="3c4033cbaca881d733eb2d7593fe1a1b">
  <xsd:schema xmlns:xsd="http://www.w3.org/2001/XMLSchema" xmlns:xs="http://www.w3.org/2001/XMLSchema" xmlns:p="http://schemas.microsoft.com/office/2006/metadata/properties" xmlns:ns3="d7459d5d-92a6-4cc1-a2c9-6e933908d977" xmlns:ns4="2e2712eb-40ce-43e7-b01a-7193b7d3f3f9" targetNamespace="http://schemas.microsoft.com/office/2006/metadata/properties" ma:root="true" ma:fieldsID="d09f22669a91943eff251976698d378b" ns3:_="" ns4:_="">
    <xsd:import namespace="d7459d5d-92a6-4cc1-a2c9-6e933908d977"/>
    <xsd:import namespace="2e2712eb-40ce-43e7-b01a-7193b7d3f3f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KeyPoints" minOccurs="0"/>
                <xsd:element ref="ns4:MediaServiceKeyPoints" minOccurs="0"/>
                <xsd:element ref="ns4:MediaLengthInSeconds" minOccurs="0"/>
                <xsd:element ref="ns4:MediaServiceAutoTags" minOccurs="0"/>
                <xsd:element ref="ns4:MediaServiceOCR" minOccurs="0"/>
                <xsd:element ref="ns4:MediaServiceGenerationTime" minOccurs="0"/>
                <xsd:element ref="ns4:MediaServiceEventHashCode" minOccurs="0"/>
                <xsd:element ref="ns4:_activity"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459d5d-92a6-4cc1-a2c9-6e933908d97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e2712eb-40ce-43e7-b01a-7193b7d3f3f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LengthInSeconds" ma:index="16" nillable="true" ma:displayName="Length (seconds)" ma:internalName="MediaLengthInSeconds" ma:readOnly="true">
      <xsd:simpleType>
        <xsd:restriction base="dms:Unknow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0719260-B463-487A-856E-422D90616F3C}">
  <ds:schemaRefs>
    <ds:schemaRef ds:uri="http://schemas.microsoft.com/office/infopath/2007/PartnerControls"/>
    <ds:schemaRef ds:uri="http://schemas.microsoft.com/office/2006/documentManagement/types"/>
    <ds:schemaRef ds:uri="http://schemas.microsoft.com/office/2006/metadata/properties"/>
    <ds:schemaRef ds:uri="2e2712eb-40ce-43e7-b01a-7193b7d3f3f9"/>
    <ds:schemaRef ds:uri="http://purl.org/dc/terms/"/>
    <ds:schemaRef ds:uri="http://purl.org/dc/elements/1.1/"/>
    <ds:schemaRef ds:uri="d7459d5d-92a6-4cc1-a2c9-6e933908d977"/>
    <ds:schemaRef ds:uri="http://www.w3.org/XML/1998/namespace"/>
    <ds:schemaRef ds:uri="http://purl.org/dc/dcmitype/"/>
    <ds:schemaRef ds:uri="http://schemas.openxmlformats.org/package/2006/metadata/core-properties"/>
  </ds:schemaRefs>
</ds:datastoreItem>
</file>

<file path=customXml/itemProps2.xml><?xml version="1.0" encoding="utf-8"?>
<ds:datastoreItem xmlns:ds="http://schemas.openxmlformats.org/officeDocument/2006/customXml" ds:itemID="{DBF2260D-AD2F-44D2-AF2A-13F66731606D}">
  <ds:schemaRefs>
    <ds:schemaRef ds:uri="http://schemas.microsoft.com/sharepoint/v3/contenttype/forms"/>
  </ds:schemaRefs>
</ds:datastoreItem>
</file>

<file path=customXml/itemProps3.xml><?xml version="1.0" encoding="utf-8"?>
<ds:datastoreItem xmlns:ds="http://schemas.openxmlformats.org/officeDocument/2006/customXml" ds:itemID="{991FD2A6-2002-4768-9E16-5D01194147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7459d5d-92a6-4cc1-a2c9-6e933908d977"/>
    <ds:schemaRef ds:uri="2e2712eb-40ce-43e7-b01a-7193b7d3f3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12199</TotalTime>
  <Words>1827</Words>
  <Application>Microsoft Office PowerPoint</Application>
  <PresentationFormat>On-screen Show (4:3)</PresentationFormat>
  <Paragraphs>187</Paragraphs>
  <Slides>16</Slides>
  <Notes>12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EE746 Neuromorphic Engineering Lecture 2.1: Biological Neuron</vt:lpstr>
      <vt:lpstr>Invariant representation: Whole</vt:lpstr>
      <vt:lpstr>Cerebral Cortex</vt:lpstr>
      <vt:lpstr>6 layers of the brain after staining</vt:lpstr>
      <vt:lpstr>Cajal vs.(and) Golgi</vt:lpstr>
      <vt:lpstr>Neuronal Cells</vt:lpstr>
      <vt:lpstr>Essential Neuronal System</vt:lpstr>
      <vt:lpstr>Cell Membrane</vt:lpstr>
      <vt:lpstr>Cell Membrane Resistance</vt:lpstr>
      <vt:lpstr>Cell Membrane Capacitance and τ_RC</vt:lpstr>
      <vt:lpstr>Cell Membrane</vt:lpstr>
      <vt:lpstr>Ion pumps maintain gradient</vt:lpstr>
      <vt:lpstr>Potential Across the membrane due to ionic concentration difference</vt:lpstr>
      <vt:lpstr>Analogy: Osmosis</vt:lpstr>
      <vt:lpstr>Ionic Concentration difference due to applied bias</vt:lpstr>
      <vt:lpstr>What is the extent of charge imbalance vs. total ionic charge?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EE746 Neuromorphic Engineering</dc:title>
  <dc:creator>UG</dc:creator>
  <cp:lastModifiedBy>Udayan Ganguly</cp:lastModifiedBy>
  <cp:revision>168</cp:revision>
  <dcterms:created xsi:type="dcterms:W3CDTF">2017-07-17T10:52:55Z</dcterms:created>
  <dcterms:modified xsi:type="dcterms:W3CDTF">2024-01-18T08:43:23Z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0x0101003A73DC773E849E4FAF98599EEDE938D1</vt:lpwstr>
  </property>
</Properties>
</file>