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3"/>
  </p:notesMasterIdLst>
  <p:sldIdLst>
    <p:sldId id="256" r:id="rId5"/>
    <p:sldId id="276" r:id="rId6"/>
    <p:sldId id="278" r:id="rId7"/>
    <p:sldId id="277" r:id="rId8"/>
    <p:sldId id="279" r:id="rId9"/>
    <p:sldId id="281" r:id="rId10"/>
    <p:sldId id="302" r:id="rId11"/>
    <p:sldId id="301" r:id="rId12"/>
    <p:sldId id="280" r:id="rId13"/>
    <p:sldId id="282" r:id="rId14"/>
    <p:sldId id="283" r:id="rId15"/>
    <p:sldId id="284" r:id="rId16"/>
    <p:sldId id="285" r:id="rId17"/>
    <p:sldId id="297" r:id="rId18"/>
    <p:sldId id="300" r:id="rId19"/>
    <p:sldId id="286" r:id="rId20"/>
    <p:sldId id="288" r:id="rId21"/>
    <p:sldId id="289" r:id="rId22"/>
    <p:sldId id="290" r:id="rId23"/>
    <p:sldId id="291" r:id="rId24"/>
    <p:sldId id="287" r:id="rId25"/>
    <p:sldId id="292" r:id="rId26"/>
    <p:sldId id="293" r:id="rId27"/>
    <p:sldId id="296" r:id="rId28"/>
    <p:sldId id="294" r:id="rId29"/>
    <p:sldId id="299" r:id="rId30"/>
    <p:sldId id="295" r:id="rId31"/>
    <p:sldId id="29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642" autoAdjust="0"/>
  </p:normalViewPr>
  <p:slideViewPr>
    <p:cSldViewPr snapToGrid="0">
      <p:cViewPr varScale="1">
        <p:scale>
          <a:sx n="69" d="100"/>
          <a:sy n="69" d="100"/>
        </p:scale>
        <p:origin x="1449" y="3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08-17T13:20:08.090"/>
    </inkml:context>
    <inkml:brush xml:id="br0">
      <inkml:brushProperty name="width" value="0.05292" units="cm"/>
      <inkml:brushProperty name="height" value="0.05292" units="cm"/>
      <inkml:brushProperty name="color" value="#FF0000"/>
    </inkml:brush>
  </inkml:definitions>
  <inkml:trace contextRef="#ctx0" brushRef="#br0">3859 6511 345 0,'0'0'31'0,"0"0"-31"15,0 0 0-15,0 0 0 16,0 0 181-16,0 0 31 0,0 0 5 0,0 0 2 0,0 0-73 0,0 0-14 16,-5 3-4-16,5-3 0 0,-6 0-44 0,6 0-10 15,-3 0-2-15,3 0 0 0,-9 0-14 0,9 0-3 16,-6 0-1-16,6 0 0 15,-6 0 2-15,6 0 0 0,-6 0 0 0,6 0 0 0,0 0-16 0,0 0-4 16,0 0 0-16,0 0 0 0,0 0 0 0,0 0 0 16,0 0 0-16,0 0 0 0,0 0-11 0,0 0-2 15,0 0-1-15,0 0 0 0,9-3 10 0,3 1 1 16,0-1 1-16,2-2 0 0,1-3-23 0,0 0-11 16,6 0 10-16,-6 3-10 0,6-6 24 0,3 3 0 0,2 0-1 15,1 0 0-15,0 3-11 0,3-3-1 0,2 0-1 0,-8 0 0 16,3-2-10-16,-3-1 0 0,3 3 0 0,-4-2-11 15,4-1 11-15,-3 3 0 0,3 3 0 0,-3-3-8 16,2-3 17-16,-2 3 4 0,-3 3 1 0,6 0 0 16,-3-3-14-16,-3 2 0 0,-1 1 0 0,1 3 0 15,-3-1 19-15,-3 0 1 0,0 1 0 0,-3-1 0 16,3 3-20-16,-9 0 0 0,3 0 0 0,-9 0 0 16,0 0 0-16,0 0 0 0,0 0 0 0,0 0 0 15,0 0 0-15,0 0 0 0,0 0 0 0,0 0 0 0,0 0 10 16,0 0-2-16,0 0 0 0,0 0 0 15,-3-8-8-15,0 0 0 0,0 3 9 0,-3 2-9 16,6-2 0-16,-9 0 0 0,0 2 0 0,0-2 8 16,0-1-8-16,-3 1 0 0,3 0-8 0,-6-3 8 15,6 2 0-15,-6-1 0 0,0 1 0 0,4 1 0 0,2 0 0 0,-3 2 0 16,3-8 0-16,-9 4-8 0,6 1 8 0,-3-2 0 16,3 0 0-16,0 0 0 0,0 3 0 0,1-3 0 15,2 0 0-15,-3 3 0 0,3 2 0 0,3-2 9 16,3 2-9-16,3 3 0 0,0 0 0 0,0 0 0 15,0 0 0-15,0 0-12 0,0 0 12 0,0 0 0 16,0 0 0-16,0 0-9 0,0 0 9 0,0 0 0 16,0 0 0-16,0 0 0 0,3 6 0 0,3-1 0 15,3-2 0-15,-3-1-12 0,3 4 12 0,2-4 0 16,-2 1 8-16,6-3-8 0,-3 2 0 0,3 1 0 0,0 0 0 0,0-1 8 16,3-2-8-16,0 3 0 0,2-3 0 15,-8 3 8-15,6-1-8 0,-3 1 0 0,0 0 0 16,0 2 0-16,3-2 0 0,-9-1 0 15,0 4 0-15,2-1 0 0,-5 0 0 0,3 3 0 0,-3-5 0 16,-3 7 0 0,0-4 0-16,-3 4 8 0,0 1-8 0,-3-1 8 0,0 1 8 0,-9-1 3 0,3 4 0 0,-2 2 0 15,2-3 10-15,-6 3 3 0,0 2 0 0,0 1 0 16,0-6-20-16,-3 3-3 0,-3-3-1 0,9 3 0 16,-5 0-8-16,2 2 0 0,6-4 0 0,-6 1 0 15,3 1 0-15,3-5 0 0,3-1 0 0,0 1 0 16,3-3-56-16,3 0-6 0,0 0-2 0,3-3-1292 15</inkml:trace>
  <inkml:trace contextRef="#ctx0" brushRef="#br0" timeOffset="3522.23">8369 6191 345 0,'0'0'15'0,"0"0"4"0,0 0-19 0,0 0 0 0,0 0 0 0,0 0 0 16,0 0 72-16,0 0 12 0,0 0 1 0,0 0 1 0,0 0-34 0,0 0-8 15,0 0 0-15,0 0-1 0,0 0 5 0,0 0 2 16,0 0 0-16,0 0 0 0,-6-5 6 0,6 5 0 16,-3-3 1-16,3 3 0 0,-6 0-4 0,6 0-1 15,0 0 0-15,0 0 0 0,-6-5 20 0,6 5 4 16,0 0 1-16,0 0 0 0,0 0-9 0,0 0-1 16,0 0-1-16,0 0 0 0,0 0-10 0,0 0-1 15,0 0-1-15,0 0 0 0,0 0-2 0,0 0-1 16,0 0 0-16,0 0 0 0,-6 0-17 0,6 0-3 15,0 0-1-15,0 0 0 0,0 0 2 0,0 0 0 16,0 0 0-16,0 0 0 0,0 0-8 0,0 0-2 16,0 0 0-16,0 0 0 0,0 5-6 0,0 6 0 15,-3-3-1-15,3 0 0 0,3 2 7 0,-3 1 2 16,0 0 0-16,0 2 0 0,0 0-24 0,3 0 0 16,0 3 0-16,-3 3 0 0,0 2 0 0,0 0 11 0,3-3-3 15,-3 4 0-15,0-1 0 0,3 3 0 16,0-3 0-16,0 3 0 0,0-3-8 0,0 3 12 0,0-3-12 15,3 0 12-15,-3-3-4 0,0 1 0 0,0 2 0 16,0-2 0-16,3-1-8 0,-3 1 0 0,0-1 0 16,0-2 0-16,3 0 0 0,-6 0 8 15,0 0-8-15,3 0 8 0,-3-3-8 0,3 0 10 0,-3-5-10 16,3 5 10-16,-3-5-10 0,3 0 8 16,-3-8-8-16,0 0 8 0,0 0-8 0,0 0 0 0,0 0 9 0,0 0-9 15,0 0 20-15,0 0 0 0,0 0 0 0,0 0 0 16,0 0-34-16,-6-5-7 0,0-1-2 0,3-4 0 15,-3-3-101 1,3-1-21-16,-3 1-4 0,3 3-610 0,0-4-121 0</inkml:trace>
  <inkml:trace contextRef="#ctx0" brushRef="#br0" timeOffset="4054.22">8333 6326 1152 0,'-6'-10'51'0,"3"7"10"0,0 3-49 0,0-3-12 0,-3 3 0 0,0 0 0 15,3-2 86-15,1-1 14 16,-4 6 4-16,3-1 0 0,-3-2-32 0,0 3-5 0,0-3-2 0,0 5 0 16,0 3-23-16,0 0-5 0,0 3-1 0,0 2 0 15,0 3 8-15,0-8 0 0,0 5 1 0,0 0 0 16,3 3-19-16,-3-3-4 0,0 1-1 0,0-1 0 15,3-3 9-15,3-2 2 0,0 0 0 0,0-8 0 16,-6 6 5-16,6-6 2 0,0 0 0 0,0 0 0 16,0 0 6-16,0 0 2 0,0 0 0 0,6-8 0 15,-3 2-1-15,0-4 0 0,3-4 0 0,0 1 0 16,0-5-27-16,3-1-6 0,-3 1-1 0,3 2 0 16,-3-8-4-16,3 3-8 0,0 0 11 0,-3 2-11 15,0-2 13-15,0 2-4 0,3 1-1 0,-3 2 0 16,2-2-8-16,-5 4 10 0,3-2-10 0,0 3 10 15,0 3-10-15,0-1 10 0,-3 0-10 0,3 4 10 16,0-1-10-16,0 2 0 0,-6 6 0 0,3-2 8 0,3-1-8 16,0 3 0-16,0 3 0 0,0 2 0 0,0 0 0 15,0 1 0-15,3 1 0 16,0 1 0-16,0 3 0 0,-1-3 0 0,1 5 0 0,3-2 8 16,-3-1-8-16,0-2 8 0,3 3-8 0,-3-1 8 0,3-2-8 15,-3 3 0-15,3 0 0 0,0-4 0 16,0 1 18-16,-1-2 2 0,1 2 0 0,0-3 0 0,0 0-20 15,0 1 0-15,-3-1 0 0,3 0 0 0,-3-2 0 16,0-1 0-16,-3 1 0 0,3 2 0 16,-9-5 0-16,0 0 0 0,6 3 0 0,-6-3 0 15,0 0-92-15,6 5-23 0,-6-5-4 0</inkml:trace>
  <inkml:trace contextRef="#ctx0" brushRef="#br0" timeOffset="15131.41">8676 7932 403 0,'0'0'36'0,"0"0"-36"0,0 0 0 0,0 0 0 0,0 0 197 0,0 0 33 16,0 0 6-16,0 0 2 0,0 0-148 16,0 0-30-16,6-2-5 0,-6 2-2 15,2 0 3-15,4 0 0 0,0-3 0 0,0 3 0 0,3 3-13 0,-6-3-3 16,3 0 0-16,0 2 0 0,0-2-13 0,0 3-3 16,0 0-1-16,0-1 0 0,0-2 16 0,0 3 3 15,0-1 1-15,0 1 0 0,-3-3-3 0,6 3-1 16,-6-3 0-16,3 2 0 0,3-2-4 0,-1 0-1 15,-2 3 0-15,3-3 0 0,3 0-2 0,-3 0-1 16,6-3 0-16,-3 3 0 0,3-2-5 0,3 2-1 0,0 0 0 16,2-3 0-16,1 3-6 0,0-3-2 0,-3 3 0 15,0-2 0-15,6 2-17 0,-7 2 10 0,1-2-10 0,0 3 8 16,-3 0 0-16,3-1-8 0,-3 1 12 0,0 0-4 16,0 2-8-16,-3-2 8 0,2-1-8 15,1 4 8-15,-3-1-8 0,6 0 8 0,-3 0-8 0,3 1 8 16,0-1-8-16,2 3 10 0,1-3-10 0,3-2 10 15,-3 2 3-15,6-2 1 0,-3-1 0 0,2 1 0 16,1 0 0-16,0-1 0 0,0 1 0 16,0-3 0-16,-4 3-14 0,1-1 9 0,0 1-9 0,0 0 8 15,-3-3 0-15,5 2 0 0,-2 1 0 0,3-3 0 16,6 0-8-16,-4 0 0 0,1 5 0 0,3-2 0 16,-3 0 0-16,3-1 8 0,2 1-8 15,-5-1 8-15,3 1-8 0,-4 0 0 0,-2-1 0 16,0 4 0-16,0-4 0 0,3 4 0 15,-1-4 0-15,4 4 8 0,0-4 0 0,0 1 0 16,2 2 0-16,1-5 0 0,3 5-8 16,-4-2 0-16,1 2 0 0,-6-2 0 0,3 2 0 15,-4-2 0-15,4 0 0 0,0-1 0 0,3 4 0 16,-1-1 0-16,4-3-9 0,0 1 9 0,-1 0 0 16,1-1 0-16,-3 1 0 0,0 2 0 0,-1-2 0 15,-2 2 0-15,0 1 0 0,3-4 0 0,-4 4 0 16,7-4 0-16,-3-2 0 0,5 3 0 0,1 2 0 15,-3 0 0-15,-1 1 0 0,-2 2 0 16,-3-3 11-16,0 3-1 0,-4-6 0 0,4 4 0 16,0-4-10-16,3 1 8 0,-1 0-8 0,1-1 8 15,0 4 8-15,-1-1 2 0,4-2 0 0,0 2 0 0,-3-2-26 16,-4 2-6-16,-2 0-1 0,0-2 0 0,-3-1 15 0,2-2 0 0,4 0 0 0,3 3 0 16,0-3 0-16,-1 3 0 0,-5-3 0 0,6 0 0 0,0 5 16 0,-1-2-3 0,-2-1-1 15,-3 4 0-15,-3-4-12 0,-4 1 0 0,1 0 0 16,-3-1 0-16,3-2 0 0,3 3 0 0,2-1 0 0,1 1 0 15,-3 0 0-15,6-1 0 0,-1 1 0 0,1 0 0 16,0 2 0-16,-3 0 0 0,-1 1 0 0,-2-1 0 16,0-3 0-16,0 4 0 0,3-4 0 0,-4 1 0 15,4 2 0-15,6-2 0 0,3 0 0 16,-1-1 0-16,-5 4 0 0,3-4-12 0,-1 1 3 0,-2 2 0 16,0 0 9-16,0 1 12 0,-4-4-2 0,-2 1-1 15,3 2-9-15,0-2 0 0,5 2 0 16,-2 1 0-16,0-4 0 0,3 4-11 0,5-4 3 15,1 3 0-15,0 1 8 0,-4-4 11 0,-2 4-3 0,0-4 0 16,-1 1-8-16,1 0 0 0,6 2-12 0,0-2 12 16,2-1 0-16,1 1 0 0,-1 2 0 0,1-2 8 15,0-3-8-15,-4 2 0 0,1 1 0 0,3 0-11 0,-1-1 11 16,4 1 0-16,3 0 10 0,-4-1-10 0,7 1 0 16,-7 0 0-16,-2-1 0 0,-3 1 0 0,-4 2 0 0,4 0 0 15,6-2 0-15,2 2 0 0,1-5 0 16,0 3 0-16,2 0 0 0,-2-1 0 0,-4-2 12 15,-5 6-3-15,0-4-1 0,5 4 0 0,1-4-8 0,6 1 0 16,-4-3 0-16,1 3 0 0,-1-1 0 0,1 1 0 16,-6-3 0-16,-1 2 0 0,1 1 0 0,6-3-12 15,-4 0 2-15,4 3 1 0,2-1 9 0,-2-2 0 0,-6 0 0 16,-1-2 0-16,-2 2 0 0,0 2 0 16,-4-2 0-16,7 3 8 0,3-3-8 15,-4 3 11-15,4-1-11 0,-4-2 12 0,4 0-12 0,-6-2 0 16,-7 4 0-16,4-2 0 0,0 0 0 0,8 0 0 15,1 0-10-15,0 0 10 0,-1 0 0 0,1 0 0 16,-6 0 0-16,-1 0 10 0,1 0-10 0,-6 0 0 0,-4 0 0 16,7 0 0-16,3 0 0 0,0 0 8 0,-4 0-8 15,1 0 8-15,3 0-8 0,-1 0 0 0,1 0-10 16,0 0 10-16,-7-2 0 0,-2-1-9 0,3 3 9 16,-3 0 0-16,-1 0 0 0,1 0 0 0,9 0 0 0,2 0 0 15,1-3 0-15,0 3 0 0,-1 0 0 0,-2 0 0 16,-3 0 0-16,-4-2 0 0,4 2 0 0,-3-3 0 15,-1 3 0-15,7 0 0 0,-6 0 0 0,6 0 0 0,-4 0 0 16,4 0 0-16,-6 3 0 0,-1-3 8 0,-2-3-8 16,0 3 0-16,-6 5 0 0,2-2 0 0,4-3 0 15,3 3 0-15,0 2 0 0,2-2 0 16,-2-6 0-16,0 3 0 0,2 3 0 0,-2-1 0 0,0 4 0 16,0-4 0-16,-7-2 0 0,4 3 0 15,0 2 0-15,0-5 8 0,2 0-8 0,4 0 0 16,-3 0 0-16,2 3 0 0,-2-3 0 0,3 2 0 0,-3 1 0 0,-1 0 0 15,-5 2 0-15,0-2 0 0,-3-1 0 0,2-2 0 16,1 0 0-16,3 0 8 0,3 0-8 0,-1 3 8 0,1 0-8 16,0-1 8-16,-1-2-8 0,4 6 0 15,-6-4 0-15,0 3 8 0,-4 1-8 0,-2-4 0 16,0 1 0-16,-3-3 0 0,6 0 0 0,2 0 8 16,1 0-8-16,3 0 0 0,-1-5 0 0,4 5 0 0,0 0 0 15,0 0 0-15,-4-3 0 0,1 3 11 0,-6 0-11 16,2-3 12-16,-2 1-12 0,0-3 0 0,0 2 0 0,3-2 0 15,-1-1 0-15,4 1 0 0,-3 2 0 0,-4-2 0 16,4 2 0-16,0 1 8 0,-3-1-8 0,2-2 0 16,-5 5 0-16,0-3 0 0,0 1 8 0,-3-1-8 15,-1 0 0-15,4 1 0 0,0-4 0 0,-3 4 8 16,3-4-8-16,2 4 0 0,-2-1 0 0,3 3 0 16,-3-5 0-16,0 2 8 0,-4-2-8 0,1 2 0 15,3-2 0-15,-3 0 0 0,-6 5 0 0,2 0 0 16,-2-3 0-16,0 0 0 0,-3 3 0 0,0 0 0 0,0 0 0 15,-3 0 0-15,3-2 0 0,-3 2 8 0,-1 0-8 16,4-3 0-16,-3 3 9 0,3 0-9 0,-3 3 0 16,0-1 0-16,0-2 0 0,0 0 0 15,-3 0 0-15,0 0 0 0,0 0 0 0,-1 0 0 0,1 0 0 16,-3 0 9-16,-6 0-9 0,0 0 0 0,3 0 10 16,-3 0-10-16,0 0 8 0,0 0-8 0,0 0 12 0,0 0-4 15,0 0 0-15,0-5 0 0,-3 0 5 0,3 5 1 16,0 0 0-16,-6-6 0 0,0 1-14 0,-3-3 0 15,4 3-12-15,-7 0 12 0,3-1 0 0,-3 1 0 16,0 0 0-16,0-1 0 0,-3 1 0 0,3 0 0 16,-3-3 0-16,6 3 0 0,-6 2 0 0,4-2 0 0,-1-1 0 15,-3 4 0-15,0-3 0 0,3-1 0 0,-3 1 0 16,0 0 0-16,-6-3 0 0,4 2 0 0,-4 4 0 0,0-6 0 16,0 3 0-16,0-3 0 0,3 2 0 0,-2-2 0 15,-4 3 0-15,3 0 0 0,-3-1 0 0,3 1 0 16,3-3 0-16,0 3 0 0,4 0 0 15,-1-1 0-15,0 1 0 0,0-3 0 0,6 3 0 16,-3 0-10-16,3-1 10 0,0 1 0 0,0 0 0 16,3-1 0-16,0 4 0 0,0-1 0 0,4-2 0 0,-1 2 0 15,3 3 0-15,0 0 0 0,-3 0 0 0,3 0 0 16,0 0 0-16,0 0 0 0,0 0 0 0,0 0 0 16,0 0 0-16,0 0-12 0,8 5 4 0,1 1 0 15,0 2 8-15,0 0 11 0,3 0-3 0,-3 2 0 16,3-2-8-16,0 3-17 0,3-1 4 0,3 1 1 15,-3-1 12-15,2 1 0 0,-2 0-10 0,3-1 10 16,-6 1 0-16,6 2 0 0,-3 0 0 0,-3 0 0 0,0 1 0 16,0-4 0-16,-4 3 0 0,1 1 0 0,-3-1 0 0,0 0 0 15,0 0 0-15,-6 1 0 0,3-4 8 0,-6 1 7 16,0 2 1-16,0 0 0 0,-6-5-25 0,0 3-5 16,-5 2-1-16,-4 0 0 0,0 3 15 0,0 0 0 15,0-3 0-15,0 3 0 0,0 0-10 16,-2-3-2-16,5 3-1 0,-3-3 0 15,3 3-167-15,0 0-32 0</inkml:trace>
  <inkml:trace contextRef="#ctx0" brushRef="#br0" timeOffset="29803.93">7985 12705 576 0,'0'0'51'0,"0"0"-41"16,0 0-10-16,-6-2 0 0,0-1 146 0,6 3 27 15,0 0 6-15,0 0 1 0,-3-8-67 0,3 8-13 16,0 0-2-16,0 0-1 0,-3-3-19 0,3 3-4 15,0 0-1-15,0 0 0 0,0 0-19 0,0 0-4 0,-3-2-1 0,3 2 0 16,0 0-10-16,0 0-3 0,0 0 0 0,-6 0 0 16,6 0-11-16,0 0-2 0,-3 5-1 0,0 3 0 15,-3-3-6-15,6 1 0 16,0-6-1-16,-3 8 0 0,-3 2 4 0,3 1 1 0,3-1 0 0,0 1 0 16,-3-1 14-16,0 4 3 15,0-1 1-15,0 0 0 0,3 3-26 0,0 0-4 0,-2-3-8 0,2 6 11 16,2 2-11-16,-2 0 0 0,-2 3 0 0,2 2 0 15,2 1 10-15,-2-6-10 16,0 3 12-16,0 2-12 0,0 1 11 0,-2 2-11 0,2-3 10 0,0 1-10 16,0-4 8-16,0 9-8 0,2-8 0 0,-2 0 9 0,-2-3-9 15,2-3 10-15,2 1-10 0,-2 2 10 0,0-2-1 16,3 2 0-16,-3-3 0 0,6 4 0 0,-3-1 0 0,-3 0 0 16,0 0 0-16,3 0 0 0,6-2 10 0,-6-1 1 15,-3-2 1-15,3 0 0 0,0-3-21 0,0 0 0 16,0-2 0-16,-3-3 0 0,0 0 0 0,3-3 0 15,-3 1 0-15,0-4 0 0,-3 1 0 0,3-3 0 16,0 0 8-16,0 0-8 0,0 0 0 0,0 0 0 16,0 0 0-16,0 0 0 0,0 0 0 0,0 0 0 15,0 0 8-15,0 0-8 0,0 0 0 0,0 0 9 16,-3-5-9-16,3 5 0 0,0-11 0 0,0 3 0 16,-6 0 0-16,0-3 0 0,3 4 0 0,-3-1 0 15,3-3-11-15,-3 0 11 0,0 1-13 16,1-1 4-16,-1 1 1 0,0-4 0 0,0 4 8 15,0-3-8-15,0-1 8 0,0 4-8 0,0-1 8 16,0-2 0-16,0 2 0 0,3 3 0 0,0-2 0 16,0 2 0-16,-3 0 0 0,3 3 0 0,3 5 0 0,-3-8 0 15,-3 3 0-15,6 5 0 0,0 0 0 0,0 0 16 0,-6-8-3 0,0 2 0 16,6 6-13-16,-3-8 0 0,3 8 0 0,-6-5 0 16,-3 2 0-16,9 3 0 0,0 0 0 0,0 0 0 15,-9-5 0-15,9 5 0 0,0 0 0 0,0 0 0 16,-5 0 0-16,5 0 0 0,-6-3 0 0,6 3 0 15,0 0-11-15,0 0-5 0,-3 0 0 0,3 0-1 16,0 0 17-16,0 0 0 0,0 0 0 0,0 0 0 16,0 0 0-16,0 0 0 0,0 0 0 0,0 0 0 15,0 0 0-15,0 0 0 0,0 0 0 0,0 0 0 16,-9-2 0-16,9 2 0 0,0 0 0 0,0 0 0 16,0 0 17-16,0 0-2 0,0 0-1 0,6-3 0 0,-6 3-14 15,0 0 0-15,6-5 0 0,0 2 0 16,2 1 0-16,1-1 0 0,-9 3 0 0,0 0 0 0,6 0 0 0,0 0 0 15,-6 0 0-15,6 0 0 0,-6 0 0 0,6 0-16 16,0 0 3-16,0 3 1 0,-6-3 12 0,6 0 0 16,0 2 0-16,0 1 0 0,-3 0 0 0,3 2 0 15,3-3 0-15,-3 1 0 0,0 2 0 0,0-2 0 16,0 0 0-16,0-1 0 0,0 1 0 0,-1 0 0 16,-5-3 0-16,9 2 0 0,-3-2 0 0,3 0 15 15,-9 0-3-15,0 0-1 0,6-2-11 0,3-1 10 16,-3-2-10-16,0 2 10 0,-6 3 2 0,6-8 1 0,3-2 0 15,-3 2 0-15,-3-3-13 0,3 3 0 16,9-3 0-16,-6 1 0 0,-9-1 0 0,6 1 0 16,0-1 0-16,3-2 0 15,-1 2-83-15,-2 1-22 0,-3-3-5 0,0-1-1016 0</inkml:trace>
  <inkml:trace contextRef="#ctx0" brushRef="#br0" timeOffset="31314.07">7887 13946 460 0,'0'0'20'0,"0"0"5"0,3-5-25 0,0 2 0 16,-3 3 0-16,3-5 0 15,3-3 170-15,-3 0 29 0,-6 0 5 0,3 0 2 16,0 0-110-16,0 3-21 0,0-3-5 0,0 3-1 0,3-3-9 0,-3 3-3 16,0-1 0-16,0 6 0 15,0-5 1-15,0 5 0 0,0-5 0 0,0 5 0 0,-3-6-10 0,3 6-3 16,0 0 0-16,0 0 0 0,0 0-33 0,0 8-12 15,0 3 9-15,0 5-9 0,3 0 0 0,-3 5 8 16,-3 8-8-16,3 3 0 0,3-1 10 0,-3 1-10 16,-3 0 12-16,3 0-12 0,0-1 12 0,0 1-4 15,0-3 0-15,0 0-8 0,0-2 11 16,0 2-11-16,0-3 10 0,3-4-10 0,-3-4 0 16,0 1 0-16,3-4 0 0,-3-1 0 0,-3-1 8 0,3-2-8 0,0-1 0 0,0 1 0 15,3-6 13-15,-3 0-3 16,0-5-1-16,0 0 0 0,0 0 5 0,0 0 1 0,0 0 0 0,3-8 0 15,0-2 3-15,-3-1 1 0,0-2 0 0,0 0 0 16,3-1-19-16,-3-1 0 16,0-1-11-16,0 0 11 0,-3 3-8 0,3-1 8 0,0 1 0 0,-3 0 0 15,-3 2-31 1,3-2 1-16,3 3 0 0,-3-1 0 0,0-2 12 0,0 2 2 0,0-2 1 0,0 0 0 16,3-1-9-16,-3 1-3 15,0-3 0-15,3 3 0 0,3-3 8 0,-3 0 2 0,-3 3 0 0,0-3 0 16,6 0 17-16,-3 3 0 0,-3 0 0 0,0 0 0 0,3-1 0 15,0 4 0-15,-3-1 0 0,3 1 0 0,-6 2 0 16,6 0 0-16,0 8 0 0,-3-8 0 0,0 3 0 0,3 5 0 16,0 0 0-16,0 0 0 0,-3 0 0 0,3 0 11 15,-3 2-2-15,3-2 0 0,0 3 1 0,-3 0 0 16,-3-1 0-16,0 1 0 0,3 2-2 0,0 0 0 16,-3 1 0-16,0 2 0 0,3-3-8 0,0 3 0 15,0 0 0-15,0-3 0 0,-3 3 0 0,3-3 0 16,3-5 0-16,-3 6 8 0,0-1-8 0,1 0 8 15,2-5-8-15,0 0 8 16,0 0-8-16,0 0 0 0,0 0 0 0,0 0 0 0,0 0 0 0,0 0 0 16,-3 6 0-16,3-6 0 0,0 0 0 0,0 0 0 15,0 0 8-15,0 0-8 0,0 0 0 16,0 0-16-16,8-3 4 0,1-2-889 0</inkml:trace>
  <inkml:trace contextRef="#ctx0" brushRef="#br0" timeOffset="33274.17">11206 14237 576 0,'0'0'25'0,"-3"-5"6"0,0-3-31 0,0 0 0 16,3 0 0-16,-3 0 0 15,3 3 232-15,3-3 40 0,-3 3 8 0,3-1 1 16,-3 1-179-16,6 0-36 0,-3 0-7 0,-3 5-2 0,0 0-34 0,6-3-7 16,0 0-2-16,-6 3 0 0,0 0 2 0,0 0 1 15,8 0 0-15,-8 0 0 0,0 0 11 0,0 0 3 16,6 3 0-16,-6-3 0 0,0 0-17 0,0 0-3 15,6 3-1-15,-6-3 0 0,0 0 13 0,0 0 2 16,0 0 1-16,0 0 0 16,0 0 10-16,0 0 1 0,0 0 1 0,0 0 0 0,0 0-16 0,0 0-3 15,0 0-1-15,0 0 0 0,0 0-18 0,0 0 0 16,0 0 0-16,0 7 0 0,0-1 0 0,0 2 0 0,0-3 0 0,3 3 0 16,-3 0 0-16,0 0 0 0,3 2 0 0,0 1 0 15,-3 0-9-15,3 2 9 0,-3 3-8 16,3 2 8-1,0 1-44-15,-3 2-4 0,3 0-1 0,3 3 0 16,0 2-119-16,3 3-24 0,3 22-5 0,3-12-1 0</inkml:trace>
  <inkml:trace contextRef="#ctx0" brushRef="#br0" timeOffset="33879.81">14218 14036 1152 0,'0'0'102'0,"0"0"-82"0,6-5-20 0,-6 5 0 15,0 0 60-15,0 0 8 16,0 0 2-16,0 0 0 0,0 0-13 0,0 0-2 0,0 0-1 0,0 0 0 15,0 0-20-15,0 0-4 0,3 8-1 0,-3 0 0 16,3 0-15-16,-3 0-3 0,0 2-1 0,0 1 0 16,0-1 34-16,0 1 6 0,0 2 2 0,0-2 0 0,6 2-15 0,-3 0-2 15,0 3-1-15,3-3 0 16,0 3-21-16,0 0-4 0,3 0-1 0,-1 2 0 0,1-2-8 0,3 3 0 16,0 2 0-16,3 0 0 15,3 0-68-15,0 1-18 16</inkml:trace>
  <inkml:trace contextRef="#ctx0" brushRef="#br0" timeOffset="34187.85">16120 14166 1587 0,'0'0'70'0,"0"0"15"0,0 0-68 0,0 0-17 0,0 0 0 0,0 0 0 15,0 0 25-15,-3 8 2 0,3 0 0 0,-3-3 0 16,3 3 3-16,-3 2 1 0,0 1 0 0,0 2 0 15,3 1-16-15,-3-1-3 0,0 3-1 0,3 0 0 16,-3-1-11-16,3 1 10 0,-3 3-10 0,3-1 10 16,0 1-10-16,3-1 0 0,0-2 0 0,0 3 8 0,0-3-8 0,3 2 0 15,0-5 0-15,0 1-552 16,3-1-108-16</inkml:trace>
  <inkml:trace contextRef="#ctx0" brushRef="#br0" timeOffset="34555.39">18129 14248 1440 0,'0'0'128'0,"0"0"-103"0,6-5-25 0,-6 5 0 16,0 0 61-16,6-3 7 0,-6 3 2 0,9 0 0 15,-9 0-34-15,6 0-6 0,-6 0-2 0,9 3 0 16,-9-3-1-16,9 2-1 0,-3 3 0 0,3 1 0 15,-3-1-6-15,0 3-2 0,0 0 0 0,-1 0 0 16,1 0 2-16,-3 2 1 0,3-2 0 0,0 6 0 16,0-1-30-16,0 0-7 0,3 3 0 0,-3 0-1 15,3-3 4-15,0 6 1 0,0-1 0 0,0 3-850 16</inkml:trace>
  <inkml:trace contextRef="#ctx0" brushRef="#br0" timeOffset="40582.44">9586 13533 288 0,'0'0'12'0,"0"0"4"0,0 0-16 0,6-2 0 16,-3-1 0-16,-3 3 0 0,0 0 159 0,0 0 29 15,0 0 5-15,0 0 2 0,0 0-63 0,0 0-13 16,0 0-3-16,0 0 0 0,-6 0-53 0,0 3-11 16,0-1-3-16,-2 1 0 0,2 2-8 0,-3 3-1 15,0 0-1-15,0 3 0 0,0 2-10 0,0 0-1 16,0 3-1-16,3 3 0 0,-3-1 3 0,0 3 1 0,0 1 0 0,-3-1 0 15,0 3-11-15,-2 2-1 16,2 0-1-16,0 1 0 0,-3-1-18 0,3 1 10 0,-3 2-10 0,3-3 8 16,-3 1-8-16,6-3 0 0,0-3 0 0,0 0 0 15,4-5 9-15,-1-3-9 0,0 0 10 0,3-7-610 16,0-1-121-16</inkml:trace>
  <inkml:trace contextRef="#ctx0" brushRef="#br0" timeOffset="40845.88">9277 13679 1846 0,'0'0'40'0,"0"-5"9"16,0-3 2-16,0 2 1 0,3-1-41 0,0 1-11 0,0-2 0 0,0 3 0 15,3 2 42-15,0-2 6 0,0 2 2 0,0 1 0 0,-1-1-33 16,1 6-6-16,-6-3-2 0,9 2 0 0,-3 1 25 0,3 2 5 15,-3 1 1-15,3-1 0 0,0 0-4 0,0 3-1 16,-3-3 0-16,6 3 0 0,0 0-11 0,-3 0-3 16,3 0 0-16,-3 0 0 0,2 3 2 0,-2-3 0 15,0 0 0-15,0 2 0 0,-3-2-23 0,6 0 0 16,0 3 0-16,0-1 0 0,0-2 0 0,3 0 0 16,-3 3 0-16,2-3 0 15,-2 2-87-15,0-2-21 0,0 3-5 0</inkml:trace>
  <inkml:trace contextRef="#ctx0" brushRef="#br0" timeOffset="43074.56">10441 13637 748 0,'0'0'33'0,"0"0"7"0,0 0-32 0,0 0-8 0,0 0 0 0,0 0 0 15,0 0 59-15,0 0 9 0,0 0 3 0,0 0 0 16,0 0 17-16,0 0 3 0,0 0 1 0,0 0 0 16,0 0-52-16,0 0-9 0,0 0-3 0,0 0 0 15,0 0-3-15,-3 0-1 0,-3 0 0 0,6 0 0 0,0 0-13 0,0 0-3 16,-6 2-8-16,3 4 12 0,-3-4-12 0,3 1 9 15,3-3-9-15,-6 5 8 0,0-2-8 0,0 2 0 16,0 0 0-16,3-2 0 0,3-3 0 0,0 0 0 16,0 0-14-16,0 0 5 0,-3 5 9 0,3-5 0 15,0 0 0-15,0 0 0 0,0 0 0 0,0 0 8 16,0 0-8-16,0 0-456 16,0 0-95-16</inkml:trace>
  <inkml:trace contextRef="#ctx0" brushRef="#br0" timeOffset="44751.27">10997 15261 1134 0,'0'0'24'0,"3"-5"6"0,0-3 1 0,-3 3 1 0,0-1-32 0,3 1 0 0,-3 5 0 0,0 0 0 0,0-8 71 0,0 8 7 15,0 0 2-15,0 0 0 0,0 0-16 0,0 0-4 16,0 0 0-16,0 0 0 0,0 0-12 0,0 0-4 16,-3 8 0-16,-3 3 0 0,-3-3-19 0,3 5-4 15,-3 0-1-15,1 3 0 0,-4 0-6 0,3 5-2 16,-3 0 0-16,-3 0 0 0,3 0 16 0,-3 6 4 15,0-3 0-15,3 0 0 0,-3-1-32 16,1 1 0-16,2 0-8 0,-6 0 8 0,6 0 0 0,0-1 0 16,0-1 0-16,0-1 9 0,3-3-9 0,0-2 0 15,0-3 0-15,0 1 8 0,4-4-8 0,-4-2 12 16,3-3-12-16,0-2 12 0,6-3-3 0,-6 5 0 0,0-5 0 16,6 0 0-16,-9 0-9 0,3-2-12 15,0-1 2-15,0-2-908 0</inkml:trace>
  <inkml:trace contextRef="#ctx0" brushRef="#br0" timeOffset="44998.51">10450 15412 1825 0,'3'-8'80'0,"-3"8"18"0,6-5-78 0,-1 2-20 0,1 0 0 0,3 1 0 15,3-1 12-15,0 3 0 0,3 0-1 0,0 5 0 16,0-2 2-16,3 2 1 0,0 1 0 0,-1-1 0 16,4 3 0-16,0 0 0 0,0 0 0 0,0 2 0 15,3-2 2-15,2 3 0 0,1 2 0 0,-3 0 0 16,3 3 0-16,-3 0 1 0,-1-3 0 0,-2 6 0 16,0-3-9-16,-3 2-8 0,0 1 12 0,-3-1-12 0,0 1 8 0,-1-1-8 15,-2 1 0-15,3-1 0 0,-3 1 0 0,3-1 0 16,-3 1 0-16,3-3-620 15,-3-3-130-15</inkml:trace>
  <inkml:trace contextRef="#ctx0" brushRef="#br0" timeOffset="48230.1">12911 13481 403 0,'0'0'36'0,"0"0"-36"0,0 0 0 0,0 0 0 15,0 0 86-15,3-6 10 0,0 1 3 0,-3 5 0 16,0 0-3-16,0 0 0 0,0 0 0 0,0 0 0 0,0 0-51 0,0 0-10 15,0 0-3-15,0 0 0 0,0 0 11 0,0 0 1 16,0 0 1-16,0 5 0 0,0 6 3 0,-3-3 1 16,0 0 0-16,-3 2 0 0,3 4-10 0,-3-1-3 15,0 0 0-15,0 3 0 0,0 0-12 0,1 0-4 16,-1 2 0-16,-3 1 0 0,0-3-8 0,0-1-1 16,0 1-1-16,0 0 0 15,0-3 2-15,0 1 0 0,0-1 0 0,3-3 0 0,-3 4-4 0,0-1 0 16,3 0 0-16,-3 0 0 0,3-5 4 0,1 3 1 15,-4-1 0-15,3-2 0 0,3 0-1 0,-3-2 0 16,3 2 0-16,-3-3 0 0,3 0 6 0,3-5 1 16,0 0 0-16,-3 3 0 0,0 2-19 0,3-5 0 15,0 0 0-15,-6 3 0 0,3-3 0 0,3 0 0 0,0 0 0 16,0 0 0-16,0 0 0 0,0 0 13 0,-3-3-4 0,3 3-1 31,0-5-143-31,-3-3-29 0,-3-5-5 0,6-1-2 0</inkml:trace>
  <inkml:trace contextRef="#ctx0" brushRef="#br0" timeOffset="48569.95">12608 13449 864 0,'0'0'76'0,"0"0"-60"0,0 0-16 0,6-6 0 0,-6 6 83 0,3-5 13 16,5 3 4-16,-2-1 0 16,0 0-28-16,0 3-6 0,3 3-1 0,0 0 0 0,3 2-18 0,-6 0-4 15,0 0-1-15,3 1 0 0,0 4 8 0,3-2 2 16,-6 0 0-16,3 3 0 0,0-3-4 0,-1 2-1 16,4 1 0-16,-3 2 0 0,0 0-8 0,0 1-2 15,3-1 0-15,-3 3 0 0,-3-3-14 0,3 0-3 16,-3 0-1-16,3 3 0 0,-3-3-5 0,0 1-1 15,3-1 0-15,-3-3 0 0,0 4-13 0,2-4 9 16,-2 1-9-16,0-1 8 0,3-2-8 0,0 3 0 16,-3 0 0-16,0-3 8 0,3 2-8 0,0-5 0 0,-3 6 0 15,0-3 8-15,3 0-8 0,-3 0 0 0,3 0 9 16,-3 0-1008-16</inkml:trace>
  <inkml:trace contextRef="#ctx0" brushRef="#br0" timeOffset="50289.56">13569 15388 874 0,'0'0'39'0,"0"0"8"0,0 0-38 0,0 0-9 0,0 0 0 0,0 0 0 15,0 0 70-15,0 0 12 16,0 0 2-16,0 0 1 0,0 0 18 0,0 0 3 0,0 0 1 0,0 0 0 16,0 0-69-16,0 0-14 0,0 0-2 0,-6 3-1 15,-3 2 24-15,0 0 5 0,0 1 1 0,0 2 0 16,-3 2-27-16,4 1-4 0,-4-1-2 0,3 4 0 16,-3 1-2-16,-3 1-1 0,6 0 0 0,-3 3 0 15,0-1-5-15,0 3-1 0,3-2 0 16,-3 2 0-16,1 3-9 0,-1 2 0 0,0 1 0 0,0-1 8 15,0-2-8-15,0-3 0 0,3 0 0 0,0-2 0 16,-3-3 14-16,3-3-2 0,0-2-1 16,0-3 0-16,3-6-79 0,-5 1-16 0,5-6-4 0,-6-2-724 15</inkml:trace>
  <inkml:trace contextRef="#ctx0" brushRef="#br0" timeOffset="50498.04">13248 15378 1209 0,'0'-11'53'0,"3"6"12"0,0-1-52 0,-1 1-13 16,4 0 0-16,0 2 0 0,0 1 133 0,0-4 24 15,3 6 5-15,-3 0 1 0,3 3-107 0,0 0-20 16,0-1-5-16,0 3-1 0,-3 3-6 0,3 0 0 0,3 3-1 0,0-3 0 16,-3 2-12-16,5 4-3 0,-2-1 0 0,6 0 0 15,-3 0-8-15,3 3 0 0,3 0 0 0,-3 3 8 31,2-3-52-31,-2 2-10 0,21 14-2 0,-3-8-1 0</inkml:trace>
  <inkml:trace contextRef="#ctx0" brushRef="#br0" timeOffset="52419.56">8098 16843 230 0,'0'0'10'0,"3"-5"2"0,3 0-12 0,-6 0 0 0,-3-1 0 0,3 1 0 15,6-3 162-15,-3 3 30 16,-9-1 5-16,6 1 2 0,0 0-108 0,3 0-22 0,-3-1-4 0,-3 1-1 16,0 0-12-16,0-1-4 0,3 6 0 0,-3-5 0 15,-6 0-6-15,6-1-2 0,6 1 0 0,-3 5 0 16,-3-5 12-16,3 2 1 0,6-5 1 0,0 6 0 15,-6 2 5-15,0 0 1 0,0 0 0 0,0 0 0 16,6-3-14-16,-6 3-2 0,0 0-1 0,0 0 0 16,0 0-15-16,0 0-2 0,0 0-1 0,0 0 0 15,0 0 4-15,0 0 1 0,3 8 0 0,-3 0 0 16,-6 2-18-16,6-2-3 0,3 3-1 0,-3 0 0 0,-6-1 2 16,6 3 0-16,3 1 0 0,0-1 0 15,-6 0 1-15,3 0 0 0,3 3 0 0,-3-3 0 0,6 1 1 0,-6 2 0 16,0-1 0-16,3 1 0 15,6 3-12-15,-6-1 0 0,-3 1 9 0,0-1-9 0,3 1 19 0,0-3-1 16,-3 2 0-16,0 1 0 0,-3 2-7 0,6 0-2 16,0 0 0-16,-3 0 0 0,-3 1 3 0,3-4 1 15,3 3 0-15,-3-2 0 0,-3-1-1 0,3-2 0 16,3-3 0-16,0 3 0 0,-3-2-12 16,0-4 9-16,0 3-9 0,3-2 8 0,3-3-8 0,-3 2 0 15,-6-4 0-15,3 2-11 0,6-3 11 0,-6-5 0 16,-3 5 0-16,3-5 0 0,0 0 0 0,0 0 0 15,0 3 0-15,-3 0 0 0,0-1-21 0,3-2-3 16,0 0 0-16,-3-2 0 16,-6-1-38-16,3 0-8 0,6 3-2 0,-3-8 0 15,-6 3-179-15,3-3-36 0,-3-10-7 0,9 4-2 0</inkml:trace>
  <inkml:trace contextRef="#ctx0" brushRef="#br0" timeOffset="52954.21">8083 16568 759 0,'-15'3'33'0,"15"-3"8"0,0 0-33 0,0 0-8 15,-3 3 0-15,3-3 0 0,0 0 22 0,0 5 2 16,3 0 1-16,-3 3 0 0,-6 0 37 0,6 3 7 16,3-4 2-16,-3 4 0 0,-6 0-1 0,6 2 0 15,0 0 0-15,3 3 0 0,-6 0-10 0,3 0-3 16,-6 2 0-16,6-2 0 0,0-3-29 0,0 3-5 15,-5-3-2-15,-1-2 0 0,6-3 2 0,0 3 0 0,-3-3 0 0,0-1 0 16,3-1 1-16,0-6 1 0,0 0 0 0,0 0 0 16,-6 2 25-16,6-2 5 15,0 0 1-15,0 0 0 0,-6-2 7 0,3-6 1 0,3-3 1 0,0-2 0 16,0 0-31-16,0 0-6 0,0-9-2 0,3 4 0 16,3-1-9-16,-3 3-1 0,-3 1-1 15,3 1 0-15,6 1 1 0,-4 3 0 0,-5-1 0 16,3 3 0-16,3 3 0 0,0-1 0 0,-6 6 0 15,0 0 0-15,0 0-16 0,9 3 0 0,3 2 0 0,-3 1-10 16,-6 2 10-16,3 2 0 0,6-2 0 0,0 3-8 16,-6 2 8-16,3-2 0 15,3 2 0-15,0-3 0 0,-4 4 0 0,4-1 11 16,-3-3-3-16,3 1 0 0,0 0-73 16,0-4-15-16,-3-1-4 0,3 2-950 0</inkml:trace>
  <inkml:trace contextRef="#ctx0" brushRef="#br0" timeOffset="57584.17">20222 16777 900 0,'0'0'40'0,"0"0"8"0,0 0-39 0,0 0-9 0,0 0 0 0,-3 3 0 0,3-3 34 0,-6 5 5 15,3 0 1-15,3-5 0 0,-6 3 5 0,6-3 2 16,-3 3 0-16,3-3 0 0,-3 8 15 0,3-8 3 15,0 0 1-15,-3 2 0 0,0 4-2 0,3-6 0 16,0 0 0-16,0 0 0 0,0 0 0 0,0 0 0 16,-3 2 0-16,3-2 0 0,0 0 26 0,0 0 5 15,0 0 1-15,-6 0 0 0,3-2-26 0,0-1-5 16,0-2-1-16,-3-1 0 0,6-2-16 0,-3 1-4 16,3-1-1-16,-3-3 0 15,0-2 1-15,3 0 1 0,-3-3 0 0,3 0 0 0,0 3-4 0,0-6-1 0,0-2 0 0,0 2 0 16,3-2-25-16,-3 3-6 15,3 2-1-15,-3-3 0 0,3 1 6 16,0-1 1-16,-3 1 0 0,3-1 0 0,-3 3 5 0,3-2 2 16,-3 2 0-16,3-3 0 0,0 1-3 0,0-1-1 15,0-4 0-15,-3 1 0 0,6-1-9 0,-3-1-1 0,0-3-8 16,0 3 12-16,0-2-12 0,3 0 11 16,-3-1-11-16,3 1 10 0,-3-1-10 0,3 3 0 15,0 1 9-15,2-1-9 0,-2 0 9 16,0 3-9-16,0-6 12 0,0 4-12 0,3-1 13 15,-3 0-4-15,3-3-1 0,-3 4 0 16,0-1-8-16,0 3 12 0,3-1-12 0,-3 1 12 0,-3 0-12 16,3 3 0-16,0-1 0 0,0 1 0 0,0 2 0 15,-3 0 0-15,3 3 0 0,0-1 0 0,-4 4 0 0,1-1-9 16,-3-2 9-16,3 5 0 0,0-3 0 16,0 4 17-16,-3-1-1 0,3 0-1 0,-3 0-15 15,3 0 0-15,-3 0 0 0,3 3 0 0,-3-1 0 0,0 4 0 0,0-4 0 0,0 6-10 0,0-5 10 0,0 5 0 16,0-5 0-16,0 5 0 0,0-6 0 0,0 6 0 15,0-5 0-15,0 5-8 0,0 0 8 0,-3-3-12 16,3 3 12-16,0 0-12 0,0 0 12 0,0 0 0 16,0 0 0-16,0 0 8 0,0 0-8 0,0 0 0 15,0-2-8-15,0 2 8 0,0 0 0 0,0 0-10 16,0 0 10-16,-6 0 0 0,0 2-13 0,0 1 4 16,4 5 1-16,-4-3 0 0,-3 3 8 0,3 3-8 15,0 2 8-15,-3 0-8 0,0 1 8 0,0-1 0 16,0 3 0-16,0 2 0 0,0-2 0 0,0 0-8 15,0 2 8-15,3 1-8 0,-3-3-4 0,0 0 0 0,4 0 0 0,-1-3 0 16,0-5 25-16,0 0 5 0,3 0 1 16,0-3 0-16,3-5-19 0,0 0 0 0,0 0 0 0,0 0 0 15,-6-5 0-15,3-1 0 0,0-7 0 0,3 0 0 16,3 0 10-16,-3-6-10 0,3 3 8 16,3-2-8-16,-3-3 0 0,3 2 0 0,0-2 0 15,3 2 0-15,-4 1 0 0,1-1 0 0,6 3 0 16,-3 1 0-16,0-1 0 0,0 2 0 0,0 4 0 0,0-1 0 15,-3 6 0-15,0 0 0 0,0 2 0 0,0 3 0 16,3 0-11-16,-3 5 11 0,3 1-8 0,-3 4 8 16,0 1-10-16,-1-1 10 0,1 4-12 0,-3 2 12 15,0-3-10-15,0 3 10 0,0 0-8 0,-3 2 8 16,0-2-94-16,0 0-14 0,0 0-2 16,3 0-1-16,-3-3-67 0,3 3-14 0,-3 0-2 15,0-3-856-15</inkml:trace>
  <inkml:trace contextRef="#ctx0" brushRef="#br0" timeOffset="58492.42">20531 16097 1036 0,'-6'-8'46'0,"3"6"10"0,-3-1-45 0,0 0-11 0,0 1 0 0,0-1 0 16,1 0 90-16,-1 1 16 0,3-1 3 0,-3 3 1 15,0 0-26-15,3 0-6 0,3 0-1 0,0 0 0 16,-3 0-17-16,3 0-4 0,-6 0-1 0,6 0 0 15,-3 3-8-15,3-3-2 0,-3 2 0 0,3-2 0 16,0 0-10-16,0 0-3 0,0 0 0 0,0 0 0 16,0 0-3-16,0 0-1 0,3 11 0 0,6-6 0 15,0 3 7-15,3-2 1 0,-1-4 0 0,7 3 0 0,0-5 6 0,3 3 2 16,0-3 0-16,3 0 0 16,-3 3-8-16,5-1-2 0,1-2 0 0,3 0 0 0,0 3-6 15,-1 0-2-15,4-3 0 0,-3 0 0 0,3 0-8 16,-4 0-2-16,-2 0 0 0,0 0 0 0,0 0-16 15,-3 0 0-15,-4 0 0 0,1 2-9 0,-3-2 33 16,0 0 6-16,0 3 2 0,-3 0 0 0,0-3-32 16,-4 0 0-16,1 0 0 0,0 0 0 15,0 0 12-15,-3 0-4 0,0 0-8 0,-3 0 12 0,3 0-12 0,-9 0 9 16,0 0-9-16,0 0 8 0,6 0 4 0,-6 0 1 16,0 0 0-16,0 0 0 0,3 0 0 0,-3 0 0 15,0 0 0-15,0 0 0 0,0 0 11 0,0-6 1 16,-3 1 1-16,-3 0 0 0,3-1-26 0,-3 1 0 0,0 0 0 15,0 0 0-15,0-1 0 0,0 1-12 0,0 0 0 0,-3-1 1 16,3-1 11-16,0 1 0 0,-3 1 0 16,4 0 0-16,-1-1 0 0,0-2 0 0,0 0 0 0,0 1 8 15,0 1 0-15,0-2 1 0,0 0 0 0,0 0 0 16,0 3-9-16,0-3-11 0,0 0 3 0,3 0 0 16,-6 0 8-16,6 0 0 0,-3 1 0 0,0 1 0 15,0-2 0-15,0 3 0 0,3 0 0 0,3-1 0 16,-3 1 0-16,3 5 0 0,0 0 0 0,0 0 0 15,0 0 0-15,0 0 11 0,0 0-3 0,0 0 0 16,0 0-20-16,0 0-4 0,0 0 0 0,0 0-1 16,6 5 17-16,3 3-12 0,-3 0 12 0,3 0-10 15,-3 0 10-15,3 0 0 0,0 3 0 0,0-3 0 16,0 2 0-16,0 1 0 0,0-1 0 0,0 4 0 16,0-4 0-16,-3 1 0 0,2 2-8 0,-2-2 8 15,0-1 0-15,-3 3 0 0,3 1 0 0,-3 1 0 0,-3-1-12 16,3-1 4-16,0 0 0 0,-3 3 0 0,-3 0 8 0,0 0 0 15,-3 0 0-15,0 0 0 0,0 2 0 0,0 1 0 16,-2-4 0-16,2 1 0 0,-3-2 0 0,0-1 0 16,3 0 0-16,-3 0 0 0,0 0 12 0,0-2 2 15,3 0 0-15,-3-1 0 0,3-2-14 0,0 0 0 16,0 0 0-16,0 0 0 16,3-3 0-16,0 1 0 0,3-6 0 0,0 5 0 15,0-5-90-15,0 0-14 0,0 0-4 16,0 0 0-16,0 0-118 0,0 0-24 0</inkml:trace>
  <inkml:trace contextRef="#ctx0" brushRef="#br0" timeOffset="63943.33">22070 14661 1065 0,'0'0'47'0,"0"0"10"0,0 0-45 0,0 0-12 0,0 0 0 0,0 0 0 15,0 0 81-15,0-6 15 16,0 6 2-16,0 0 1 0,0 0-19 0,0 0-3 0,0 0-1 0,0 0 0 15,-6 0-23-15,0 0-5 0,0 0 0 0,0 3-1 16,3 0 5-16,-3 2 0 0,3 0 1 0,-3 0 0 16,0 3-16-16,1 0-3 0,-1 3-1 0,0-3 0 15,0 5 0-15,0 0 0 0,0 3 0 0,0-3 0 16,0 6-9-16,0-1-1 0,-3 1-1 0,3 2 0 16,-3-2-2-16,-3 2-1 0,0 0 0 0,3 0 0 0,-3 0 1 15,-2 3 0-15,-1-3 0 0,0 0 0 16,-3 3-1-16,3-3 0 0,-3 1 0 0,0-1 0 0,-3 0 15 0,4 0 3 15,2 3 1-15,-3-3 0 0,3 3-21 16,-3-3-4-16,3 3-1 0,0-3 0 0,3 0-3 0,-2 3-1 16,5-3 0-16,0 0 0 0,-3-5-8 15,6 3 8-15,-3-1-8 0,0-2 8 0,3 0 0 0,0-3 0 16,0 0 0-16,3-2 0 0,-3 2-8 16,3-5 0-16,0 3 9 0,0-6-9 0,0 3 0 0,3 0 0 15,0-3 0-15,-3 1 0 0,3-6 0 0,0 0 0 16,0 0 0-16,0 8 8 0,0-8-8 0,0 0 0 15,0 0 8-15,0 0-8 0,0 0 0 0,0 0 0 16,0 0 0-16,0 0 0 0,0 0 0 0,0 0-8 16,0 0 8-16,0 0 0 0,0 0-20 0,0-8 2 0,0 0 0 0,0 0 0 31,0-3-13-31,3 3-2 0,-3-5-1 0,3 2 0 16,0-2-8-16,-3 0-2 0,3-3 0 0,0 0 0 0,-3 0 18 0,3 0 3 0,0 3 1 0,0-3 0 15,-3 3 22-15,3 2 0 0,-3-2-9 0,3 0 9 16,-3 2-12-16,0 4 2 0,0-4 0 0,0 3 0 15,0 0 18-15,0 0 3 0,3 3 1 0,-3 0 0 16,0 5-12-16,0 0 0 0,0-8 9 0,0 8-9 16,0 0 12-16,0 0-3 0,0 0 0 0,0 0 0 15,0 0-1-15,0 0 0 0,0 0 0 0,0 0 0 16,0 0 0-16,0 0-8 0,0 0 12 0,0 0-4 16,0 0 1-16,-3 8 0 0,0-1 0 0,0 1 0 15,0 0-9-15,0 3 10 0,0 0-10 0,0-4 10 16,0 4-10-16,-3 2 8 0,3 0-8 0,3 1 8 15,-3-4-8-15,0 4 0 0,0-7 0 0,3 4 0 0,-3 0 0 0,3-3 10 16,3 2-2-16,-3-5-8 0,0 3 8 0,3 0-8 16,0 0 0-16,0-2 0 0,-3-6 0 0,6 5 0 15,0 0 0-15,0-2 0 0,0-1 29 0,0 1 3 16,3-3 0-16,-3 0 0 0,3 3-16 0,0-6-4 16,3 3 0-16,-3-3 0 0,3-2 0 0,-1 2-1 15,1 1 0-15,0-1 0 0,3-2 1 0,-6 2 1 16,3 1 0-16,-3-1 0 0,0-2-1 0,-3 5 0 15,0-6 0-15,0 6 0 0,-6 0 0 0,0 0 0 16,0 0 0-16,0 0 0 0,0 0 0 0,0 0-1 0,0 0 0 0,0 0 0 16,0 0-11-16,0 0 0 0,0 0-10 0,0 0 10 15,6-2-10-15,-6 2 10 0,3-3-10 0,3 0 10 32,3 3-152-32,-3 0-24 0</inkml:trace>
  <inkml:trace contextRef="#ctx0" brushRef="#br0" timeOffset="75759.15">20519 17338 2070 0,'0'0'45'0,"0"0"10"0,0 0 1 0,0 0 3 0,-6 0-47 0,0 0-12 0,6 0 0 0,-6 0 0 16,6 0 54-16,-8 3 9 0,2-1 1 0,0-2 1 16,-3 3-1-16,3 0-1 0,-3-1 0 0,0 1 0 15,0 0-9-15,0 2-2 0,-3-2 0 0,3 2 0 0,-9 3-16 0,6 0-4 16,0 0-1-16,1 2 0 15,-7 4 6-15,0 1 2 0,0 1 0 0,0 0 0 0,3 0-20 0,-3 3-4 16,4 2-1-16,-1-3 0 0,0 3-2 16,0 3 0-16,3-3 0 15,0-2 0-15,0 2-12 0,0-5-10 0,3 0 2 0,3 0 0 0,-3 0 8 0,3-3 0 16,1 0 0-16,-1 0 0 0,0-2 0 0,3-1-8 16,-3 4 8-16,3-6 0 31,0 2-30-31,-3 1-1 0,6-3 0 0,-3 0 0 0,3 0-93 0,-3 0-20 0,3-1-3 0,0-7-1 15,3 6-56-15,-3-6-11 0,0 0-2 0,15-3-1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1/18/2024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Tubocurarin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3</a:t>
            </a:fld>
            <a:endParaRPr lang="en-US"/>
          </a:p>
        </p:txBody>
      </p:sp>
    </p:spTree>
    <p:extLst>
      <p:ext uri="{BB962C8B-B14F-4D97-AF65-F5344CB8AC3E}">
        <p14:creationId xmlns:p14="http://schemas.microsoft.com/office/powerpoint/2010/main" val="3287214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K</a:t>
            </a:r>
            <a:r>
              <a:rPr lang="en-IN" baseline="0" dirty="0"/>
              <a:t> does not switch off as soon as the resting potential is hit. Therefore some more K ions move out of the neuron thus decreasing the potential even further. This slowly closes and voltage is restored to the final resting value. This is the reason for the refractory period. This makes sure that spike frequency does not increase beyond a limit.</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15</a:t>
            </a:fld>
            <a:endParaRPr lang="en-US"/>
          </a:p>
        </p:txBody>
      </p:sp>
    </p:spTree>
    <p:extLst>
      <p:ext uri="{BB962C8B-B14F-4D97-AF65-F5344CB8AC3E}">
        <p14:creationId xmlns:p14="http://schemas.microsoft.com/office/powerpoint/2010/main" val="3036802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Ordinary signal does not propagate but spike propagates. Spike voltage causes the sodium channels to open while travelling. There is not delay as every spike has the same shape now. Previous channels do not fire because they are in refractory period. This makes the spike move forward</a:t>
            </a:r>
            <a:r>
              <a:rPr lang="en-US" sz="1200" b="0" i="0" u="none" strike="noStrike" kern="1200" baseline="0" dirty="0">
                <a:solidFill>
                  <a:schemeClr val="tx1"/>
                </a:solidFill>
                <a:effectLst/>
                <a:latin typeface="+mn-lt"/>
                <a:ea typeface="+mn-ea"/>
                <a:cs typeface="+mn-cs"/>
              </a:rPr>
              <a:t> maintaining its shape.</a:t>
            </a:r>
            <a:endParaRPr lang="en-US" b="0" dirty="0">
              <a:effectLst/>
            </a:endParaRPr>
          </a:p>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16</a:t>
            </a:fld>
            <a:endParaRPr lang="en-US"/>
          </a:p>
        </p:txBody>
      </p:sp>
    </p:spTree>
    <p:extLst>
      <p:ext uri="{BB962C8B-B14F-4D97-AF65-F5344CB8AC3E}">
        <p14:creationId xmlns:p14="http://schemas.microsoft.com/office/powerpoint/2010/main" val="1194473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solution to propagate signals over long distance is myelination. Regions on the axons are locked out where there are no channels. This saves energy as no opening or closing of channels happens here. In this region we do not lose ions and charge is conserved inside the neuron. Myelin causes 10x faster propagation. </a:t>
            </a:r>
            <a:endParaRPr lang="en-US" b="0" dirty="0">
              <a:effectLst/>
            </a:endParaRPr>
          </a:p>
          <a:p>
            <a:pPr rtl="0"/>
            <a:endParaRPr lang="en-US" b="0" dirty="0">
              <a:effectLst/>
            </a:endParaRPr>
          </a:p>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17</a:t>
            </a:fld>
            <a:endParaRPr lang="en-US"/>
          </a:p>
        </p:txBody>
      </p:sp>
    </p:spTree>
    <p:extLst>
      <p:ext uri="{BB962C8B-B14F-4D97-AF65-F5344CB8AC3E}">
        <p14:creationId xmlns:p14="http://schemas.microsoft.com/office/powerpoint/2010/main" val="2344967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acting as an electrical insulator, myelin greatly speeds up action potential conduction (Figure 3.14). For example, whereas unmyelinated axon conduction velocities range from about 0.5 to 10 m/s, myelinated axons can conduct at velocities of up to 150 m/s. The major reason underlying this marked increase in speed is that the time-consuming process of action potential generation occurs only at specific points along the axon, called nodes of Ranvier, where there is a gap in the myelin wrapping (see Figure 1.4F).</a:t>
            </a:r>
          </a:p>
          <a:p>
            <a:endParaRPr lang="en-US" dirty="0"/>
          </a:p>
          <a:p>
            <a:r>
              <a:rPr lang="en-US" dirty="0"/>
              <a:t> If the entire surface of an axon were insulated, there would be no place for current to flow out of the axon and action potentials could not be generated. As it happens, an action potential generated at one node of Ranvier elicits current that flows passively within the myelinated segment until the next node is reached. This local current flow then generates an action potential in the neighboring segment, and the cycle is repeated along the length of the axon. Because current flows across the neuronal membrane only at the nodes (see Figure 3.13), this type of propagation is called </a:t>
            </a:r>
            <a:r>
              <a:rPr lang="en-US" dirty="0" err="1"/>
              <a:t>saltatory</a:t>
            </a:r>
            <a:r>
              <a:rPr lang="en-US" dirty="0"/>
              <a:t>, meaning that the action potential jumps from node to node.</a:t>
            </a:r>
          </a:p>
        </p:txBody>
      </p:sp>
      <p:sp>
        <p:nvSpPr>
          <p:cNvPr id="4" name="Slide Number Placeholder 3"/>
          <p:cNvSpPr>
            <a:spLocks noGrp="1"/>
          </p:cNvSpPr>
          <p:nvPr>
            <p:ph type="sldNum" sz="quarter" idx="10"/>
          </p:nvPr>
        </p:nvSpPr>
        <p:spPr/>
        <p:txBody>
          <a:bodyPr/>
          <a:lstStyle/>
          <a:p>
            <a:fld id="{D790B662-4260-4759-B9D8-F82624060F87}" type="slidenum">
              <a:rPr lang="en-US" smtClean="0"/>
              <a:t>18</a:t>
            </a:fld>
            <a:endParaRPr lang="en-US"/>
          </a:p>
        </p:txBody>
      </p:sp>
    </p:spTree>
    <p:extLst>
      <p:ext uri="{BB962C8B-B14F-4D97-AF65-F5344CB8AC3E}">
        <p14:creationId xmlns:p14="http://schemas.microsoft.com/office/powerpoint/2010/main" val="847999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19</a:t>
            </a:fld>
            <a:endParaRPr lang="en-US"/>
          </a:p>
        </p:txBody>
      </p:sp>
    </p:spTree>
    <p:extLst>
      <p:ext uri="{BB962C8B-B14F-4D97-AF65-F5344CB8AC3E}">
        <p14:creationId xmlns:p14="http://schemas.microsoft.com/office/powerpoint/2010/main" val="349758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Spikes occur because</a:t>
            </a:r>
            <a:r>
              <a:rPr lang="en-US" baseline="0" dirty="0"/>
              <a:t> conductance of various ion channels are voltage dependent to produce a spike in time domain. </a:t>
            </a:r>
            <a:r>
              <a:rPr lang="en-US" dirty="0"/>
              <a:t>Conductance of membrane is V dependent. </a:t>
            </a:r>
            <a:r>
              <a:rPr lang="en-US" baseline="0" dirty="0"/>
              <a:t> </a:t>
            </a:r>
            <a:r>
              <a:rPr lang="en-US" dirty="0"/>
              <a:t>So V-</a:t>
            </a:r>
            <a:r>
              <a:rPr lang="en-US" baseline="0" dirty="0"/>
              <a:t> change will change current and also Voltage. </a:t>
            </a:r>
            <a:r>
              <a:rPr lang="en-US" dirty="0"/>
              <a:t>Can you</a:t>
            </a:r>
            <a:r>
              <a:rPr lang="en-US" baseline="0" dirty="0"/>
              <a:t> draw the simplified circuit?</a:t>
            </a:r>
          </a:p>
          <a:p>
            <a:pPr marL="228600" indent="-228600">
              <a:buAutoNum type="arabicPeriod"/>
            </a:pPr>
            <a:r>
              <a:rPr lang="en-US" baseline="0" dirty="0"/>
              <a:t>What is the potential difference between electrodes inside the neuron?</a:t>
            </a:r>
          </a:p>
          <a:p>
            <a:pPr marL="228600" indent="-228600">
              <a:buAutoNum type="arabicPeriod"/>
            </a:pPr>
            <a:r>
              <a:rPr lang="en-US" baseline="0" dirty="0"/>
              <a:t>Can any current flow through green wires? </a:t>
            </a:r>
          </a:p>
          <a:p>
            <a:pPr marL="228600" indent="-228600">
              <a:buAutoNum type="arabicPeriod"/>
            </a:pPr>
            <a:r>
              <a:rPr lang="en-US" baseline="0" dirty="0"/>
              <a:t>Is there any error in the circuit? Where is the current flowing?</a:t>
            </a:r>
          </a:p>
          <a:p>
            <a:pPr marL="228600" indent="-228600">
              <a:buAutoNum type="arabicPeriod"/>
            </a:pPr>
            <a:r>
              <a:rPr lang="en-US" dirty="0"/>
              <a:t>https://en.wikipedia.org/wiki/Voltage_clamp#/media/File:Tevcimage.jpg </a:t>
            </a:r>
          </a:p>
        </p:txBody>
      </p:sp>
      <p:sp>
        <p:nvSpPr>
          <p:cNvPr id="4" name="Slide Number Placeholder 3"/>
          <p:cNvSpPr>
            <a:spLocks noGrp="1"/>
          </p:cNvSpPr>
          <p:nvPr>
            <p:ph type="sldNum" sz="quarter" idx="10"/>
          </p:nvPr>
        </p:nvSpPr>
        <p:spPr/>
        <p:txBody>
          <a:bodyPr/>
          <a:lstStyle/>
          <a:p>
            <a:fld id="{D790B662-4260-4759-B9D8-F82624060F87}" type="slidenum">
              <a:rPr lang="en-US" smtClean="0"/>
              <a:t>6</a:t>
            </a:fld>
            <a:endParaRPr lang="en-US"/>
          </a:p>
        </p:txBody>
      </p:sp>
    </p:spTree>
    <p:extLst>
      <p:ext uri="{BB962C8B-B14F-4D97-AF65-F5344CB8AC3E}">
        <p14:creationId xmlns:p14="http://schemas.microsoft.com/office/powerpoint/2010/main" val="145864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Spikes occur because</a:t>
            </a:r>
            <a:r>
              <a:rPr lang="en-US" baseline="0" dirty="0"/>
              <a:t> conductance of various ion channels are voltage dependent to produce a spike in time domain. </a:t>
            </a:r>
            <a:r>
              <a:rPr lang="en-US" dirty="0"/>
              <a:t>Conductance of membrane is V dependent. </a:t>
            </a:r>
            <a:r>
              <a:rPr lang="en-US" baseline="0" dirty="0"/>
              <a:t> </a:t>
            </a:r>
            <a:r>
              <a:rPr lang="en-US" dirty="0"/>
              <a:t>So V-</a:t>
            </a:r>
            <a:r>
              <a:rPr lang="en-US" baseline="0" dirty="0"/>
              <a:t> change will change current and also Voltage. </a:t>
            </a:r>
            <a:r>
              <a:rPr lang="en-US" dirty="0"/>
              <a:t>Can you</a:t>
            </a:r>
            <a:r>
              <a:rPr lang="en-US" baseline="0" dirty="0"/>
              <a:t> draw the simplified circuit? </a:t>
            </a:r>
            <a:r>
              <a:rPr lang="en-US" dirty="0"/>
              <a:t>https://en.wikipedia.org/wiki/Voltage_clamp#/media/File:Tevcimage.jpg </a:t>
            </a:r>
          </a:p>
          <a:p>
            <a:endParaRPr lang="en-US" dirty="0"/>
          </a:p>
          <a:p>
            <a:r>
              <a:rPr lang="en-US" dirty="0"/>
              <a:t>The error is that</a:t>
            </a:r>
            <a:r>
              <a:rPr lang="en-US" baseline="0" dirty="0"/>
              <a:t> the current from the Voltage clamp amplifier has no place to go. Everywhere it sees a high-impedance terminal (virtually an open circuit). So there reference (which can be ground) should have a low impedance path to ground. See corrected circuit in the next page.</a:t>
            </a:r>
          </a:p>
        </p:txBody>
      </p:sp>
      <p:sp>
        <p:nvSpPr>
          <p:cNvPr id="4" name="Slide Number Placeholder 3"/>
          <p:cNvSpPr>
            <a:spLocks noGrp="1"/>
          </p:cNvSpPr>
          <p:nvPr>
            <p:ph type="sldNum" sz="quarter" idx="10"/>
          </p:nvPr>
        </p:nvSpPr>
        <p:spPr/>
        <p:txBody>
          <a:bodyPr/>
          <a:lstStyle/>
          <a:p>
            <a:fld id="{D790B662-4260-4759-B9D8-F82624060F87}" type="slidenum">
              <a:rPr lang="en-US" smtClean="0"/>
              <a:t>7</a:t>
            </a:fld>
            <a:endParaRPr lang="en-US"/>
          </a:p>
        </p:txBody>
      </p:sp>
    </p:spTree>
    <p:extLst>
      <p:ext uri="{BB962C8B-B14F-4D97-AF65-F5344CB8AC3E}">
        <p14:creationId xmlns:p14="http://schemas.microsoft.com/office/powerpoint/2010/main" val="185545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negative membrane potential a</a:t>
            </a:r>
            <a:r>
              <a:rPr lang="en-IN" baseline="0" dirty="0"/>
              <a:t> negative current flows as expected. This is capacitor like behaviour. On application of positive voltage a different behaviour is obtained. Initial a capacitor like current flows. However the current goes negative for a while before coming to the positive value. This means that sodium initially comes in and then K starts going out. Why this behaviour of the channels? Lets study that.</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9</a:t>
            </a:fld>
            <a:endParaRPr lang="en-US"/>
          </a:p>
        </p:txBody>
      </p:sp>
    </p:spTree>
    <p:extLst>
      <p:ext uri="{BB962C8B-B14F-4D97-AF65-F5344CB8AC3E}">
        <p14:creationId xmlns:p14="http://schemas.microsoft.com/office/powerpoint/2010/main" val="219363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how the current responds to the increasing voltage. The final current scales approximately proportional</a:t>
            </a:r>
            <a:r>
              <a:rPr lang="en-IN" baseline="0" dirty="0"/>
              <a:t> to the applied voltage. The contribution of each channel needs to be tested by disabling the channels selectively.</a:t>
            </a:r>
          </a:p>
          <a:p>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10</a:t>
            </a:fld>
            <a:endParaRPr lang="en-US"/>
          </a:p>
        </p:txBody>
      </p:sp>
    </p:spTree>
    <p:extLst>
      <p:ext uri="{BB962C8B-B14F-4D97-AF65-F5344CB8AC3E}">
        <p14:creationId xmlns:p14="http://schemas.microsoft.com/office/powerpoint/2010/main" val="383517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Tetrodotoxin</a:t>
            </a:r>
            <a:r>
              <a:rPr lang="en-US" dirty="0"/>
              <a:t>, an alkaloid neurotoxin found in certain puffer fish, tropical frogs, and salamanders, blocks the Na+ current without affecting the K+ current. Conversely, </a:t>
            </a:r>
            <a:r>
              <a:rPr lang="en-US" dirty="0" err="1"/>
              <a:t>tetraethylammonium</a:t>
            </a:r>
            <a:r>
              <a:rPr lang="en-US" dirty="0"/>
              <a:t> ions block K+ currents without affecting Na+ currents. The differential sensitivity of Na+ and K+ currents to these drugs provides strong additional evidence that Na+ and K+ flow through independent permeability pathways. </a:t>
            </a:r>
          </a:p>
          <a:p>
            <a:endParaRPr lang="en-US" dirty="0"/>
          </a:p>
          <a:p>
            <a:r>
              <a:rPr lang="en-US" sz="1200" b="0" i="0" kern="1200" dirty="0">
                <a:solidFill>
                  <a:schemeClr val="tx1"/>
                </a:solidFill>
                <a:effectLst/>
                <a:latin typeface="+mn-lt"/>
                <a:ea typeface="+mn-ea"/>
                <a:cs typeface="+mn-cs"/>
              </a:rPr>
              <a:t>Writing in 1950, Graham made some observations on the toxic effects of </a:t>
            </a:r>
            <a:r>
              <a:rPr lang="en-US" sz="1200" b="0" i="0" kern="1200" dirty="0" err="1">
                <a:solidFill>
                  <a:schemeClr val="tx1"/>
                </a:solidFill>
                <a:effectLst/>
                <a:latin typeface="+mn-lt"/>
                <a:ea typeface="+mn-ea"/>
                <a:cs typeface="+mn-cs"/>
              </a:rPr>
              <a:t>tetraethylammonium</a:t>
            </a:r>
            <a:r>
              <a:rPr lang="en-US" sz="1200" b="0" i="0" kern="1200" dirty="0">
                <a:solidFill>
                  <a:schemeClr val="tx1"/>
                </a:solidFill>
                <a:effectLst/>
                <a:latin typeface="+mn-lt"/>
                <a:ea typeface="+mn-ea"/>
                <a:cs typeface="+mn-cs"/>
              </a:rPr>
              <a:t> bromide in humans. In one subject, described as a "healthy woman", 300 mg of </a:t>
            </a:r>
            <a:r>
              <a:rPr lang="en-US" sz="1200" b="0" i="0" kern="1200" dirty="0" err="1">
                <a:solidFill>
                  <a:schemeClr val="tx1"/>
                </a:solidFill>
                <a:effectLst/>
                <a:latin typeface="+mn-lt"/>
                <a:ea typeface="+mn-ea"/>
                <a:cs typeface="+mn-cs"/>
              </a:rPr>
              <a:t>tetraethylammonium</a:t>
            </a:r>
            <a:r>
              <a:rPr lang="en-US" sz="1200" b="0" i="0" kern="1200" dirty="0">
                <a:solidFill>
                  <a:schemeClr val="tx1"/>
                </a:solidFill>
                <a:effectLst/>
                <a:latin typeface="+mn-lt"/>
                <a:ea typeface="+mn-ea"/>
                <a:cs typeface="+mn-cs"/>
              </a:rPr>
              <a:t> bromide, </a:t>
            </a:r>
            <a:r>
              <a:rPr lang="en-US" sz="1200" b="0" i="0" kern="1200" dirty="0" err="1">
                <a:solidFill>
                  <a:schemeClr val="tx1"/>
                </a:solidFill>
                <a:effectLst/>
                <a:latin typeface="+mn-lt"/>
                <a:ea typeface="+mn-ea"/>
                <a:cs typeface="+mn-cs"/>
              </a:rPr>
              <a:t>i.v.</a:t>
            </a:r>
            <a:r>
              <a:rPr lang="en-US" sz="1200" b="0" i="0" kern="1200" dirty="0">
                <a:solidFill>
                  <a:schemeClr val="tx1"/>
                </a:solidFill>
                <a:effectLst/>
                <a:latin typeface="+mn-lt"/>
                <a:ea typeface="+mn-ea"/>
                <a:cs typeface="+mn-cs"/>
              </a:rPr>
              <a:t>, produced incapacitating "</a:t>
            </a:r>
            <a:r>
              <a:rPr lang="en-US" sz="1200" b="0" i="0" kern="1200" dirty="0" err="1">
                <a:solidFill>
                  <a:schemeClr val="tx1"/>
                </a:solidFill>
                <a:effectLst/>
                <a:latin typeface="+mn-lt"/>
                <a:ea typeface="+mn-ea"/>
                <a:cs typeface="+mn-cs"/>
              </a:rPr>
              <a:t>curariform</a:t>
            </a:r>
            <a:r>
              <a:rPr lang="en-US" sz="1200" b="0" i="0" kern="1200" dirty="0">
                <a:solidFill>
                  <a:schemeClr val="tx1"/>
                </a:solidFill>
                <a:effectLst/>
                <a:latin typeface="+mn-lt"/>
                <a:ea typeface="+mn-ea"/>
                <a:cs typeface="+mn-cs"/>
              </a:rPr>
              <a:t>" (i.e., resembling the effects of </a:t>
            </a:r>
            <a:r>
              <a:rPr lang="en-US" sz="1200" b="0" i="0" u="none" strike="noStrike" kern="1200" dirty="0" err="1">
                <a:solidFill>
                  <a:schemeClr val="tx1"/>
                </a:solidFill>
                <a:effectLst/>
                <a:latin typeface="+mn-lt"/>
                <a:ea typeface="+mn-ea"/>
                <a:cs typeface="+mn-cs"/>
                <a:hlinkClick r:id="rId3" tooltip="Tubocurarine"/>
              </a:rPr>
              <a:t>tubocurarine</a:t>
            </a:r>
            <a:r>
              <a:rPr lang="en-US" sz="1200" b="0" i="0" kern="1200" dirty="0">
                <a:solidFill>
                  <a:schemeClr val="tx1"/>
                </a:solidFill>
                <a:effectLst/>
                <a:latin typeface="+mn-lt"/>
                <a:ea typeface="+mn-ea"/>
                <a:cs typeface="+mn-cs"/>
              </a:rPr>
              <a:t>) paralysis of the skeletal muscles, as well as marked drowsiness. These effects were largely dissipated within 2 hours.</a:t>
            </a:r>
          </a:p>
          <a:p>
            <a:r>
              <a:rPr lang="en-US" sz="1200" b="0" i="0" kern="1200" dirty="0">
                <a:solidFill>
                  <a:schemeClr val="tx1"/>
                </a:solidFill>
                <a:effectLst/>
                <a:latin typeface="+mn-lt"/>
                <a:ea typeface="+mn-ea"/>
                <a:cs typeface="+mn-cs"/>
              </a:rPr>
              <a:t>[Wikipedia]</a:t>
            </a:r>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11</a:t>
            </a:fld>
            <a:endParaRPr lang="en-US"/>
          </a:p>
        </p:txBody>
      </p:sp>
    </p:spTree>
    <p:extLst>
      <p:ext uri="{BB962C8B-B14F-4D97-AF65-F5344CB8AC3E}">
        <p14:creationId xmlns:p14="http://schemas.microsoft.com/office/powerpoint/2010/main" val="9468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currents carried by Na+ and K+—</a:t>
            </a:r>
            <a:r>
              <a:rPr lang="en-US" dirty="0" err="1"/>
              <a:t>INa</a:t>
            </a:r>
            <a:r>
              <a:rPr lang="en-US" dirty="0"/>
              <a:t> and IK—could be determined separately from recordings of the membrane currents resulting from depolarization (Figure 3.6B) by measuring the difference between currents recorded in the presence and absence of external Na+ (as shown in Figure 3.4).</a:t>
            </a:r>
          </a:p>
        </p:txBody>
      </p:sp>
      <p:sp>
        <p:nvSpPr>
          <p:cNvPr id="4" name="Slide Number Placeholder 3"/>
          <p:cNvSpPr>
            <a:spLocks noGrp="1"/>
          </p:cNvSpPr>
          <p:nvPr>
            <p:ph type="sldNum" sz="quarter" idx="10"/>
          </p:nvPr>
        </p:nvSpPr>
        <p:spPr/>
        <p:txBody>
          <a:bodyPr/>
          <a:lstStyle/>
          <a:p>
            <a:fld id="{D790B662-4260-4759-B9D8-F82624060F87}" type="slidenum">
              <a:rPr lang="en-US" smtClean="0"/>
              <a:t>12</a:t>
            </a:fld>
            <a:endParaRPr lang="en-US"/>
          </a:p>
        </p:txBody>
      </p:sp>
    </p:spTree>
    <p:extLst>
      <p:ext uri="{BB962C8B-B14F-4D97-AF65-F5344CB8AC3E}">
        <p14:creationId xmlns:p14="http://schemas.microsoft.com/office/powerpoint/2010/main" val="1927139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Sodium starts off fast. Quickly opens and quickly shuts. Then potassium opens and reaches a saturation value.  When potassium conductance is higher it exceeds sodium conductance for spike to come back. It high voltage sodium channel shuts off.</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One of these have a positive feedback and other has a negative feedback. As voltage goes up, sodium ion conductance increases, more sodium comes in, voltage increases, even more sodium comes in (positive feedback). It is negative feedback for potassium. Increased voltage increases potassium conductance which decreases the voltage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Why does the system not trigger again?--&gt;</a:t>
            </a:r>
            <a:endParaRPr lang="en-US" b="0" dirty="0">
              <a:effectLst/>
            </a:endParaRPr>
          </a:p>
          <a:p>
            <a:pPr rtl="0"/>
            <a:r>
              <a:rPr lang="en-US" sz="1200" b="0" i="0" u="none" strike="noStrike" kern="1200" dirty="0">
                <a:solidFill>
                  <a:schemeClr val="tx1"/>
                </a:solidFill>
                <a:effectLst/>
                <a:latin typeface="+mn-lt"/>
                <a:ea typeface="+mn-ea"/>
                <a:cs typeface="+mn-cs"/>
              </a:rPr>
              <a:t>Because it requires initial stimulus for Na to take up the positive feedback. Input just gives it the initial push. Later part is done by the channels themselves</a:t>
            </a:r>
            <a:endParaRPr lang="en-US" b="0" dirty="0">
              <a:effectLst/>
            </a:endParaRPr>
          </a:p>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13</a:t>
            </a:fld>
            <a:endParaRPr lang="en-US"/>
          </a:p>
        </p:txBody>
      </p:sp>
    </p:spTree>
    <p:extLst>
      <p:ext uri="{BB962C8B-B14F-4D97-AF65-F5344CB8AC3E}">
        <p14:creationId xmlns:p14="http://schemas.microsoft.com/office/powerpoint/2010/main" val="138694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Hudgkin</a:t>
            </a:r>
            <a:r>
              <a:rPr lang="en-IN" baseline="0" dirty="0"/>
              <a:t> and Huxley gave this channel conductance model for neuron spike response. </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14</a:t>
            </a:fld>
            <a:endParaRPr lang="en-US"/>
          </a:p>
        </p:txBody>
      </p:sp>
    </p:spTree>
    <p:extLst>
      <p:ext uri="{BB962C8B-B14F-4D97-AF65-F5344CB8AC3E}">
        <p14:creationId xmlns:p14="http://schemas.microsoft.com/office/powerpoint/2010/main" val="239501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66030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5768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5416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24394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852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4019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7/17/2017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8767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1203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7/17/2017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2330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325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7891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839"/>
            <a:ext cx="7886700" cy="748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58084"/>
            <a:ext cx="7886700" cy="54188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8706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7/17/2017</a:t>
            </a:r>
          </a:p>
        </p:txBody>
      </p:sp>
      <p:sp>
        <p:nvSpPr>
          <p:cNvPr id="5" name="Footer Placeholder 4"/>
          <p:cNvSpPr>
            <a:spLocks noGrp="1"/>
          </p:cNvSpPr>
          <p:nvPr>
            <p:ph type="ftr" sz="quarter" idx="3"/>
          </p:nvPr>
        </p:nvSpPr>
        <p:spPr>
          <a:xfrm>
            <a:off x="3028950" y="648706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7086600" y="65027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2415081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dayan@ee.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9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customXml" Target="../ink/ink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0.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0.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John_Zachary_Young" TargetMode="External"/><Relationship Id="rId3" Type="http://schemas.openxmlformats.org/officeDocument/2006/relationships/image" Target="../media/image3.png"/><Relationship Id="rId7" Type="http://schemas.openxmlformats.org/officeDocument/2006/relationships/hyperlink" Target="https://en.wikipedia.org/wiki/Squid_giant_axon#cite_note-1"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en.wikipedia.org/wiki/Squid" TargetMode="External"/><Relationship Id="rId5" Type="http://schemas.openxmlformats.org/officeDocument/2006/relationships/hyperlink" Target="https://en.wikipedia.org/wiki/Jet_propulsion" TargetMode="External"/><Relationship Id="rId4" Type="http://schemas.openxmlformats.org/officeDocument/2006/relationships/hyperlink" Target="https://en.wikipedia.org/wiki/Ax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oltage_clamp" TargetMode="External"/><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40.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dirty="0"/>
              <a:t>EE746 Neuromorphic Engineering</a:t>
            </a:r>
            <a:br>
              <a:rPr lang="en-US" sz="4900" dirty="0"/>
            </a:br>
            <a:r>
              <a:rPr lang="en-US" dirty="0"/>
              <a:t>Lecture 2b: Action Potential</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2"/>
              </a:rPr>
              <a:t>udayan@ee.iitb.ac.in</a:t>
            </a:r>
            <a:r>
              <a:rPr lang="en-US" dirty="0"/>
              <a:t> </a:t>
            </a:r>
          </a:p>
          <a:p>
            <a:r>
              <a:rPr lang="en-US" dirty="0"/>
              <a:t>Jan</a:t>
            </a:r>
            <a:r>
              <a:rPr lang="en-US"/>
              <a:t>, 24, </a:t>
            </a:r>
            <a:r>
              <a:rPr lang="en-US" dirty="0"/>
              <a:t>2020</a:t>
            </a:r>
          </a:p>
        </p:txBody>
      </p:sp>
      <p:sp>
        <p:nvSpPr>
          <p:cNvPr id="4" name="TextBox 3"/>
          <p:cNvSpPr txBox="1"/>
          <p:nvPr/>
        </p:nvSpPr>
        <p:spPr>
          <a:xfrm>
            <a:off x="1959429" y="5349875"/>
            <a:ext cx="6322422" cy="1200329"/>
          </a:xfrm>
          <a:prstGeom prst="rect">
            <a:avLst/>
          </a:prstGeom>
          <a:noFill/>
        </p:spPr>
        <p:txBody>
          <a:bodyPr wrap="square" rtlCol="0">
            <a:spAutoFit/>
          </a:bodyPr>
          <a:lstStyle/>
          <a:p>
            <a:r>
              <a:rPr lang="en-US" dirty="0"/>
              <a:t>Lectures follow Purves Chapter 3-4; Please read; </a:t>
            </a:r>
          </a:p>
          <a:p>
            <a:endParaRPr lang="en-US" dirty="0"/>
          </a:p>
          <a:p>
            <a:r>
              <a:rPr lang="en-US" dirty="0"/>
              <a:t>I will provide a few practice questions as well next week in addition to simulations to support the reference!</a:t>
            </a:r>
          </a:p>
        </p:txBody>
      </p:sp>
    </p:spTree>
    <p:extLst>
      <p:ext uri="{BB962C8B-B14F-4D97-AF65-F5344CB8AC3E}">
        <p14:creationId xmlns:p14="http://schemas.microsoft.com/office/powerpoint/2010/main" val="34538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of membrane to Bias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10</a:t>
            </a:fld>
            <a:endParaRPr lang="en-US"/>
          </a:p>
        </p:txBody>
      </p:sp>
      <p:pic>
        <p:nvPicPr>
          <p:cNvPr id="6" name="Picture 5"/>
          <p:cNvPicPr>
            <a:picLocks noChangeAspect="1"/>
          </p:cNvPicPr>
          <p:nvPr/>
        </p:nvPicPr>
        <p:blipFill>
          <a:blip r:embed="rId3"/>
          <a:stretch>
            <a:fillRect/>
          </a:stretch>
        </p:blipFill>
        <p:spPr>
          <a:xfrm>
            <a:off x="0" y="577835"/>
            <a:ext cx="7485938" cy="2948207"/>
          </a:xfrm>
          <a:prstGeom prst="rect">
            <a:avLst/>
          </a:prstGeom>
        </p:spPr>
      </p:pic>
      <p:pic>
        <p:nvPicPr>
          <p:cNvPr id="7" name="Picture 6"/>
          <p:cNvPicPr>
            <a:picLocks noChangeAspect="1"/>
          </p:cNvPicPr>
          <p:nvPr/>
        </p:nvPicPr>
        <p:blipFill>
          <a:blip r:embed="rId4"/>
          <a:stretch>
            <a:fillRect/>
          </a:stretch>
        </p:blipFill>
        <p:spPr>
          <a:xfrm>
            <a:off x="7280749" y="703521"/>
            <a:ext cx="1887825" cy="251370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936511121"/>
              </p:ext>
            </p:extLst>
          </p:nvPr>
        </p:nvGraphicFramePr>
        <p:xfrm>
          <a:off x="759278" y="4051966"/>
          <a:ext cx="6992522" cy="1920240"/>
        </p:xfrm>
        <a:graphic>
          <a:graphicData uri="http://schemas.openxmlformats.org/drawingml/2006/table">
            <a:tbl>
              <a:tblPr firstRow="1" bandRow="1">
                <a:tableStyleId>{5C22544A-7EE6-4342-B048-85BDC9FD1C3A}</a:tableStyleId>
              </a:tblPr>
              <a:tblGrid>
                <a:gridCol w="4557304">
                  <a:extLst>
                    <a:ext uri="{9D8B030D-6E8A-4147-A177-3AD203B41FA5}">
                      <a16:colId xmlns:a16="http://schemas.microsoft.com/office/drawing/2014/main" val="2864747598"/>
                    </a:ext>
                  </a:extLst>
                </a:gridCol>
                <a:gridCol w="2435218">
                  <a:extLst>
                    <a:ext uri="{9D8B030D-6E8A-4147-A177-3AD203B41FA5}">
                      <a16:colId xmlns:a16="http://schemas.microsoft.com/office/drawing/2014/main" val="479260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a:t>
                      </a:r>
                    </a:p>
                  </a:txBody>
                  <a:tcPr/>
                </a:tc>
                <a:tc>
                  <a:txBody>
                    <a:bodyPr/>
                    <a:lstStyle/>
                    <a:p>
                      <a:r>
                        <a:rPr lang="en-US" dirty="0"/>
                        <a:t>Cause</a:t>
                      </a:r>
                      <a:r>
                        <a:rPr lang="en-US" baseline="0" dirty="0"/>
                        <a:t>  (based on sign on ionic current)</a:t>
                      </a:r>
                      <a:endParaRPr lang="en-US" dirty="0"/>
                    </a:p>
                  </a:txBody>
                  <a:tcPr/>
                </a:tc>
                <a:extLst>
                  <a:ext uri="{0D108BD9-81ED-4DB2-BD59-A6C34878D82A}">
                    <a16:rowId xmlns:a16="http://schemas.microsoft.com/office/drawing/2014/main" val="125334130"/>
                  </a:ext>
                </a:extLst>
              </a:tr>
              <a:tr h="370840">
                <a:tc>
                  <a:txBody>
                    <a:bodyPr/>
                    <a:lstStyle/>
                    <a:p>
                      <a:r>
                        <a:rPr lang="en-US" dirty="0"/>
                        <a:t>The early negative current increases and then decreases; </a:t>
                      </a:r>
                    </a:p>
                  </a:txBody>
                  <a:tcPr/>
                </a:tc>
                <a:tc>
                  <a:txBody>
                    <a:bodyPr/>
                    <a:lstStyle/>
                    <a:p>
                      <a:r>
                        <a:rPr lang="en-US" dirty="0"/>
                        <a:t>Negative Current=[Na+] goes/diffuses in  </a:t>
                      </a:r>
                    </a:p>
                  </a:txBody>
                  <a:tcPr/>
                </a:tc>
                <a:extLst>
                  <a:ext uri="{0D108BD9-81ED-4DB2-BD59-A6C34878D82A}">
                    <a16:rowId xmlns:a16="http://schemas.microsoft.com/office/drawing/2014/main" val="2273516432"/>
                  </a:ext>
                </a:extLst>
              </a:tr>
              <a:tr h="370840">
                <a:tc>
                  <a:txBody>
                    <a:bodyPr/>
                    <a:lstStyle/>
                    <a:p>
                      <a:r>
                        <a:rPr lang="en-US" dirty="0"/>
                        <a:t>The late positive current is monotonic</a:t>
                      </a:r>
                    </a:p>
                  </a:txBody>
                  <a:tcPr/>
                </a:tc>
                <a:tc>
                  <a:txBody>
                    <a:bodyPr/>
                    <a:lstStyle/>
                    <a:p>
                      <a:r>
                        <a:rPr lang="en-US" dirty="0"/>
                        <a:t>Positive Current =[K+] goes diffuses out</a:t>
                      </a:r>
                    </a:p>
                  </a:txBody>
                  <a:tcPr/>
                </a:tc>
                <a:extLst>
                  <a:ext uri="{0D108BD9-81ED-4DB2-BD59-A6C34878D82A}">
                    <a16:rowId xmlns:a16="http://schemas.microsoft.com/office/drawing/2014/main" val="4135415286"/>
                  </a:ext>
                </a:extLst>
              </a:tr>
            </a:tbl>
          </a:graphicData>
        </a:graphic>
      </p:graphicFrame>
      <p:sp>
        <p:nvSpPr>
          <p:cNvPr id="10" name="TextBox 9"/>
          <p:cNvSpPr txBox="1"/>
          <p:nvPr/>
        </p:nvSpPr>
        <p:spPr>
          <a:xfrm>
            <a:off x="1028700" y="3604338"/>
            <a:ext cx="7040880" cy="369332"/>
          </a:xfrm>
          <a:prstGeom prst="rect">
            <a:avLst/>
          </a:prstGeom>
          <a:noFill/>
        </p:spPr>
        <p:txBody>
          <a:bodyPr wrap="square" rtlCol="0">
            <a:spAutoFit/>
          </a:bodyPr>
          <a:lstStyle/>
          <a:p>
            <a:r>
              <a:rPr lang="en-US" dirty="0"/>
              <a:t>Voltage dependent current flow with “interesting/ confusing” transient</a:t>
            </a:r>
          </a:p>
        </p:txBody>
      </p:sp>
      <p:sp>
        <p:nvSpPr>
          <p:cNvPr id="11" name="TextBox 10"/>
          <p:cNvSpPr txBox="1"/>
          <p:nvPr/>
        </p:nvSpPr>
        <p:spPr>
          <a:xfrm>
            <a:off x="726816" y="5714790"/>
            <a:ext cx="7356022" cy="369332"/>
          </a:xfrm>
          <a:prstGeom prst="rect">
            <a:avLst/>
          </a:prstGeom>
          <a:noFill/>
        </p:spPr>
        <p:txBody>
          <a:bodyPr wrap="square" rtlCol="0">
            <a:spAutoFit/>
          </a:bodyPr>
          <a:lstStyle/>
          <a:p>
            <a:r>
              <a:rPr lang="en-US" b="1" dirty="0">
                <a:solidFill>
                  <a:srgbClr val="FF0000"/>
                </a:solidFill>
              </a:rPr>
              <a:t>How can we test the hypothesis? </a:t>
            </a:r>
          </a:p>
        </p:txBody>
      </p:sp>
      <p:sp>
        <p:nvSpPr>
          <p:cNvPr id="12" name="TextBox 11"/>
          <p:cNvSpPr txBox="1"/>
          <p:nvPr/>
        </p:nvSpPr>
        <p:spPr>
          <a:xfrm>
            <a:off x="713558" y="6044224"/>
            <a:ext cx="7356022" cy="369332"/>
          </a:xfrm>
          <a:prstGeom prst="rect">
            <a:avLst/>
          </a:prstGeom>
          <a:noFill/>
        </p:spPr>
        <p:txBody>
          <a:bodyPr wrap="square" rtlCol="0">
            <a:spAutoFit/>
          </a:bodyPr>
          <a:lstStyle/>
          <a:p>
            <a:r>
              <a:rPr lang="en-US" b="1" dirty="0">
                <a:solidFill>
                  <a:srgbClr val="FF0000"/>
                </a:solidFill>
              </a:rPr>
              <a:t>Can we disable an ionic current selectively e.g. Na or K?</a:t>
            </a:r>
          </a:p>
        </p:txBody>
      </p:sp>
      <p:sp>
        <p:nvSpPr>
          <p:cNvPr id="8" name="Rounded Rectangle 7"/>
          <p:cNvSpPr/>
          <p:nvPr/>
        </p:nvSpPr>
        <p:spPr>
          <a:xfrm>
            <a:off x="7815082" y="4051966"/>
            <a:ext cx="1265636" cy="14530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Does the [Na] current saturate or die?</a:t>
            </a:r>
          </a:p>
        </p:txBody>
      </p:sp>
      <p:sp>
        <p:nvSpPr>
          <p:cNvPr id="13" name="Oval 12">
            <a:extLst>
              <a:ext uri="{FF2B5EF4-FFF2-40B4-BE49-F238E27FC236}">
                <a16:creationId xmlns:a16="http://schemas.microsoft.com/office/drawing/2014/main" id="{E2BF5DBF-E17F-4360-8BB8-1D6B662A88CD}"/>
              </a:ext>
            </a:extLst>
          </p:cNvPr>
          <p:cNvSpPr/>
          <p:nvPr/>
        </p:nvSpPr>
        <p:spPr>
          <a:xfrm>
            <a:off x="7407965" y="5797826"/>
            <a:ext cx="868018" cy="841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r>
              <a:rPr lang="en-US" baseline="30000" dirty="0"/>
              <a:t>+</a:t>
            </a:r>
          </a:p>
        </p:txBody>
      </p:sp>
      <p:sp>
        <p:nvSpPr>
          <p:cNvPr id="14" name="TextBox 13">
            <a:extLst>
              <a:ext uri="{FF2B5EF4-FFF2-40B4-BE49-F238E27FC236}">
                <a16:creationId xmlns:a16="http://schemas.microsoft.com/office/drawing/2014/main" id="{48A4CA31-0DAB-4D65-A8FE-63605B0C0711}"/>
              </a:ext>
            </a:extLst>
          </p:cNvPr>
          <p:cNvSpPr txBox="1"/>
          <p:nvPr/>
        </p:nvSpPr>
        <p:spPr>
          <a:xfrm>
            <a:off x="7194385" y="5814959"/>
            <a:ext cx="185530"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926B4A5D-166B-4A66-B7C2-5B61AAC52447}"/>
              </a:ext>
            </a:extLst>
          </p:cNvPr>
          <p:cNvSpPr txBox="1"/>
          <p:nvPr/>
        </p:nvSpPr>
        <p:spPr>
          <a:xfrm>
            <a:off x="7393173" y="5879507"/>
            <a:ext cx="185530"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56061641-FFF3-4981-ACEF-7AD2390541E3}"/>
              </a:ext>
            </a:extLst>
          </p:cNvPr>
          <p:cNvSpPr txBox="1"/>
          <p:nvPr/>
        </p:nvSpPr>
        <p:spPr>
          <a:xfrm>
            <a:off x="7457426" y="5591114"/>
            <a:ext cx="185530" cy="369332"/>
          </a:xfrm>
          <a:prstGeom prst="rect">
            <a:avLst/>
          </a:prstGeom>
          <a:noFill/>
        </p:spPr>
        <p:txBody>
          <a:bodyPr wrap="square" rtlCol="0">
            <a:spAutoFit/>
          </a:bodyPr>
          <a:lstStyle/>
          <a:p>
            <a:r>
              <a:rPr lang="en-US" dirty="0"/>
              <a:t>+</a:t>
            </a:r>
          </a:p>
        </p:txBody>
      </p:sp>
      <p:sp>
        <p:nvSpPr>
          <p:cNvPr id="17" name="TextBox 16">
            <a:extLst>
              <a:ext uri="{FF2B5EF4-FFF2-40B4-BE49-F238E27FC236}">
                <a16:creationId xmlns:a16="http://schemas.microsoft.com/office/drawing/2014/main" id="{4ECAC129-BA5E-4FA9-B370-81C4E6830F2A}"/>
              </a:ext>
            </a:extLst>
          </p:cNvPr>
          <p:cNvSpPr txBox="1"/>
          <p:nvPr/>
        </p:nvSpPr>
        <p:spPr>
          <a:xfrm>
            <a:off x="7656214" y="5655662"/>
            <a:ext cx="185530" cy="369332"/>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37AFF73D-68F5-4297-B04A-C5C5204A48A6}"/>
              </a:ext>
            </a:extLst>
          </p:cNvPr>
          <p:cNvSpPr txBox="1"/>
          <p:nvPr/>
        </p:nvSpPr>
        <p:spPr>
          <a:xfrm>
            <a:off x="7211644" y="6118239"/>
            <a:ext cx="179062"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9FFBDA75-5169-4D67-BCEF-3C207803A157}"/>
              </a:ext>
            </a:extLst>
          </p:cNvPr>
          <p:cNvSpPr txBox="1"/>
          <p:nvPr/>
        </p:nvSpPr>
        <p:spPr>
          <a:xfrm>
            <a:off x="7410432" y="6182787"/>
            <a:ext cx="179062" cy="369332"/>
          </a:xfrm>
          <a:prstGeom prst="rect">
            <a:avLst/>
          </a:prstGeom>
          <a:noFill/>
        </p:spPr>
        <p:txBody>
          <a:bodyPr wrap="square" rtlCol="0">
            <a:spAutoFit/>
          </a:bodyPr>
          <a:lstStyle/>
          <a:p>
            <a:r>
              <a:rPr lang="en-US" dirty="0"/>
              <a:t>-</a:t>
            </a:r>
          </a:p>
        </p:txBody>
      </p:sp>
      <p:sp>
        <p:nvSpPr>
          <p:cNvPr id="20" name="TextBox 19">
            <a:extLst>
              <a:ext uri="{FF2B5EF4-FFF2-40B4-BE49-F238E27FC236}">
                <a16:creationId xmlns:a16="http://schemas.microsoft.com/office/drawing/2014/main" id="{0746B2FA-9E5A-4FE0-974E-CF2DF319EF68}"/>
              </a:ext>
            </a:extLst>
          </p:cNvPr>
          <p:cNvSpPr txBox="1"/>
          <p:nvPr/>
        </p:nvSpPr>
        <p:spPr>
          <a:xfrm>
            <a:off x="7364044" y="6446911"/>
            <a:ext cx="179062"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5F10EB9D-0344-49AA-B93C-B0CED807626E}"/>
              </a:ext>
            </a:extLst>
          </p:cNvPr>
          <p:cNvSpPr txBox="1"/>
          <p:nvPr/>
        </p:nvSpPr>
        <p:spPr>
          <a:xfrm>
            <a:off x="7571156" y="6353043"/>
            <a:ext cx="179062"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DA79419F-3D52-4271-BE6D-55A44ED44D02}"/>
              </a:ext>
            </a:extLst>
          </p:cNvPr>
          <p:cNvSpPr txBox="1"/>
          <p:nvPr/>
        </p:nvSpPr>
        <p:spPr>
          <a:xfrm>
            <a:off x="8319904" y="5896075"/>
            <a:ext cx="521297" cy="369332"/>
          </a:xfrm>
          <a:prstGeom prst="rect">
            <a:avLst/>
          </a:prstGeom>
          <a:noFill/>
        </p:spPr>
        <p:txBody>
          <a:bodyPr wrap="none" rtlCol="0">
            <a:spAutoFit/>
          </a:bodyPr>
          <a:lstStyle/>
          <a:p>
            <a:r>
              <a:rPr lang="en-US" dirty="0"/>
              <a:t>Na</a:t>
            </a:r>
            <a:r>
              <a:rPr lang="en-US" baseline="30000" dirty="0"/>
              <a:t>+</a:t>
            </a:r>
          </a:p>
        </p:txBody>
      </p:sp>
    </p:spTree>
    <p:extLst>
      <p:ext uri="{BB962C8B-B14F-4D97-AF65-F5344CB8AC3E}">
        <p14:creationId xmlns:p14="http://schemas.microsoft.com/office/powerpoint/2010/main" val="24302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Modulating the response </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11</a:t>
            </a:fld>
            <a:endParaRPr lang="en-US"/>
          </a:p>
        </p:txBody>
      </p:sp>
      <p:pic>
        <p:nvPicPr>
          <p:cNvPr id="6" name="Picture 5"/>
          <p:cNvPicPr>
            <a:picLocks noChangeAspect="1"/>
          </p:cNvPicPr>
          <p:nvPr/>
        </p:nvPicPr>
        <p:blipFill rotWithShape="1">
          <a:blip r:embed="rId3"/>
          <a:srcRect b="54675"/>
          <a:stretch/>
        </p:blipFill>
        <p:spPr>
          <a:xfrm>
            <a:off x="180430" y="574182"/>
            <a:ext cx="2927713" cy="275684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026880" y="1009719"/>
                <a:ext cx="1972491" cy="5355312"/>
              </a:xfrm>
              <a:prstGeom prst="rect">
                <a:avLst/>
              </a:prstGeom>
              <a:noFill/>
            </p:spPr>
            <p:txBody>
              <a:bodyPr wrap="square" rtlCol="0">
                <a:spAutoFit/>
              </a:bodyPr>
              <a:lstStyle/>
              <a:p>
                <a:r>
                  <a:rPr lang="en-US" dirty="0"/>
                  <a:t>Input </a:t>
                </a:r>
              </a:p>
              <a:p>
                <a:endParaRPr lang="en-US" dirty="0"/>
              </a:p>
              <a:p>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𝑁𝑎</m:t>
                              </m:r>
                            </m:e>
                          </m:d>
                        </m:e>
                        <m:sub>
                          <m:r>
                            <a:rPr lang="en-US" b="0" i="1" dirty="0" smtClean="0">
                              <a:latin typeface="Cambria Math" panose="02040503050406030204" pitchFamily="18" charset="0"/>
                            </a:rPr>
                            <m:t>𝑜𝑢𝑡</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b="0" i="1" dirty="0" smtClean="0">
                              <a:latin typeface="Cambria Math" panose="02040503050406030204" pitchFamily="18" charset="0"/>
                            </a:rPr>
                            <m:t>𝑖𝑛</m:t>
                          </m:r>
                        </m:sub>
                      </m:sSub>
                    </m:oMath>
                  </m:oMathPara>
                </a14:m>
                <a:endParaRPr lang="en-US" dirty="0"/>
              </a:p>
              <a:p>
                <a:endParaRPr lang="en-US" dirty="0"/>
              </a:p>
              <a:p>
                <a:endParaRPr lang="en-US" dirty="0"/>
              </a:p>
              <a:p>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𝑜𝑢𝑡</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𝑖𝑛</m:t>
                          </m:r>
                        </m:sub>
                      </m:sSub>
                    </m:oMath>
                  </m:oMathPara>
                </a14:m>
                <a:endParaRPr lang="en-US" dirty="0"/>
              </a:p>
              <a:p>
                <a:endParaRPr lang="en-US" dirty="0"/>
              </a:p>
              <a:p>
                <a:endParaRPr lang="en-US" dirty="0"/>
              </a:p>
              <a:p>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𝑜𝑢𝑡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𝑖𝑛</m:t>
                          </m:r>
                        </m:sub>
                      </m:sSub>
                    </m:oMath>
                  </m:oMathPara>
                </a14:m>
                <a:endParaRPr lang="en-US"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026880" y="1009719"/>
                <a:ext cx="1972491" cy="5355312"/>
              </a:xfrm>
              <a:prstGeom prst="rect">
                <a:avLst/>
              </a:prstGeom>
              <a:blipFill>
                <a:blip r:embed="rId4"/>
                <a:stretch>
                  <a:fillRect l="-2786" t="-683"/>
                </a:stretch>
              </a:blipFill>
            </p:spPr>
            <p:txBody>
              <a:bodyPr/>
              <a:lstStyle/>
              <a:p>
                <a:r>
                  <a:rPr lang="en-US">
                    <a:noFill/>
                  </a:rPr>
                  <a:t> </a:t>
                </a:r>
              </a:p>
            </p:txBody>
          </p:sp>
        </mc:Fallback>
      </mc:AlternateContent>
      <p:pic>
        <p:nvPicPr>
          <p:cNvPr id="10" name="Picture 9"/>
          <p:cNvPicPr>
            <a:picLocks noChangeAspect="1"/>
          </p:cNvPicPr>
          <p:nvPr/>
        </p:nvPicPr>
        <p:blipFill>
          <a:blip r:embed="rId5"/>
          <a:stretch>
            <a:fillRect/>
          </a:stretch>
        </p:blipFill>
        <p:spPr>
          <a:xfrm>
            <a:off x="5362575" y="2089104"/>
            <a:ext cx="3781425" cy="2105025"/>
          </a:xfrm>
          <a:prstGeom prst="rect">
            <a:avLst/>
          </a:prstGeom>
        </p:spPr>
      </p:pic>
      <p:grpSp>
        <p:nvGrpSpPr>
          <p:cNvPr id="20" name="Group 19"/>
          <p:cNvGrpSpPr/>
          <p:nvPr/>
        </p:nvGrpSpPr>
        <p:grpSpPr>
          <a:xfrm>
            <a:off x="4857893" y="4480561"/>
            <a:ext cx="4305157" cy="2068526"/>
            <a:chOff x="4857893" y="4480561"/>
            <a:chExt cx="4305157" cy="2068526"/>
          </a:xfrm>
        </p:grpSpPr>
        <p:pic>
          <p:nvPicPr>
            <p:cNvPr id="11" name="Picture 10"/>
            <p:cNvPicPr>
              <a:picLocks noChangeAspect="1"/>
            </p:cNvPicPr>
            <p:nvPr/>
          </p:nvPicPr>
          <p:blipFill>
            <a:blip r:embed="rId6"/>
            <a:stretch>
              <a:fillRect/>
            </a:stretch>
          </p:blipFill>
          <p:spPr>
            <a:xfrm>
              <a:off x="6084314" y="4480561"/>
              <a:ext cx="3078736" cy="2068526"/>
            </a:xfrm>
            <a:prstGeom prst="rect">
              <a:avLst/>
            </a:prstGeom>
          </p:spPr>
        </p:pic>
        <p:cxnSp>
          <p:nvCxnSpPr>
            <p:cNvPr id="13" name="Straight Arrow Connector 12"/>
            <p:cNvCxnSpPr/>
            <p:nvPr/>
          </p:nvCxnSpPr>
          <p:spPr>
            <a:xfrm>
              <a:off x="5199016" y="5342709"/>
              <a:ext cx="9160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57893" y="4960440"/>
              <a:ext cx="1567544" cy="307777"/>
            </a:xfrm>
            <a:prstGeom prst="rect">
              <a:avLst/>
            </a:prstGeom>
            <a:noFill/>
          </p:spPr>
          <p:txBody>
            <a:bodyPr wrap="square" rtlCol="0">
              <a:spAutoFit/>
            </a:bodyPr>
            <a:lstStyle/>
            <a:p>
              <a:r>
                <a:rPr lang="en-US" sz="1400" dirty="0"/>
                <a:t>Add </a:t>
              </a:r>
              <a:r>
                <a:rPr lang="en-US" sz="1400" dirty="0" err="1"/>
                <a:t>tetrodotoxin</a:t>
              </a:r>
              <a:r>
                <a:rPr lang="en-US" sz="1400" dirty="0"/>
                <a:t> </a:t>
              </a:r>
            </a:p>
          </p:txBody>
        </p:sp>
      </p:grpSp>
      <p:sp>
        <p:nvSpPr>
          <p:cNvPr id="18" name="TextBox 17"/>
          <p:cNvSpPr txBox="1"/>
          <p:nvPr/>
        </p:nvSpPr>
        <p:spPr>
          <a:xfrm>
            <a:off x="5036004" y="1044516"/>
            <a:ext cx="3781425" cy="923330"/>
          </a:xfrm>
          <a:prstGeom prst="rect">
            <a:avLst/>
          </a:prstGeom>
          <a:noFill/>
        </p:spPr>
        <p:txBody>
          <a:bodyPr wrap="square" rtlCol="0">
            <a:spAutoFit/>
          </a:bodyPr>
          <a:lstStyle/>
          <a:p>
            <a:r>
              <a:rPr lang="en-US" b="1" dirty="0">
                <a:solidFill>
                  <a:srgbClr val="FF0000"/>
                </a:solidFill>
              </a:rPr>
              <a:t>What would happen if we could disable the V-dependent [Na] or [K] channels ? </a:t>
            </a:r>
          </a:p>
        </p:txBody>
      </p:sp>
      <p:pic>
        <p:nvPicPr>
          <p:cNvPr id="21" name="Picture 20"/>
          <p:cNvPicPr>
            <a:picLocks noChangeAspect="1"/>
          </p:cNvPicPr>
          <p:nvPr/>
        </p:nvPicPr>
        <p:blipFill rotWithShape="1">
          <a:blip r:embed="rId7"/>
          <a:srcRect t="46041"/>
          <a:stretch/>
        </p:blipFill>
        <p:spPr>
          <a:xfrm>
            <a:off x="155955" y="3374571"/>
            <a:ext cx="2927713" cy="3281991"/>
          </a:xfrm>
          <a:prstGeom prst="rect">
            <a:avLst/>
          </a:prstGeom>
        </p:spPr>
      </p:pic>
    </p:spTree>
    <p:extLst>
      <p:ext uri="{BB962C8B-B14F-4D97-AF65-F5344CB8AC3E}">
        <p14:creationId xmlns:p14="http://schemas.microsoft.com/office/powerpoint/2010/main" val="23842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Studying either [K] or [Na] currents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12</a:t>
            </a:fld>
            <a:endParaRPr lang="en-US"/>
          </a:p>
        </p:txBody>
      </p:sp>
      <p:pic>
        <p:nvPicPr>
          <p:cNvPr id="6" name="Picture 5"/>
          <p:cNvPicPr>
            <a:picLocks noChangeAspect="1"/>
          </p:cNvPicPr>
          <p:nvPr/>
        </p:nvPicPr>
        <p:blipFill>
          <a:blip r:embed="rId3"/>
          <a:stretch>
            <a:fillRect/>
          </a:stretch>
        </p:blipFill>
        <p:spPr>
          <a:xfrm>
            <a:off x="1133475" y="681850"/>
            <a:ext cx="6877050" cy="4867275"/>
          </a:xfrm>
          <a:prstGeom prst="rect">
            <a:avLst/>
          </a:prstGeom>
        </p:spPr>
      </p:pic>
      <p:sp>
        <p:nvSpPr>
          <p:cNvPr id="7" name="TextBox 6"/>
          <p:cNvSpPr txBox="1"/>
          <p:nvPr/>
        </p:nvSpPr>
        <p:spPr>
          <a:xfrm>
            <a:off x="326571" y="5484988"/>
            <a:ext cx="8817429" cy="1200329"/>
          </a:xfrm>
          <a:prstGeom prst="rect">
            <a:avLst/>
          </a:prstGeom>
          <a:noFill/>
        </p:spPr>
        <p:txBody>
          <a:bodyPr wrap="square" rtlCol="0">
            <a:spAutoFit/>
          </a:bodyPr>
          <a:lstStyle/>
          <a:p>
            <a:r>
              <a:rPr lang="en-US" b="1" dirty="0">
                <a:solidFill>
                  <a:srgbClr val="00B0F0"/>
                </a:solidFill>
              </a:rPr>
              <a:t>What is the difference between Na and K channel response to bias? </a:t>
            </a:r>
          </a:p>
          <a:p>
            <a:r>
              <a:rPr lang="en-US" b="1" dirty="0">
                <a:solidFill>
                  <a:srgbClr val="00B0F0"/>
                </a:solidFill>
              </a:rPr>
              <a:t>Qualitatively &amp; Quantitatively (timescale, peak conductance) vs input</a:t>
            </a:r>
          </a:p>
          <a:p>
            <a:r>
              <a:rPr lang="en-US" dirty="0">
                <a:solidFill>
                  <a:srgbClr val="FF0000"/>
                </a:solidFill>
              </a:rPr>
              <a:t>Na channel behavior: Activates and</a:t>
            </a:r>
            <a:r>
              <a:rPr lang="en-US" u="sng" dirty="0">
                <a:solidFill>
                  <a:srgbClr val="FF0000"/>
                </a:solidFill>
              </a:rPr>
              <a:t> deactivates </a:t>
            </a:r>
            <a:r>
              <a:rPr lang="en-US" b="1" dirty="0">
                <a:solidFill>
                  <a:srgbClr val="FF0000"/>
                </a:solidFill>
              </a:rPr>
              <a:t>quickly</a:t>
            </a:r>
          </a:p>
          <a:p>
            <a:r>
              <a:rPr lang="en-US" dirty="0">
                <a:solidFill>
                  <a:srgbClr val="FFC000"/>
                </a:solidFill>
              </a:rPr>
              <a:t>K channel: Activates </a:t>
            </a:r>
            <a:r>
              <a:rPr lang="en-US" b="1" dirty="0">
                <a:solidFill>
                  <a:srgbClr val="FFC000"/>
                </a:solidFill>
              </a:rPr>
              <a:t>slowly  to saturation</a:t>
            </a:r>
            <a:r>
              <a:rPr lang="en-US" dirty="0">
                <a:solidFill>
                  <a:srgbClr val="FFC000"/>
                </a:solidFill>
              </a:rPr>
              <a:t> </a:t>
            </a:r>
          </a:p>
        </p:txBody>
      </p:sp>
    </p:spTree>
    <p:extLst>
      <p:ext uri="{BB962C8B-B14F-4D97-AF65-F5344CB8AC3E}">
        <p14:creationId xmlns:p14="http://schemas.microsoft.com/office/powerpoint/2010/main" val="386479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6192669" y="1043801"/>
            <a:ext cx="2873695" cy="4691052"/>
          </a:xfrm>
          <a:prstGeom prst="rect">
            <a:avLst/>
          </a:prstGeom>
        </p:spPr>
      </p:pic>
      <p:sp>
        <p:nvSpPr>
          <p:cNvPr id="2" name="Title 1"/>
          <p:cNvSpPr>
            <a:spLocks noGrp="1"/>
          </p:cNvSpPr>
          <p:nvPr>
            <p:ph type="title"/>
          </p:nvPr>
        </p:nvSpPr>
        <p:spPr/>
        <p:txBody>
          <a:bodyPr>
            <a:noAutofit/>
          </a:bodyPr>
          <a:lstStyle/>
          <a:p>
            <a:r>
              <a:rPr lang="en-US" sz="3200" dirty="0"/>
              <a:t>K vs. Na channel  V dependent conductance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13</a:t>
            </a:fld>
            <a:endParaRPr lang="en-US"/>
          </a:p>
        </p:txBody>
      </p:sp>
      <p:pic>
        <p:nvPicPr>
          <p:cNvPr id="6" name="Picture 5"/>
          <p:cNvPicPr>
            <a:picLocks noChangeAspect="1"/>
          </p:cNvPicPr>
          <p:nvPr/>
        </p:nvPicPr>
        <p:blipFill>
          <a:blip r:embed="rId4"/>
          <a:stretch>
            <a:fillRect/>
          </a:stretch>
        </p:blipFill>
        <p:spPr>
          <a:xfrm>
            <a:off x="58064" y="1017067"/>
            <a:ext cx="5866353" cy="2673858"/>
          </a:xfrm>
          <a:prstGeom prst="rect">
            <a:avLst/>
          </a:prstGeom>
        </p:spPr>
      </p:pic>
      <p:sp>
        <p:nvSpPr>
          <p:cNvPr id="8" name="TextBox 7"/>
          <p:cNvSpPr txBox="1"/>
          <p:nvPr/>
        </p:nvSpPr>
        <p:spPr>
          <a:xfrm>
            <a:off x="381772" y="589313"/>
            <a:ext cx="3788229" cy="369332"/>
          </a:xfrm>
          <a:prstGeom prst="rect">
            <a:avLst/>
          </a:prstGeom>
          <a:noFill/>
        </p:spPr>
        <p:txBody>
          <a:bodyPr wrap="square" rtlCol="0">
            <a:spAutoFit/>
          </a:bodyPr>
          <a:lstStyle/>
          <a:p>
            <a:r>
              <a:rPr lang="en-US" dirty="0"/>
              <a:t>Measured Peak conductance vs bias</a:t>
            </a:r>
          </a:p>
        </p:txBody>
      </p:sp>
      <p:pic>
        <p:nvPicPr>
          <p:cNvPr id="9" name="Picture 8"/>
          <p:cNvPicPr>
            <a:picLocks noChangeAspect="1"/>
          </p:cNvPicPr>
          <p:nvPr/>
        </p:nvPicPr>
        <p:blipFill rotWithShape="1">
          <a:blip r:embed="rId5"/>
          <a:srcRect l="4596"/>
          <a:stretch/>
        </p:blipFill>
        <p:spPr>
          <a:xfrm>
            <a:off x="25811" y="3885436"/>
            <a:ext cx="3291926" cy="2152997"/>
          </a:xfrm>
          <a:prstGeom prst="rect">
            <a:avLst/>
          </a:prstGeom>
        </p:spPr>
      </p:pic>
      <p:sp>
        <p:nvSpPr>
          <p:cNvPr id="11" name="TextBox 10"/>
          <p:cNvSpPr txBox="1"/>
          <p:nvPr/>
        </p:nvSpPr>
        <p:spPr>
          <a:xfrm>
            <a:off x="3922643" y="479380"/>
            <a:ext cx="5441303" cy="923330"/>
          </a:xfrm>
          <a:prstGeom prst="rect">
            <a:avLst/>
          </a:prstGeom>
          <a:noFill/>
        </p:spPr>
        <p:txBody>
          <a:bodyPr wrap="square" rtlCol="0">
            <a:spAutoFit/>
          </a:bodyPr>
          <a:lstStyle/>
          <a:p>
            <a:r>
              <a:rPr lang="en-US" b="1" dirty="0">
                <a:solidFill>
                  <a:srgbClr val="FF0000"/>
                </a:solidFill>
              </a:rPr>
              <a:t>Same spike shape is observed despite different inputs.  </a:t>
            </a:r>
          </a:p>
          <a:p>
            <a:r>
              <a:rPr lang="en-US" b="1" dirty="0">
                <a:solidFill>
                  <a:srgbClr val="00B0F0"/>
                </a:solidFill>
              </a:rPr>
              <a:t>Input independent after some initial stage</a:t>
            </a:r>
          </a:p>
          <a:p>
            <a:r>
              <a:rPr lang="en-US" b="1" dirty="0">
                <a:solidFill>
                  <a:srgbClr val="FF0000"/>
                </a:solidFill>
              </a:rPr>
              <a:t>So how does it produce the spike? </a:t>
            </a:r>
          </a:p>
        </p:txBody>
      </p:sp>
      <p:sp>
        <p:nvSpPr>
          <p:cNvPr id="12" name="TextBox 11"/>
          <p:cNvSpPr txBox="1"/>
          <p:nvPr/>
        </p:nvSpPr>
        <p:spPr>
          <a:xfrm>
            <a:off x="251143" y="3420091"/>
            <a:ext cx="6382720" cy="369332"/>
          </a:xfrm>
          <a:prstGeom prst="rect">
            <a:avLst/>
          </a:prstGeom>
          <a:noFill/>
        </p:spPr>
        <p:txBody>
          <a:bodyPr wrap="square" rtlCol="0">
            <a:spAutoFit/>
          </a:bodyPr>
          <a:lstStyle/>
          <a:p>
            <a:r>
              <a:rPr lang="en-US" b="1" dirty="0">
                <a:solidFill>
                  <a:srgbClr val="00B0F0"/>
                </a:solidFill>
              </a:rPr>
              <a:t>Time dynamics &amp; magnitude are different for K and Na channels</a:t>
            </a:r>
          </a:p>
        </p:txBody>
      </p:sp>
      <p:pic>
        <p:nvPicPr>
          <p:cNvPr id="13" name="Picture 12"/>
          <p:cNvPicPr>
            <a:picLocks noChangeAspect="1"/>
          </p:cNvPicPr>
          <p:nvPr/>
        </p:nvPicPr>
        <p:blipFill>
          <a:blip r:embed="rId6"/>
          <a:stretch>
            <a:fillRect/>
          </a:stretch>
        </p:blipFill>
        <p:spPr>
          <a:xfrm>
            <a:off x="2661925" y="3994068"/>
            <a:ext cx="3379747" cy="2340950"/>
          </a:xfrm>
          <a:prstGeom prst="rect">
            <a:avLst/>
          </a:prstGeom>
        </p:spPr>
      </p:pic>
      <p:sp>
        <p:nvSpPr>
          <p:cNvPr id="16" name="TextBox 15"/>
          <p:cNvSpPr txBox="1"/>
          <p:nvPr/>
        </p:nvSpPr>
        <p:spPr>
          <a:xfrm>
            <a:off x="6156975" y="5631804"/>
            <a:ext cx="2833007" cy="1200329"/>
          </a:xfrm>
          <a:prstGeom prst="rect">
            <a:avLst/>
          </a:prstGeom>
          <a:noFill/>
        </p:spPr>
        <p:txBody>
          <a:bodyPr wrap="square" rtlCol="0">
            <a:spAutoFit/>
          </a:bodyPr>
          <a:lstStyle/>
          <a:p>
            <a:r>
              <a:rPr lang="en-US" b="1" dirty="0">
                <a:solidFill>
                  <a:srgbClr val="FF0000"/>
                </a:solidFill>
              </a:rPr>
              <a:t>Which is positive feedback system Na or K? i.e. it snowballs; Conversely which is negative feedback?</a:t>
            </a:r>
          </a:p>
        </p:txBody>
      </p:sp>
    </p:spTree>
    <p:extLst>
      <p:ext uri="{BB962C8B-B14F-4D97-AF65-F5344CB8AC3E}">
        <p14:creationId xmlns:p14="http://schemas.microsoft.com/office/powerpoint/2010/main" val="96637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14</a:t>
            </a:fld>
            <a:endParaRPr lang="en-US"/>
          </a:p>
        </p:txBody>
      </p:sp>
      <p:pic>
        <p:nvPicPr>
          <p:cNvPr id="6" name="Picture 5"/>
          <p:cNvPicPr>
            <a:picLocks noChangeAspect="1"/>
          </p:cNvPicPr>
          <p:nvPr/>
        </p:nvPicPr>
        <p:blipFill>
          <a:blip r:embed="rId3"/>
          <a:stretch>
            <a:fillRect/>
          </a:stretch>
        </p:blipFill>
        <p:spPr>
          <a:xfrm>
            <a:off x="2653991" y="43376"/>
            <a:ext cx="6248823" cy="5466555"/>
          </a:xfrm>
          <a:prstGeom prst="rect">
            <a:avLst/>
          </a:prstGeom>
        </p:spPr>
      </p:pic>
      <p:pic>
        <p:nvPicPr>
          <p:cNvPr id="7" name="Picture 6"/>
          <p:cNvPicPr>
            <a:picLocks noChangeAspect="1"/>
          </p:cNvPicPr>
          <p:nvPr/>
        </p:nvPicPr>
        <p:blipFill>
          <a:blip r:embed="rId4"/>
          <a:stretch>
            <a:fillRect/>
          </a:stretch>
        </p:blipFill>
        <p:spPr>
          <a:xfrm>
            <a:off x="275487" y="758084"/>
            <a:ext cx="1781913" cy="3721262"/>
          </a:xfrm>
          <a:prstGeom prst="rect">
            <a:avLst/>
          </a:prstGeom>
        </p:spPr>
      </p:pic>
      <p:sp>
        <p:nvSpPr>
          <p:cNvPr id="8" name="TextBox 7"/>
          <p:cNvSpPr txBox="1"/>
          <p:nvPr/>
        </p:nvSpPr>
        <p:spPr>
          <a:xfrm>
            <a:off x="300446" y="4741817"/>
            <a:ext cx="2095715" cy="369332"/>
          </a:xfrm>
          <a:prstGeom prst="rect">
            <a:avLst/>
          </a:prstGeom>
          <a:noFill/>
        </p:spPr>
        <p:txBody>
          <a:bodyPr wrap="square" rtlCol="0">
            <a:spAutoFit/>
          </a:bodyPr>
          <a:lstStyle/>
          <a:p>
            <a:r>
              <a:rPr lang="en-US" dirty="0"/>
              <a:t>Nobel Prize 1963</a:t>
            </a:r>
          </a:p>
        </p:txBody>
      </p:sp>
      <p:pic>
        <p:nvPicPr>
          <p:cNvPr id="9" name="Picture 8"/>
          <p:cNvPicPr>
            <a:picLocks noChangeAspect="1"/>
          </p:cNvPicPr>
          <p:nvPr/>
        </p:nvPicPr>
        <p:blipFill>
          <a:blip r:embed="rId5"/>
          <a:stretch>
            <a:fillRect/>
          </a:stretch>
        </p:blipFill>
        <p:spPr>
          <a:xfrm>
            <a:off x="5974059" y="5057910"/>
            <a:ext cx="3169941" cy="1444845"/>
          </a:xfrm>
          <a:prstGeom prst="rect">
            <a:avLst/>
          </a:prstGeom>
        </p:spPr>
      </p:pic>
    </p:spTree>
    <p:extLst>
      <p:ext uri="{BB962C8B-B14F-4D97-AF65-F5344CB8AC3E}">
        <p14:creationId xmlns:p14="http://schemas.microsoft.com/office/powerpoint/2010/main" val="22442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Undershoot and Refractory Period</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15</a:t>
            </a:fld>
            <a:endParaRPr lang="en-US"/>
          </a:p>
        </p:txBody>
      </p:sp>
      <p:pic>
        <p:nvPicPr>
          <p:cNvPr id="6" name="Picture 5"/>
          <p:cNvPicPr>
            <a:picLocks noChangeAspect="1"/>
          </p:cNvPicPr>
          <p:nvPr/>
        </p:nvPicPr>
        <p:blipFill>
          <a:blip r:embed="rId3"/>
          <a:stretch>
            <a:fillRect/>
          </a:stretch>
        </p:blipFill>
        <p:spPr>
          <a:xfrm>
            <a:off x="641479" y="963358"/>
            <a:ext cx="4495723" cy="277357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628650" y="4163204"/>
                <a:ext cx="6908619" cy="2339551"/>
              </a:xfrm>
              <a:prstGeom prst="rect">
                <a:avLst/>
              </a:prstGeom>
              <a:noFill/>
            </p:spPr>
            <p:txBody>
              <a:bodyPr wrap="square" rtlCol="0">
                <a:spAutoFit/>
              </a:bodyPr>
              <a:lstStyle/>
              <a:p>
                <a:r>
                  <a:rPr lang="en-US" dirty="0"/>
                  <a:t>What is the Undershoot reason &amp; its recovery?</a:t>
                </a:r>
              </a:p>
              <a:p>
                <a:r>
                  <a:rPr lang="en-US" dirty="0">
                    <a:solidFill>
                      <a:srgbClr val="FF0000"/>
                    </a:solidFill>
                  </a:rPr>
                  <a:t>Goldman’s equation</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𝑒𝑞𝑚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𝑘𝑇</m:t>
                          </m:r>
                        </m:num>
                        <m:den>
                          <m:r>
                            <a:rPr lang="en-US" i="1">
                              <a:latin typeface="Cambria Math" panose="02040503050406030204" pitchFamily="18" charset="0"/>
                            </a:rPr>
                            <m:t>𝑞</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𝐾</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𝑖𝑛</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𝑁𝑎</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𝑁𝑎</m:t>
                                      </m:r>
                                    </m:e>
                                    <m:sub>
                                      <m:r>
                                        <a:rPr lang="en-US" i="1">
                                          <a:latin typeface="Cambria Math" panose="02040503050406030204" pitchFamily="18" charset="0"/>
                                        </a:rPr>
                                        <m:t>𝑖𝑛</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𝐶𝑙</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𝐶𝑙</m:t>
                                      </m:r>
                                    </m:e>
                                    <m:sub>
                                      <m:r>
                                        <a:rPr lang="en-US" i="1">
                                          <a:latin typeface="Cambria Math" panose="02040503050406030204" pitchFamily="18" charset="0"/>
                                        </a:rPr>
                                        <m:t>𝑜𝑢𝑡</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𝐾</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𝑜𝑢𝑡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𝑁𝑎</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𝑁𝑎</m:t>
                                      </m:r>
                                    </m:e>
                                    <m:sub>
                                      <m:r>
                                        <a:rPr lang="en-US" i="1">
                                          <a:latin typeface="Cambria Math" panose="02040503050406030204" pitchFamily="18" charset="0"/>
                                        </a:rPr>
                                        <m:t>𝑜𝑢𝑡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𝐶𝑙</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𝐶𝑙</m:t>
                                      </m:r>
                                    </m:e>
                                    <m:sub>
                                      <m:r>
                                        <a:rPr lang="en-US" i="1">
                                          <a:latin typeface="Cambria Math" panose="02040503050406030204" pitchFamily="18" charset="0"/>
                                        </a:rPr>
                                        <m:t>𝑖𝑛</m:t>
                                      </m:r>
                                    </m:sub>
                                  </m:sSub>
                                </m:e>
                              </m:d>
                            </m:den>
                          </m:f>
                        </m:e>
                      </m:func>
                    </m:oMath>
                  </m:oMathPara>
                </a14:m>
                <a:endParaRPr lang="en-US" dirty="0">
                  <a:solidFill>
                    <a:srgbClr val="FF0000"/>
                  </a:solidFill>
                </a:endParaRPr>
              </a:p>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𝑝</m:t>
                        </m:r>
                      </m:e>
                      <m:sub>
                        <m:r>
                          <a:rPr lang="en-US" b="0" i="1" smtClean="0">
                            <a:solidFill>
                              <a:srgbClr val="FF0000"/>
                            </a:solidFill>
                            <a:latin typeface="Cambria Math" panose="02040503050406030204" pitchFamily="18" charset="0"/>
                          </a:rPr>
                          <m:t>𝐾</m:t>
                        </m:r>
                      </m:sub>
                    </m:sSub>
                  </m:oMath>
                </a14:m>
                <a:r>
                  <a:rPr lang="en-US" dirty="0">
                    <a:solidFill>
                      <a:srgbClr val="FF0000"/>
                    </a:solidFill>
                  </a:rPr>
                  <a:t> remains high (long timescale) before it returns to equilibrium</a:t>
                </a:r>
              </a:p>
              <a:p>
                <a:endParaRPr lang="en-US" dirty="0">
                  <a:solidFill>
                    <a:srgbClr val="FF0000"/>
                  </a:solidFill>
                </a:endParaRPr>
              </a:p>
              <a:p>
                <a:r>
                  <a:rPr lang="en-US" dirty="0"/>
                  <a:t>What is the reason for refractory period?</a:t>
                </a:r>
              </a:p>
              <a:p>
                <a:r>
                  <a:rPr lang="en-US" dirty="0"/>
                  <a:t>Na channel inactivation</a:t>
                </a:r>
              </a:p>
            </p:txBody>
          </p:sp>
        </mc:Choice>
        <mc:Fallback xmlns="">
          <p:sp>
            <p:nvSpPr>
              <p:cNvPr id="7" name="TextBox 6"/>
              <p:cNvSpPr txBox="1">
                <a:spLocks noRot="1" noChangeAspect="1" noMove="1" noResize="1" noEditPoints="1" noAdjustHandles="1" noChangeArrowheads="1" noChangeShapeType="1" noTextEdit="1"/>
              </p:cNvSpPr>
              <p:nvPr/>
            </p:nvSpPr>
            <p:spPr>
              <a:xfrm>
                <a:off x="628650" y="4163204"/>
                <a:ext cx="6908619" cy="2339551"/>
              </a:xfrm>
              <a:prstGeom prst="rect">
                <a:avLst/>
              </a:prstGeom>
              <a:blipFill>
                <a:blip r:embed="rId4"/>
                <a:stretch>
                  <a:fillRect l="-706" t="-1563" b="-3125"/>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5137203" y="704070"/>
            <a:ext cx="4006797" cy="1826281"/>
          </a:xfrm>
          <a:prstGeom prst="rect">
            <a:avLst/>
          </a:prstGeom>
        </p:spPr>
      </p:pic>
      <p:pic>
        <p:nvPicPr>
          <p:cNvPr id="9" name="Picture 8"/>
          <p:cNvPicPr>
            <a:picLocks noChangeAspect="1"/>
          </p:cNvPicPr>
          <p:nvPr/>
        </p:nvPicPr>
        <p:blipFill rotWithShape="1">
          <a:blip r:embed="rId6"/>
          <a:srcRect l="4596"/>
          <a:stretch/>
        </p:blipFill>
        <p:spPr>
          <a:xfrm>
            <a:off x="5810044" y="2567673"/>
            <a:ext cx="3291926" cy="2152997"/>
          </a:xfrm>
          <a:prstGeom prst="rect">
            <a:avLst/>
          </a:prstGeom>
        </p:spPr>
      </p:pic>
    </p:spTree>
    <p:extLst>
      <p:ext uri="{BB962C8B-B14F-4D97-AF65-F5344CB8AC3E}">
        <p14:creationId xmlns:p14="http://schemas.microsoft.com/office/powerpoint/2010/main" val="30245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Sub-threshold vs above threshold input </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16</a:t>
            </a:fld>
            <a:endParaRPr lang="en-US"/>
          </a:p>
        </p:txBody>
      </p:sp>
      <p:pic>
        <p:nvPicPr>
          <p:cNvPr id="7" name="Picture 6"/>
          <p:cNvPicPr>
            <a:picLocks noChangeAspect="1"/>
          </p:cNvPicPr>
          <p:nvPr/>
        </p:nvPicPr>
        <p:blipFill>
          <a:blip r:embed="rId3"/>
          <a:stretch>
            <a:fillRect/>
          </a:stretch>
        </p:blipFill>
        <p:spPr>
          <a:xfrm>
            <a:off x="990600" y="758084"/>
            <a:ext cx="7124700" cy="2752725"/>
          </a:xfrm>
          <a:prstGeom prst="rect">
            <a:avLst/>
          </a:prstGeom>
        </p:spPr>
      </p:pic>
      <p:pic>
        <p:nvPicPr>
          <p:cNvPr id="8" name="Picture 7"/>
          <p:cNvPicPr>
            <a:picLocks noChangeAspect="1"/>
          </p:cNvPicPr>
          <p:nvPr/>
        </p:nvPicPr>
        <p:blipFill>
          <a:blip r:embed="rId4"/>
          <a:stretch>
            <a:fillRect/>
          </a:stretch>
        </p:blipFill>
        <p:spPr>
          <a:xfrm>
            <a:off x="990600" y="3562655"/>
            <a:ext cx="7048500" cy="2809875"/>
          </a:xfrm>
          <a:prstGeom prst="rect">
            <a:avLst/>
          </a:prstGeom>
        </p:spPr>
      </p:pic>
      <p:sp>
        <p:nvSpPr>
          <p:cNvPr id="9" name="TextBox 8"/>
          <p:cNvSpPr txBox="1"/>
          <p:nvPr/>
        </p:nvSpPr>
        <p:spPr>
          <a:xfrm>
            <a:off x="5394960" y="3526500"/>
            <a:ext cx="2644140" cy="369332"/>
          </a:xfrm>
          <a:prstGeom prst="rect">
            <a:avLst/>
          </a:prstGeom>
          <a:noFill/>
        </p:spPr>
        <p:txBody>
          <a:bodyPr wrap="square" rtlCol="0">
            <a:spAutoFit/>
          </a:bodyPr>
          <a:lstStyle/>
          <a:p>
            <a:r>
              <a:rPr lang="en-US" b="1" dirty="0">
                <a:solidFill>
                  <a:srgbClr val="FF0000"/>
                </a:solidFill>
              </a:rPr>
              <a:t>Decaying signal </a:t>
            </a:r>
          </a:p>
        </p:txBody>
      </p:sp>
      <p:sp>
        <p:nvSpPr>
          <p:cNvPr id="10" name="TextBox 9"/>
          <p:cNvSpPr txBox="1"/>
          <p:nvPr/>
        </p:nvSpPr>
        <p:spPr>
          <a:xfrm>
            <a:off x="5278755" y="6264725"/>
            <a:ext cx="2644140" cy="369332"/>
          </a:xfrm>
          <a:prstGeom prst="rect">
            <a:avLst/>
          </a:prstGeom>
          <a:noFill/>
        </p:spPr>
        <p:txBody>
          <a:bodyPr wrap="square" rtlCol="0">
            <a:spAutoFit/>
          </a:bodyPr>
          <a:lstStyle/>
          <a:p>
            <a:r>
              <a:rPr lang="en-US" b="1" dirty="0">
                <a:solidFill>
                  <a:srgbClr val="00B050"/>
                </a:solidFill>
              </a:rPr>
              <a:t>Propagating signal</a:t>
            </a:r>
          </a:p>
        </p:txBody>
      </p:sp>
      <p:sp>
        <p:nvSpPr>
          <p:cNvPr id="11" name="TextBox 10"/>
          <p:cNvSpPr txBox="1"/>
          <p:nvPr/>
        </p:nvSpPr>
        <p:spPr>
          <a:xfrm>
            <a:off x="4859382" y="758084"/>
            <a:ext cx="4017917" cy="369332"/>
          </a:xfrm>
          <a:prstGeom prst="rect">
            <a:avLst/>
          </a:prstGeom>
          <a:noFill/>
        </p:spPr>
        <p:txBody>
          <a:bodyPr wrap="square" rtlCol="0">
            <a:spAutoFit/>
          </a:bodyPr>
          <a:lstStyle/>
          <a:p>
            <a:r>
              <a:rPr lang="en-US" b="1" dirty="0">
                <a:solidFill>
                  <a:srgbClr val="FF0000"/>
                </a:solidFill>
              </a:rPr>
              <a:t>Mark the direction of signal transport</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29E3FF0-A8F8-497B-9787-48312B689117}"/>
                  </a:ext>
                </a:extLst>
              </p14:cNvPr>
              <p14:cNvContentPartPr/>
              <p14:nvPr/>
            </p14:nvContentPartPr>
            <p14:xfrm>
              <a:off x="1374480" y="2193480"/>
              <a:ext cx="6571080" cy="4235400"/>
            </p14:xfrm>
          </p:contentPart>
        </mc:Choice>
        <mc:Fallback xmlns="">
          <p:pic>
            <p:nvPicPr>
              <p:cNvPr id="6" name="Ink 5">
                <a:extLst>
                  <a:ext uri="{FF2B5EF4-FFF2-40B4-BE49-F238E27FC236}">
                    <a16:creationId xmlns:a16="http://schemas.microsoft.com/office/drawing/2014/main" id="{529E3FF0-A8F8-497B-9787-48312B689117}"/>
                  </a:ext>
                </a:extLst>
              </p:cNvPr>
              <p:cNvPicPr/>
              <p:nvPr/>
            </p:nvPicPr>
            <p:blipFill>
              <a:blip r:embed="rId6"/>
              <a:stretch>
                <a:fillRect/>
              </a:stretch>
            </p:blipFill>
            <p:spPr>
              <a:xfrm>
                <a:off x="1365120" y="2184120"/>
                <a:ext cx="6589800" cy="4254120"/>
              </a:xfrm>
              <a:prstGeom prst="rect">
                <a:avLst/>
              </a:prstGeom>
            </p:spPr>
          </p:pic>
        </mc:Fallback>
      </mc:AlternateContent>
    </p:spTree>
    <p:extLst>
      <p:ext uri="{BB962C8B-B14F-4D97-AF65-F5344CB8AC3E}">
        <p14:creationId xmlns:p14="http://schemas.microsoft.com/office/powerpoint/2010/main" val="276092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Spike Travel through axon?</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17</a:t>
            </a:fld>
            <a:endParaRPr lang="en-US"/>
          </a:p>
        </p:txBody>
      </p:sp>
      <p:pic>
        <p:nvPicPr>
          <p:cNvPr id="6" name="Picture 5"/>
          <p:cNvPicPr>
            <a:picLocks noChangeAspect="1"/>
          </p:cNvPicPr>
          <p:nvPr/>
        </p:nvPicPr>
        <p:blipFill>
          <a:blip r:embed="rId3"/>
          <a:stretch>
            <a:fillRect/>
          </a:stretch>
        </p:blipFill>
        <p:spPr>
          <a:xfrm>
            <a:off x="-2861" y="921736"/>
            <a:ext cx="6772275" cy="1743075"/>
          </a:xfrm>
          <a:prstGeom prst="rect">
            <a:avLst/>
          </a:prstGeom>
        </p:spPr>
      </p:pic>
      <p:pic>
        <p:nvPicPr>
          <p:cNvPr id="7" name="Picture 6"/>
          <p:cNvPicPr>
            <a:picLocks noChangeAspect="1"/>
          </p:cNvPicPr>
          <p:nvPr/>
        </p:nvPicPr>
        <p:blipFill>
          <a:blip r:embed="rId4"/>
          <a:stretch>
            <a:fillRect/>
          </a:stretch>
        </p:blipFill>
        <p:spPr>
          <a:xfrm>
            <a:off x="-2861" y="2602029"/>
            <a:ext cx="6934200" cy="2295525"/>
          </a:xfrm>
          <a:prstGeom prst="rect">
            <a:avLst/>
          </a:prstGeom>
        </p:spPr>
      </p:pic>
      <p:pic>
        <p:nvPicPr>
          <p:cNvPr id="8" name="Picture 7"/>
          <p:cNvPicPr>
            <a:picLocks noChangeAspect="1"/>
          </p:cNvPicPr>
          <p:nvPr/>
        </p:nvPicPr>
        <p:blipFill>
          <a:blip r:embed="rId5"/>
          <a:stretch>
            <a:fillRect/>
          </a:stretch>
        </p:blipFill>
        <p:spPr>
          <a:xfrm>
            <a:off x="120964" y="4871428"/>
            <a:ext cx="6810375" cy="1704975"/>
          </a:xfrm>
          <a:prstGeom prst="rect">
            <a:avLst/>
          </a:prstGeom>
        </p:spPr>
      </p:pic>
      <p:sp>
        <p:nvSpPr>
          <p:cNvPr id="9" name="TextBox 8"/>
          <p:cNvSpPr txBox="1"/>
          <p:nvPr/>
        </p:nvSpPr>
        <p:spPr>
          <a:xfrm>
            <a:off x="7401605" y="2516697"/>
            <a:ext cx="1626326" cy="1477328"/>
          </a:xfrm>
          <a:prstGeom prst="rect">
            <a:avLst/>
          </a:prstGeom>
          <a:noFill/>
        </p:spPr>
        <p:txBody>
          <a:bodyPr wrap="square" rtlCol="0">
            <a:spAutoFit/>
          </a:bodyPr>
          <a:lstStyle/>
          <a:p>
            <a:r>
              <a:rPr lang="en-US" b="1" dirty="0">
                <a:solidFill>
                  <a:srgbClr val="FF0000"/>
                </a:solidFill>
              </a:rPr>
              <a:t>Is this directional?</a:t>
            </a:r>
          </a:p>
          <a:p>
            <a:endParaRPr lang="en-US" b="1" dirty="0">
              <a:solidFill>
                <a:srgbClr val="FF0000"/>
              </a:solidFill>
            </a:endParaRPr>
          </a:p>
          <a:p>
            <a:r>
              <a:rPr lang="en-US" b="1" dirty="0">
                <a:solidFill>
                  <a:srgbClr val="FF0000"/>
                </a:solidFill>
              </a:rPr>
              <a:t>Think of an analogy</a:t>
            </a:r>
          </a:p>
        </p:txBody>
      </p:sp>
      <p:pic>
        <p:nvPicPr>
          <p:cNvPr id="10" name="Picture 9"/>
          <p:cNvPicPr>
            <a:picLocks noChangeAspect="1"/>
          </p:cNvPicPr>
          <p:nvPr/>
        </p:nvPicPr>
        <p:blipFill>
          <a:blip r:embed="rId6"/>
          <a:stretch>
            <a:fillRect/>
          </a:stretch>
        </p:blipFill>
        <p:spPr>
          <a:xfrm>
            <a:off x="6600825" y="3959103"/>
            <a:ext cx="2543175" cy="2428875"/>
          </a:xfrm>
          <a:prstGeom prst="rect">
            <a:avLst/>
          </a:prstGeom>
        </p:spPr>
      </p:pic>
      <p:sp>
        <p:nvSpPr>
          <p:cNvPr id="11" name="TextBox 10"/>
          <p:cNvSpPr txBox="1"/>
          <p:nvPr/>
        </p:nvSpPr>
        <p:spPr>
          <a:xfrm>
            <a:off x="4811823" y="630807"/>
            <a:ext cx="4077108" cy="369332"/>
          </a:xfrm>
          <a:prstGeom prst="rect">
            <a:avLst/>
          </a:prstGeom>
          <a:noFill/>
        </p:spPr>
        <p:txBody>
          <a:bodyPr wrap="square" rtlCol="0">
            <a:spAutoFit/>
          </a:bodyPr>
          <a:lstStyle/>
          <a:p>
            <a:r>
              <a:rPr lang="en-US" b="1" dirty="0">
                <a:solidFill>
                  <a:srgbClr val="00B0F0"/>
                </a:solidFill>
              </a:rPr>
              <a:t>Its like a chain reaction.</a:t>
            </a:r>
          </a:p>
        </p:txBody>
      </p:sp>
    </p:spTree>
    <p:extLst>
      <p:ext uri="{BB962C8B-B14F-4D97-AF65-F5344CB8AC3E}">
        <p14:creationId xmlns:p14="http://schemas.microsoft.com/office/powerpoint/2010/main" val="237127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How to increase the speed of axon transport?</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18</a:t>
            </a:fld>
            <a:endParaRPr lang="en-US"/>
          </a:p>
        </p:txBody>
      </p:sp>
      <p:sp>
        <p:nvSpPr>
          <p:cNvPr id="7" name="TextBox 6"/>
          <p:cNvSpPr txBox="1"/>
          <p:nvPr/>
        </p:nvSpPr>
        <p:spPr>
          <a:xfrm>
            <a:off x="496389" y="1397726"/>
            <a:ext cx="4187462" cy="1477328"/>
          </a:xfrm>
          <a:prstGeom prst="rect">
            <a:avLst/>
          </a:prstGeom>
          <a:noFill/>
        </p:spPr>
        <p:txBody>
          <a:bodyPr wrap="square" rtlCol="0">
            <a:spAutoFit/>
          </a:bodyPr>
          <a:lstStyle/>
          <a:p>
            <a:r>
              <a:rPr lang="en-US" dirty="0"/>
              <a:t>Large axons </a:t>
            </a:r>
          </a:p>
          <a:p>
            <a:endParaRPr lang="en-US" dirty="0"/>
          </a:p>
          <a:p>
            <a:r>
              <a:rPr lang="en-US" dirty="0"/>
              <a:t>Or</a:t>
            </a:r>
          </a:p>
          <a:p>
            <a:endParaRPr lang="en-US" dirty="0"/>
          </a:p>
          <a:p>
            <a:r>
              <a:rPr lang="en-US" dirty="0" err="1"/>
              <a:t>Mylenation</a:t>
            </a:r>
            <a:endParaRPr lang="en-US" dirty="0"/>
          </a:p>
        </p:txBody>
      </p:sp>
      <p:pic>
        <p:nvPicPr>
          <p:cNvPr id="8" name="Picture 7"/>
          <p:cNvPicPr>
            <a:picLocks noChangeAspect="1"/>
          </p:cNvPicPr>
          <p:nvPr/>
        </p:nvPicPr>
        <p:blipFill>
          <a:blip r:embed="rId3"/>
          <a:stretch>
            <a:fillRect/>
          </a:stretch>
        </p:blipFill>
        <p:spPr>
          <a:xfrm>
            <a:off x="43623" y="3340035"/>
            <a:ext cx="5521394" cy="1688897"/>
          </a:xfrm>
          <a:prstGeom prst="rect">
            <a:avLst/>
          </a:prstGeom>
        </p:spPr>
      </p:pic>
      <p:pic>
        <p:nvPicPr>
          <p:cNvPr id="9" name="Picture 8"/>
          <p:cNvPicPr>
            <a:picLocks noChangeAspect="1"/>
          </p:cNvPicPr>
          <p:nvPr/>
        </p:nvPicPr>
        <p:blipFill>
          <a:blip r:embed="rId4"/>
          <a:stretch>
            <a:fillRect/>
          </a:stretch>
        </p:blipFill>
        <p:spPr>
          <a:xfrm>
            <a:off x="4977927" y="498927"/>
            <a:ext cx="4217344" cy="6095379"/>
          </a:xfrm>
          <a:prstGeom prst="rect">
            <a:avLst/>
          </a:prstGeom>
        </p:spPr>
      </p:pic>
    </p:spTree>
    <p:extLst>
      <p:ext uri="{BB962C8B-B14F-4D97-AF65-F5344CB8AC3E}">
        <p14:creationId xmlns:p14="http://schemas.microsoft.com/office/powerpoint/2010/main" val="126633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19</a:t>
            </a:fld>
            <a:endParaRPr lang="en-US"/>
          </a:p>
        </p:txBody>
      </p:sp>
      <p:pic>
        <p:nvPicPr>
          <p:cNvPr id="6" name="Picture 5"/>
          <p:cNvPicPr>
            <a:picLocks noChangeAspect="1"/>
          </p:cNvPicPr>
          <p:nvPr/>
        </p:nvPicPr>
        <p:blipFill>
          <a:blip r:embed="rId3"/>
          <a:stretch>
            <a:fillRect/>
          </a:stretch>
        </p:blipFill>
        <p:spPr>
          <a:xfrm>
            <a:off x="351609" y="1110071"/>
            <a:ext cx="2647950" cy="4514850"/>
          </a:xfrm>
          <a:prstGeom prst="rect">
            <a:avLst/>
          </a:prstGeom>
        </p:spPr>
      </p:pic>
      <p:pic>
        <p:nvPicPr>
          <p:cNvPr id="7" name="Picture 6"/>
          <p:cNvPicPr>
            <a:picLocks noChangeAspect="1"/>
          </p:cNvPicPr>
          <p:nvPr/>
        </p:nvPicPr>
        <p:blipFill>
          <a:blip r:embed="rId4"/>
          <a:stretch>
            <a:fillRect/>
          </a:stretch>
        </p:blipFill>
        <p:spPr>
          <a:xfrm>
            <a:off x="3295650" y="1014821"/>
            <a:ext cx="5219700" cy="4705350"/>
          </a:xfrm>
          <a:prstGeom prst="rect">
            <a:avLst/>
          </a:prstGeom>
        </p:spPr>
      </p:pic>
      <p:sp>
        <p:nvSpPr>
          <p:cNvPr id="8" name="TextBox 7"/>
          <p:cNvSpPr txBox="1"/>
          <p:nvPr/>
        </p:nvSpPr>
        <p:spPr>
          <a:xfrm>
            <a:off x="628650" y="701787"/>
            <a:ext cx="7223760" cy="400110"/>
          </a:xfrm>
          <a:prstGeom prst="rect">
            <a:avLst/>
          </a:prstGeom>
          <a:noFill/>
        </p:spPr>
        <p:txBody>
          <a:bodyPr wrap="square" rtlCol="0">
            <a:spAutoFit/>
          </a:bodyPr>
          <a:lstStyle/>
          <a:p>
            <a:r>
              <a:rPr lang="en-US" sz="2000" b="1" dirty="0">
                <a:solidFill>
                  <a:srgbClr val="FF0000"/>
                </a:solidFill>
              </a:rPr>
              <a:t>Can we characterize single channels?</a:t>
            </a:r>
          </a:p>
        </p:txBody>
      </p:sp>
      <p:sp>
        <p:nvSpPr>
          <p:cNvPr id="9" name="TextBox 8"/>
          <p:cNvSpPr txBox="1"/>
          <p:nvPr/>
        </p:nvSpPr>
        <p:spPr>
          <a:xfrm>
            <a:off x="3295650" y="5895715"/>
            <a:ext cx="4346121" cy="400110"/>
          </a:xfrm>
          <a:prstGeom prst="rect">
            <a:avLst/>
          </a:prstGeom>
          <a:noFill/>
        </p:spPr>
        <p:txBody>
          <a:bodyPr wrap="square" rtlCol="0">
            <a:spAutoFit/>
          </a:bodyPr>
          <a:lstStyle/>
          <a:p>
            <a:r>
              <a:rPr lang="en-US" sz="2000" b="1" dirty="0">
                <a:solidFill>
                  <a:srgbClr val="FF0000"/>
                </a:solidFill>
              </a:rPr>
              <a:t>Can we characterize single channels?</a:t>
            </a:r>
          </a:p>
        </p:txBody>
      </p:sp>
    </p:spTree>
    <p:extLst>
      <p:ext uri="{BB962C8B-B14F-4D97-AF65-F5344CB8AC3E}">
        <p14:creationId xmlns:p14="http://schemas.microsoft.com/office/powerpoint/2010/main" val="265779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a spike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a:t>
            </a:fld>
            <a:endParaRPr lang="en-US"/>
          </a:p>
        </p:txBody>
      </p:sp>
      <p:pic>
        <p:nvPicPr>
          <p:cNvPr id="6" name="Picture 5"/>
          <p:cNvPicPr>
            <a:picLocks noChangeAspect="1"/>
          </p:cNvPicPr>
          <p:nvPr/>
        </p:nvPicPr>
        <p:blipFill rotWithShape="1">
          <a:blip r:embed="rId2"/>
          <a:srcRect l="41683" t="1303" r="-98" b="4431"/>
          <a:stretch/>
        </p:blipFill>
        <p:spPr>
          <a:xfrm>
            <a:off x="3864975" y="1978472"/>
            <a:ext cx="4650375" cy="4455976"/>
          </a:xfrm>
          <a:prstGeom prst="rect">
            <a:avLst/>
          </a:prstGeom>
        </p:spPr>
      </p:pic>
      <p:pic>
        <p:nvPicPr>
          <p:cNvPr id="7" name="Picture 6"/>
          <p:cNvPicPr>
            <a:picLocks noChangeAspect="1"/>
          </p:cNvPicPr>
          <p:nvPr/>
        </p:nvPicPr>
        <p:blipFill>
          <a:blip r:embed="rId3"/>
          <a:stretch>
            <a:fillRect/>
          </a:stretch>
        </p:blipFill>
        <p:spPr>
          <a:xfrm>
            <a:off x="628650" y="634853"/>
            <a:ext cx="8086725" cy="1466850"/>
          </a:xfrm>
          <a:prstGeom prst="rect">
            <a:avLst/>
          </a:prstGeom>
        </p:spPr>
      </p:pic>
      <p:sp>
        <p:nvSpPr>
          <p:cNvPr id="8" name="TextBox 7"/>
          <p:cNvSpPr txBox="1"/>
          <p:nvPr/>
        </p:nvSpPr>
        <p:spPr>
          <a:xfrm>
            <a:off x="261258" y="2677886"/>
            <a:ext cx="3603718" cy="1631216"/>
          </a:xfrm>
          <a:prstGeom prst="rect">
            <a:avLst/>
          </a:prstGeom>
          <a:noFill/>
        </p:spPr>
        <p:txBody>
          <a:bodyPr wrap="square" rtlCol="0">
            <a:spAutoFit/>
          </a:bodyPr>
          <a:lstStyle/>
          <a:p>
            <a:r>
              <a:rPr lang="en-US" sz="2000" dirty="0"/>
              <a:t>The modulation of relative permeability would produce a switching in the potential.</a:t>
            </a:r>
          </a:p>
          <a:p>
            <a:endParaRPr lang="en-US" sz="2000" dirty="0"/>
          </a:p>
          <a:p>
            <a:r>
              <a:rPr lang="en-US" sz="2000" dirty="0"/>
              <a:t>This could lead to spikes. </a:t>
            </a:r>
          </a:p>
        </p:txBody>
      </p:sp>
      <p:sp>
        <p:nvSpPr>
          <p:cNvPr id="9" name="TextBox 8"/>
          <p:cNvSpPr txBox="1"/>
          <p:nvPr/>
        </p:nvSpPr>
        <p:spPr>
          <a:xfrm>
            <a:off x="391886" y="4454434"/>
            <a:ext cx="2847703" cy="1477328"/>
          </a:xfrm>
          <a:prstGeom prst="rect">
            <a:avLst/>
          </a:prstGeom>
          <a:noFill/>
        </p:spPr>
        <p:txBody>
          <a:bodyPr wrap="square" rtlCol="0">
            <a:spAutoFit/>
          </a:bodyPr>
          <a:lstStyle/>
          <a:p>
            <a:r>
              <a:rPr lang="en-US" b="1" dirty="0">
                <a:solidFill>
                  <a:srgbClr val="00B0F0"/>
                </a:solidFill>
              </a:rPr>
              <a:t>Done: V modulation is feasible?</a:t>
            </a:r>
          </a:p>
          <a:p>
            <a:endParaRPr lang="en-US" b="1" dirty="0">
              <a:solidFill>
                <a:srgbClr val="00B0F0"/>
              </a:solidFill>
            </a:endParaRPr>
          </a:p>
          <a:p>
            <a:r>
              <a:rPr lang="en-US" b="1" dirty="0">
                <a:solidFill>
                  <a:srgbClr val="FF0000"/>
                </a:solidFill>
              </a:rPr>
              <a:t>Next: Who/How controls spikes?</a:t>
            </a:r>
          </a:p>
        </p:txBody>
      </p:sp>
    </p:spTree>
    <p:extLst>
      <p:ext uri="{BB962C8B-B14F-4D97-AF65-F5344CB8AC3E}">
        <p14:creationId xmlns:p14="http://schemas.microsoft.com/office/powerpoint/2010/main" val="1918064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Single </a:t>
                </a:r>
                <a14:m>
                  <m:oMath xmlns:m="http://schemas.openxmlformats.org/officeDocument/2006/math">
                    <m:r>
                      <a:rPr lang="en-US" i="1" dirty="0" smtClean="0">
                        <a:latin typeface="Cambria Math" panose="02040503050406030204" pitchFamily="18" charset="0"/>
                      </a:rPr>
                      <m:t>𝑁</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𝑎</m:t>
                        </m:r>
                      </m:e>
                      <m:sup>
                        <m:r>
                          <a:rPr lang="en-US" b="0" i="1" dirty="0" smtClean="0">
                            <a:latin typeface="Cambria Math" panose="02040503050406030204" pitchFamily="18" charset="0"/>
                          </a:rPr>
                          <m:t>+</m:t>
                        </m:r>
                      </m:sup>
                    </m:sSup>
                  </m:oMath>
                </a14:m>
                <a:r>
                  <a:rPr lang="en-US" dirty="0"/>
                  <a:t> – channel vs. average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3091" t="-22951" b="-36066"/>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20</a:t>
            </a:fld>
            <a:endParaRPr lang="en-US"/>
          </a:p>
        </p:txBody>
      </p:sp>
      <p:pic>
        <p:nvPicPr>
          <p:cNvPr id="6" name="Picture 5"/>
          <p:cNvPicPr>
            <a:picLocks noChangeAspect="1"/>
          </p:cNvPicPr>
          <p:nvPr/>
        </p:nvPicPr>
        <p:blipFill>
          <a:blip r:embed="rId3"/>
          <a:stretch>
            <a:fillRect/>
          </a:stretch>
        </p:blipFill>
        <p:spPr>
          <a:xfrm>
            <a:off x="349431" y="2265260"/>
            <a:ext cx="3000375" cy="4314825"/>
          </a:xfrm>
          <a:prstGeom prst="rect">
            <a:avLst/>
          </a:prstGeom>
        </p:spPr>
      </p:pic>
      <p:pic>
        <p:nvPicPr>
          <p:cNvPr id="7" name="Picture 6"/>
          <p:cNvPicPr>
            <a:picLocks noChangeAspect="1"/>
          </p:cNvPicPr>
          <p:nvPr/>
        </p:nvPicPr>
        <p:blipFill>
          <a:blip r:embed="rId4"/>
          <a:stretch>
            <a:fillRect/>
          </a:stretch>
        </p:blipFill>
        <p:spPr>
          <a:xfrm>
            <a:off x="5553075" y="855344"/>
            <a:ext cx="3067050" cy="4781550"/>
          </a:xfrm>
          <a:prstGeom prst="rect">
            <a:avLst/>
          </a:prstGeom>
        </p:spPr>
      </p:pic>
      <p:pic>
        <p:nvPicPr>
          <p:cNvPr id="8" name="Picture 7"/>
          <p:cNvPicPr>
            <a:picLocks noChangeAspect="1"/>
          </p:cNvPicPr>
          <p:nvPr/>
        </p:nvPicPr>
        <p:blipFill>
          <a:blip r:embed="rId5"/>
          <a:stretch>
            <a:fillRect/>
          </a:stretch>
        </p:blipFill>
        <p:spPr>
          <a:xfrm>
            <a:off x="303711" y="758084"/>
            <a:ext cx="2971800" cy="1600200"/>
          </a:xfrm>
          <a:prstGeom prst="rect">
            <a:avLst/>
          </a:prstGeom>
        </p:spPr>
      </p:pic>
      <p:sp>
        <p:nvSpPr>
          <p:cNvPr id="9" name="TextBox 8"/>
          <p:cNvSpPr txBox="1"/>
          <p:nvPr/>
        </p:nvSpPr>
        <p:spPr>
          <a:xfrm>
            <a:off x="3257550" y="3686533"/>
            <a:ext cx="2072096" cy="1477328"/>
          </a:xfrm>
          <a:prstGeom prst="rect">
            <a:avLst/>
          </a:prstGeom>
          <a:noFill/>
        </p:spPr>
        <p:txBody>
          <a:bodyPr wrap="square" rtlCol="0">
            <a:spAutoFit/>
          </a:bodyPr>
          <a:lstStyle/>
          <a:p>
            <a:r>
              <a:rPr lang="en-US" b="1" dirty="0">
                <a:solidFill>
                  <a:srgbClr val="00B0F0"/>
                </a:solidFill>
              </a:rPr>
              <a:t>Stochastic behavior of single channel produces a well behaved behavior with averaging</a:t>
            </a:r>
          </a:p>
        </p:txBody>
      </p:sp>
    </p:spTree>
    <p:extLst>
      <p:ext uri="{BB962C8B-B14F-4D97-AF65-F5344CB8AC3E}">
        <p14:creationId xmlns:p14="http://schemas.microsoft.com/office/powerpoint/2010/main" val="255395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Single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channel vs. average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3091" t="-22951" b="-36066"/>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21</a:t>
            </a:fld>
            <a:endParaRPr lang="en-US"/>
          </a:p>
        </p:txBody>
      </p:sp>
      <p:pic>
        <p:nvPicPr>
          <p:cNvPr id="6" name="Picture 5"/>
          <p:cNvPicPr>
            <a:picLocks noChangeAspect="1"/>
          </p:cNvPicPr>
          <p:nvPr/>
        </p:nvPicPr>
        <p:blipFill>
          <a:blip r:embed="rId3"/>
          <a:stretch>
            <a:fillRect/>
          </a:stretch>
        </p:blipFill>
        <p:spPr>
          <a:xfrm>
            <a:off x="512853" y="758084"/>
            <a:ext cx="2867025" cy="5505450"/>
          </a:xfrm>
          <a:prstGeom prst="rect">
            <a:avLst/>
          </a:prstGeom>
        </p:spPr>
      </p:pic>
      <p:pic>
        <p:nvPicPr>
          <p:cNvPr id="7" name="Picture 6"/>
          <p:cNvPicPr>
            <a:picLocks noChangeAspect="1"/>
          </p:cNvPicPr>
          <p:nvPr/>
        </p:nvPicPr>
        <p:blipFill rotWithShape="1">
          <a:blip r:embed="rId4"/>
          <a:srcRect t="2872"/>
          <a:stretch/>
        </p:blipFill>
        <p:spPr>
          <a:xfrm>
            <a:off x="5068389" y="1177555"/>
            <a:ext cx="3034257" cy="4584402"/>
          </a:xfrm>
          <a:prstGeom prst="rect">
            <a:avLst/>
          </a:prstGeom>
        </p:spPr>
      </p:pic>
      <p:sp>
        <p:nvSpPr>
          <p:cNvPr id="8" name="TextBox 7"/>
          <p:cNvSpPr txBox="1"/>
          <p:nvPr/>
        </p:nvSpPr>
        <p:spPr>
          <a:xfrm>
            <a:off x="3188086" y="3007264"/>
            <a:ext cx="2072096" cy="1477328"/>
          </a:xfrm>
          <a:prstGeom prst="rect">
            <a:avLst/>
          </a:prstGeom>
          <a:noFill/>
        </p:spPr>
        <p:txBody>
          <a:bodyPr wrap="square" rtlCol="0">
            <a:spAutoFit/>
          </a:bodyPr>
          <a:lstStyle/>
          <a:p>
            <a:r>
              <a:rPr lang="en-US" b="1" dirty="0">
                <a:solidFill>
                  <a:srgbClr val="00B0F0"/>
                </a:solidFill>
              </a:rPr>
              <a:t>Stochastic behavior of single channel produces a well behaved behavior with averaging</a:t>
            </a:r>
          </a:p>
        </p:txBody>
      </p:sp>
    </p:spTree>
    <p:extLst>
      <p:ext uri="{BB962C8B-B14F-4D97-AF65-F5344CB8AC3E}">
        <p14:creationId xmlns:p14="http://schemas.microsoft.com/office/powerpoint/2010/main" val="114164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Molecular basic of ion channels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22</a:t>
            </a:fld>
            <a:endParaRPr lang="en-US"/>
          </a:p>
        </p:txBody>
      </p:sp>
      <p:pic>
        <p:nvPicPr>
          <p:cNvPr id="6" name="Picture 5"/>
          <p:cNvPicPr>
            <a:picLocks noChangeAspect="1"/>
          </p:cNvPicPr>
          <p:nvPr/>
        </p:nvPicPr>
        <p:blipFill>
          <a:blip r:embed="rId2"/>
          <a:stretch>
            <a:fillRect/>
          </a:stretch>
        </p:blipFill>
        <p:spPr>
          <a:xfrm>
            <a:off x="0" y="876436"/>
            <a:ext cx="5153025" cy="5000625"/>
          </a:xfrm>
          <a:prstGeom prst="rect">
            <a:avLst/>
          </a:prstGeom>
        </p:spPr>
      </p:pic>
      <p:sp>
        <p:nvSpPr>
          <p:cNvPr id="8" name="TextBox 7"/>
          <p:cNvSpPr txBox="1"/>
          <p:nvPr/>
        </p:nvSpPr>
        <p:spPr>
          <a:xfrm>
            <a:off x="5473337" y="2351314"/>
            <a:ext cx="3148149" cy="646331"/>
          </a:xfrm>
          <a:prstGeom prst="rect">
            <a:avLst/>
          </a:prstGeom>
          <a:noFill/>
        </p:spPr>
        <p:txBody>
          <a:bodyPr wrap="square" rtlCol="0">
            <a:spAutoFit/>
          </a:bodyPr>
          <a:lstStyle/>
          <a:p>
            <a:r>
              <a:rPr lang="en-US" dirty="0"/>
              <a:t>Draw the Ion channel current vs. time</a:t>
            </a:r>
          </a:p>
        </p:txBody>
      </p:sp>
    </p:spTree>
    <p:extLst>
      <p:ext uri="{BB962C8B-B14F-4D97-AF65-F5344CB8AC3E}">
        <p14:creationId xmlns:p14="http://schemas.microsoft.com/office/powerpoint/2010/main" val="177817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vs. Ligand gated Channel</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23</a:t>
            </a:fld>
            <a:endParaRPr lang="en-US"/>
          </a:p>
        </p:txBody>
      </p:sp>
      <p:pic>
        <p:nvPicPr>
          <p:cNvPr id="6" name="Picture 5"/>
          <p:cNvPicPr>
            <a:picLocks noChangeAspect="1"/>
          </p:cNvPicPr>
          <p:nvPr/>
        </p:nvPicPr>
        <p:blipFill>
          <a:blip r:embed="rId2"/>
          <a:stretch>
            <a:fillRect/>
          </a:stretch>
        </p:blipFill>
        <p:spPr>
          <a:xfrm>
            <a:off x="129788" y="640906"/>
            <a:ext cx="3725485" cy="2298237"/>
          </a:xfrm>
          <a:prstGeom prst="rect">
            <a:avLst/>
          </a:prstGeom>
        </p:spPr>
      </p:pic>
      <p:pic>
        <p:nvPicPr>
          <p:cNvPr id="7" name="Picture 6"/>
          <p:cNvPicPr>
            <a:picLocks noChangeAspect="1"/>
          </p:cNvPicPr>
          <p:nvPr/>
        </p:nvPicPr>
        <p:blipFill>
          <a:blip r:embed="rId3"/>
          <a:stretch>
            <a:fillRect/>
          </a:stretch>
        </p:blipFill>
        <p:spPr>
          <a:xfrm>
            <a:off x="3721267" y="2516610"/>
            <a:ext cx="5422733" cy="3578785"/>
          </a:xfrm>
          <a:prstGeom prst="rect">
            <a:avLst/>
          </a:prstGeom>
        </p:spPr>
      </p:pic>
      <p:sp>
        <p:nvSpPr>
          <p:cNvPr id="9" name="TextBox 8"/>
          <p:cNvSpPr txBox="1"/>
          <p:nvPr/>
        </p:nvSpPr>
        <p:spPr>
          <a:xfrm>
            <a:off x="4010297" y="953589"/>
            <a:ext cx="3670663" cy="923330"/>
          </a:xfrm>
          <a:prstGeom prst="rect">
            <a:avLst/>
          </a:prstGeom>
          <a:noFill/>
        </p:spPr>
        <p:txBody>
          <a:bodyPr wrap="square" rtlCol="0">
            <a:spAutoFit/>
          </a:bodyPr>
          <a:lstStyle/>
          <a:p>
            <a:r>
              <a:rPr lang="en-US" dirty="0"/>
              <a:t>There is stretch and heat activated channels. What are they used for? </a:t>
            </a:r>
          </a:p>
          <a:p>
            <a:r>
              <a:rPr lang="en-US" dirty="0"/>
              <a:t>What other activations are possible?</a:t>
            </a:r>
          </a:p>
        </p:txBody>
      </p:sp>
    </p:spTree>
    <p:extLst>
      <p:ext uri="{BB962C8B-B14F-4D97-AF65-F5344CB8AC3E}">
        <p14:creationId xmlns:p14="http://schemas.microsoft.com/office/powerpoint/2010/main" val="209532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Pumps and Exchangers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24</a:t>
            </a:fld>
            <a:endParaRPr lang="en-US"/>
          </a:p>
        </p:txBody>
      </p:sp>
      <p:pic>
        <p:nvPicPr>
          <p:cNvPr id="6" name="Picture 5"/>
          <p:cNvPicPr>
            <a:picLocks noChangeAspect="1"/>
          </p:cNvPicPr>
          <p:nvPr/>
        </p:nvPicPr>
        <p:blipFill>
          <a:blip r:embed="rId2"/>
          <a:stretch>
            <a:fillRect/>
          </a:stretch>
        </p:blipFill>
        <p:spPr>
          <a:xfrm>
            <a:off x="319087" y="1895475"/>
            <a:ext cx="8505825" cy="3067050"/>
          </a:xfrm>
          <a:prstGeom prst="rect">
            <a:avLst/>
          </a:prstGeom>
        </p:spPr>
      </p:pic>
    </p:spTree>
    <p:extLst>
      <p:ext uri="{BB962C8B-B14F-4D97-AF65-F5344CB8AC3E}">
        <p14:creationId xmlns:p14="http://schemas.microsoft.com/office/powerpoint/2010/main" val="211271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gated Channel</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25</a:t>
            </a:fld>
            <a:endParaRPr lang="en-US"/>
          </a:p>
        </p:txBody>
      </p:sp>
      <p:pic>
        <p:nvPicPr>
          <p:cNvPr id="6" name="Picture 5"/>
          <p:cNvPicPr>
            <a:picLocks noChangeAspect="1"/>
          </p:cNvPicPr>
          <p:nvPr/>
        </p:nvPicPr>
        <p:blipFill>
          <a:blip r:embed="rId2"/>
          <a:stretch>
            <a:fillRect/>
          </a:stretch>
        </p:blipFill>
        <p:spPr>
          <a:xfrm>
            <a:off x="1332713" y="640486"/>
            <a:ext cx="6478575" cy="2873244"/>
          </a:xfrm>
          <a:prstGeom prst="rect">
            <a:avLst/>
          </a:prstGeom>
        </p:spPr>
      </p:pic>
      <p:pic>
        <p:nvPicPr>
          <p:cNvPr id="7" name="Picture 6"/>
          <p:cNvPicPr>
            <a:picLocks noChangeAspect="1"/>
          </p:cNvPicPr>
          <p:nvPr/>
        </p:nvPicPr>
        <p:blipFill>
          <a:blip r:embed="rId3"/>
          <a:stretch>
            <a:fillRect/>
          </a:stretch>
        </p:blipFill>
        <p:spPr>
          <a:xfrm>
            <a:off x="477738" y="3146462"/>
            <a:ext cx="5102423" cy="3356293"/>
          </a:xfrm>
          <a:prstGeom prst="rect">
            <a:avLst/>
          </a:prstGeom>
        </p:spPr>
      </p:pic>
    </p:spTree>
    <p:extLst>
      <p:ext uri="{BB962C8B-B14F-4D97-AF65-F5344CB8AC3E}">
        <p14:creationId xmlns:p14="http://schemas.microsoft.com/office/powerpoint/2010/main" val="187494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Modes of communication: V-Spike &amp; Chemical)</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26</a:t>
            </a:fld>
            <a:endParaRPr lang="en-US"/>
          </a:p>
        </p:txBody>
      </p:sp>
      <p:pic>
        <p:nvPicPr>
          <p:cNvPr id="6" name="Picture 5"/>
          <p:cNvPicPr>
            <a:picLocks noChangeAspect="1"/>
          </p:cNvPicPr>
          <p:nvPr/>
        </p:nvPicPr>
        <p:blipFill rotWithShape="1">
          <a:blip r:embed="rId2"/>
          <a:srcRect r="57861" b="45298"/>
          <a:stretch/>
        </p:blipFill>
        <p:spPr>
          <a:xfrm>
            <a:off x="2057400" y="758084"/>
            <a:ext cx="4547277" cy="5519788"/>
          </a:xfrm>
          <a:prstGeom prst="rect">
            <a:avLst/>
          </a:prstGeom>
        </p:spPr>
      </p:pic>
    </p:spTree>
    <p:extLst>
      <p:ext uri="{BB962C8B-B14F-4D97-AF65-F5344CB8AC3E}">
        <p14:creationId xmlns:p14="http://schemas.microsoft.com/office/powerpoint/2010/main" val="4180378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27</a:t>
            </a:fld>
            <a:endParaRPr lang="en-US"/>
          </a:p>
        </p:txBody>
      </p:sp>
      <p:pic>
        <p:nvPicPr>
          <p:cNvPr id="6" name="Picture 5"/>
          <p:cNvPicPr>
            <a:picLocks noChangeAspect="1"/>
          </p:cNvPicPr>
          <p:nvPr/>
        </p:nvPicPr>
        <p:blipFill>
          <a:blip r:embed="rId2"/>
          <a:stretch>
            <a:fillRect/>
          </a:stretch>
        </p:blipFill>
        <p:spPr>
          <a:xfrm>
            <a:off x="1614214" y="947648"/>
            <a:ext cx="6124575" cy="3762375"/>
          </a:xfrm>
          <a:prstGeom prst="rect">
            <a:avLst/>
          </a:prstGeom>
        </p:spPr>
      </p:pic>
      <p:sp>
        <p:nvSpPr>
          <p:cNvPr id="7" name="Rectangle 6"/>
          <p:cNvSpPr/>
          <p:nvPr/>
        </p:nvSpPr>
        <p:spPr>
          <a:xfrm>
            <a:off x="235132" y="4704218"/>
            <a:ext cx="8477794" cy="1754326"/>
          </a:xfrm>
          <a:prstGeom prst="rect">
            <a:avLst/>
          </a:prstGeom>
        </p:spPr>
        <p:txBody>
          <a:bodyPr wrap="square">
            <a:spAutoFit/>
          </a:bodyPr>
          <a:lstStyle/>
          <a:p>
            <a:r>
              <a:rPr lang="en-US" dirty="0"/>
              <a:t>A defect in brain Na+ channels causes generalized epilepsy with febrile seizures (GEFS) that begins in infancy and usually continues through early puberty. </a:t>
            </a:r>
          </a:p>
          <a:p>
            <a:endParaRPr lang="en-US" dirty="0"/>
          </a:p>
          <a:p>
            <a:r>
              <a:rPr lang="en-US" dirty="0"/>
              <a:t>Numerous genetic disorders affect the voltage-gated channels of skeletal muscle and are responsible for a host of muscle diseases that either cause muscle weakness (paralysis) or muscle contraction (</a:t>
            </a:r>
            <a:r>
              <a:rPr lang="en-US" dirty="0" err="1"/>
              <a:t>myotonia</a:t>
            </a:r>
            <a:r>
              <a:rPr lang="en-US" dirty="0"/>
              <a:t>).</a:t>
            </a:r>
          </a:p>
        </p:txBody>
      </p:sp>
    </p:spTree>
    <p:extLst>
      <p:ext uri="{BB962C8B-B14F-4D97-AF65-F5344CB8AC3E}">
        <p14:creationId xmlns:p14="http://schemas.microsoft.com/office/powerpoint/2010/main" val="117621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6" name="Content Placeholder 5"/>
          <p:cNvSpPr>
            <a:spLocks noGrp="1"/>
          </p:cNvSpPr>
          <p:nvPr>
            <p:ph idx="1"/>
          </p:nvPr>
        </p:nvSpPr>
        <p:spPr/>
        <p:txBody>
          <a:bodyPr/>
          <a:lstStyle/>
          <a:p>
            <a:r>
              <a:rPr lang="en-US" dirty="0"/>
              <a:t>Develop Mathematical model for Spiking Neuron</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28</a:t>
            </a:fld>
            <a:endParaRPr lang="en-US"/>
          </a:p>
        </p:txBody>
      </p:sp>
      <p:pic>
        <p:nvPicPr>
          <p:cNvPr id="7" name="Picture 6"/>
          <p:cNvPicPr>
            <a:picLocks noChangeAspect="1"/>
          </p:cNvPicPr>
          <p:nvPr/>
        </p:nvPicPr>
        <p:blipFill>
          <a:blip r:embed="rId2"/>
          <a:stretch>
            <a:fillRect/>
          </a:stretch>
        </p:blipFill>
        <p:spPr>
          <a:xfrm>
            <a:off x="1731626" y="1370264"/>
            <a:ext cx="5680748" cy="4969595"/>
          </a:xfrm>
          <a:prstGeom prst="rect">
            <a:avLst/>
          </a:prstGeom>
        </p:spPr>
      </p:pic>
    </p:spTree>
    <p:extLst>
      <p:ext uri="{BB962C8B-B14F-4D97-AF65-F5344CB8AC3E}">
        <p14:creationId xmlns:p14="http://schemas.microsoft.com/office/powerpoint/2010/main" val="413354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Giant Squid</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3</a:t>
            </a:fld>
            <a:endParaRPr lang="en-US"/>
          </a:p>
        </p:txBody>
      </p:sp>
      <p:pic>
        <p:nvPicPr>
          <p:cNvPr id="8" name="Picture 7"/>
          <p:cNvPicPr>
            <a:picLocks noChangeAspect="1"/>
          </p:cNvPicPr>
          <p:nvPr/>
        </p:nvPicPr>
        <p:blipFill>
          <a:blip r:embed="rId3"/>
          <a:stretch>
            <a:fillRect/>
          </a:stretch>
        </p:blipFill>
        <p:spPr>
          <a:xfrm>
            <a:off x="576262" y="666750"/>
            <a:ext cx="7991475" cy="5524500"/>
          </a:xfrm>
          <a:prstGeom prst="rect">
            <a:avLst/>
          </a:prstGeom>
        </p:spPr>
      </p:pic>
      <p:sp>
        <p:nvSpPr>
          <p:cNvPr id="9" name="TextBox 8"/>
          <p:cNvSpPr txBox="1"/>
          <p:nvPr/>
        </p:nvSpPr>
        <p:spPr>
          <a:xfrm>
            <a:off x="3304903" y="496389"/>
            <a:ext cx="5499463" cy="1169551"/>
          </a:xfrm>
          <a:prstGeom prst="rect">
            <a:avLst/>
          </a:prstGeom>
          <a:solidFill>
            <a:schemeClr val="bg1"/>
          </a:solidFill>
        </p:spPr>
        <p:txBody>
          <a:bodyPr wrap="square" rtlCol="0">
            <a:spAutoFit/>
          </a:bodyPr>
          <a:lstStyle/>
          <a:p>
            <a:r>
              <a:rPr lang="en-US" sz="1400" dirty="0"/>
              <a:t>The </a:t>
            </a:r>
            <a:r>
              <a:rPr lang="en-US" sz="1400" b="1" dirty="0"/>
              <a:t>squid giant axon</a:t>
            </a:r>
            <a:r>
              <a:rPr lang="en-US" sz="1400" dirty="0"/>
              <a:t> is the very large (up to 1 mm in diameter; typically around 0.5 mm) </a:t>
            </a:r>
            <a:r>
              <a:rPr lang="en-US" sz="1400" dirty="0">
                <a:hlinkClick r:id="rId4" tooltip="Axon"/>
              </a:rPr>
              <a:t>axon</a:t>
            </a:r>
            <a:r>
              <a:rPr lang="en-US" sz="1400" dirty="0"/>
              <a:t> that controls part of the water </a:t>
            </a:r>
            <a:r>
              <a:rPr lang="en-US" sz="1400" dirty="0">
                <a:hlinkClick r:id="rId5" tooltip="Jet propulsion"/>
              </a:rPr>
              <a:t>jet propulsion</a:t>
            </a:r>
            <a:r>
              <a:rPr lang="en-US" sz="1400" dirty="0"/>
              <a:t> system in </a:t>
            </a:r>
            <a:r>
              <a:rPr lang="en-US" sz="1400" dirty="0">
                <a:hlinkClick r:id="rId6" tooltip="Squid"/>
              </a:rPr>
              <a:t>squid</a:t>
            </a:r>
            <a:r>
              <a:rPr lang="en-US" sz="1400" dirty="0"/>
              <a:t>. It was first described by L. W. Williams</a:t>
            </a:r>
            <a:r>
              <a:rPr lang="en-US" sz="1400" baseline="30000" dirty="0">
                <a:hlinkClick r:id="rId7"/>
              </a:rPr>
              <a:t>[1]</a:t>
            </a:r>
            <a:r>
              <a:rPr lang="en-US" sz="1400" dirty="0"/>
              <a:t> in 1909. In 1930s, English zoologist and neurophysiologist </a:t>
            </a:r>
            <a:r>
              <a:rPr lang="en-US" sz="1400" dirty="0">
                <a:hlinkClick r:id="rId8" tooltip="John Zachary Young"/>
              </a:rPr>
              <a:t>J. Z. Young</a:t>
            </a:r>
            <a:r>
              <a:rPr lang="en-US" sz="1400" dirty="0"/>
              <a:t> demonstrated the axon's function.  </a:t>
            </a:r>
          </a:p>
        </p:txBody>
      </p:sp>
      <p:sp>
        <p:nvSpPr>
          <p:cNvPr id="10" name="TextBox 9"/>
          <p:cNvSpPr txBox="1"/>
          <p:nvPr/>
        </p:nvSpPr>
        <p:spPr>
          <a:xfrm>
            <a:off x="576262" y="6191250"/>
            <a:ext cx="8228104" cy="369332"/>
          </a:xfrm>
          <a:prstGeom prst="rect">
            <a:avLst/>
          </a:prstGeom>
          <a:noFill/>
        </p:spPr>
        <p:txBody>
          <a:bodyPr wrap="square" rtlCol="0">
            <a:spAutoFit/>
          </a:bodyPr>
          <a:lstStyle/>
          <a:p>
            <a:r>
              <a:rPr lang="en-US" dirty="0"/>
              <a:t>Provides easy manipulation under microscope – nature ‘s gift to scientists!!</a:t>
            </a:r>
          </a:p>
        </p:txBody>
      </p:sp>
    </p:spTree>
    <p:extLst>
      <p:ext uri="{BB962C8B-B14F-4D97-AF65-F5344CB8AC3E}">
        <p14:creationId xmlns:p14="http://schemas.microsoft.com/office/powerpoint/2010/main" val="176474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Expt</a:t>
            </a:r>
            <a:r>
              <a:rPr lang="en-US" sz="3200" dirty="0"/>
              <a:t>: Resting potential is determined by [K]</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4</a:t>
            </a:fld>
            <a:endParaRPr lang="en-US"/>
          </a:p>
        </p:txBody>
      </p:sp>
      <p:pic>
        <p:nvPicPr>
          <p:cNvPr id="6" name="Picture 5"/>
          <p:cNvPicPr>
            <a:picLocks noChangeAspect="1"/>
          </p:cNvPicPr>
          <p:nvPr/>
        </p:nvPicPr>
        <p:blipFill>
          <a:blip r:embed="rId2"/>
          <a:stretch>
            <a:fillRect/>
          </a:stretch>
        </p:blipFill>
        <p:spPr>
          <a:xfrm>
            <a:off x="3224212" y="859563"/>
            <a:ext cx="5781675" cy="5191125"/>
          </a:xfrm>
          <a:prstGeom prst="rect">
            <a:avLst/>
          </a:prstGeom>
        </p:spPr>
      </p:pic>
      <p:sp>
        <p:nvSpPr>
          <p:cNvPr id="7" name="TextBox 6"/>
          <p:cNvSpPr txBox="1"/>
          <p:nvPr/>
        </p:nvSpPr>
        <p:spPr>
          <a:xfrm>
            <a:off x="457200" y="1031966"/>
            <a:ext cx="3043646" cy="5078313"/>
          </a:xfrm>
          <a:prstGeom prst="rect">
            <a:avLst/>
          </a:prstGeom>
          <a:noFill/>
        </p:spPr>
        <p:txBody>
          <a:bodyPr wrap="square" rtlCol="0">
            <a:spAutoFit/>
          </a:bodyPr>
          <a:lstStyle/>
          <a:p>
            <a:r>
              <a:rPr lang="en-US" u="sng" dirty="0"/>
              <a:t>Input: </a:t>
            </a:r>
          </a:p>
          <a:p>
            <a:endParaRPr lang="en-US" dirty="0"/>
          </a:p>
          <a:p>
            <a:r>
              <a:rPr lang="en-US" dirty="0"/>
              <a:t> The [K] in the external environment of the cell can be changed . </a:t>
            </a:r>
          </a:p>
          <a:p>
            <a:r>
              <a:rPr lang="en-US" b="1" dirty="0">
                <a:solidFill>
                  <a:srgbClr val="FF0000"/>
                </a:solidFill>
              </a:rPr>
              <a:t>How?</a:t>
            </a:r>
          </a:p>
          <a:p>
            <a:r>
              <a:rPr lang="en-US" dirty="0">
                <a:solidFill>
                  <a:srgbClr val="00B0F0"/>
                </a:solidFill>
              </a:rPr>
              <a:t>Place axon in bath with controlled [K]; Measure potential</a:t>
            </a:r>
          </a:p>
          <a:p>
            <a:r>
              <a:rPr lang="en-US" u="sng" dirty="0"/>
              <a:t>Observation:</a:t>
            </a:r>
          </a:p>
          <a:p>
            <a:endParaRPr lang="en-US" dirty="0"/>
          </a:p>
          <a:p>
            <a:r>
              <a:rPr lang="en-US" dirty="0"/>
              <a:t>As [K] increases, the resting potential changed as predicted by </a:t>
            </a:r>
            <a:r>
              <a:rPr lang="en-US" dirty="0" err="1"/>
              <a:t>Nernt’s</a:t>
            </a:r>
            <a:r>
              <a:rPr lang="en-US" dirty="0"/>
              <a:t> equation.</a:t>
            </a:r>
          </a:p>
          <a:p>
            <a:endParaRPr lang="en-US" dirty="0"/>
          </a:p>
          <a:p>
            <a:r>
              <a:rPr lang="en-US" dirty="0"/>
              <a:t>Conclusion: [K] indeed controls resting potential</a:t>
            </a:r>
          </a:p>
          <a:p>
            <a:endParaRPr lang="en-US" dirty="0"/>
          </a:p>
        </p:txBody>
      </p:sp>
      <p:sp>
        <p:nvSpPr>
          <p:cNvPr id="8" name="TextBox 7"/>
          <p:cNvSpPr txBox="1"/>
          <p:nvPr/>
        </p:nvSpPr>
        <p:spPr>
          <a:xfrm>
            <a:off x="457200" y="5907389"/>
            <a:ext cx="5199017" cy="369332"/>
          </a:xfrm>
          <a:prstGeom prst="rect">
            <a:avLst/>
          </a:prstGeom>
          <a:noFill/>
        </p:spPr>
        <p:txBody>
          <a:bodyPr wrap="square" rtlCol="0">
            <a:spAutoFit/>
          </a:bodyPr>
          <a:lstStyle/>
          <a:p>
            <a:r>
              <a:rPr lang="en-US" dirty="0"/>
              <a:t>Question: How does it match with </a:t>
            </a:r>
            <a:r>
              <a:rPr lang="en-US" dirty="0" err="1"/>
              <a:t>Nernt’s</a:t>
            </a:r>
            <a:r>
              <a:rPr lang="en-US" dirty="0"/>
              <a:t> equation?</a:t>
            </a:r>
          </a:p>
        </p:txBody>
      </p:sp>
      <p:grpSp>
        <p:nvGrpSpPr>
          <p:cNvPr id="27" name="Group 26"/>
          <p:cNvGrpSpPr/>
          <p:nvPr/>
        </p:nvGrpSpPr>
        <p:grpSpPr>
          <a:xfrm>
            <a:off x="4761517" y="530991"/>
            <a:ext cx="1684643" cy="943808"/>
            <a:chOff x="4482708" y="431891"/>
            <a:chExt cx="2242260" cy="1142008"/>
          </a:xfrm>
        </p:grpSpPr>
        <p:pic>
          <p:nvPicPr>
            <p:cNvPr id="9" name="Picture 8"/>
            <p:cNvPicPr>
              <a:picLocks noChangeAspect="1"/>
            </p:cNvPicPr>
            <p:nvPr/>
          </p:nvPicPr>
          <p:blipFill>
            <a:blip r:embed="rId3"/>
            <a:stretch>
              <a:fillRect/>
            </a:stretch>
          </p:blipFill>
          <p:spPr>
            <a:xfrm>
              <a:off x="4482708" y="633530"/>
              <a:ext cx="1632341" cy="940369"/>
            </a:xfrm>
            <a:prstGeom prst="rect">
              <a:avLst/>
            </a:prstGeom>
          </p:spPr>
        </p:pic>
        <p:sp>
          <p:nvSpPr>
            <p:cNvPr id="20" name="Freeform 19"/>
            <p:cNvSpPr/>
            <p:nvPr/>
          </p:nvSpPr>
          <p:spPr>
            <a:xfrm>
              <a:off x="5553075" y="561975"/>
              <a:ext cx="1095375" cy="552450"/>
            </a:xfrm>
            <a:custGeom>
              <a:avLst/>
              <a:gdLst>
                <a:gd name="connsiteX0" fmla="*/ 0 w 1095375"/>
                <a:gd name="connsiteY0" fmla="*/ 0 h 552450"/>
                <a:gd name="connsiteX1" fmla="*/ 1095375 w 1095375"/>
                <a:gd name="connsiteY1" fmla="*/ 9525 h 552450"/>
                <a:gd name="connsiteX2" fmla="*/ 1095375 w 1095375"/>
                <a:gd name="connsiteY2" fmla="*/ 552450 h 552450"/>
                <a:gd name="connsiteX3" fmla="*/ 0 w 1095375"/>
                <a:gd name="connsiteY3" fmla="*/ 542925 h 552450"/>
              </a:gdLst>
              <a:ahLst/>
              <a:cxnLst>
                <a:cxn ang="0">
                  <a:pos x="connsiteX0" y="connsiteY0"/>
                </a:cxn>
                <a:cxn ang="0">
                  <a:pos x="connsiteX1" y="connsiteY1"/>
                </a:cxn>
                <a:cxn ang="0">
                  <a:pos x="connsiteX2" y="connsiteY2"/>
                </a:cxn>
                <a:cxn ang="0">
                  <a:pos x="connsiteX3" y="connsiteY3"/>
                </a:cxn>
              </a:cxnLst>
              <a:rect l="l" t="t" r="r" b="b"/>
              <a:pathLst>
                <a:path w="1095375" h="552450">
                  <a:moveTo>
                    <a:pt x="0" y="0"/>
                  </a:moveTo>
                  <a:lnTo>
                    <a:pt x="1095375" y="9525"/>
                  </a:lnTo>
                  <a:lnTo>
                    <a:pt x="1095375" y="552450"/>
                  </a:lnTo>
                  <a:lnTo>
                    <a:pt x="0" y="54292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1" name="Oval 20"/>
            <p:cNvSpPr/>
            <p:nvPr/>
          </p:nvSpPr>
          <p:spPr>
            <a:xfrm>
              <a:off x="6186689" y="926224"/>
              <a:ext cx="308726" cy="2872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t>
              </a:r>
            </a:p>
          </p:txBody>
        </p:sp>
        <p:sp>
          <p:nvSpPr>
            <p:cNvPr id="22" name="Oval 21"/>
            <p:cNvSpPr/>
            <p:nvPr/>
          </p:nvSpPr>
          <p:spPr>
            <a:xfrm>
              <a:off x="5847771" y="435244"/>
              <a:ext cx="308726" cy="2611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p>
          </p:txBody>
        </p:sp>
        <p:sp>
          <p:nvSpPr>
            <p:cNvPr id="23" name="Down Arrow 22"/>
            <p:cNvSpPr/>
            <p:nvPr/>
          </p:nvSpPr>
          <p:spPr>
            <a:xfrm>
              <a:off x="6448742" y="1126856"/>
              <a:ext cx="276226" cy="278255"/>
            </a:xfrm>
            <a:prstGeom prst="downArrow">
              <a:avLst>
                <a:gd name="adj1" fmla="val 1092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5" name="TextBox 24"/>
            <p:cNvSpPr txBox="1"/>
            <p:nvPr/>
          </p:nvSpPr>
          <p:spPr>
            <a:xfrm>
              <a:off x="4991099" y="955765"/>
              <a:ext cx="490335" cy="335169"/>
            </a:xfrm>
            <a:prstGeom prst="rect">
              <a:avLst/>
            </a:prstGeom>
            <a:noFill/>
          </p:spPr>
          <p:txBody>
            <a:bodyPr wrap="square" rtlCol="0">
              <a:spAutoFit/>
            </a:bodyPr>
            <a:lstStyle/>
            <a:p>
              <a:r>
                <a:rPr lang="en-US" sz="1200" b="1" dirty="0"/>
                <a:t>[K]</a:t>
              </a:r>
            </a:p>
          </p:txBody>
        </p:sp>
        <p:sp>
          <p:nvSpPr>
            <p:cNvPr id="26" name="TextBox 25"/>
            <p:cNvSpPr txBox="1"/>
            <p:nvPr/>
          </p:nvSpPr>
          <p:spPr>
            <a:xfrm>
              <a:off x="4991099" y="431891"/>
              <a:ext cx="642735" cy="335169"/>
            </a:xfrm>
            <a:prstGeom prst="rect">
              <a:avLst/>
            </a:prstGeom>
            <a:noFill/>
          </p:spPr>
          <p:txBody>
            <a:bodyPr wrap="square" rtlCol="0">
              <a:spAutoFit/>
            </a:bodyPr>
            <a:lstStyle/>
            <a:p>
              <a:r>
                <a:rPr lang="en-US" sz="1200" b="1" dirty="0"/>
                <a:t>[Na]</a:t>
              </a:r>
            </a:p>
          </p:txBody>
        </p:sp>
      </p:grpSp>
    </p:spTree>
    <p:extLst>
      <p:ext uri="{BB962C8B-B14F-4D97-AF65-F5344CB8AC3E}">
        <p14:creationId xmlns:p14="http://schemas.microsoft.com/office/powerpoint/2010/main" val="119913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Expt</a:t>
            </a:r>
            <a:r>
              <a:rPr lang="en-US" dirty="0"/>
              <a:t>: Peak spike V depends on [Na]</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5</a:t>
            </a:fld>
            <a:endParaRPr lang="en-US"/>
          </a:p>
        </p:txBody>
      </p:sp>
      <p:pic>
        <p:nvPicPr>
          <p:cNvPr id="6" name="Picture 5"/>
          <p:cNvPicPr>
            <a:picLocks noChangeAspect="1"/>
          </p:cNvPicPr>
          <p:nvPr/>
        </p:nvPicPr>
        <p:blipFill>
          <a:blip r:embed="rId2"/>
          <a:stretch>
            <a:fillRect/>
          </a:stretch>
        </p:blipFill>
        <p:spPr>
          <a:xfrm>
            <a:off x="333375" y="1012553"/>
            <a:ext cx="2914650" cy="1800225"/>
          </a:xfrm>
          <a:prstGeom prst="rect">
            <a:avLst/>
          </a:prstGeom>
        </p:spPr>
      </p:pic>
      <p:pic>
        <p:nvPicPr>
          <p:cNvPr id="7" name="Picture 6"/>
          <p:cNvPicPr>
            <a:picLocks noChangeAspect="1"/>
          </p:cNvPicPr>
          <p:nvPr/>
        </p:nvPicPr>
        <p:blipFill>
          <a:blip r:embed="rId3"/>
          <a:stretch>
            <a:fillRect/>
          </a:stretch>
        </p:blipFill>
        <p:spPr>
          <a:xfrm>
            <a:off x="3248025" y="1003772"/>
            <a:ext cx="2714625" cy="1781175"/>
          </a:xfrm>
          <a:prstGeom prst="rect">
            <a:avLst/>
          </a:prstGeom>
        </p:spPr>
      </p:pic>
      <p:pic>
        <p:nvPicPr>
          <p:cNvPr id="8" name="Picture 7"/>
          <p:cNvPicPr>
            <a:picLocks noChangeAspect="1"/>
          </p:cNvPicPr>
          <p:nvPr/>
        </p:nvPicPr>
        <p:blipFill>
          <a:blip r:embed="rId4"/>
          <a:stretch>
            <a:fillRect/>
          </a:stretch>
        </p:blipFill>
        <p:spPr>
          <a:xfrm>
            <a:off x="6115050" y="1003772"/>
            <a:ext cx="2733675" cy="1666875"/>
          </a:xfrm>
          <a:prstGeom prst="rect">
            <a:avLst/>
          </a:prstGeom>
        </p:spPr>
      </p:pic>
      <p:pic>
        <p:nvPicPr>
          <p:cNvPr id="9" name="Picture 8"/>
          <p:cNvPicPr>
            <a:picLocks noChangeAspect="1"/>
          </p:cNvPicPr>
          <p:nvPr/>
        </p:nvPicPr>
        <p:blipFill>
          <a:blip r:embed="rId5"/>
          <a:stretch>
            <a:fillRect/>
          </a:stretch>
        </p:blipFill>
        <p:spPr>
          <a:xfrm>
            <a:off x="506498" y="3395682"/>
            <a:ext cx="3480626" cy="3123343"/>
          </a:xfrm>
          <a:prstGeom prst="rect">
            <a:avLst/>
          </a:prstGeom>
        </p:spPr>
      </p:pic>
      <p:pic>
        <p:nvPicPr>
          <p:cNvPr id="10" name="Picture 9"/>
          <p:cNvPicPr>
            <a:picLocks noChangeAspect="1"/>
          </p:cNvPicPr>
          <p:nvPr/>
        </p:nvPicPr>
        <p:blipFill>
          <a:blip r:embed="rId6"/>
          <a:stretch>
            <a:fillRect/>
          </a:stretch>
        </p:blipFill>
        <p:spPr>
          <a:xfrm>
            <a:off x="4800143" y="3692263"/>
            <a:ext cx="3828689" cy="2776433"/>
          </a:xfrm>
          <a:prstGeom prst="rect">
            <a:avLst/>
          </a:prstGeom>
        </p:spPr>
      </p:pic>
      <p:sp>
        <p:nvSpPr>
          <p:cNvPr id="11" name="TextBox 10"/>
          <p:cNvSpPr txBox="1"/>
          <p:nvPr/>
        </p:nvSpPr>
        <p:spPr>
          <a:xfrm>
            <a:off x="3865375" y="561071"/>
            <a:ext cx="2378541" cy="646331"/>
          </a:xfrm>
          <a:prstGeom prst="rect">
            <a:avLst/>
          </a:prstGeom>
          <a:noFill/>
        </p:spPr>
        <p:txBody>
          <a:bodyPr wrap="square" rtlCol="0">
            <a:spAutoFit/>
          </a:bodyPr>
          <a:lstStyle/>
          <a:p>
            <a:r>
              <a:rPr lang="en-US" dirty="0"/>
              <a:t>Similarly increasing reducing [Na]</a:t>
            </a:r>
          </a:p>
        </p:txBody>
      </p:sp>
      <p:sp>
        <p:nvSpPr>
          <p:cNvPr id="12" name="TextBox 11"/>
          <p:cNvSpPr txBox="1"/>
          <p:nvPr/>
        </p:nvSpPr>
        <p:spPr>
          <a:xfrm>
            <a:off x="6622584" y="557763"/>
            <a:ext cx="2378541" cy="646331"/>
          </a:xfrm>
          <a:prstGeom prst="rect">
            <a:avLst/>
          </a:prstGeom>
          <a:noFill/>
        </p:spPr>
        <p:txBody>
          <a:bodyPr wrap="square" rtlCol="0">
            <a:spAutoFit/>
          </a:bodyPr>
          <a:lstStyle/>
          <a:p>
            <a:r>
              <a:rPr lang="en-US" dirty="0"/>
              <a:t>Again back to initial [Na]</a:t>
            </a:r>
          </a:p>
        </p:txBody>
      </p:sp>
      <p:sp>
        <p:nvSpPr>
          <p:cNvPr id="13" name="TextBox 12"/>
          <p:cNvSpPr txBox="1"/>
          <p:nvPr/>
        </p:nvSpPr>
        <p:spPr>
          <a:xfrm>
            <a:off x="1157955" y="2927568"/>
            <a:ext cx="2707420" cy="923330"/>
          </a:xfrm>
          <a:prstGeom prst="rect">
            <a:avLst/>
          </a:prstGeom>
          <a:noFill/>
        </p:spPr>
        <p:txBody>
          <a:bodyPr wrap="square" rtlCol="0">
            <a:spAutoFit/>
          </a:bodyPr>
          <a:lstStyle/>
          <a:p>
            <a:r>
              <a:rPr lang="en-US" dirty="0"/>
              <a:t>Peak V of spike is modulated by [Na] per </a:t>
            </a:r>
            <a:r>
              <a:rPr lang="en-US" dirty="0" err="1"/>
              <a:t>Nernt’s</a:t>
            </a:r>
            <a:r>
              <a:rPr lang="en-US" dirty="0"/>
              <a:t> equation </a:t>
            </a:r>
          </a:p>
        </p:txBody>
      </p:sp>
      <p:sp>
        <p:nvSpPr>
          <p:cNvPr id="14" name="TextBox 13"/>
          <p:cNvSpPr txBox="1"/>
          <p:nvPr/>
        </p:nvSpPr>
        <p:spPr>
          <a:xfrm>
            <a:off x="5608035" y="2909083"/>
            <a:ext cx="2707420" cy="646331"/>
          </a:xfrm>
          <a:prstGeom prst="rect">
            <a:avLst/>
          </a:prstGeom>
          <a:noFill/>
        </p:spPr>
        <p:txBody>
          <a:bodyPr wrap="square" rtlCol="0">
            <a:spAutoFit/>
          </a:bodyPr>
          <a:lstStyle/>
          <a:p>
            <a:r>
              <a:rPr lang="en-US" dirty="0"/>
              <a:t>What is the effect of [Na] on resting potential?</a:t>
            </a:r>
          </a:p>
        </p:txBody>
      </p:sp>
      <p:sp>
        <p:nvSpPr>
          <p:cNvPr id="15" name="TextBox 14"/>
          <p:cNvSpPr txBox="1"/>
          <p:nvPr/>
        </p:nvSpPr>
        <p:spPr>
          <a:xfrm>
            <a:off x="1094876" y="609296"/>
            <a:ext cx="2303702" cy="646331"/>
          </a:xfrm>
          <a:prstGeom prst="rect">
            <a:avLst/>
          </a:prstGeom>
          <a:noFill/>
        </p:spPr>
        <p:txBody>
          <a:bodyPr wrap="square" rtlCol="0">
            <a:spAutoFit/>
          </a:bodyPr>
          <a:lstStyle/>
          <a:p>
            <a:r>
              <a:rPr lang="en-US" dirty="0"/>
              <a:t>Can we control [Na] dependence?</a:t>
            </a:r>
          </a:p>
        </p:txBody>
      </p:sp>
      <p:grpSp>
        <p:nvGrpSpPr>
          <p:cNvPr id="16" name="Group 15"/>
          <p:cNvGrpSpPr/>
          <p:nvPr/>
        </p:nvGrpSpPr>
        <p:grpSpPr>
          <a:xfrm>
            <a:off x="3516882" y="2887196"/>
            <a:ext cx="1684643" cy="943808"/>
            <a:chOff x="4482708" y="431891"/>
            <a:chExt cx="2242260" cy="1142008"/>
          </a:xfrm>
        </p:grpSpPr>
        <p:pic>
          <p:nvPicPr>
            <p:cNvPr id="17" name="Picture 16"/>
            <p:cNvPicPr>
              <a:picLocks noChangeAspect="1"/>
            </p:cNvPicPr>
            <p:nvPr/>
          </p:nvPicPr>
          <p:blipFill>
            <a:blip r:embed="rId7"/>
            <a:stretch>
              <a:fillRect/>
            </a:stretch>
          </p:blipFill>
          <p:spPr>
            <a:xfrm>
              <a:off x="4482708" y="633530"/>
              <a:ext cx="1632341" cy="940369"/>
            </a:xfrm>
            <a:prstGeom prst="rect">
              <a:avLst/>
            </a:prstGeom>
          </p:spPr>
        </p:pic>
        <p:sp>
          <p:nvSpPr>
            <p:cNvPr id="18" name="Freeform 17"/>
            <p:cNvSpPr/>
            <p:nvPr/>
          </p:nvSpPr>
          <p:spPr>
            <a:xfrm>
              <a:off x="5553075" y="561975"/>
              <a:ext cx="1095375" cy="552450"/>
            </a:xfrm>
            <a:custGeom>
              <a:avLst/>
              <a:gdLst>
                <a:gd name="connsiteX0" fmla="*/ 0 w 1095375"/>
                <a:gd name="connsiteY0" fmla="*/ 0 h 552450"/>
                <a:gd name="connsiteX1" fmla="*/ 1095375 w 1095375"/>
                <a:gd name="connsiteY1" fmla="*/ 9525 h 552450"/>
                <a:gd name="connsiteX2" fmla="*/ 1095375 w 1095375"/>
                <a:gd name="connsiteY2" fmla="*/ 552450 h 552450"/>
                <a:gd name="connsiteX3" fmla="*/ 0 w 1095375"/>
                <a:gd name="connsiteY3" fmla="*/ 542925 h 552450"/>
              </a:gdLst>
              <a:ahLst/>
              <a:cxnLst>
                <a:cxn ang="0">
                  <a:pos x="connsiteX0" y="connsiteY0"/>
                </a:cxn>
                <a:cxn ang="0">
                  <a:pos x="connsiteX1" y="connsiteY1"/>
                </a:cxn>
                <a:cxn ang="0">
                  <a:pos x="connsiteX2" y="connsiteY2"/>
                </a:cxn>
                <a:cxn ang="0">
                  <a:pos x="connsiteX3" y="connsiteY3"/>
                </a:cxn>
              </a:cxnLst>
              <a:rect l="l" t="t" r="r" b="b"/>
              <a:pathLst>
                <a:path w="1095375" h="552450">
                  <a:moveTo>
                    <a:pt x="0" y="0"/>
                  </a:moveTo>
                  <a:lnTo>
                    <a:pt x="1095375" y="9525"/>
                  </a:lnTo>
                  <a:lnTo>
                    <a:pt x="1095375" y="552450"/>
                  </a:lnTo>
                  <a:lnTo>
                    <a:pt x="0" y="54292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9" name="Oval 18"/>
            <p:cNvSpPr/>
            <p:nvPr/>
          </p:nvSpPr>
          <p:spPr>
            <a:xfrm>
              <a:off x="6186689" y="926224"/>
              <a:ext cx="308726" cy="2872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t>
              </a:r>
            </a:p>
          </p:txBody>
        </p:sp>
        <p:sp>
          <p:nvSpPr>
            <p:cNvPr id="20" name="Oval 19"/>
            <p:cNvSpPr/>
            <p:nvPr/>
          </p:nvSpPr>
          <p:spPr>
            <a:xfrm>
              <a:off x="5847771" y="435244"/>
              <a:ext cx="308726" cy="2611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p>
          </p:txBody>
        </p:sp>
        <p:sp>
          <p:nvSpPr>
            <p:cNvPr id="21" name="Down Arrow 20"/>
            <p:cNvSpPr/>
            <p:nvPr/>
          </p:nvSpPr>
          <p:spPr>
            <a:xfrm>
              <a:off x="6448742" y="1126856"/>
              <a:ext cx="276226" cy="278255"/>
            </a:xfrm>
            <a:prstGeom prst="downArrow">
              <a:avLst>
                <a:gd name="adj1" fmla="val 1092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2" name="TextBox 21"/>
            <p:cNvSpPr txBox="1"/>
            <p:nvPr/>
          </p:nvSpPr>
          <p:spPr>
            <a:xfrm>
              <a:off x="4991099" y="955765"/>
              <a:ext cx="490335" cy="335169"/>
            </a:xfrm>
            <a:prstGeom prst="rect">
              <a:avLst/>
            </a:prstGeom>
            <a:noFill/>
          </p:spPr>
          <p:txBody>
            <a:bodyPr wrap="square" rtlCol="0">
              <a:spAutoFit/>
            </a:bodyPr>
            <a:lstStyle/>
            <a:p>
              <a:r>
                <a:rPr lang="en-US" sz="1200" b="1" dirty="0"/>
                <a:t>[K]</a:t>
              </a:r>
            </a:p>
          </p:txBody>
        </p:sp>
        <p:sp>
          <p:nvSpPr>
            <p:cNvPr id="23" name="TextBox 22"/>
            <p:cNvSpPr txBox="1"/>
            <p:nvPr/>
          </p:nvSpPr>
          <p:spPr>
            <a:xfrm>
              <a:off x="4991099" y="431891"/>
              <a:ext cx="642735" cy="335169"/>
            </a:xfrm>
            <a:prstGeom prst="rect">
              <a:avLst/>
            </a:prstGeom>
            <a:noFill/>
          </p:spPr>
          <p:txBody>
            <a:bodyPr wrap="square" rtlCol="0">
              <a:spAutoFit/>
            </a:bodyPr>
            <a:lstStyle/>
            <a:p>
              <a:r>
                <a:rPr lang="en-US" sz="1200" b="1" dirty="0"/>
                <a:t>[Na]</a:t>
              </a:r>
            </a:p>
          </p:txBody>
        </p:sp>
      </p:grpSp>
    </p:spTree>
    <p:extLst>
      <p:ext uri="{BB962C8B-B14F-4D97-AF65-F5344CB8AC3E}">
        <p14:creationId xmlns:p14="http://schemas.microsoft.com/office/powerpoint/2010/main" val="154999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6</a:t>
            </a:fld>
            <a:endParaRPr lang="en-US"/>
          </a:p>
        </p:txBody>
      </p:sp>
      <p:pic>
        <p:nvPicPr>
          <p:cNvPr id="6" name="Picture 5"/>
          <p:cNvPicPr>
            <a:picLocks noChangeAspect="1"/>
          </p:cNvPicPr>
          <p:nvPr/>
        </p:nvPicPr>
        <p:blipFill rotWithShape="1">
          <a:blip r:embed="rId3"/>
          <a:srcRect r="5824"/>
          <a:stretch/>
        </p:blipFill>
        <p:spPr>
          <a:xfrm>
            <a:off x="10048" y="758082"/>
            <a:ext cx="9161918" cy="4205803"/>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1028700" y="4873863"/>
                <a:ext cx="7486650" cy="1613199"/>
              </a:xfrm>
              <a:prstGeom prst="rect">
                <a:avLst/>
              </a:prstGeom>
            </p:spPr>
            <p:txBody>
              <a:bodyPr wrap="square">
                <a:spAutoFit/>
              </a:bodyPr>
              <a:lstStyle/>
              <a:p>
                <a:pPr algn="ctr"/>
                <a:r>
                  <a:rPr lang="en-US" b="1" dirty="0">
                    <a:solidFill>
                      <a:srgbClr val="00B0F0"/>
                    </a:solidFill>
                  </a:rPr>
                  <a:t>Ionic flow current is given by</a:t>
                </a:r>
                <a14:m>
                  <m:oMath xmlns:m="http://schemas.openxmlformats.org/officeDocument/2006/math">
                    <m:r>
                      <a:rPr lang="en-US" b="1" dirty="0">
                        <a:solidFill>
                          <a:srgbClr val="00B0F0"/>
                        </a:solidFill>
                        <a:latin typeface="Cambria Math" panose="02040503050406030204" pitchFamily="18" charset="0"/>
                      </a:rPr>
                      <m:t>   </m:t>
                    </m:r>
                    <m:r>
                      <a:rPr lang="en-US" b="1" i="1" dirty="0">
                        <a:solidFill>
                          <a:srgbClr val="00B0F0"/>
                        </a:solidFill>
                        <a:latin typeface="Cambria Math" panose="02040503050406030204" pitchFamily="18" charset="0"/>
                      </a:rPr>
                      <m:t>𝑱</m:t>
                    </m:r>
                    <m:r>
                      <a:rPr lang="en-US" b="1" i="1" dirty="0">
                        <a:solidFill>
                          <a:srgbClr val="00B0F0"/>
                        </a:solidFill>
                        <a:latin typeface="Cambria Math" panose="02040503050406030204" pitchFamily="18" charset="0"/>
                      </a:rPr>
                      <m:t> = </m:t>
                    </m:r>
                    <m:r>
                      <a:rPr lang="en-US" b="1" i="1" dirty="0">
                        <a:solidFill>
                          <a:srgbClr val="00B0F0"/>
                        </a:solidFill>
                        <a:latin typeface="Cambria Math" panose="02040503050406030204" pitchFamily="18" charset="0"/>
                      </a:rPr>
                      <m:t>𝒛</m:t>
                    </m:r>
                    <m:r>
                      <a:rPr lang="en-US" b="1" i="1" dirty="0">
                        <a:solidFill>
                          <a:srgbClr val="00B0F0"/>
                        </a:solidFill>
                        <a:latin typeface="Cambria Math" panose="02040503050406030204" pitchFamily="18" charset="0"/>
                      </a:rPr>
                      <m:t>µ[</m:t>
                    </m:r>
                    <m:r>
                      <a:rPr lang="en-US" b="1" i="1" dirty="0">
                        <a:solidFill>
                          <a:srgbClr val="00B0F0"/>
                        </a:solidFill>
                        <a:latin typeface="Cambria Math" panose="02040503050406030204" pitchFamily="18" charset="0"/>
                      </a:rPr>
                      <m:t>𝑿</m:t>
                    </m:r>
                    <m:r>
                      <a:rPr lang="en-US" b="1" i="1" dirty="0">
                        <a:solidFill>
                          <a:srgbClr val="00B0F0"/>
                        </a:solidFill>
                        <a:latin typeface="Cambria Math" panose="02040503050406030204" pitchFamily="18" charset="0"/>
                      </a:rPr>
                      <m:t>] </m:t>
                    </m:r>
                    <m:acc>
                      <m:accPr>
                        <m:chr m:val="⃗"/>
                        <m:ctrlPr>
                          <a:rPr lang="en-US" b="1" i="1" dirty="0">
                            <a:solidFill>
                              <a:srgbClr val="00B0F0"/>
                            </a:solidFill>
                            <a:latin typeface="Cambria Math" panose="02040503050406030204" pitchFamily="18" charset="0"/>
                          </a:rPr>
                        </m:ctrlPr>
                      </m:accPr>
                      <m:e>
                        <m:r>
                          <a:rPr lang="en-US" b="1" i="1" dirty="0">
                            <a:solidFill>
                              <a:srgbClr val="00B0F0"/>
                            </a:solidFill>
                            <a:latin typeface="Cambria Math" panose="02040503050406030204" pitchFamily="18" charset="0"/>
                          </a:rPr>
                          <m:t>𝑬</m:t>
                        </m:r>
                      </m:e>
                    </m:acc>
                    <m:r>
                      <a:rPr lang="en-US" b="1" i="1" dirty="0">
                        <a:solidFill>
                          <a:srgbClr val="00B0F0"/>
                        </a:solidFill>
                        <a:latin typeface="Cambria Math" panose="02040503050406030204" pitchFamily="18" charset="0"/>
                      </a:rPr>
                      <m:t> −</m:t>
                    </m:r>
                    <m:r>
                      <a:rPr lang="en-US" b="1" i="1" dirty="0">
                        <a:solidFill>
                          <a:srgbClr val="00B0F0"/>
                        </a:solidFill>
                        <a:latin typeface="Cambria Math" panose="02040503050406030204" pitchFamily="18" charset="0"/>
                      </a:rPr>
                      <m:t>𝑫</m:t>
                    </m:r>
                    <m:f>
                      <m:fPr>
                        <m:ctrlPr>
                          <a:rPr lang="en-US" b="1" i="1" dirty="0">
                            <a:solidFill>
                              <a:srgbClr val="00B0F0"/>
                            </a:solidFill>
                            <a:latin typeface="Cambria Math" panose="02040503050406030204" pitchFamily="18" charset="0"/>
                          </a:rPr>
                        </m:ctrlPr>
                      </m:fPr>
                      <m:num>
                        <m:r>
                          <a:rPr lang="en-US" b="1" i="1" dirty="0">
                            <a:solidFill>
                              <a:srgbClr val="00B0F0"/>
                            </a:solidFill>
                            <a:latin typeface="Cambria Math" panose="02040503050406030204" pitchFamily="18" charset="0"/>
                          </a:rPr>
                          <m:t>𝝏</m:t>
                        </m:r>
                        <m:d>
                          <m:dPr>
                            <m:begChr m:val="["/>
                            <m:endChr m:val="]"/>
                            <m:ctrlPr>
                              <a:rPr lang="en-US" b="1" i="1" dirty="0">
                                <a:solidFill>
                                  <a:srgbClr val="00B0F0"/>
                                </a:solidFill>
                                <a:latin typeface="Cambria Math" panose="02040503050406030204" pitchFamily="18" charset="0"/>
                              </a:rPr>
                            </m:ctrlPr>
                          </m:dPr>
                          <m:e>
                            <m:r>
                              <a:rPr lang="en-US" b="1" i="1" dirty="0">
                                <a:solidFill>
                                  <a:srgbClr val="00B0F0"/>
                                </a:solidFill>
                                <a:latin typeface="Cambria Math" panose="02040503050406030204" pitchFamily="18" charset="0"/>
                              </a:rPr>
                              <m:t>𝑿</m:t>
                            </m:r>
                          </m:e>
                        </m:d>
                      </m:num>
                      <m:den>
                        <m:r>
                          <a:rPr lang="en-US" b="1" i="1" dirty="0">
                            <a:solidFill>
                              <a:srgbClr val="00B0F0"/>
                            </a:solidFill>
                            <a:latin typeface="Cambria Math" panose="02040503050406030204" pitchFamily="18" charset="0"/>
                          </a:rPr>
                          <m:t>𝝏</m:t>
                        </m:r>
                        <m:r>
                          <a:rPr lang="en-US" b="1" i="1" dirty="0">
                            <a:solidFill>
                              <a:srgbClr val="00B0F0"/>
                            </a:solidFill>
                            <a:latin typeface="Cambria Math" panose="02040503050406030204" pitchFamily="18" charset="0"/>
                          </a:rPr>
                          <m:t>𝒙</m:t>
                        </m:r>
                        <m:r>
                          <a:rPr lang="en-US" b="1" i="1" dirty="0">
                            <a:solidFill>
                              <a:srgbClr val="00B0F0"/>
                            </a:solidFill>
                            <a:latin typeface="Cambria Math" panose="02040503050406030204" pitchFamily="18" charset="0"/>
                          </a:rPr>
                          <m:t> </m:t>
                        </m:r>
                      </m:den>
                    </m:f>
                  </m:oMath>
                </a14:m>
                <a:endParaRPr lang="en-US" b="1" dirty="0">
                  <a:solidFill>
                    <a:srgbClr val="00B0F0"/>
                  </a:solidFill>
                </a:endParaRPr>
              </a:p>
              <a:p>
                <a:pPr algn="ctr"/>
                <a:r>
                  <a:rPr lang="en-US" b="1" dirty="0">
                    <a:solidFill>
                      <a:srgbClr val="FF0000"/>
                    </a:solidFill>
                  </a:rPr>
                  <a:t>How do we hold voltage steady and measure current at the same time when conductance is changing with voltage?</a:t>
                </a:r>
              </a:p>
              <a:p>
                <a:pPr algn="ctr"/>
                <a:r>
                  <a:rPr lang="en-US" b="1" dirty="0">
                    <a:solidFill>
                      <a:srgbClr val="00B0F0"/>
                    </a:solidFill>
                  </a:rPr>
                  <a:t>a) V-source; b) ammeter and (c)squid axon to help simplify electrodes </a:t>
                </a:r>
              </a:p>
              <a:p>
                <a:pPr algn="ctr"/>
                <a:endParaRPr lang="en-US" b="1" dirty="0">
                  <a:solidFill>
                    <a:srgbClr val="00B0F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028700" y="4873863"/>
                <a:ext cx="7486650" cy="1613199"/>
              </a:xfrm>
              <a:prstGeom prst="rect">
                <a:avLst/>
              </a:prstGeom>
              <a:blipFill>
                <a:blip r:embed="rId4"/>
                <a:stretch>
                  <a:fillRect l="-244" r="-733"/>
                </a:stretch>
              </a:blipFill>
            </p:spPr>
            <p:txBody>
              <a:bodyPr/>
              <a:lstStyle/>
              <a:p>
                <a:r>
                  <a:rPr lang="en-US">
                    <a:noFill/>
                  </a:rPr>
                  <a:t> </a:t>
                </a:r>
              </a:p>
            </p:txBody>
          </p:sp>
        </mc:Fallback>
      </mc:AlternateContent>
      <p:sp>
        <p:nvSpPr>
          <p:cNvPr id="9" name="Rectangle 8"/>
          <p:cNvSpPr/>
          <p:nvPr/>
        </p:nvSpPr>
        <p:spPr>
          <a:xfrm>
            <a:off x="979943" y="500982"/>
            <a:ext cx="7222127" cy="369332"/>
          </a:xfrm>
          <a:prstGeom prst="rect">
            <a:avLst/>
          </a:prstGeom>
        </p:spPr>
        <p:txBody>
          <a:bodyPr wrap="square">
            <a:spAutoFit/>
          </a:bodyPr>
          <a:lstStyle/>
          <a:p>
            <a:r>
              <a:rPr lang="en-US" dirty="0">
                <a:solidFill>
                  <a:srgbClr val="00B0F0"/>
                </a:solidFill>
              </a:rPr>
              <a:t>Place axon in bath with controlled [K]; Measure resting potential</a:t>
            </a:r>
          </a:p>
        </p:txBody>
      </p:sp>
      <p:sp>
        <p:nvSpPr>
          <p:cNvPr id="11" name="TextBox 10"/>
          <p:cNvSpPr txBox="1"/>
          <p:nvPr/>
        </p:nvSpPr>
        <p:spPr>
          <a:xfrm>
            <a:off x="6722533" y="0"/>
            <a:ext cx="2556933" cy="369332"/>
          </a:xfrm>
          <a:prstGeom prst="rect">
            <a:avLst/>
          </a:prstGeom>
          <a:noFill/>
        </p:spPr>
        <p:txBody>
          <a:bodyPr wrap="square" rtlCol="0">
            <a:spAutoFit/>
          </a:bodyPr>
          <a:lstStyle/>
          <a:p>
            <a:r>
              <a:rPr lang="en-US" dirty="0"/>
              <a:t>Cole and </a:t>
            </a:r>
            <a:r>
              <a:rPr lang="en-US" dirty="0" err="1"/>
              <a:t>Marmont</a:t>
            </a:r>
            <a:r>
              <a:rPr lang="en-US" dirty="0"/>
              <a:t> 1947</a:t>
            </a:r>
          </a:p>
        </p:txBody>
      </p:sp>
    </p:spTree>
    <p:extLst>
      <p:ext uri="{BB962C8B-B14F-4D97-AF65-F5344CB8AC3E}">
        <p14:creationId xmlns:p14="http://schemas.microsoft.com/office/powerpoint/2010/main" val="59416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7</a:t>
            </a:fld>
            <a:endParaRPr lang="en-US"/>
          </a:p>
        </p:txBody>
      </p:sp>
      <p:pic>
        <p:nvPicPr>
          <p:cNvPr id="6" name="Picture 5"/>
          <p:cNvPicPr>
            <a:picLocks noChangeAspect="1"/>
          </p:cNvPicPr>
          <p:nvPr/>
        </p:nvPicPr>
        <p:blipFill rotWithShape="1">
          <a:blip r:embed="rId3"/>
          <a:srcRect r="5824"/>
          <a:stretch/>
        </p:blipFill>
        <p:spPr>
          <a:xfrm>
            <a:off x="10048" y="758082"/>
            <a:ext cx="9161918" cy="4205803"/>
          </a:xfrm>
          <a:prstGeom prst="rect">
            <a:avLst/>
          </a:prstGeom>
        </p:spPr>
      </p:pic>
      <p:sp>
        <p:nvSpPr>
          <p:cNvPr id="9" name="Rectangle 8"/>
          <p:cNvSpPr/>
          <p:nvPr/>
        </p:nvSpPr>
        <p:spPr>
          <a:xfrm>
            <a:off x="979943" y="500982"/>
            <a:ext cx="7222127" cy="369332"/>
          </a:xfrm>
          <a:prstGeom prst="rect">
            <a:avLst/>
          </a:prstGeom>
        </p:spPr>
        <p:txBody>
          <a:bodyPr wrap="square">
            <a:spAutoFit/>
          </a:bodyPr>
          <a:lstStyle/>
          <a:p>
            <a:r>
              <a:rPr lang="en-US" dirty="0">
                <a:solidFill>
                  <a:srgbClr val="00B0F0"/>
                </a:solidFill>
              </a:rPr>
              <a:t>Place axon in bath with controlled [K]; Measure resting potential</a:t>
            </a:r>
          </a:p>
        </p:txBody>
      </p:sp>
      <p:sp>
        <p:nvSpPr>
          <p:cNvPr id="7" name="Rectangle 6"/>
          <p:cNvSpPr/>
          <p:nvPr/>
        </p:nvSpPr>
        <p:spPr>
          <a:xfrm>
            <a:off x="65012" y="5055023"/>
            <a:ext cx="8099577" cy="1754326"/>
          </a:xfrm>
          <a:prstGeom prst="rect">
            <a:avLst/>
          </a:prstGeom>
        </p:spPr>
        <p:txBody>
          <a:bodyPr>
            <a:spAutoFit/>
          </a:bodyPr>
          <a:lstStyle/>
          <a:p>
            <a:endParaRPr lang="en-US" dirty="0"/>
          </a:p>
          <a:p>
            <a:pPr marL="228600" indent="-228600">
              <a:buAutoNum type="arabicPeriod"/>
            </a:pPr>
            <a:r>
              <a:rPr lang="en-US" dirty="0"/>
              <a:t>What is the potential difference between electrodes inside the neuron?</a:t>
            </a:r>
          </a:p>
          <a:p>
            <a:pPr marL="228600" indent="-228600">
              <a:buAutoNum type="arabicPeriod"/>
            </a:pPr>
            <a:r>
              <a:rPr lang="en-US" dirty="0"/>
              <a:t>Can any current flow through green wires? </a:t>
            </a:r>
          </a:p>
          <a:p>
            <a:pPr marL="228600" indent="-228600">
              <a:buAutoNum type="arabicPeriod"/>
            </a:pPr>
            <a:r>
              <a:rPr lang="en-US" dirty="0"/>
              <a:t>Is there any error in the circuit? Where is the current flowing?</a:t>
            </a:r>
          </a:p>
        </p:txBody>
      </p:sp>
    </p:spTree>
    <p:extLst>
      <p:ext uri="{BB962C8B-B14F-4D97-AF65-F5344CB8AC3E}">
        <p14:creationId xmlns:p14="http://schemas.microsoft.com/office/powerpoint/2010/main" val="8414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circuit</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11" y="1090602"/>
            <a:ext cx="6058978" cy="4455974"/>
          </a:xfrm>
          <a:prstGeom prst="rect">
            <a:avLst/>
          </a:prstGeom>
        </p:spPr>
      </p:pic>
      <p:sp>
        <p:nvSpPr>
          <p:cNvPr id="7" name="Rectangle 6"/>
          <p:cNvSpPr/>
          <p:nvPr/>
        </p:nvSpPr>
        <p:spPr>
          <a:xfrm>
            <a:off x="3243207" y="682175"/>
            <a:ext cx="4456156" cy="369332"/>
          </a:xfrm>
          <a:prstGeom prst="rect">
            <a:avLst/>
          </a:prstGeom>
        </p:spPr>
        <p:txBody>
          <a:bodyPr wrap="none">
            <a:spAutoFit/>
          </a:bodyPr>
          <a:lstStyle/>
          <a:p>
            <a:r>
              <a:rPr lang="en-US" dirty="0">
                <a:hlinkClick r:id="rId3"/>
              </a:rPr>
              <a:t>https://en.wikipedia.org/wiki/Voltage_clamp</a:t>
            </a:r>
            <a:r>
              <a:rPr lang="en-US" dirty="0"/>
              <a:t> </a:t>
            </a:r>
          </a:p>
        </p:txBody>
      </p:sp>
      <p:sp>
        <p:nvSpPr>
          <p:cNvPr id="8" name="TextBox 7"/>
          <p:cNvSpPr txBox="1"/>
          <p:nvPr/>
        </p:nvSpPr>
        <p:spPr>
          <a:xfrm>
            <a:off x="628650" y="5361709"/>
            <a:ext cx="7704859" cy="646331"/>
          </a:xfrm>
          <a:prstGeom prst="rect">
            <a:avLst/>
          </a:prstGeom>
          <a:noFill/>
        </p:spPr>
        <p:txBody>
          <a:bodyPr wrap="square" rtlCol="0">
            <a:spAutoFit/>
          </a:bodyPr>
          <a:lstStyle/>
          <a:p>
            <a:r>
              <a:rPr lang="en-US" dirty="0"/>
              <a:t>So we can apply a voltage and measure the current to sustain it </a:t>
            </a:r>
            <a:r>
              <a:rPr lang="en-US" dirty="0" err="1"/>
              <a:t>i.e</a:t>
            </a:r>
            <a:r>
              <a:rPr lang="en-US" dirty="0"/>
              <a:t> DC measurement</a:t>
            </a:r>
          </a:p>
        </p:txBody>
      </p:sp>
    </p:spTree>
    <p:extLst>
      <p:ext uri="{BB962C8B-B14F-4D97-AF65-F5344CB8AC3E}">
        <p14:creationId xmlns:p14="http://schemas.microsoft.com/office/powerpoint/2010/main" val="241915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9</a:t>
            </a:fld>
            <a:endParaRPr lang="en-US"/>
          </a:p>
        </p:txBody>
      </p:sp>
      <p:pic>
        <p:nvPicPr>
          <p:cNvPr id="7" name="Picture 6"/>
          <p:cNvPicPr>
            <a:picLocks noChangeAspect="1"/>
          </p:cNvPicPr>
          <p:nvPr/>
        </p:nvPicPr>
        <p:blipFill>
          <a:blip r:embed="rId3"/>
          <a:stretch>
            <a:fillRect/>
          </a:stretch>
        </p:blipFill>
        <p:spPr>
          <a:xfrm>
            <a:off x="-72" y="946448"/>
            <a:ext cx="5174539" cy="3362135"/>
          </a:xfrm>
          <a:prstGeom prst="rect">
            <a:avLst/>
          </a:prstGeom>
        </p:spPr>
      </p:pic>
      <p:pic>
        <p:nvPicPr>
          <p:cNvPr id="8" name="Picture 7"/>
          <p:cNvPicPr>
            <a:picLocks noChangeAspect="1"/>
          </p:cNvPicPr>
          <p:nvPr/>
        </p:nvPicPr>
        <p:blipFill>
          <a:blip r:embed="rId4"/>
          <a:stretch>
            <a:fillRect/>
          </a:stretch>
        </p:blipFill>
        <p:spPr>
          <a:xfrm>
            <a:off x="4519517" y="994153"/>
            <a:ext cx="4450774" cy="324715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948596" y="600629"/>
                <a:ext cx="7452454" cy="505203"/>
              </a:xfrm>
              <a:prstGeom prst="rect">
                <a:avLst/>
              </a:prstGeom>
            </p:spPr>
            <p:txBody>
              <a:bodyPr wrap="square">
                <a:spAutoFit/>
              </a:bodyPr>
              <a:lstStyle/>
              <a:p>
                <a:pPr algn="ctr"/>
                <a:r>
                  <a:rPr lang="en-US" b="1" dirty="0">
                    <a:solidFill>
                      <a:srgbClr val="00B0F0"/>
                    </a:solidFill>
                  </a:rPr>
                  <a:t>Ionic flow current is given by       </a:t>
                </a:r>
                <a14:m>
                  <m:oMath xmlns:m="http://schemas.openxmlformats.org/officeDocument/2006/math">
                    <m:r>
                      <a:rPr lang="en-US" b="1" i="1" dirty="0" smtClean="0">
                        <a:solidFill>
                          <a:srgbClr val="00B0F0"/>
                        </a:solidFill>
                        <a:latin typeface="Cambria Math" panose="02040503050406030204" pitchFamily="18" charset="0"/>
                      </a:rPr>
                      <m:t>𝑱</m:t>
                    </m:r>
                    <m:r>
                      <a:rPr lang="en-US" b="1" i="1" dirty="0" smtClean="0">
                        <a:solidFill>
                          <a:srgbClr val="00B0F0"/>
                        </a:solidFill>
                        <a:latin typeface="Cambria Math" panose="02040503050406030204" pitchFamily="18" charset="0"/>
                      </a:rPr>
                      <m:t> = </m:t>
                    </m:r>
                    <m:r>
                      <a:rPr lang="en-US" b="1" i="1" dirty="0" smtClean="0">
                        <a:solidFill>
                          <a:srgbClr val="00B0F0"/>
                        </a:solidFill>
                        <a:latin typeface="Cambria Math" panose="02040503050406030204" pitchFamily="18" charset="0"/>
                      </a:rPr>
                      <m:t>𝒛</m:t>
                    </m:r>
                    <m:r>
                      <a:rPr lang="en-US" b="1" i="1" dirty="0" smtClean="0">
                        <a:solidFill>
                          <a:srgbClr val="00B0F0"/>
                        </a:solidFill>
                        <a:latin typeface="Cambria Math" panose="02040503050406030204" pitchFamily="18" charset="0"/>
                      </a:rPr>
                      <m:t>µ[</m:t>
                    </m:r>
                    <m:r>
                      <a:rPr lang="en-US" b="1" i="1" dirty="0" smtClean="0">
                        <a:solidFill>
                          <a:srgbClr val="00B0F0"/>
                        </a:solidFill>
                        <a:latin typeface="Cambria Math" panose="02040503050406030204" pitchFamily="18" charset="0"/>
                      </a:rPr>
                      <m:t>𝑿</m:t>
                    </m:r>
                    <m:r>
                      <a:rPr lang="en-US" b="1" i="1" dirty="0" smtClean="0">
                        <a:solidFill>
                          <a:srgbClr val="00B0F0"/>
                        </a:solidFill>
                        <a:latin typeface="Cambria Math" panose="02040503050406030204" pitchFamily="18" charset="0"/>
                      </a:rPr>
                      <m:t>] </m:t>
                    </m:r>
                    <m:acc>
                      <m:accPr>
                        <m:chr m:val="⃗"/>
                        <m:ctrlPr>
                          <a:rPr lang="en-US" b="1" i="1" dirty="0" smtClean="0">
                            <a:solidFill>
                              <a:srgbClr val="00B0F0"/>
                            </a:solidFill>
                            <a:latin typeface="Cambria Math" panose="02040503050406030204" pitchFamily="18" charset="0"/>
                          </a:rPr>
                        </m:ctrlPr>
                      </m:accPr>
                      <m:e>
                        <m:r>
                          <a:rPr lang="en-US" b="1" i="1" dirty="0">
                            <a:solidFill>
                              <a:srgbClr val="00B0F0"/>
                            </a:solidFill>
                            <a:latin typeface="Cambria Math" panose="02040503050406030204" pitchFamily="18" charset="0"/>
                          </a:rPr>
                          <m:t>𝑬</m:t>
                        </m:r>
                      </m:e>
                    </m:acc>
                    <m:r>
                      <a:rPr lang="en-US" b="1" i="1" dirty="0" smtClean="0">
                        <a:solidFill>
                          <a:srgbClr val="00B0F0"/>
                        </a:solidFill>
                        <a:latin typeface="Cambria Math" panose="02040503050406030204" pitchFamily="18" charset="0"/>
                      </a:rPr>
                      <m:t> </m:t>
                    </m:r>
                    <m:r>
                      <a:rPr lang="en-US" b="1" i="1" dirty="0">
                        <a:solidFill>
                          <a:srgbClr val="00B0F0"/>
                        </a:solidFill>
                        <a:latin typeface="Cambria Math" panose="02040503050406030204" pitchFamily="18" charset="0"/>
                      </a:rPr>
                      <m:t>−</m:t>
                    </m:r>
                    <m:r>
                      <a:rPr lang="en-US" b="1" i="1" dirty="0">
                        <a:solidFill>
                          <a:srgbClr val="00B0F0"/>
                        </a:solidFill>
                        <a:latin typeface="Cambria Math" panose="02040503050406030204" pitchFamily="18" charset="0"/>
                      </a:rPr>
                      <m:t>𝑫</m:t>
                    </m:r>
                    <m:f>
                      <m:fPr>
                        <m:ctrlPr>
                          <a:rPr lang="en-US" b="1" i="1" dirty="0" smtClean="0">
                            <a:solidFill>
                              <a:srgbClr val="00B0F0"/>
                            </a:solidFill>
                            <a:latin typeface="Cambria Math" panose="02040503050406030204" pitchFamily="18" charset="0"/>
                          </a:rPr>
                        </m:ctrlPr>
                      </m:fPr>
                      <m:num>
                        <m:r>
                          <a:rPr lang="en-US" b="1" i="1" dirty="0" smtClean="0">
                            <a:solidFill>
                              <a:srgbClr val="00B0F0"/>
                            </a:solidFill>
                            <a:latin typeface="Cambria Math" panose="02040503050406030204" pitchFamily="18" charset="0"/>
                          </a:rPr>
                          <m:t>𝝏</m:t>
                        </m:r>
                        <m:d>
                          <m:dPr>
                            <m:begChr m:val="["/>
                            <m:endChr m:val="]"/>
                            <m:ctrlPr>
                              <a:rPr lang="en-US" b="1" i="1" dirty="0" smtClean="0">
                                <a:solidFill>
                                  <a:srgbClr val="00B0F0"/>
                                </a:solidFill>
                                <a:latin typeface="Cambria Math" panose="02040503050406030204" pitchFamily="18" charset="0"/>
                              </a:rPr>
                            </m:ctrlPr>
                          </m:dPr>
                          <m:e>
                            <m:r>
                              <a:rPr lang="en-US" b="1" i="1" dirty="0" smtClean="0">
                                <a:solidFill>
                                  <a:srgbClr val="00B0F0"/>
                                </a:solidFill>
                                <a:latin typeface="Cambria Math" panose="02040503050406030204" pitchFamily="18" charset="0"/>
                              </a:rPr>
                              <m:t>𝑿</m:t>
                            </m:r>
                          </m:e>
                        </m:d>
                      </m:num>
                      <m:den>
                        <m:r>
                          <a:rPr lang="en-US" b="1" i="1" dirty="0">
                            <a:solidFill>
                              <a:srgbClr val="00B0F0"/>
                            </a:solidFill>
                            <a:latin typeface="Cambria Math" panose="02040503050406030204" pitchFamily="18" charset="0"/>
                          </a:rPr>
                          <m:t>𝝏</m:t>
                        </m:r>
                        <m:r>
                          <a:rPr lang="en-US" b="1" i="1" dirty="0" smtClean="0">
                            <a:solidFill>
                              <a:srgbClr val="00B0F0"/>
                            </a:solidFill>
                            <a:latin typeface="Cambria Math" panose="02040503050406030204" pitchFamily="18" charset="0"/>
                          </a:rPr>
                          <m:t>𝒙</m:t>
                        </m:r>
                        <m:r>
                          <a:rPr lang="en-US" b="1" i="1" dirty="0" smtClean="0">
                            <a:solidFill>
                              <a:srgbClr val="00B0F0"/>
                            </a:solidFill>
                            <a:latin typeface="Cambria Math" panose="02040503050406030204" pitchFamily="18" charset="0"/>
                          </a:rPr>
                          <m:t> </m:t>
                        </m:r>
                      </m:den>
                    </m:f>
                  </m:oMath>
                </a14:m>
                <a:endParaRPr lang="en-US" b="1" dirty="0">
                  <a:solidFill>
                    <a:srgbClr val="00B0F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948596" y="600629"/>
                <a:ext cx="7452454" cy="505203"/>
              </a:xfrm>
              <a:prstGeom prst="rect">
                <a:avLst/>
              </a:prstGeom>
              <a:blipFill>
                <a:blip r:embed="rId5"/>
                <a:stretch>
                  <a:fillRect b="-8537"/>
                </a:stretch>
              </a:blipFill>
            </p:spPr>
            <p:txBody>
              <a:bodyPr/>
              <a:lstStyle/>
              <a:p>
                <a:r>
                  <a:rPr lang="en-US">
                    <a:noFill/>
                  </a:rPr>
                  <a:t> </a:t>
                </a:r>
              </a:p>
            </p:txBody>
          </p:sp>
        </mc:Fallback>
      </mc:AlternateContent>
      <p:sp>
        <p:nvSpPr>
          <p:cNvPr id="11" name="TextBox 10"/>
          <p:cNvSpPr txBox="1"/>
          <p:nvPr/>
        </p:nvSpPr>
        <p:spPr>
          <a:xfrm>
            <a:off x="4813758" y="4482875"/>
            <a:ext cx="3862294" cy="369332"/>
          </a:xfrm>
          <a:prstGeom prst="rect">
            <a:avLst/>
          </a:prstGeom>
          <a:noFill/>
        </p:spPr>
        <p:txBody>
          <a:bodyPr wrap="square" rtlCol="0">
            <a:spAutoFit/>
          </a:bodyPr>
          <a:lstStyle/>
          <a:p>
            <a:r>
              <a:rPr lang="en-US" b="1" dirty="0">
                <a:solidFill>
                  <a:srgbClr val="00B0F0"/>
                </a:solidFill>
              </a:rPr>
              <a:t>Only for positive potential, a complex time dependent current flows</a:t>
            </a:r>
          </a:p>
        </p:txBody>
      </p:sp>
      <p:sp>
        <p:nvSpPr>
          <p:cNvPr id="12" name="TextBox 11"/>
          <p:cNvSpPr txBox="1"/>
          <p:nvPr/>
        </p:nvSpPr>
        <p:spPr>
          <a:xfrm>
            <a:off x="475192" y="4525259"/>
            <a:ext cx="3862294" cy="646331"/>
          </a:xfrm>
          <a:prstGeom prst="rect">
            <a:avLst/>
          </a:prstGeom>
          <a:noFill/>
        </p:spPr>
        <p:txBody>
          <a:bodyPr wrap="square" rtlCol="0">
            <a:spAutoFit/>
          </a:bodyPr>
          <a:lstStyle/>
          <a:p>
            <a:r>
              <a:rPr lang="en-US" b="1" dirty="0">
                <a:solidFill>
                  <a:srgbClr val="00B0F0"/>
                </a:solidFill>
              </a:rPr>
              <a:t>For negative potential, a simple RC current spike flows</a:t>
            </a:r>
          </a:p>
        </p:txBody>
      </p:sp>
      <p:sp>
        <p:nvSpPr>
          <p:cNvPr id="13" name="TextBox 12"/>
          <p:cNvSpPr txBox="1"/>
          <p:nvPr/>
        </p:nvSpPr>
        <p:spPr>
          <a:xfrm>
            <a:off x="4886927" y="5367897"/>
            <a:ext cx="3715955" cy="923330"/>
          </a:xfrm>
          <a:prstGeom prst="rect">
            <a:avLst/>
          </a:prstGeom>
          <a:noFill/>
        </p:spPr>
        <p:txBody>
          <a:bodyPr wrap="square" rtlCol="0">
            <a:spAutoFit/>
          </a:bodyPr>
          <a:lstStyle/>
          <a:p>
            <a:r>
              <a:rPr lang="en-US" b="1" dirty="0">
                <a:solidFill>
                  <a:srgbClr val="FF0000"/>
                </a:solidFill>
              </a:rPr>
              <a:t>What do we suspect as cause of  current direction change?</a:t>
            </a:r>
          </a:p>
          <a:p>
            <a:endParaRPr lang="en-US" b="1" dirty="0">
              <a:solidFill>
                <a:srgbClr val="FF0000"/>
              </a:solidFill>
            </a:endParaRPr>
          </a:p>
        </p:txBody>
      </p:sp>
      <p:grpSp>
        <p:nvGrpSpPr>
          <p:cNvPr id="14" name="Group 13"/>
          <p:cNvGrpSpPr/>
          <p:nvPr/>
        </p:nvGrpSpPr>
        <p:grpSpPr>
          <a:xfrm>
            <a:off x="7361990" y="249629"/>
            <a:ext cx="1684643" cy="943808"/>
            <a:chOff x="4482708" y="431891"/>
            <a:chExt cx="2242260" cy="1142008"/>
          </a:xfrm>
        </p:grpSpPr>
        <p:pic>
          <p:nvPicPr>
            <p:cNvPr id="15" name="Picture 14"/>
            <p:cNvPicPr>
              <a:picLocks noChangeAspect="1"/>
            </p:cNvPicPr>
            <p:nvPr/>
          </p:nvPicPr>
          <p:blipFill>
            <a:blip r:embed="rId6"/>
            <a:stretch>
              <a:fillRect/>
            </a:stretch>
          </p:blipFill>
          <p:spPr>
            <a:xfrm>
              <a:off x="4482708" y="633530"/>
              <a:ext cx="1632341" cy="940369"/>
            </a:xfrm>
            <a:prstGeom prst="rect">
              <a:avLst/>
            </a:prstGeom>
          </p:spPr>
        </p:pic>
        <p:sp>
          <p:nvSpPr>
            <p:cNvPr id="16" name="Freeform 15"/>
            <p:cNvSpPr/>
            <p:nvPr/>
          </p:nvSpPr>
          <p:spPr>
            <a:xfrm>
              <a:off x="5553075" y="561975"/>
              <a:ext cx="1095375" cy="552450"/>
            </a:xfrm>
            <a:custGeom>
              <a:avLst/>
              <a:gdLst>
                <a:gd name="connsiteX0" fmla="*/ 0 w 1095375"/>
                <a:gd name="connsiteY0" fmla="*/ 0 h 552450"/>
                <a:gd name="connsiteX1" fmla="*/ 1095375 w 1095375"/>
                <a:gd name="connsiteY1" fmla="*/ 9525 h 552450"/>
                <a:gd name="connsiteX2" fmla="*/ 1095375 w 1095375"/>
                <a:gd name="connsiteY2" fmla="*/ 552450 h 552450"/>
                <a:gd name="connsiteX3" fmla="*/ 0 w 1095375"/>
                <a:gd name="connsiteY3" fmla="*/ 542925 h 552450"/>
              </a:gdLst>
              <a:ahLst/>
              <a:cxnLst>
                <a:cxn ang="0">
                  <a:pos x="connsiteX0" y="connsiteY0"/>
                </a:cxn>
                <a:cxn ang="0">
                  <a:pos x="connsiteX1" y="connsiteY1"/>
                </a:cxn>
                <a:cxn ang="0">
                  <a:pos x="connsiteX2" y="connsiteY2"/>
                </a:cxn>
                <a:cxn ang="0">
                  <a:pos x="connsiteX3" y="connsiteY3"/>
                </a:cxn>
              </a:cxnLst>
              <a:rect l="l" t="t" r="r" b="b"/>
              <a:pathLst>
                <a:path w="1095375" h="552450">
                  <a:moveTo>
                    <a:pt x="0" y="0"/>
                  </a:moveTo>
                  <a:lnTo>
                    <a:pt x="1095375" y="9525"/>
                  </a:lnTo>
                  <a:lnTo>
                    <a:pt x="1095375" y="552450"/>
                  </a:lnTo>
                  <a:lnTo>
                    <a:pt x="0" y="54292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7" name="Oval 16"/>
            <p:cNvSpPr/>
            <p:nvPr/>
          </p:nvSpPr>
          <p:spPr>
            <a:xfrm>
              <a:off x="6186689" y="926224"/>
              <a:ext cx="308726" cy="2872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t>
              </a:r>
            </a:p>
          </p:txBody>
        </p:sp>
        <p:sp>
          <p:nvSpPr>
            <p:cNvPr id="18" name="Oval 17"/>
            <p:cNvSpPr/>
            <p:nvPr/>
          </p:nvSpPr>
          <p:spPr>
            <a:xfrm>
              <a:off x="5847771" y="435244"/>
              <a:ext cx="308726" cy="2611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p>
          </p:txBody>
        </p:sp>
        <p:sp>
          <p:nvSpPr>
            <p:cNvPr id="19" name="Down Arrow 18"/>
            <p:cNvSpPr/>
            <p:nvPr/>
          </p:nvSpPr>
          <p:spPr>
            <a:xfrm>
              <a:off x="6448742" y="1126856"/>
              <a:ext cx="276226" cy="278255"/>
            </a:xfrm>
            <a:prstGeom prst="downArrow">
              <a:avLst>
                <a:gd name="adj1" fmla="val 1092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0" name="TextBox 19"/>
            <p:cNvSpPr txBox="1"/>
            <p:nvPr/>
          </p:nvSpPr>
          <p:spPr>
            <a:xfrm>
              <a:off x="4991099" y="955765"/>
              <a:ext cx="490335" cy="335169"/>
            </a:xfrm>
            <a:prstGeom prst="rect">
              <a:avLst/>
            </a:prstGeom>
            <a:noFill/>
          </p:spPr>
          <p:txBody>
            <a:bodyPr wrap="square" rtlCol="0">
              <a:spAutoFit/>
            </a:bodyPr>
            <a:lstStyle/>
            <a:p>
              <a:r>
                <a:rPr lang="en-US" sz="1200" b="1" dirty="0"/>
                <a:t>[K]</a:t>
              </a:r>
            </a:p>
          </p:txBody>
        </p:sp>
        <p:sp>
          <p:nvSpPr>
            <p:cNvPr id="21" name="TextBox 20"/>
            <p:cNvSpPr txBox="1"/>
            <p:nvPr/>
          </p:nvSpPr>
          <p:spPr>
            <a:xfrm>
              <a:off x="4991099" y="431891"/>
              <a:ext cx="642735" cy="335169"/>
            </a:xfrm>
            <a:prstGeom prst="rect">
              <a:avLst/>
            </a:prstGeom>
            <a:noFill/>
          </p:spPr>
          <p:txBody>
            <a:bodyPr wrap="square" rtlCol="0">
              <a:spAutoFit/>
            </a:bodyPr>
            <a:lstStyle/>
            <a:p>
              <a:r>
                <a:rPr lang="en-US" sz="1200" b="1" dirty="0"/>
                <a:t>[Na]</a:t>
              </a:r>
            </a:p>
          </p:txBody>
        </p:sp>
      </p:grpSp>
    </p:spTree>
    <p:extLst>
      <p:ext uri="{BB962C8B-B14F-4D97-AF65-F5344CB8AC3E}">
        <p14:creationId xmlns:p14="http://schemas.microsoft.com/office/powerpoint/2010/main" val="393926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73DC773E849E4FAF98599EEDE938D1" ma:contentTypeVersion="15" ma:contentTypeDescription="Create a new document." ma:contentTypeScope="" ma:versionID="3c4033cbaca881d733eb2d7593fe1a1b">
  <xsd:schema xmlns:xsd="http://www.w3.org/2001/XMLSchema" xmlns:xs="http://www.w3.org/2001/XMLSchema" xmlns:p="http://schemas.microsoft.com/office/2006/metadata/properties" xmlns:ns3="d7459d5d-92a6-4cc1-a2c9-6e933908d977" xmlns:ns4="2e2712eb-40ce-43e7-b01a-7193b7d3f3f9" targetNamespace="http://schemas.microsoft.com/office/2006/metadata/properties" ma:root="true" ma:fieldsID="d09f22669a91943eff251976698d378b" ns3:_="" ns4:_="">
    <xsd:import namespace="d7459d5d-92a6-4cc1-a2c9-6e933908d977"/>
    <xsd:import namespace="2e2712eb-40ce-43e7-b01a-7193b7d3f3f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459d5d-92a6-4cc1-a2c9-6e933908d9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712eb-40ce-43e7-b01a-7193b7d3f3f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e2712eb-40ce-43e7-b01a-7193b7d3f3f9" xsi:nil="true"/>
  </documentManagement>
</p:properties>
</file>

<file path=customXml/itemProps1.xml><?xml version="1.0" encoding="utf-8"?>
<ds:datastoreItem xmlns:ds="http://schemas.openxmlformats.org/officeDocument/2006/customXml" ds:itemID="{011DF897-62D2-4147-AD27-15C905624527}">
  <ds:schemaRefs>
    <ds:schemaRef ds:uri="http://schemas.microsoft.com/sharepoint/v3/contenttype/forms"/>
  </ds:schemaRefs>
</ds:datastoreItem>
</file>

<file path=customXml/itemProps2.xml><?xml version="1.0" encoding="utf-8"?>
<ds:datastoreItem xmlns:ds="http://schemas.openxmlformats.org/officeDocument/2006/customXml" ds:itemID="{0D95AE06-9DA5-4FE1-889D-396746A72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459d5d-92a6-4cc1-a2c9-6e933908d977"/>
    <ds:schemaRef ds:uri="2e2712eb-40ce-43e7-b01a-7193b7d3f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313715-4CD2-4F1E-A14F-08B4B33C9371}">
  <ds:schemaRefs>
    <ds:schemaRef ds:uri="d7459d5d-92a6-4cc1-a2c9-6e933908d977"/>
    <ds:schemaRef ds:uri="http://purl.org/dc/dcmitype/"/>
    <ds:schemaRef ds:uri="2e2712eb-40ce-43e7-b01a-7193b7d3f3f9"/>
    <ds:schemaRef ds:uri="http://www.w3.org/XML/1998/namespac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8506</TotalTime>
  <Words>2369</Words>
  <Application>Microsoft Office PowerPoint</Application>
  <PresentationFormat>On-screen Show (4:3)</PresentationFormat>
  <Paragraphs>293</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EE746 Neuromorphic Engineering Lecture 2b: Action Potential</vt:lpstr>
      <vt:lpstr>Origin of a spike</vt:lpstr>
      <vt:lpstr>Giant Squid</vt:lpstr>
      <vt:lpstr>Expt: Resting potential is determined by [K]</vt:lpstr>
      <vt:lpstr>Expt: Peak spike V depends on [Na]</vt:lpstr>
      <vt:lpstr>Voltage Clamp Technique</vt:lpstr>
      <vt:lpstr>Voltage Clamp Technique</vt:lpstr>
      <vt:lpstr>A better circuit</vt:lpstr>
      <vt:lpstr>Voltage Clamp Technique</vt:lpstr>
      <vt:lpstr>Response of membrane to Bias</vt:lpstr>
      <vt:lpstr>Modulating the response </vt:lpstr>
      <vt:lpstr>Studying either [K] or [Na] currents</vt:lpstr>
      <vt:lpstr>K vs. Na channel  V dependent conductance</vt:lpstr>
      <vt:lpstr>Spike</vt:lpstr>
      <vt:lpstr>Undershoot and Refractory Period</vt:lpstr>
      <vt:lpstr>Sub-threshold vs above threshold input </vt:lpstr>
      <vt:lpstr>How does Spike Travel through axon?</vt:lpstr>
      <vt:lpstr>How to increase the speed of axon transport?</vt:lpstr>
      <vt:lpstr>Patch Clamp Technique</vt:lpstr>
      <vt:lpstr>Single Na^+ – channel vs. average</vt:lpstr>
      <vt:lpstr>Single K^+ channel vs. average</vt:lpstr>
      <vt:lpstr>Molecular basic of ion channels</vt:lpstr>
      <vt:lpstr>Voltage vs. Ligand gated Channel</vt:lpstr>
      <vt:lpstr>Pumps and Exchangers</vt:lpstr>
      <vt:lpstr>Voltage gated Channel</vt:lpstr>
      <vt:lpstr>Modes of communication: V-Spike &amp; Chemical)</vt:lpstr>
      <vt:lpstr>Disease</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Udayan Ganguly Ganguly</cp:lastModifiedBy>
  <cp:revision>208</cp:revision>
  <dcterms:created xsi:type="dcterms:W3CDTF">2017-07-17T10:52:55Z</dcterms:created>
  <dcterms:modified xsi:type="dcterms:W3CDTF">2024-01-18T08:44:09Z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0x0101003A73DC773E849E4FAF98599EEDE938D1</vt:lpwstr>
  </property>
</Properties>
</file>