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3"/>
  </p:notesMasterIdLst>
  <p:sldIdLst>
    <p:sldId id="256" r:id="rId5"/>
    <p:sldId id="298" r:id="rId6"/>
    <p:sldId id="300" r:id="rId7"/>
    <p:sldId id="299" r:id="rId8"/>
    <p:sldId id="302" r:id="rId9"/>
    <p:sldId id="303" r:id="rId10"/>
    <p:sldId id="304" r:id="rId11"/>
    <p:sldId id="307" r:id="rId12"/>
    <p:sldId id="306" r:id="rId13"/>
    <p:sldId id="309" r:id="rId14"/>
    <p:sldId id="316" r:id="rId15"/>
    <p:sldId id="305" r:id="rId16"/>
    <p:sldId id="310" r:id="rId17"/>
    <p:sldId id="311" r:id="rId18"/>
    <p:sldId id="312" r:id="rId19"/>
    <p:sldId id="313" r:id="rId20"/>
    <p:sldId id="314" r:id="rId21"/>
    <p:sldId id="31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554" autoAdjust="0"/>
  </p:normalViewPr>
  <p:slideViewPr>
    <p:cSldViewPr snapToGrid="0">
      <p:cViewPr varScale="1">
        <p:scale>
          <a:sx n="80" d="100"/>
          <a:sy n="80" d="100"/>
        </p:scale>
        <p:origin x="369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E172-6F60-483A-9F12-E4EF17073A1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B662-4260-4759-B9D8-F8262406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-10475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9748"/>
            <a:ext cx="10515600" cy="584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7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170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EE746 Neuromorphic Engineering U Ganguly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17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naldynamics.epfl.ch/online/index.html" TargetMode="External"/><Relationship Id="rId2" Type="http://schemas.openxmlformats.org/officeDocument/2006/relationships/hyperlink" Target="mailto:udayan@ee.iitb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uronaldynamics.epfl.ch/online/Ch1.S3.html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uronaldynamics.epfl.ch/online/Ch1.S3.html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EE746 Neuromorphic Engineering</a:t>
            </a:r>
            <a:br>
              <a:rPr lang="en-US" sz="4900" dirty="0"/>
            </a:br>
            <a:r>
              <a:rPr lang="en-US" dirty="0"/>
              <a:t>Lecture 2c: Neuron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Udayan</a:t>
            </a:r>
            <a:r>
              <a:rPr lang="en-US" dirty="0"/>
              <a:t> </a:t>
            </a:r>
            <a:r>
              <a:rPr lang="en-US" dirty="0" err="1"/>
              <a:t>Ganguly</a:t>
            </a:r>
            <a:endParaRPr lang="en-US" dirty="0"/>
          </a:p>
          <a:p>
            <a:r>
              <a:rPr lang="en-US" dirty="0">
                <a:hlinkClick r:id="rId2"/>
              </a:rPr>
              <a:t>udayan@ee.iitb.ac.in</a:t>
            </a:r>
            <a:r>
              <a:rPr lang="en-US" dirty="0"/>
              <a:t> </a:t>
            </a:r>
          </a:p>
          <a:p>
            <a:r>
              <a:rPr lang="en-US" dirty="0"/>
              <a:t>Jan, 31, 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3" y="5075558"/>
            <a:ext cx="734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Lectures </a:t>
            </a:r>
            <a:r>
              <a:rPr lang="en-US"/>
              <a:t>follow </a:t>
            </a:r>
            <a:r>
              <a:rPr lang="en-US">
                <a:hlinkClick r:id="rId3"/>
              </a:rPr>
              <a:t>https://neuronaldynamics.epfl.ch/online/index.html</a:t>
            </a:r>
            <a:r>
              <a:rPr lang="en-US"/>
              <a:t> </a:t>
            </a:r>
          </a:p>
          <a:p>
            <a:r>
              <a:rPr lang="en-US"/>
              <a:t>Chapter </a:t>
            </a:r>
            <a:r>
              <a:rPr lang="en-US" dirty="0"/>
              <a:t>2: Neuron Models  in Neural Computation by MATLAB book; </a:t>
            </a:r>
          </a:p>
          <a:p>
            <a:r>
              <a:rPr lang="en-US" dirty="0"/>
              <a:t>Please read; </a:t>
            </a:r>
          </a:p>
        </p:txBody>
      </p:sp>
    </p:spTree>
    <p:extLst>
      <p:ext uri="{BB962C8B-B14F-4D97-AF65-F5344CB8AC3E}">
        <p14:creationId xmlns:p14="http://schemas.microsoft.com/office/powerpoint/2010/main" val="34538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475"/>
            <a:ext cx="10515600" cy="6802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Izhikevich</a:t>
            </a:r>
            <a:r>
              <a:rPr lang="en-US" dirty="0"/>
              <a:t> Neuron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3363119"/>
            <a:ext cx="6153150" cy="1276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5797905"/>
            <a:ext cx="5962650" cy="704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0582" b="14473"/>
          <a:stretch/>
        </p:blipFill>
        <p:spPr>
          <a:xfrm>
            <a:off x="1647705" y="4788979"/>
            <a:ext cx="2648197" cy="1987311"/>
          </a:xfrm>
          <a:prstGeom prst="rect">
            <a:avLst/>
          </a:prstGeom>
        </p:spPr>
      </p:pic>
      <p:cxnSp>
        <p:nvCxnSpPr>
          <p:cNvPr id="17" name="Elbow Connector 16"/>
          <p:cNvCxnSpPr>
            <a:cxnSpLocks/>
          </p:cNvCxnSpPr>
          <p:nvPr/>
        </p:nvCxnSpPr>
        <p:spPr>
          <a:xfrm>
            <a:off x="1866011" y="4865039"/>
            <a:ext cx="8649589" cy="932869"/>
          </a:xfrm>
          <a:prstGeom prst="bentConnector3">
            <a:avLst>
              <a:gd name="adj1" fmla="val 26728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89453" y="4130329"/>
            <a:ext cx="567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82812" y="862149"/>
            <a:ext cx="5632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neuronal equations are essentially oscillatory i.e. they spike &amp; externally reset where U,V time evolves</a:t>
            </a:r>
          </a:p>
          <a:p>
            <a:r>
              <a:rPr lang="en-US" dirty="0"/>
              <a:t>Let us understand this time evolution</a:t>
            </a:r>
          </a:p>
          <a:p>
            <a:pPr marL="342900" indent="-342900">
              <a:buAutoNum type="arabicPeriod"/>
            </a:pPr>
            <a:r>
              <a:rPr lang="en-US" dirty="0"/>
              <a:t>Draw steady state V,U plot for individual equations</a:t>
            </a:r>
          </a:p>
          <a:p>
            <a:pPr marL="342900" indent="-342900">
              <a:buAutoNum type="arabicPeriod"/>
            </a:pPr>
            <a:r>
              <a:rPr lang="en-US" dirty="0"/>
              <a:t>Find the simultaneous steady state points</a:t>
            </a:r>
          </a:p>
          <a:p>
            <a:pPr marL="342900" indent="-342900">
              <a:buAutoNum type="arabicPeriod"/>
            </a:pPr>
            <a:r>
              <a:rPr lang="en-US" dirty="0"/>
              <a:t>Which way will green points move?</a:t>
            </a:r>
          </a:p>
          <a:p>
            <a:pPr marL="342900" indent="-342900">
              <a:buAutoNum type="arabicPeriod"/>
            </a:pPr>
            <a:r>
              <a:rPr lang="en-US" dirty="0"/>
              <a:t>Which way will blue points move? </a:t>
            </a:r>
          </a:p>
          <a:p>
            <a:pPr marL="342900" indent="-342900">
              <a:buAutoNum type="arabicPeriod"/>
            </a:pPr>
            <a:r>
              <a:rPr lang="en-US" dirty="0"/>
              <a:t>Which is stable equilibrium point? Which is </a:t>
            </a:r>
            <a:r>
              <a:rPr lang="en-US"/>
              <a:t>unstable?</a:t>
            </a:r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020389" y="1018903"/>
            <a:ext cx="0" cy="18288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798320" y="2651760"/>
            <a:ext cx="252697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151020" y="1384666"/>
            <a:ext cx="1593669" cy="1828943"/>
          </a:xfrm>
          <a:custGeom>
            <a:avLst/>
            <a:gdLst>
              <a:gd name="connsiteX0" fmla="*/ 0 w 1593669"/>
              <a:gd name="connsiteY0" fmla="*/ 78377 h 1828943"/>
              <a:gd name="connsiteX1" fmla="*/ 770709 w 1593669"/>
              <a:gd name="connsiteY1" fmla="*/ 1828800 h 1828943"/>
              <a:gd name="connsiteX2" fmla="*/ 1593669 w 1593669"/>
              <a:gd name="connsiteY2" fmla="*/ 0 h 182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69" h="1828943">
                <a:moveTo>
                  <a:pt x="0" y="78377"/>
                </a:moveTo>
                <a:cubicBezTo>
                  <a:pt x="252549" y="960120"/>
                  <a:pt x="505098" y="1841863"/>
                  <a:pt x="770709" y="1828800"/>
                </a:cubicBezTo>
                <a:cubicBezTo>
                  <a:pt x="1036320" y="1815737"/>
                  <a:pt x="1314994" y="907868"/>
                  <a:pt x="1593669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1677096" y="1580280"/>
            <a:ext cx="2688421" cy="1121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04443" y="784533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43" y="784533"/>
                <a:ext cx="603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62220" y="2768217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20" y="2768217"/>
                <a:ext cx="603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2359275" y="2309592"/>
            <a:ext cx="146395" cy="1576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4" name="Oval 23"/>
          <p:cNvSpPr/>
          <p:nvPr/>
        </p:nvSpPr>
        <p:spPr>
          <a:xfrm>
            <a:off x="3508205" y="1854474"/>
            <a:ext cx="146395" cy="1576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Oval 30"/>
          <p:cNvSpPr/>
          <p:nvPr/>
        </p:nvSpPr>
        <p:spPr>
          <a:xfrm>
            <a:off x="3699794" y="1771740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2" name="Oval 31"/>
          <p:cNvSpPr/>
          <p:nvPr/>
        </p:nvSpPr>
        <p:spPr>
          <a:xfrm>
            <a:off x="2898607" y="2120084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3" name="Oval 32"/>
          <p:cNvSpPr/>
          <p:nvPr/>
        </p:nvSpPr>
        <p:spPr>
          <a:xfrm>
            <a:off x="2136609" y="2376987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Oval 38"/>
          <p:cNvSpPr/>
          <p:nvPr/>
        </p:nvSpPr>
        <p:spPr>
          <a:xfrm>
            <a:off x="2851570" y="3150937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0" name="Oval 39"/>
          <p:cNvSpPr/>
          <p:nvPr/>
        </p:nvSpPr>
        <p:spPr>
          <a:xfrm>
            <a:off x="2131125" y="1630253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1" name="Oval 40"/>
          <p:cNvSpPr/>
          <p:nvPr/>
        </p:nvSpPr>
        <p:spPr>
          <a:xfrm>
            <a:off x="3671491" y="1440492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3949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 uiExpand="1" animBg="1"/>
      <p:bldP spid="21" grpId="0" animBg="1"/>
      <p:bldP spid="24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Izhikevich</a:t>
            </a:r>
            <a:r>
              <a:rPr lang="en-US" dirty="0"/>
              <a:t> Neuron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3" y="3684904"/>
            <a:ext cx="6153150" cy="1276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5797905"/>
            <a:ext cx="5962650" cy="704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0582" b="14473"/>
          <a:stretch/>
        </p:blipFill>
        <p:spPr>
          <a:xfrm>
            <a:off x="1647705" y="4788979"/>
            <a:ext cx="2648197" cy="1987311"/>
          </a:xfrm>
          <a:prstGeom prst="rect">
            <a:avLst/>
          </a:prstGeom>
        </p:spPr>
      </p:pic>
      <p:cxnSp>
        <p:nvCxnSpPr>
          <p:cNvPr id="17" name="Elbow Connector 16"/>
          <p:cNvCxnSpPr>
            <a:cxnSpLocks/>
          </p:cNvCxnSpPr>
          <p:nvPr/>
        </p:nvCxnSpPr>
        <p:spPr>
          <a:xfrm>
            <a:off x="1798320" y="4908550"/>
            <a:ext cx="8717280" cy="8893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2503" y="4308129"/>
            <a:ext cx="567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812" y="862152"/>
                <a:ext cx="5632791" cy="318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neuronal equations are essentially oscillatory i.e. they spike &amp; externally reset where U,V time evolves</a:t>
                </a:r>
              </a:p>
              <a:p>
                <a:r>
                  <a:rPr lang="en-US" dirty="0"/>
                  <a:t>Let us understand this time evolution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Draw steady state V,U plot for individual equations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Find the simultaneous steady state points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Which way will green points move?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Which way will blue points move? 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Which is stable equilibrium point? Which is unstable?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Which curve moves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 What happens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What is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which does not cause a fire?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Where will we integrate? Where will we fire?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12" y="862152"/>
                <a:ext cx="5632791" cy="3182153"/>
              </a:xfrm>
              <a:prstGeom prst="rect">
                <a:avLst/>
              </a:prstGeom>
              <a:blipFill>
                <a:blip r:embed="rId5"/>
                <a:stretch>
                  <a:fillRect l="-974" t="-958" r="-649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020389" y="1018903"/>
            <a:ext cx="0" cy="18288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98320" y="2651760"/>
            <a:ext cx="252697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151020" y="1384666"/>
            <a:ext cx="1593669" cy="1828943"/>
          </a:xfrm>
          <a:custGeom>
            <a:avLst/>
            <a:gdLst>
              <a:gd name="connsiteX0" fmla="*/ 0 w 1593669"/>
              <a:gd name="connsiteY0" fmla="*/ 78377 h 1828943"/>
              <a:gd name="connsiteX1" fmla="*/ 770709 w 1593669"/>
              <a:gd name="connsiteY1" fmla="*/ 1828800 h 1828943"/>
              <a:gd name="connsiteX2" fmla="*/ 1593669 w 1593669"/>
              <a:gd name="connsiteY2" fmla="*/ 0 h 182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69" h="1828943">
                <a:moveTo>
                  <a:pt x="0" y="78377"/>
                </a:moveTo>
                <a:cubicBezTo>
                  <a:pt x="252549" y="960120"/>
                  <a:pt x="505098" y="1841863"/>
                  <a:pt x="770709" y="1828800"/>
                </a:cubicBezTo>
                <a:cubicBezTo>
                  <a:pt x="1036320" y="1815737"/>
                  <a:pt x="1314994" y="907868"/>
                  <a:pt x="1593669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7096" y="1580280"/>
            <a:ext cx="2688421" cy="1121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04443" y="784533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43" y="784533"/>
                <a:ext cx="603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62220" y="2768217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20" y="2768217"/>
                <a:ext cx="6032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2359275" y="2309592"/>
            <a:ext cx="146395" cy="1576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08205" y="1854474"/>
            <a:ext cx="146395" cy="1576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788922" y="2055671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99794" y="1771740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607" y="2120084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36609" y="2376987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2330413" y="2392896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906645" y="1747287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51570" y="3150937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19173" y="1707945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1491" y="1440492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729449" y="1533161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200120" y="1829567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937306" y="2962037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Izhikevich</a:t>
            </a:r>
            <a:r>
              <a:rPr lang="en-US" dirty="0"/>
              <a:t> Neuron- “Generality”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a,b</a:t>
            </a:r>
            <a:r>
              <a:rPr lang="en-US" dirty="0"/>
              <a:t>, c, d; all behaviors can be observed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s://www.izhikevich.org/publications/izhik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b="-218"/>
          <a:stretch/>
        </p:blipFill>
        <p:spPr bwMode="auto">
          <a:xfrm>
            <a:off x="2856047" y="1454611"/>
            <a:ext cx="6698987" cy="45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Adaptive Exponential Integrate and Fire Neuron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30" y="758087"/>
            <a:ext cx="7105650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9629" b="14577"/>
          <a:stretch/>
        </p:blipFill>
        <p:spPr>
          <a:xfrm>
            <a:off x="1699225" y="4297155"/>
            <a:ext cx="8793550" cy="259890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083762" y="2355683"/>
            <a:ext cx="0" cy="18288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1693" y="3988540"/>
            <a:ext cx="252697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67816" y="2121313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16" y="2121313"/>
                <a:ext cx="603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825593" y="4104997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593" y="4104997"/>
                <a:ext cx="603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7858006" y="2573133"/>
            <a:ext cx="2119745" cy="1351357"/>
          </a:xfrm>
          <a:custGeom>
            <a:avLst/>
            <a:gdLst>
              <a:gd name="connsiteX0" fmla="*/ 0 w 2119745"/>
              <a:gd name="connsiteY0" fmla="*/ 443346 h 1351357"/>
              <a:gd name="connsiteX1" fmla="*/ 1454727 w 2119745"/>
              <a:gd name="connsiteY1" fmla="*/ 1343891 h 1351357"/>
              <a:gd name="connsiteX2" fmla="*/ 2119745 w 2119745"/>
              <a:gd name="connsiteY2" fmla="*/ 0 h 135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745" h="1351357">
                <a:moveTo>
                  <a:pt x="0" y="443346"/>
                </a:moveTo>
                <a:cubicBezTo>
                  <a:pt x="550718" y="930564"/>
                  <a:pt x="1101436" y="1417782"/>
                  <a:pt x="1454727" y="1343891"/>
                </a:cubicBezTo>
                <a:cubicBezTo>
                  <a:pt x="1808018" y="1270000"/>
                  <a:pt x="1963881" y="635000"/>
                  <a:pt x="211974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83765" y="3136976"/>
            <a:ext cx="2304901" cy="521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749" y="2409203"/>
            <a:ext cx="530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understand this time evolution</a:t>
            </a:r>
          </a:p>
          <a:p>
            <a:pPr marL="342900" indent="-342900">
              <a:buAutoNum type="arabicPeriod"/>
            </a:pPr>
            <a:r>
              <a:rPr lang="en-US" dirty="0"/>
              <a:t>Draw steady state V,U plot for individual equations</a:t>
            </a:r>
          </a:p>
          <a:p>
            <a:pPr marL="342900" indent="-342900">
              <a:buAutoNum type="arabicPeriod"/>
            </a:pPr>
            <a:r>
              <a:rPr lang="en-US" dirty="0"/>
              <a:t>Find the simultaneous steady state points</a:t>
            </a:r>
          </a:p>
          <a:p>
            <a:pPr marL="342900" indent="-342900">
              <a:buAutoNum type="arabicPeriod"/>
            </a:pPr>
            <a:r>
              <a:rPr lang="en-US" dirty="0"/>
              <a:t>Which way will green points move?</a:t>
            </a:r>
          </a:p>
          <a:p>
            <a:pPr marL="342900" indent="-342900">
              <a:buAutoNum type="arabicPeriod"/>
            </a:pPr>
            <a:r>
              <a:rPr lang="en-US" dirty="0"/>
              <a:t>Which way will blue points move? </a:t>
            </a:r>
          </a:p>
          <a:p>
            <a:pPr marL="342900" indent="-342900">
              <a:buAutoNum type="arabicPeriod"/>
            </a:pPr>
            <a:r>
              <a:rPr lang="en-US" dirty="0"/>
              <a:t>Which is stable equilibrium point? Which is unstable?</a:t>
            </a:r>
          </a:p>
          <a:p>
            <a:pPr marL="342900" indent="-342900">
              <a:buAutoNum type="arabicPeriod"/>
            </a:pPr>
            <a:r>
              <a:rPr lang="en-US" dirty="0"/>
              <a:t>Where will we integrate? Where will we fire?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903" y="6655610"/>
            <a:ext cx="47529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Forward Euler Method for solving Differential Equations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37" y="542089"/>
            <a:ext cx="8213931" cy="58292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0619" y="4101737"/>
            <a:ext cx="13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7786" y="4101737"/>
            <a:ext cx="274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 starting point x(t=0)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3" y="4471072"/>
            <a:ext cx="58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How do we find the line x(t)?</a:t>
            </a:r>
          </a:p>
        </p:txBody>
      </p:sp>
    </p:spTree>
    <p:extLst>
      <p:ext uri="{BB962C8B-B14F-4D97-AF65-F5344CB8AC3E}">
        <p14:creationId xmlns:p14="http://schemas.microsoft.com/office/powerpoint/2010/main" val="268657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Runge</a:t>
            </a:r>
            <a:r>
              <a:rPr lang="en-US" dirty="0"/>
              <a:t> ( </a:t>
            </a:r>
            <a:r>
              <a:rPr lang="en-US" dirty="0" err="1"/>
              <a:t>ʀʊŋə</a:t>
            </a:r>
            <a:r>
              <a:rPr lang="en-US" dirty="0"/>
              <a:t>) </a:t>
            </a:r>
            <a:r>
              <a:rPr lang="en-US" dirty="0" err="1"/>
              <a:t>Kutta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kʊta</a:t>
            </a:r>
            <a:r>
              <a:rPr lang="en-US" b="1" dirty="0"/>
              <a:t>)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72" y="702647"/>
            <a:ext cx="7976856" cy="54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</a:t>
            </a:r>
            <a:r>
              <a:rPr lang="en-US" dirty="0" err="1"/>
              <a:t>Runge</a:t>
            </a:r>
            <a:r>
              <a:rPr lang="en-US" dirty="0"/>
              <a:t> </a:t>
            </a:r>
            <a:r>
              <a:rPr lang="en-US" dirty="0" err="1"/>
              <a:t>Kutta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28" y="1100096"/>
            <a:ext cx="8158149" cy="46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RK method for Simultaneous Diff. </a:t>
            </a:r>
            <a:r>
              <a:rPr lang="en-US" dirty="0" err="1"/>
              <a:t>Eqn</a:t>
            </a: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40" y="779348"/>
            <a:ext cx="7753727" cy="52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Next, we do noise models in neurons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Mathematical model for Spiking Neuron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26" y="1370267"/>
            <a:ext cx="5680748" cy="49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Undershoot and Refractory Period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23" y="1109526"/>
            <a:ext cx="4724400" cy="2914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2653" y="4163207"/>
                <a:ext cx="6908619" cy="233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the Undershoot reason &amp; its recovery?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Goldman’s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𝐶𝑙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𝐶𝑙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remains high (long timescale) before it returns to equilibrium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What is the reason for refractory period?</a:t>
                </a:r>
              </a:p>
              <a:p>
                <a:r>
                  <a:rPr lang="en-US" dirty="0"/>
                  <a:t>Na channel inactivation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3" y="4163207"/>
                <a:ext cx="6908619" cy="2339551"/>
              </a:xfrm>
              <a:prstGeom prst="rect">
                <a:avLst/>
              </a:prstGeom>
              <a:blipFill>
                <a:blip r:embed="rId3"/>
                <a:stretch>
                  <a:fillRect l="-706" t="-156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Hodgkin Huxley Model: Resting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9056"/>
            <a:ext cx="3828606" cy="3520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958456"/>
            <a:ext cx="89154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58989" y="2168434"/>
                <a:ext cx="4894713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Static Behavior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Show that there is a DC resting potential;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Show that there is a spiking potential: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Express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Dynamic Behavior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What else is needed for spike generation?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989" y="2168434"/>
                <a:ext cx="4894713" cy="2831544"/>
              </a:xfrm>
              <a:prstGeom prst="rect">
                <a:avLst/>
              </a:prstGeom>
              <a:blipFill>
                <a:blip r:embed="rId4"/>
                <a:stretch>
                  <a:fillRect l="-1370" t="-1293" r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95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8" y="2917116"/>
            <a:ext cx="2857500" cy="1716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66781"/>
          <a:stretch/>
        </p:blipFill>
        <p:spPr>
          <a:xfrm>
            <a:off x="130464" y="4740968"/>
            <a:ext cx="977995" cy="155863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84"/>
            <a:ext cx="10515600" cy="748245"/>
          </a:xfrm>
        </p:spPr>
        <p:txBody>
          <a:bodyPr/>
          <a:lstStyle/>
          <a:p>
            <a:r>
              <a:rPr lang="en-US" dirty="0"/>
              <a:t>Hodgkin Huxley Model: Dynamic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958" y="2917113"/>
            <a:ext cx="2407111" cy="1828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57" y="4816756"/>
            <a:ext cx="2238205" cy="1727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87" y="678409"/>
                <a:ext cx="7591582" cy="278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𝐾𝑜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7" y="678409"/>
                <a:ext cx="7591582" cy="2788969"/>
              </a:xfrm>
              <a:prstGeom prst="rect">
                <a:avLst/>
              </a:prstGeom>
              <a:blipFill>
                <a:blip r:embed="rId6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66658" y="1226633"/>
                <a:ext cx="3988291" cy="5376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1. Nature of equations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𝑥𝑜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Decay functions with time-constant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 and </a:t>
                </a:r>
                <a:r>
                  <a:rPr lang="en-US" dirty="0" err="1">
                    <a:solidFill>
                      <a:srgbClr val="0070C0"/>
                    </a:solidFill>
                  </a:rPr>
                  <a:t>eqm</a:t>
                </a:r>
                <a:r>
                  <a:rPr lang="en-US" dirty="0">
                    <a:solidFill>
                      <a:srgbClr val="0070C0"/>
                    </a:solidFill>
                  </a:rPr>
                  <a:t>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2. </a:t>
                </a:r>
                <a:r>
                  <a:rPr lang="en-US" dirty="0">
                    <a:solidFill>
                      <a:srgbClr val="FF0000"/>
                    </a:solidFill>
                  </a:rPr>
                  <a:t>Starting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=−60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3. Check dc. Condition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4. As input current starts,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is faster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; so determines response time;  (Na active)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5. At peak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killed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; (Na inactive)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6. 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response get faster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; so it increases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;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→−60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;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increases again 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58" y="1226633"/>
                <a:ext cx="3988291" cy="5376408"/>
              </a:xfrm>
              <a:prstGeom prst="rect">
                <a:avLst/>
              </a:prstGeom>
              <a:blipFill>
                <a:blip r:embed="rId7"/>
                <a:stretch>
                  <a:fillRect l="-1376" t="-567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4095117" y="3212165"/>
            <a:ext cx="13062" cy="297833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829406" y="4126562"/>
            <a:ext cx="169817" cy="156754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1073246" y="3821758"/>
            <a:ext cx="169817" cy="156754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/>
          <p:cNvSpPr/>
          <p:nvPr/>
        </p:nvSpPr>
        <p:spPr>
          <a:xfrm>
            <a:off x="1304024" y="3974158"/>
            <a:ext cx="169817" cy="156754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76201" y="3201243"/>
            <a:ext cx="13062" cy="2978331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651ECC-33E8-4CD4-85D5-7343ACECBC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486"/>
          <a:stretch/>
        </p:blipFill>
        <p:spPr>
          <a:xfrm>
            <a:off x="2018152" y="4740968"/>
            <a:ext cx="1045544" cy="15586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427633-8005-4B73-B6ED-F05A98FAC8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176" r="35349"/>
          <a:stretch/>
        </p:blipFill>
        <p:spPr>
          <a:xfrm>
            <a:off x="1105146" y="4740968"/>
            <a:ext cx="926674" cy="1558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483249-EBA8-4680-AD2E-E7F66AC131C3}"/>
              </a:ext>
            </a:extLst>
          </p:cNvPr>
          <p:cNvSpPr/>
          <p:nvPr/>
        </p:nvSpPr>
        <p:spPr>
          <a:xfrm>
            <a:off x="8888675" y="69364"/>
            <a:ext cx="30899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1. Nature of equations [2-5]  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</a:rPr>
              <a:t>2. Any further information needed? 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 startAt="3"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Starting </a:t>
            </a:r>
            <a:r>
              <a:rPr lang="en-US" sz="1050" dirty="0">
                <a:solidFill>
                  <a:srgbClr val="FF0000"/>
                </a:solidFill>
                <a:latin typeface="Cambria Math" panose="02040503050406030204" pitchFamily="18" charset="0"/>
              </a:rPr>
              <a:t>u=-60mV 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</a:rPr>
              <a:t>Check dc. Condition  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</a:rPr>
              <a:t>4. As input current starts, should voltage rise? </a:t>
            </a:r>
            <a:r>
              <a:rPr lang="en-US" sz="1050" dirty="0">
                <a:solidFill>
                  <a:srgbClr val="00B050"/>
                </a:solidFill>
                <a:latin typeface="Cambria Math" panose="02040503050406030204" pitchFamily="18" charset="0"/>
              </a:rPr>
              <a:t> 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</a:rPr>
              <a:t>5. At peak bias, should the current fall?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</a:rPr>
              <a:t>6. Should it go back to resting potential?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</a:rPr>
              <a:t>Can you find a method to figure out the threshold of the positive feedback 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E4D698-DC60-46A7-9221-237B5CB11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96" t="786" r="40285" b="-786"/>
          <a:stretch/>
        </p:blipFill>
        <p:spPr>
          <a:xfrm>
            <a:off x="1060354" y="4774862"/>
            <a:ext cx="977995" cy="15586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074091-651C-4E94-8FF3-69E0565B8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63" t="1501" r="5118" b="-1501"/>
          <a:stretch/>
        </p:blipFill>
        <p:spPr>
          <a:xfrm>
            <a:off x="2076612" y="4770141"/>
            <a:ext cx="977995" cy="1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Implementations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Leaky Integrate and Fire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Izhikevich</a:t>
            </a:r>
            <a:r>
              <a:rPr lang="en-US" dirty="0"/>
              <a:t> Neuron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Adaptive Exponential LIF Neuron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10" y="3479083"/>
            <a:ext cx="2915738" cy="193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86" y="758087"/>
            <a:ext cx="2881865" cy="1957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483" y="3718878"/>
            <a:ext cx="4365326" cy="2172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3600" y="5972142"/>
            <a:ext cx="907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Various behavior needs to be modeled for computational efficiency &amp; behavioral fidelity</a:t>
            </a:r>
          </a:p>
        </p:txBody>
      </p:sp>
    </p:spTree>
    <p:extLst>
      <p:ext uri="{BB962C8B-B14F-4D97-AF65-F5344CB8AC3E}">
        <p14:creationId xmlns:p14="http://schemas.microsoft.com/office/powerpoint/2010/main" val="10428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Leaky Integrate and Fire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neuronaldynamics.epfl.ch/online/x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83" y="897423"/>
            <a:ext cx="3022003" cy="44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152653" y="300265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89" y="1056280"/>
            <a:ext cx="3934000" cy="95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368" y="1918545"/>
            <a:ext cx="2676525" cy="676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18743" y="2040819"/>
            <a:ext cx="30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firing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52890" y="2035335"/>
                <a:ext cx="2543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Reset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0" y="2035335"/>
                <a:ext cx="2543312" cy="369332"/>
              </a:xfrm>
              <a:prstGeom prst="rect">
                <a:avLst/>
              </a:prstGeom>
              <a:blipFill>
                <a:blip r:embed="rId5"/>
                <a:stretch>
                  <a:fillRect l="-21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97899" y="5162302"/>
            <a:ext cx="5710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Is it possible for no spiking to occur with finite input current? What is the max value?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happen for 3 linearly increasing DC inputs which are above threshold? Plot frequency vs. input current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is the difference between input current of (a) vs (b)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8228" y="637015"/>
            <a:ext cx="513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http://neuronaldynamics.epfl.ch/online/Ch1.S3.html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95375" y="2666842"/>
            <a:ext cx="2537114" cy="1879023"/>
            <a:chOff x="6471375" y="2666839"/>
            <a:chExt cx="2537114" cy="1879023"/>
          </a:xfrm>
        </p:grpSpPr>
        <p:pic>
          <p:nvPicPr>
            <p:cNvPr id="1031" name="Picture 7" descr="http://neuronaldynamics.epfl.ch/online/x17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375" y="2666839"/>
              <a:ext cx="2537114" cy="1879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8457928" y="2757148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(b)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23282" y="2564851"/>
            <a:ext cx="3409950" cy="1941367"/>
            <a:chOff x="2999282" y="2564848"/>
            <a:chExt cx="3409950" cy="194136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9282" y="2725040"/>
              <a:ext cx="3409950" cy="1781175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324225" y="2564848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(a)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3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Leaky Integrate and Fire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030" y="300611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89" y="1056280"/>
            <a:ext cx="3934000" cy="95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68" y="1918545"/>
            <a:ext cx="2676525" cy="676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03995" y="1708673"/>
            <a:ext cx="30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firing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52890" y="2035335"/>
                <a:ext cx="2543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Reset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0" y="2035335"/>
                <a:ext cx="2543312" cy="369332"/>
              </a:xfrm>
              <a:prstGeom prst="rect">
                <a:avLst/>
              </a:prstGeom>
              <a:blipFill>
                <a:blip r:embed="rId4"/>
                <a:stretch>
                  <a:fillRect l="-21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57537" y="4087618"/>
                <a:ext cx="669535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For a given current, plot the curve.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As time evolves, how does the potential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evolve?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Set the threshold for firing…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What happens with C increases?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What happens when R increases?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What happens when current decreases?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Show the situation when spiking will not occur i.e. input threshold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37" y="4087618"/>
                <a:ext cx="6695355" cy="2031325"/>
              </a:xfrm>
              <a:prstGeom prst="rect">
                <a:avLst/>
              </a:prstGeom>
              <a:blipFill>
                <a:blip r:embed="rId5"/>
                <a:stretch>
                  <a:fillRect l="-728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848228" y="637015"/>
            <a:ext cx="513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http://neuronaldynamics.epfl.ch/online/Ch1.S3.html</a:t>
            </a:r>
            <a:r>
              <a:rPr lang="en-US" dirty="0"/>
              <a:t>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51858" y="2690028"/>
            <a:ext cx="0" cy="162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7351858" y="4310636"/>
            <a:ext cx="3148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96004" y="2618472"/>
                <a:ext cx="98611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4" y="2618472"/>
                <a:ext cx="986114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650408" y="4341785"/>
                <a:ext cx="100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08" y="4341785"/>
                <a:ext cx="10044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>
            <a:cxnSpLocks/>
          </p:cNvCxnSpPr>
          <p:nvPr/>
        </p:nvCxnSpPr>
        <p:spPr>
          <a:xfrm>
            <a:off x="7351859" y="3226529"/>
            <a:ext cx="2509691" cy="1036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452889" y="3461657"/>
            <a:ext cx="0" cy="1031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390079" y="3202082"/>
            <a:ext cx="155121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295251" y="3561811"/>
            <a:ext cx="2686680" cy="1114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33471" y="3537364"/>
            <a:ext cx="155121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7317021" y="3910156"/>
            <a:ext cx="2761595" cy="1101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355241" y="3885709"/>
            <a:ext cx="155121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40751" y="4359132"/>
                <a:ext cx="100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1" y="4359132"/>
                <a:ext cx="10044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LIF neuron circuit">
            <a:extLst>
              <a:ext uri="{FF2B5EF4-FFF2-40B4-BE49-F238E27FC236}">
                <a16:creationId xmlns:a16="http://schemas.microsoft.com/office/drawing/2014/main" id="{CA1E1092-B9D3-4FE5-B9DB-75C6B939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97" y="1321944"/>
            <a:ext cx="3714589" cy="21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04B6B1-EA3F-41BA-9434-DDABFE89BCC1}"/>
                  </a:ext>
                </a:extLst>
              </p:cNvPr>
              <p:cNvSpPr txBox="1"/>
              <p:nvPr/>
            </p:nvSpPr>
            <p:spPr>
              <a:xfrm>
                <a:off x="3075848" y="1257594"/>
                <a:ext cx="3866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04B6B1-EA3F-41BA-9434-DDABFE89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48" y="1257594"/>
                <a:ext cx="3866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A6336-7DCE-4807-A9A1-A30D5C99D0CE}"/>
                  </a:ext>
                </a:extLst>
              </p:cNvPr>
              <p:cNvSpPr txBox="1"/>
              <p:nvPr/>
            </p:nvSpPr>
            <p:spPr>
              <a:xfrm>
                <a:off x="2183993" y="2548089"/>
                <a:ext cx="6226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A6336-7DCE-4807-A9A1-A30D5C99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93" y="2548089"/>
                <a:ext cx="6226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0EAD29-412A-448B-A820-DA47C9023ADF}"/>
              </a:ext>
            </a:extLst>
          </p:cNvPr>
          <p:cNvSpPr txBox="1"/>
          <p:nvPr/>
        </p:nvSpPr>
        <p:spPr>
          <a:xfrm>
            <a:off x="2482647" y="2163260"/>
            <a:ext cx="3546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41A678-EDED-4D32-963C-7B169FD3C717}"/>
                  </a:ext>
                </a:extLst>
              </p:cNvPr>
              <p:cNvSpPr txBox="1"/>
              <p:nvPr/>
            </p:nvSpPr>
            <p:spPr>
              <a:xfrm>
                <a:off x="4922022" y="2709492"/>
                <a:ext cx="6226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41A678-EDED-4D32-963C-7B169FD3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22" y="2709492"/>
                <a:ext cx="6226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FCE7AE-AAA7-4A2F-8DFD-6A985FC79FB5}"/>
                  </a:ext>
                </a:extLst>
              </p:cNvPr>
              <p:cNvSpPr txBox="1"/>
              <p:nvPr/>
            </p:nvSpPr>
            <p:spPr>
              <a:xfrm>
                <a:off x="1469770" y="2581553"/>
                <a:ext cx="42528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FCE7AE-AAA7-4A2F-8DFD-6A985FC7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770" y="2581553"/>
                <a:ext cx="425289" cy="369332"/>
              </a:xfrm>
              <a:prstGeom prst="rect">
                <a:avLst/>
              </a:prstGeom>
              <a:blipFill>
                <a:blip r:embed="rId14"/>
                <a:stretch>
                  <a:fillRect r="-371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7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19479 0.151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11406 0.0844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0.05695 0.0453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9" grpId="0" animBg="1"/>
      <p:bldP spid="21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Izhikevich</a:t>
            </a:r>
            <a:r>
              <a:rPr lang="en-US" dirty="0"/>
              <a:t> Neuron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134" y="4374500"/>
            <a:ext cx="6153150" cy="1276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5797905"/>
            <a:ext cx="5962650" cy="704850"/>
          </a:xfrm>
          <a:prstGeom prst="rect">
            <a:avLst/>
          </a:prstGeom>
        </p:spPr>
      </p:pic>
      <p:pic>
        <p:nvPicPr>
          <p:cNvPr id="1026" name="Picture 2" descr="https://www.izhikevich.org/publications/izhik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2"/>
          <a:stretch/>
        </p:blipFill>
        <p:spPr bwMode="auto">
          <a:xfrm>
            <a:off x="2152653" y="545763"/>
            <a:ext cx="8105775" cy="368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50582" b="14473"/>
          <a:stretch/>
        </p:blipFill>
        <p:spPr>
          <a:xfrm>
            <a:off x="1677096" y="4416082"/>
            <a:ext cx="2648197" cy="1987311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1798320" y="4374503"/>
            <a:ext cx="8717280" cy="1423405"/>
          </a:xfrm>
          <a:prstGeom prst="bentConnector3">
            <a:avLst>
              <a:gd name="adj1" fmla="val 30669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7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2712eb-40ce-43e7-b01a-7193b7d3f3f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73DC773E849E4FAF98599EEDE938D1" ma:contentTypeVersion="15" ma:contentTypeDescription="Create a new document." ma:contentTypeScope="" ma:versionID="3c4033cbaca881d733eb2d7593fe1a1b">
  <xsd:schema xmlns:xsd="http://www.w3.org/2001/XMLSchema" xmlns:xs="http://www.w3.org/2001/XMLSchema" xmlns:p="http://schemas.microsoft.com/office/2006/metadata/properties" xmlns:ns3="d7459d5d-92a6-4cc1-a2c9-6e933908d977" xmlns:ns4="2e2712eb-40ce-43e7-b01a-7193b7d3f3f9" targetNamespace="http://schemas.microsoft.com/office/2006/metadata/properties" ma:root="true" ma:fieldsID="d09f22669a91943eff251976698d378b" ns3:_="" ns4:_="">
    <xsd:import namespace="d7459d5d-92a6-4cc1-a2c9-6e933908d977"/>
    <xsd:import namespace="2e2712eb-40ce-43e7-b01a-7193b7d3f3f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459d5d-92a6-4cc1-a2c9-6e933908d9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712eb-40ce-43e7-b01a-7193b7d3f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57A633-BA88-4D4D-B627-3D63432437E3}">
  <ds:schemaRefs>
    <ds:schemaRef ds:uri="http://purl.org/dc/terms/"/>
    <ds:schemaRef ds:uri="http://schemas.microsoft.com/office/2006/documentManagement/types"/>
    <ds:schemaRef ds:uri="http://purl.org/dc/elements/1.1/"/>
    <ds:schemaRef ds:uri="2e2712eb-40ce-43e7-b01a-7193b7d3f3f9"/>
    <ds:schemaRef ds:uri="http://schemas.openxmlformats.org/package/2006/metadata/core-properties"/>
    <ds:schemaRef ds:uri="http://schemas.microsoft.com/office/infopath/2007/PartnerControls"/>
    <ds:schemaRef ds:uri="d7459d5d-92a6-4cc1-a2c9-6e933908d97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8CB4DC-A742-4046-9502-F9D51DBB6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459d5d-92a6-4cc1-a2c9-6e933908d977"/>
    <ds:schemaRef ds:uri="2e2712eb-40ce-43e7-b01a-7193b7d3f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1EC591-8469-427B-BC3B-14275833DE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11445</TotalTime>
  <Words>1097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EE746 Neuromorphic Engineering Lecture 2c: Neuron Model</vt:lpstr>
      <vt:lpstr>Next Step</vt:lpstr>
      <vt:lpstr>Undershoot and Refractory Period</vt:lpstr>
      <vt:lpstr>Hodgkin Huxley Model: Resting</vt:lpstr>
      <vt:lpstr>Hodgkin Huxley Model: Dynamic </vt:lpstr>
      <vt:lpstr>Computational Implementations</vt:lpstr>
      <vt:lpstr>Leaky Integrate and Fire</vt:lpstr>
      <vt:lpstr>Leaky Integrate and Fire</vt:lpstr>
      <vt:lpstr>Izhikevich Neuron</vt:lpstr>
      <vt:lpstr>Izhikevich Neuron</vt:lpstr>
      <vt:lpstr>Izhikevich Neuron</vt:lpstr>
      <vt:lpstr>Izhikevich Neuron- “Generality”</vt:lpstr>
      <vt:lpstr>Adaptive Exponential Integrate and Fire Neuron</vt:lpstr>
      <vt:lpstr>Forward Euler Method for solving Differential Equations</vt:lpstr>
      <vt:lpstr>Runge ( ʀʊŋə) Kutta (kʊta) method</vt:lpstr>
      <vt:lpstr>4th order Runge Kutta</vt:lpstr>
      <vt:lpstr>RK method for Simultaneous Diff. Eqn </vt:lpstr>
      <vt:lpstr>Next, we do noise models in neurons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EE746 Neuromorphic Engineering</dc:title>
  <dc:creator>UG</dc:creator>
  <cp:lastModifiedBy>Udayan Ganguly</cp:lastModifiedBy>
  <cp:revision>260</cp:revision>
  <dcterms:created xsi:type="dcterms:W3CDTF">2017-07-17T10:52:55Z</dcterms:created>
  <dcterms:modified xsi:type="dcterms:W3CDTF">2024-01-18T08:40:07Z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0x0101003A73DC773E849E4FAF98599EEDE938D1</vt:lpwstr>
  </property>
</Properties>
</file>