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8"/>
  </p:notesMasterIdLst>
  <p:sldIdLst>
    <p:sldId id="256" r:id="rId5"/>
    <p:sldId id="257" r:id="rId6"/>
    <p:sldId id="258" r:id="rId7"/>
    <p:sldId id="259" r:id="rId8"/>
    <p:sldId id="261" r:id="rId9"/>
    <p:sldId id="262" r:id="rId10"/>
    <p:sldId id="260" r:id="rId11"/>
    <p:sldId id="267" r:id="rId12"/>
    <p:sldId id="283" r:id="rId13"/>
    <p:sldId id="282" r:id="rId14"/>
    <p:sldId id="263"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67665" autoAdjust="0"/>
  </p:normalViewPr>
  <p:slideViewPr>
    <p:cSldViewPr snapToGrid="0">
      <p:cViewPr varScale="1">
        <p:scale>
          <a:sx n="63" d="100"/>
          <a:sy n="63" d="100"/>
        </p:scale>
        <p:origin x="1044" y="48"/>
      </p:cViewPr>
      <p:guideLst/>
    </p:cSldViewPr>
  </p:slideViewPr>
  <p:notesTextViewPr>
    <p:cViewPr>
      <p:scale>
        <a:sx n="1" d="1"/>
        <a:sy n="1" d="1"/>
      </p:scale>
      <p:origin x="0" y="0"/>
    </p:cViewPr>
  </p:notesTextViewPr>
  <p:sorterViewPr>
    <p:cViewPr>
      <p:scale>
        <a:sx n="100" d="100"/>
        <a:sy n="100" d="100"/>
      </p:scale>
      <p:origin x="0" y="-30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09-03T12:05:19.622"/>
    </inkml:context>
    <inkml:brush xml:id="br0">
      <inkml:brushProperty name="width" value="0.05292" units="cm"/>
      <inkml:brushProperty name="height" value="0.05292" units="cm"/>
      <inkml:brushProperty name="color" value="#FF0000"/>
    </inkml:brush>
  </inkml:definitions>
  <inkml:trace contextRef="#ctx0" brushRef="#br0">11691 5385 1220 0,'0'0'54'0,"0"0"11"0,4-3-52 0,-4-3-13 16,0-4 0-16,0 4 0 0,0-3 84 0,0 9 15 15,0-10 2-15,0 1 1 0,0 0-9 0,-4 2-1 16,4-2-1-16,-3 6 0 0,-1-4-10 0,0-2-1 15,1 0-1-15,-1-1 0 0,4 7 1 0,-7-3 0 16,0-4 0-16,4 4 0 0,-4-3-45 0,0-1-9 16,-4 7-2-16,-3-3 0 0,0-4 13 0,0 1 3 0,0 0 0 0,0 2 0 15,-11-2-27-15,4 6-5 0,7-7 0 0,-4 4-8 16,-10-3 11-16,3-1-11 0,0 4 10 0,1-3-10 16,2 9 12-16,1-13-3 15,-3 7-1-15,2-4 0 0,5 1 0 0,-4 0-8 0,-4 2 12 16,4-2-4-16,0 0-8 0,-8 9 12 0,-2-10-12 0,-1 7 12 15,-3-3-12-15,6 6 8 0,5 0-8 0,-5-7 8 16,-2 4 14-16,-1 3 2 0,4 0 1 0,-1 0 0 16,-2 0-25-16,6 0 0 0,4 0-9 0,0 0 9 15,3 0 0-15,-3 3 8 0,3-3 0 0,1 7 1 16,-1-7-9-16,0 6 0 0,-6-3 0 0,6 3 8 16,4-2-8-16,-7-4 0 0,-11 9 0 0,7 0 0 0,11-2 8 15,-10 2-8-15,-1 0 8 0,-3 1-8 0,-1 9 0 0,5-10 0 16,2 7-9-16,5-7 9 0,-8 7 0 15,4 3 0-15,3 6 0 0,4-3 0 0,0-3 0 16,0 6 0-16,3 0 0 0,1 0 0 16,-1-3 0-16,1 9 0 0,3-9 0 0,0 3 0 15,3-6 0-15,1 6 0 0,-1-6 0 0,-3 6 0 16,3-3 0-16,1 3 0 0,-1-6 0 0,1 6 0 16,3 0 0-16,-4-3 0 0,4 3 0 0,0 3 0 0,0-3 0 15,0 4 0-15,0 2 0 31,0-3 0-31,7 0 0 0,-7-3 0 0,4 1 0 0,-1-5 0 0,1 5 0 16,-1-1 0-16,1-7 0 0,3 1 0 0,-3 0 0 0,3 0 0 0,-4-3 0 0,4 2 0 0,0 1 0 0,4-9 0 16,-1 5 0-16,1 4 0 0,3 0 0 0,0-3 0 0,4-1 0 0,-4-2 9 15,0 6-9-15,7-10 0 16,0 7 0-16,1-7 0 0,-1 10 0 0,-4-10 0 0,1 1 0 16,0 5 0-16,-4-5 0 0,3-1 0 0,5 1 0 0,2 5 0 15,1-5 0-15,-4 5 0 0,4-2 0 0,-4-4 0 16,4 7 0-16,-8-7 0 0,5 1 0 0,-1-1 0 15,3 1 0-15,-2-4 0 0,-1 3 0 0,-4-9 0 16,1 10 0-16,7-1 0 0,-1-3 0 0,-6-2 0 16,0 2 0-16,-1-3 0 0,8 3 0 0,0-3 0 15,-4-3 8-15,0 0-8 0,7 0 0 0,0 0 8 16,-3 0-8-16,0-3 0 0,-4-3 0 0,0 6 0 16,4-9 0-16,-7 5-14 0,-1-2 2 0,1-3 0 15,3-1 12-15,-3 1 15 0,-1 0-3 0,4-7-1 0,4 3-11 16,0-2 0-16,-1-4 0 0,-2 3 0 0,-1-3 0 15,0 4 0-15,0-4 0 0,-3 0 0 0,-4 3 0 0,4-2 0 16,3 5 0-16,0-3 0 16,-3 1 0-16,-1 2 0 0,1-3 8 0,-1 7-8 0,5 0 0 15,-8 2 0-15,0-2 0 0,0 9 8 0,0-9-8 0,0-1 0 16,4 1 9-16,-8-1-9 0,5 1 0 0,2-7 0 16,1 7 0-16,-4-10 8 0,0 10-8 0,0-1 0 15,0-6 8-15,0 7-8 0,-3-10 12 0,3 10-1 16,0-7-1-16,0 4 0 0,0-4 2 0,0-3 1 15,1 3 0-15,-1-2 0 0,0-1 7 0,0-6 0 16,0 6 1-16,-3 3 0 0,-8-3 6 0,8 1 1 16,-4-1 0-16,0 3 0 0,-4-12-5 0,4 12-1 15,0-3 0-15,1 1 0 0,-8-1-2 0,3 0-1 16,1-6 0-16,-4 9 0 0,0-3-2 0,-7 1 0 16,3-1 0-16,-3 0 0 0,3 0-4 0,1-3-1 15,-8 3 0-15,1 1 0 0,-8-8-12 0,0 8 0 0,-3-11 0 0,0 14 0 16,0-4 0-16,0 0 0 0,0 0 0 0,-1 4 0 15,1-4 0-15,0 9-10 0,3-5 0 0,1 5 0 32,-4 1-60-32,3-1-12 0,4 1-2 0,0 0-1 0,3 2-83 0,1-2-17 15,-4 6-3-15</inkml:trace>
  <inkml:trace contextRef="#ctx0" brushRef="#br0" timeOffset="1351.68">11328 7035 288 0,'-11'0'25'0,"4"-7"-25"0,7 7 0 0,-3-3 0 15,-8-3 321-15,0-3 59 16,1 5 12-16,-1-2 3 0,4-3-246 0,0 2-49 0,-3 4-9 0,-1-3-3 15,-3-3-50-15,0 6-10 0,-4-4-3 0,0 4 0 0,4-3-5 0,-7 6 0 16,-4-3-1-16,1-4 0 16,3 7 9-16,-1 0 1 0,1 0 1 0,-3 7 0 0,-5-4-6 0,1-3-2 15,3 9 0-15,-10-2 0 0,0 2 6 0,7-6 2 16,3 6 0-16,0 7 0 0,1-6-16 0,-1 5-3 16,7-5-1-16,-3-1 0 0,3 7-2 0,-6-4 0 15,3 4 0-15,-4-3 0 0,7 2 0 0,-3-5-8 16,-7 8 12-16,3-2-4 0,15 0 0 0,-8 3-8 15,-10 3 12-15,3-1-4 0,4 8-8 0,0-1 0 16,-4 0 0-16,4 7 8 0,0-1-8 0,-1 1 0 16,5-7 0-16,-1 0 0 0,4 0 12 0,0 4 4 15,0-10 1-15,3 3 0 0,1-6-1 0,3-1 0 16,0 7 0-16,-4-6 0 0,0-3-16 0,4 9 0 16,0-6 0-16,0 6 0 0,0-3 10 0,0 9-2 0,0 1 0 0,7-7 0 15,-7 9-8-15,7-6 0 0,-4-3 0 16,4 4 0-16,0-4 0 0,0-6 0 0,0 6 0 0,0-3 0 15,4-7 0-15,-4 4 0 0,4 0 0 16,-1 0 0-16,-3-4 0 0,4 4 8 0,-1 0-8 0,1-3 8 16,-1-1-8-16,4-2 0 0,-3 3 0 15,-1 2 0-15,1-2 0 0,3 3 0 0,-4-7 0 0,4 10 0 16,1-9 0-16,-1 3 0 0,0 2 0 0,0-8 0 16,3 9 0-16,1-4 0 0,-1 1-12 0,1-3 12 15,0-4 0-15,3 7 0 0,-4-7 0 0,4 0 0 16,-3 1 0-16,3 6 0 0,7-13 0 0,-3 12 0 0,-4-5 0 0,0-1 8 15,4 1-8-15,3 5 0 16,4-5 0-16,-4-1 0 0,-7 1 0 0,4-1-11 16,6 0 11-16,-3 1 0 0,-6-1 0 0,6-3 0 0,-4 4 0 15,1-1 0-15,0 1 0 0,-4-10 0 0,0 6 0 0,0 3 0 16,0-6 0-16,4 4 0 0,-8-4 0 0,8 3 8 16,3 0-8-16,-7-2 8 0,0 2-8 0,4-3 8 15,3-3-8-15,4 6 8 0,-8-3-8 0,1-3 11 16,0 7-11-16,-1-4 12 0,8-3-2 0,-4 0 0 15,-7 0 0-15,8 0 0 0,2 0 0 0,-3 0 0 16,-7 0 0-16,1 0 0 0,2 0 10 0,1-3 1 16,-4 3 1-16,-3-7 0 0,3 4-22 0,-4 3 0 15,4-6 0-15,-3 6 0 0,0-3 0 0,-1-3 0 16,1-4 0-16,-1 10 8 0,-3-9-8 0,4 2 0 16,0-2 8-16,-1 0-8 0,4-1 0 0,-3 1 8 0,-1-1-8 15,1 4 0-15,7-6 8 0,-4-4-8 0,-4 7 10 0,4-10-10 16,4 3 0-16,-4 7 0 15,-3-4 0-15,-1-3 0 0,4 10 0 0,1-6 8 0,-5 2-8 0,1-6 0 16,-1 7 0-16,1-7 0 16,3 7 0-16,-3 0 0 0,-1-4 0 0,4-3 0 0,7 1 0 0,-3-4 0 15,0 6 8-15,-1-9-8 0,-3 4 11 0,4-1-11 16,-4 3 8-16,4-6-8 0,-1-3 0 0,-2 6 0 16,-1-6 15-16,-4 0-4 0,4 3-1 0,4-3 0 15,-4-9 18 1,0 5 4-16,-3-8 1 0,3-4 0 0,-3 3-13 0,-1 4-4 0,1-1 0 15,3 4 0-15,-4 0 0 0,-3 2 0 0,0 1 0 0,1 3 0 16,-1 0 3-16,-4 6 0 0,1-6 0 0,-8 6 0 16,1 0 1-16,-1 1 0 0,-3 2 0 0,-4-3 0 0,-3 0-4 0,0 0 0 15,-3 1 0-15,-5-7 0 16,1 6-8-16,-7-6-8 0,-4 6 9 16,-3 0-9-16,-4-6 0 0,7 16 8 0,-6-7-8 15,-1-3 0-15,-3 0 0 0,3 4-8 0,3 2 8 16,1-3-13-16,0 4-5 0,0-4-1 0,-1 0 0 15,5-2 0-15,-1 8-133 0,4-5-28 0,3 2-4 16,0-3-1148-16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09-03T12:05:46.005"/>
    </inkml:context>
    <inkml:brush xml:id="br0">
      <inkml:brushProperty name="width" value="0.05292" units="cm"/>
      <inkml:brushProperty name="height" value="0.05292" units="cm"/>
      <inkml:brushProperty name="color" value="#FF0000"/>
    </inkml:brush>
  </inkml:definitions>
  <inkml:trace contextRef="#ctx0" brushRef="#br0">6576 8167 1472 0,'0'0'32'0,"0"-7"8"0,7 4 0 0,-7-3 1 0,0 0-33 0,0 6-8 0,3-3 0 0,4-4 0 16,-7 7 59-16,0-3 9 0,-7-3 3 0,7 6 0 16,7-3-6-16,-7 3-1 0,0-6 0 0,0 2 0 15,-7-2 0-15,7 6 0 0,7-3 0 0,-7 3 0 16,0 0-39-16,0 0-8 0,7-6-1 0,1-1-1 15,2 4 27-15,-6 3 6 0,-4 0 0 0,7-6 1 16,7 6-37-16,0 0-12 0,7-3 8 0,-10-3-8 16,13 6 52-16,-6 0 8 0,0 0 0 0,10 0 1 15,0 0-61-15,-3 0-15 0,3-4-1 0,-10 4-1 0,6-6 25 16,-6 6 6-16,7 0 1 0,-4 0 0 0,0-3 1 16,4 3 1-16,3 3 0 0,-3-3 0 0,-1-3-8 0,5 3-1 15,-5 3-8-15,4-3 12 0,-3 0-3 0,3 6-1 16,-3-2 0-16,-4 5 0 0,0-3 0 0,1 4 0 15,-1-4 0-15,-4 3 0 0,1 1-8 0,-4-1 8 16,0 1-8-16,0-1 8 0,0 0 12 0,1 1 1 16,-5-4 1-16,1 4 0 0,-1-1-22 0,4 0 0 15,-10-6 0-15,3 4 0 0,0 2-11 0,4 1-6 16,-4-10-2-16,0 9 0 0,-4-3 31 0,4-3 5 16,-7-3 2-16,0 0 0 0,0 0-27 0,0 0-6 15,7 7-1-15,-7-7 0 0,0 0 24 0,0 0 5 16,0 0 1-16,0 0 0 0,0 0-15 0,0 0 0 0,0 0-9 0,0 0 9 15,0 0 0-15,0 0 0 16,0 0 0-16,0 0 10 0,0-7-10 0,-7 4 0 16,0-6 0-16,0 3 0 0,4-4 0 0,-4 7 0 0,3-3 0 15,-3-4 0-15,0 4 0 0,0-3 10 16,3-1-10-16,-6 1 10 0,6 6-10 0,1-4 0 0,-4-2-10 16,3 0 10-16,1 2 0 0,-1-2 0 0,-3 0 0 0,4 5 0 15,-1-5 0-15,1 3 0 0,-5-4 11 16,8 4-3-16,-7-3-8 0,7-1-10 0,-7 10 10 0,4-9-13 15,3 6 13-15,0 3 8 0,-4-7 0 0,4 7-8 16,0 0 0-16,0 0 0 0,0 0-10 0,0 0 10 16,0 0 0-16,0 0 0 0,0 0 9 0,0 0-1 15,0 0-8-15,7 0-10 0,7 7 10 0,-10-4-13 16,3 3 13-16,0-3 0 0,4 3 9 16,-1-2-9-16,1 5 0 0,-1-3 0 0,1-3 0 0,3 10-10 15,-7-10 10-15,4 7 9 0,-1-4-1 0,4-3-8 16,-3 6 0-16,0-2 0 0,3-4-10 15,3 9 10-15,-10-9 0 0,11 7 0 0,-11-1 0 16,4-2 0-16,-4-4 0 0,3 6 0 0,-6-3 0 0,3-3 0 16,-7-3 0-16,0 13 0 0,0-13 0 0,0 3 0 0,-4 7 0 15,-3-1 8-15,-3 0 2 0,-4 7 0 0,-4-7-10 0,0 7-14 16,1-6 3-16,-1 2 1 0,-3 4 59 16,3-7 12-16,1 7 3 0,-1-7 0 0,7 1-52 0,-6 5-12 15,6-2 0-15,4-7 0 0,-7 4-10 0,3-7-5 16,4 6-1-16,0-3 0 0,0 4 16 0,0-4 0 15,0-3 0-15,7 3 0 0,0 4 17 0,0-7-3 0,0-3-1 16,0 9 0 0,0 1-113-16,0-4-22 0,4 3-5 0,3 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9190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https://en.wikipedia.org/wiki/Otto_Loewi</a:t>
            </a:r>
          </a:p>
          <a:p>
            <a:r>
              <a:rPr lang="en-US" dirty="0"/>
              <a:t>On Easter Saturday</a:t>
            </a:r>
            <a:r>
              <a:rPr lang="en-US" baseline="0" dirty="0"/>
              <a:t> 1921, </a:t>
            </a:r>
            <a:r>
              <a:rPr lang="en-US" dirty="0"/>
              <a:t>Otto</a:t>
            </a:r>
            <a:r>
              <a:rPr lang="en-US" baseline="0" dirty="0"/>
              <a:t> Loewi dreamt up the solution, got excited, in half-awake state noted the solution in great joy and went back to sleep. but could not read the notes in the morning. It was the longest day he had. </a:t>
            </a:r>
          </a:p>
          <a:p>
            <a:r>
              <a:rPr lang="en-US" baseline="0" dirty="0"/>
              <a:t>That night he has the same dream. This time he woke up to the lab and immediately did the experiment.</a:t>
            </a:r>
          </a:p>
          <a:p>
            <a:endParaRPr lang="en-US" baseline="0" dirty="0"/>
          </a:p>
          <a:p>
            <a:r>
              <a:rPr lang="en-US" baseline="0" dirty="0"/>
              <a: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The night before Easter Sunday of [1920] I awoke, turned on the light and jotted down a few notes on a tiny slip of thin paper. Then I fell asleep again. It occurred to me at 6.00 o’clock in the morning that during the night I had written down something important, but I was unable to decipher the scrawl. The next night, at 3.00 o’clock, the idea returned. It was the design of an experiment to determine whether or not the hypothesis of chemical transmission that I had uttered 17 years ago was correct. I got up immediately, went to the laboratory, and performed a simple experiment on a frog heart according to the nocturnal design</a:t>
            </a:r>
            <a:r>
              <a:rPr lang="en-US" sz="1200" b="0" i="0" kern="1200" dirty="0">
                <a:solidFill>
                  <a:schemeClr val="tx1"/>
                </a:solidFill>
                <a:effectLst/>
                <a:latin typeface="+mn-lt"/>
                <a:ea typeface="+mn-ea"/>
                <a:cs typeface="+mn-cs"/>
              </a:rPr>
              <a:t>.”</a:t>
            </a:r>
            <a:r>
              <a:rPr lang="en-US" baseline="0" dirty="0"/>
              <a:t>”</a:t>
            </a:r>
          </a:p>
          <a:p>
            <a:endParaRPr lang="en-US" baseline="0" dirty="0"/>
          </a:p>
          <a:p>
            <a:r>
              <a:rPr lang="en-US" dirty="0">
                <a:hlinkClick r:id="rId3"/>
              </a:rPr>
              <a:t>https://www.ncbi.nlm.nih.gov/pmc/articles/PMC4291908/</a:t>
            </a:r>
            <a:endParaRPr lang="en-US" baseline="0" dirty="0"/>
          </a:p>
        </p:txBody>
      </p:sp>
      <p:sp>
        <p:nvSpPr>
          <p:cNvPr id="4" name="Slide Number Placeholder 3"/>
          <p:cNvSpPr>
            <a:spLocks noGrp="1"/>
          </p:cNvSpPr>
          <p:nvPr>
            <p:ph type="sldNum" sz="quarter" idx="10"/>
          </p:nvPr>
        </p:nvSpPr>
        <p:spPr/>
        <p:txBody>
          <a:bodyPr/>
          <a:lstStyle/>
          <a:p>
            <a:fld id="{D790B662-4260-4759-B9D8-F82624060F87}" type="slidenum">
              <a:rPr lang="en-US" smtClean="0"/>
              <a:t>8</a:t>
            </a:fld>
            <a:endParaRPr lang="en-US"/>
          </a:p>
        </p:txBody>
      </p:sp>
    </p:spTree>
    <p:extLst>
      <p:ext uri="{BB962C8B-B14F-4D97-AF65-F5344CB8AC3E}">
        <p14:creationId xmlns:p14="http://schemas.microsoft.com/office/powerpoint/2010/main" val="555289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synaptic transmission steps each have a delay mentioned. We don’t see a major different between them. </a:t>
            </a:r>
          </a:p>
          <a:p>
            <a:r>
              <a:rPr lang="en-US" dirty="0"/>
              <a:t>Why does this all have the similar time delay?</a:t>
            </a:r>
          </a:p>
          <a:p>
            <a:endParaRPr lang="en-US" dirty="0"/>
          </a:p>
          <a:p>
            <a:r>
              <a:rPr lang="en-US" dirty="0"/>
              <a:t>A discussion revealed two positions. </a:t>
            </a:r>
          </a:p>
          <a:p>
            <a:pPr marL="171450" indent="-171450">
              <a:buFont typeface="Arial" panose="020B0604020202020204" pitchFamily="34" charset="0"/>
              <a:buChar char="•"/>
            </a:pPr>
            <a:r>
              <a:rPr lang="en-US" dirty="0"/>
              <a:t>Biological intent: Biology likes to have each element minimized so as to speed up synaptic transmission. What is the incentive for evolution? Faster synapses are a premium advantage for survival. Nature would painstakingly over generations evolve the fastest overall synapse. </a:t>
            </a:r>
          </a:p>
          <a:p>
            <a:pPr marL="171450" indent="-171450">
              <a:buFont typeface="Arial" panose="020B0604020202020204" pitchFamily="34" charset="0"/>
              <a:buChar char="•"/>
            </a:pPr>
            <a:r>
              <a:rPr lang="en-US" dirty="0"/>
              <a:t>Microprocessor pipelining analogy: Each stage of a microprocessor is made equally fast overall. Slow stages are parallelized to compensate and enable similar throughput. There seems to be other information processing systems that subscribe to a </a:t>
            </a:r>
            <a:r>
              <a:rPr lang="en-US"/>
              <a:t>similar strategy. </a:t>
            </a:r>
            <a:endParaRPr lang="en-US" dirty="0"/>
          </a:p>
        </p:txBody>
      </p:sp>
      <p:sp>
        <p:nvSpPr>
          <p:cNvPr id="4" name="Slide Number Placeholder 3"/>
          <p:cNvSpPr>
            <a:spLocks noGrp="1"/>
          </p:cNvSpPr>
          <p:nvPr>
            <p:ph type="sldNum" sz="quarter" idx="5"/>
          </p:nvPr>
        </p:nvSpPr>
        <p:spPr/>
        <p:txBody>
          <a:bodyPr/>
          <a:lstStyle/>
          <a:p>
            <a:fld id="{D790B662-4260-4759-B9D8-F82624060F87}" type="slidenum">
              <a:rPr lang="en-US" smtClean="0"/>
              <a:t>13</a:t>
            </a:fld>
            <a:endParaRPr lang="en-US"/>
          </a:p>
        </p:txBody>
      </p:sp>
    </p:spTree>
    <p:extLst>
      <p:ext uri="{BB962C8B-B14F-4D97-AF65-F5344CB8AC3E}">
        <p14:creationId xmlns:p14="http://schemas.microsoft.com/office/powerpoint/2010/main" val="102054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92794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9065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43561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65347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0574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66500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7/17/2017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04492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0979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7/17/2017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9764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06693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69031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3012374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cwww.epfl.ch/~gerstner/SPNM/node70.html" TargetMode="External"/><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www.nature.com/articles/nn0100_7" TargetMode="External"/><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00" dirty="0"/>
              <a:t>EE746 Neuromorphic Engineering</a:t>
            </a:r>
            <a:br>
              <a:rPr lang="en-US" sz="4900" dirty="0"/>
            </a:br>
            <a:r>
              <a:rPr lang="en-US" dirty="0"/>
              <a:t>Lecture 3a: Synapse</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Feb, 14, 2020</a:t>
            </a:r>
          </a:p>
        </p:txBody>
      </p:sp>
      <p:sp>
        <p:nvSpPr>
          <p:cNvPr id="4" name="TextBox 3"/>
          <p:cNvSpPr txBox="1"/>
          <p:nvPr/>
        </p:nvSpPr>
        <p:spPr>
          <a:xfrm>
            <a:off x="2667001" y="5075556"/>
            <a:ext cx="7341325" cy="1200329"/>
          </a:xfrm>
          <a:prstGeom prst="rect">
            <a:avLst/>
          </a:prstGeom>
          <a:noFill/>
        </p:spPr>
        <p:txBody>
          <a:bodyPr wrap="square" rtlCol="0">
            <a:spAutoFit/>
          </a:bodyPr>
          <a:lstStyle/>
          <a:p>
            <a:r>
              <a:rPr lang="en-US" dirty="0"/>
              <a:t>This follows Purves </a:t>
            </a:r>
            <a:r>
              <a:rPr lang="en-US" dirty="0" err="1"/>
              <a:t>Ch</a:t>
            </a:r>
            <a:r>
              <a:rPr lang="en-US" dirty="0"/>
              <a:t> 5: Synaptic Transmission</a:t>
            </a:r>
          </a:p>
          <a:p>
            <a:r>
              <a:rPr lang="en-US" dirty="0"/>
              <a:t>Taylor book </a:t>
            </a:r>
            <a:r>
              <a:rPr lang="en-US" dirty="0" err="1"/>
              <a:t>Ch</a:t>
            </a:r>
            <a:r>
              <a:rPr lang="en-US" dirty="0"/>
              <a:t> 2.3 Basic Synaptic Mechanisms</a:t>
            </a:r>
          </a:p>
          <a:p>
            <a:r>
              <a:rPr lang="en-US" dirty="0"/>
              <a:t>You can also read </a:t>
            </a:r>
            <a:r>
              <a:rPr lang="en-US" dirty="0">
                <a:hlinkClick r:id="rId3"/>
              </a:rPr>
              <a:t>http://icwww.epfl.ch/~gerstner/SPNM/node70.html</a:t>
            </a:r>
            <a:r>
              <a:rPr lang="en-US" dirty="0"/>
              <a:t>   a description on models </a:t>
            </a:r>
          </a:p>
        </p:txBody>
      </p:sp>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945"/>
            <a:ext cx="10515600" cy="680223"/>
          </a:xfrm>
        </p:spPr>
        <p:txBody>
          <a:bodyPr>
            <a:normAutofit fontScale="90000"/>
          </a:bodyPr>
          <a:lstStyle/>
          <a:p>
            <a:r>
              <a:rPr lang="en-US" dirty="0"/>
              <a:t>Electrical vs. Chemical Synapses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52295983"/>
              </p:ext>
            </p:extLst>
          </p:nvPr>
        </p:nvGraphicFramePr>
        <p:xfrm>
          <a:off x="2152650" y="758825"/>
          <a:ext cx="7886700" cy="3307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536711441"/>
                    </a:ext>
                  </a:extLst>
                </a:gridCol>
                <a:gridCol w="2628900">
                  <a:extLst>
                    <a:ext uri="{9D8B030D-6E8A-4147-A177-3AD203B41FA5}">
                      <a16:colId xmlns:a16="http://schemas.microsoft.com/office/drawing/2014/main" val="2275506458"/>
                    </a:ext>
                  </a:extLst>
                </a:gridCol>
                <a:gridCol w="2628900">
                  <a:extLst>
                    <a:ext uri="{9D8B030D-6E8A-4147-A177-3AD203B41FA5}">
                      <a16:colId xmlns:a16="http://schemas.microsoft.com/office/drawing/2014/main" val="1217456625"/>
                    </a:ext>
                  </a:extLst>
                </a:gridCol>
              </a:tblGrid>
              <a:tr h="370840">
                <a:tc>
                  <a:txBody>
                    <a:bodyPr/>
                    <a:lstStyle/>
                    <a:p>
                      <a:endParaRPr lang="en-US" dirty="0"/>
                    </a:p>
                  </a:txBody>
                  <a:tcPr/>
                </a:tc>
                <a:tc>
                  <a:txBody>
                    <a:bodyPr/>
                    <a:lstStyle/>
                    <a:p>
                      <a:r>
                        <a:rPr lang="en-US" dirty="0"/>
                        <a:t>Electrical</a:t>
                      </a:r>
                    </a:p>
                  </a:txBody>
                  <a:tcPr/>
                </a:tc>
                <a:tc>
                  <a:txBody>
                    <a:bodyPr/>
                    <a:lstStyle/>
                    <a:p>
                      <a:r>
                        <a:rPr lang="en-US" dirty="0"/>
                        <a:t>Chemical</a:t>
                      </a:r>
                    </a:p>
                  </a:txBody>
                  <a:tcPr/>
                </a:tc>
                <a:extLst>
                  <a:ext uri="{0D108BD9-81ED-4DB2-BD59-A6C34878D82A}">
                    <a16:rowId xmlns:a16="http://schemas.microsoft.com/office/drawing/2014/main" val="3088815137"/>
                  </a:ext>
                </a:extLst>
              </a:tr>
              <a:tr h="370840">
                <a:tc>
                  <a:txBody>
                    <a:bodyPr/>
                    <a:lstStyle/>
                    <a:p>
                      <a:r>
                        <a:rPr lang="en-US" dirty="0"/>
                        <a:t>Occurrence</a:t>
                      </a:r>
                    </a:p>
                  </a:txBody>
                  <a:tcPr/>
                </a:tc>
                <a:tc>
                  <a:txBody>
                    <a:bodyPr/>
                    <a:lstStyle/>
                    <a:p>
                      <a:r>
                        <a:rPr lang="en-US" dirty="0"/>
                        <a:t>Ubiquitous but fewer</a:t>
                      </a:r>
                      <a:r>
                        <a:rPr lang="en-US" baseline="0" dirty="0"/>
                        <a:t> in number</a:t>
                      </a:r>
                      <a:endParaRPr lang="en-US" dirty="0"/>
                    </a:p>
                  </a:txBody>
                  <a:tcPr/>
                </a:tc>
                <a:tc>
                  <a:txBody>
                    <a:bodyPr/>
                    <a:lstStyle/>
                    <a:p>
                      <a:r>
                        <a:rPr lang="en-US" dirty="0"/>
                        <a:t>Majority but specialized with 100 NTs</a:t>
                      </a:r>
                    </a:p>
                  </a:txBody>
                  <a:tcPr/>
                </a:tc>
                <a:extLst>
                  <a:ext uri="{0D108BD9-81ED-4DB2-BD59-A6C34878D82A}">
                    <a16:rowId xmlns:a16="http://schemas.microsoft.com/office/drawing/2014/main" val="3150066426"/>
                  </a:ext>
                </a:extLst>
              </a:tr>
              <a:tr h="370840">
                <a:tc>
                  <a:txBody>
                    <a:bodyPr/>
                    <a:lstStyle/>
                    <a:p>
                      <a:r>
                        <a:rPr lang="en-US" dirty="0"/>
                        <a:t>Signal</a:t>
                      </a:r>
                      <a:r>
                        <a:rPr lang="en-US" baseline="0" dirty="0"/>
                        <a:t> Direction</a:t>
                      </a:r>
                      <a:endParaRPr lang="en-US" dirty="0"/>
                    </a:p>
                  </a:txBody>
                  <a:tcPr/>
                </a:tc>
                <a:tc>
                  <a:txBody>
                    <a:bodyPr/>
                    <a:lstStyle/>
                    <a:p>
                      <a:r>
                        <a:rPr lang="en-US" u="sng" dirty="0">
                          <a:solidFill>
                            <a:srgbClr val="0070C0"/>
                          </a:solidFill>
                        </a:rPr>
                        <a:t>Bi-</a:t>
                      </a:r>
                      <a:r>
                        <a:rPr lang="en-US" dirty="0"/>
                        <a:t>directional</a:t>
                      </a:r>
                      <a:r>
                        <a:rPr lang="en-US" baseline="0" dirty="0"/>
                        <a:t> / symmetric</a:t>
                      </a:r>
                      <a:endParaRPr lang="en-US" dirty="0"/>
                    </a:p>
                  </a:txBody>
                  <a:tcPr/>
                </a:tc>
                <a:tc>
                  <a:txBody>
                    <a:bodyPr/>
                    <a:lstStyle/>
                    <a:p>
                      <a:r>
                        <a:rPr lang="en-US" dirty="0">
                          <a:solidFill>
                            <a:srgbClr val="FF0000"/>
                          </a:solidFill>
                        </a:rPr>
                        <a:t>Uni</a:t>
                      </a:r>
                      <a:r>
                        <a:rPr lang="en-US" dirty="0"/>
                        <a:t>directional:</a:t>
                      </a:r>
                      <a:r>
                        <a:rPr lang="en-US" baseline="0" dirty="0"/>
                        <a:t> </a:t>
                      </a:r>
                      <a:r>
                        <a:rPr lang="en-US" dirty="0"/>
                        <a:t>Pre to post neuron</a:t>
                      </a:r>
                      <a:r>
                        <a:rPr lang="en-US" baseline="0" dirty="0"/>
                        <a:t> </a:t>
                      </a:r>
                      <a:endParaRPr lang="en-US" dirty="0"/>
                    </a:p>
                  </a:txBody>
                  <a:tcPr/>
                </a:tc>
                <a:extLst>
                  <a:ext uri="{0D108BD9-81ED-4DB2-BD59-A6C34878D82A}">
                    <a16:rowId xmlns:a16="http://schemas.microsoft.com/office/drawing/2014/main" val="611627398"/>
                  </a:ext>
                </a:extLst>
              </a:tr>
              <a:tr h="370840">
                <a:tc>
                  <a:txBody>
                    <a:bodyPr/>
                    <a:lstStyle/>
                    <a:p>
                      <a:r>
                        <a:rPr lang="en-US" dirty="0"/>
                        <a:t>Speed</a:t>
                      </a:r>
                    </a:p>
                  </a:txBody>
                  <a:tcPr/>
                </a:tc>
                <a:tc>
                  <a:txBody>
                    <a:bodyPr/>
                    <a:lstStyle/>
                    <a:p>
                      <a:r>
                        <a:rPr lang="en-US" dirty="0"/>
                        <a:t>Fast due to direct contact</a:t>
                      </a:r>
                    </a:p>
                  </a:txBody>
                  <a:tcPr/>
                </a:tc>
                <a:tc>
                  <a:txBody>
                    <a:bodyPr/>
                    <a:lstStyle/>
                    <a:p>
                      <a:r>
                        <a:rPr lang="en-US" dirty="0"/>
                        <a:t>Has delays and more complex dynamics with different stages</a:t>
                      </a:r>
                    </a:p>
                  </a:txBody>
                  <a:tcPr/>
                </a:tc>
                <a:extLst>
                  <a:ext uri="{0D108BD9-81ED-4DB2-BD59-A6C34878D82A}">
                    <a16:rowId xmlns:a16="http://schemas.microsoft.com/office/drawing/2014/main" val="4280542590"/>
                  </a:ext>
                </a:extLst>
              </a:tr>
              <a:tr h="370840">
                <a:tc>
                  <a:txBody>
                    <a:bodyPr/>
                    <a:lstStyle/>
                    <a:p>
                      <a:r>
                        <a:rPr lang="en-US" dirty="0"/>
                        <a:t>Control</a:t>
                      </a:r>
                    </a:p>
                  </a:txBody>
                  <a:tcPr/>
                </a:tc>
                <a:tc>
                  <a:txBody>
                    <a:bodyPr/>
                    <a:lstStyle/>
                    <a:p>
                      <a:endParaRPr lang="en-US" dirty="0"/>
                    </a:p>
                  </a:txBody>
                  <a:tcPr/>
                </a:tc>
                <a:tc>
                  <a:txBody>
                    <a:bodyPr/>
                    <a:lstStyle/>
                    <a:p>
                      <a:r>
                        <a:rPr lang="en-US" b="1" dirty="0">
                          <a:solidFill>
                            <a:schemeClr val="accent6">
                              <a:lumMod val="50000"/>
                            </a:schemeClr>
                          </a:solidFill>
                        </a:rPr>
                        <a:t>Excitator</a:t>
                      </a:r>
                      <a:r>
                        <a:rPr lang="en-US" b="1" baseline="0" dirty="0">
                          <a:solidFill>
                            <a:schemeClr val="accent6">
                              <a:lumMod val="50000"/>
                            </a:schemeClr>
                          </a:solidFill>
                        </a:rPr>
                        <a:t>y vs. inhibitory</a:t>
                      </a:r>
                      <a:endParaRPr lang="en-US" b="1" dirty="0">
                        <a:solidFill>
                          <a:schemeClr val="accent6">
                            <a:lumMod val="50000"/>
                          </a:schemeClr>
                        </a:solidFill>
                      </a:endParaRPr>
                    </a:p>
                  </a:txBody>
                  <a:tcPr/>
                </a:tc>
                <a:extLst>
                  <a:ext uri="{0D108BD9-81ED-4DB2-BD59-A6C34878D82A}">
                    <a16:rowId xmlns:a16="http://schemas.microsoft.com/office/drawing/2014/main" val="3708731926"/>
                  </a:ext>
                </a:extLst>
              </a:tr>
              <a:tr h="370840">
                <a:tc>
                  <a:txBody>
                    <a:bodyPr/>
                    <a:lstStyle/>
                    <a:p>
                      <a:r>
                        <a:rPr lang="en-US" dirty="0"/>
                        <a:t>Adaptation</a:t>
                      </a:r>
                    </a:p>
                  </a:txBody>
                  <a:tcPr/>
                </a:tc>
                <a:tc>
                  <a:txBody>
                    <a:bodyPr/>
                    <a:lstStyle/>
                    <a:p>
                      <a:endParaRPr lang="en-US"/>
                    </a:p>
                  </a:txBody>
                  <a:tcPr/>
                </a:tc>
                <a:tc>
                  <a:txBody>
                    <a:bodyPr/>
                    <a:lstStyle/>
                    <a:p>
                      <a:r>
                        <a:rPr lang="en-US" b="1" dirty="0">
                          <a:solidFill>
                            <a:schemeClr val="accent6">
                              <a:lumMod val="50000"/>
                            </a:schemeClr>
                          </a:solidFill>
                        </a:rPr>
                        <a:t>Plasticity</a:t>
                      </a:r>
                    </a:p>
                  </a:txBody>
                  <a:tcPr/>
                </a:tc>
                <a:extLst>
                  <a:ext uri="{0D108BD9-81ED-4DB2-BD59-A6C34878D82A}">
                    <a16:rowId xmlns:a16="http://schemas.microsoft.com/office/drawing/2014/main" val="1912089428"/>
                  </a:ext>
                </a:extLst>
              </a:tr>
            </a:tbl>
          </a:graphicData>
        </a:graphic>
      </p:graphicFrame>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10</a:t>
            </a:fld>
            <a:endParaRPr lang="en-US"/>
          </a:p>
        </p:txBody>
      </p:sp>
      <p:sp>
        <p:nvSpPr>
          <p:cNvPr id="3" name="TextBox 2">
            <a:extLst>
              <a:ext uri="{FF2B5EF4-FFF2-40B4-BE49-F238E27FC236}">
                <a16:creationId xmlns:a16="http://schemas.microsoft.com/office/drawing/2014/main" id="{C827BB10-9A41-44BA-ADA8-9C2E6B421BB6}"/>
              </a:ext>
            </a:extLst>
          </p:cNvPr>
          <p:cNvSpPr txBox="1"/>
          <p:nvPr/>
        </p:nvSpPr>
        <p:spPr>
          <a:xfrm>
            <a:off x="6392563" y="2792627"/>
            <a:ext cx="750526" cy="369332"/>
          </a:xfrm>
          <a:prstGeom prst="rect">
            <a:avLst/>
          </a:prstGeom>
          <a:noFill/>
        </p:spPr>
        <p:txBody>
          <a:bodyPr wrap="none" rtlCol="0">
            <a:spAutoFit/>
          </a:bodyPr>
          <a:lstStyle/>
          <a:p>
            <a:r>
              <a:rPr lang="en-US" dirty="0">
                <a:solidFill>
                  <a:srgbClr val="0070C0"/>
                </a:solidFill>
              </a:rPr>
              <a:t>0.1ms</a:t>
            </a:r>
          </a:p>
        </p:txBody>
      </p:sp>
      <p:sp>
        <p:nvSpPr>
          <p:cNvPr id="8" name="TextBox 7">
            <a:extLst>
              <a:ext uri="{FF2B5EF4-FFF2-40B4-BE49-F238E27FC236}">
                <a16:creationId xmlns:a16="http://schemas.microsoft.com/office/drawing/2014/main" id="{D94B8246-4D80-41B4-9CF1-48BAD607488E}"/>
              </a:ext>
            </a:extLst>
          </p:cNvPr>
          <p:cNvSpPr txBox="1"/>
          <p:nvPr/>
        </p:nvSpPr>
        <p:spPr>
          <a:xfrm>
            <a:off x="9230498" y="2912076"/>
            <a:ext cx="763351" cy="369332"/>
          </a:xfrm>
          <a:prstGeom prst="rect">
            <a:avLst/>
          </a:prstGeom>
          <a:noFill/>
        </p:spPr>
        <p:txBody>
          <a:bodyPr wrap="none" rtlCol="0">
            <a:spAutoFit/>
          </a:bodyPr>
          <a:lstStyle/>
          <a:p>
            <a:r>
              <a:rPr lang="en-US" dirty="0">
                <a:solidFill>
                  <a:srgbClr val="FF0000"/>
                </a:solidFill>
              </a:rPr>
              <a:t>1-5ms</a:t>
            </a:r>
          </a:p>
        </p:txBody>
      </p:sp>
      <p:sp>
        <p:nvSpPr>
          <p:cNvPr id="9" name="TextBox 8">
            <a:extLst>
              <a:ext uri="{FF2B5EF4-FFF2-40B4-BE49-F238E27FC236}">
                <a16:creationId xmlns:a16="http://schemas.microsoft.com/office/drawing/2014/main" id="{927A2809-574D-4C73-800A-246039AB65CF}"/>
              </a:ext>
            </a:extLst>
          </p:cNvPr>
          <p:cNvSpPr txBox="1"/>
          <p:nvPr/>
        </p:nvSpPr>
        <p:spPr>
          <a:xfrm>
            <a:off x="10149016" y="2570205"/>
            <a:ext cx="2042984" cy="369332"/>
          </a:xfrm>
          <a:prstGeom prst="rect">
            <a:avLst/>
          </a:prstGeom>
          <a:noFill/>
        </p:spPr>
        <p:txBody>
          <a:bodyPr wrap="square" rtlCol="0">
            <a:spAutoFit/>
          </a:bodyPr>
          <a:lstStyle/>
          <a:p>
            <a:r>
              <a:rPr lang="en-US" dirty="0">
                <a:solidFill>
                  <a:srgbClr val="FF0000"/>
                </a:solidFill>
              </a:rPr>
              <a:t>10-50x slower</a:t>
            </a:r>
          </a:p>
        </p:txBody>
      </p:sp>
    </p:spTree>
    <p:extLst>
      <p:ext uri="{BB962C8B-B14F-4D97-AF65-F5344CB8AC3E}">
        <p14:creationId xmlns:p14="http://schemas.microsoft.com/office/powerpoint/2010/main" val="300381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164"/>
            <a:ext cx="10515600" cy="618385"/>
          </a:xfrm>
        </p:spPr>
        <p:txBody>
          <a:bodyPr>
            <a:normAutofit fontScale="90000"/>
          </a:bodyPr>
          <a:lstStyle/>
          <a:p>
            <a:r>
              <a:rPr lang="en-US" dirty="0"/>
              <a:t>Chemical Synapse</a:t>
            </a:r>
          </a:p>
        </p:txBody>
      </p:sp>
      <p:sp>
        <p:nvSpPr>
          <p:cNvPr id="3" name="Content Placeholder 2"/>
          <p:cNvSpPr>
            <a:spLocks noGrp="1"/>
          </p:cNvSpPr>
          <p:nvPr>
            <p:ph idx="1"/>
          </p:nvPr>
        </p:nvSpPr>
        <p:spPr>
          <a:xfrm>
            <a:off x="972066" y="1004396"/>
            <a:ext cx="4465676" cy="5281073"/>
          </a:xfrm>
        </p:spPr>
        <p:txBody>
          <a:bodyPr>
            <a:normAutofit fontScale="77500" lnSpcReduction="20000"/>
          </a:bodyPr>
          <a:lstStyle/>
          <a:p>
            <a:r>
              <a:rPr lang="en-US" dirty="0"/>
              <a:t>Information transmission can happen in only one direction unidirectional transmission. </a:t>
            </a:r>
          </a:p>
          <a:p>
            <a:r>
              <a:rPr lang="en-US" dirty="0"/>
              <a:t>Chemicals called neurotransmitters stored in synaptic vesicles “carry” the information. </a:t>
            </a:r>
          </a:p>
          <a:p>
            <a:r>
              <a:rPr lang="en-US" dirty="0"/>
              <a:t>Physical separation of neurons is about 20-40nm. (</a:t>
            </a:r>
            <a:r>
              <a:rPr lang="en-US" dirty="0">
                <a:solidFill>
                  <a:srgbClr val="0070C0"/>
                </a:solidFill>
              </a:rPr>
              <a:t>cf. 3.5nm electrical synapse</a:t>
            </a:r>
            <a:r>
              <a:rPr lang="en-US" dirty="0"/>
              <a:t>) </a:t>
            </a:r>
          </a:p>
          <a:p>
            <a:r>
              <a:rPr lang="en-US" dirty="0"/>
              <a:t>Transmission of information takes about 1-5ms. (</a:t>
            </a:r>
            <a:r>
              <a:rPr lang="en-US" dirty="0">
                <a:solidFill>
                  <a:srgbClr val="0070C0"/>
                </a:solidFill>
              </a:rPr>
              <a:t>cf. 0.1ms electrical synapse</a:t>
            </a:r>
            <a:r>
              <a:rPr lang="en-US" dirty="0"/>
              <a:t>)</a:t>
            </a:r>
          </a:p>
          <a:p>
            <a:r>
              <a:rPr lang="en-US" dirty="0"/>
              <a:t>Response can be diﬀerent from the input - excitatory or inhibitory. </a:t>
            </a:r>
          </a:p>
          <a:p>
            <a:r>
              <a:rPr lang="en-US" dirty="0"/>
              <a:t>Synaptic strength can change plasticity</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11</a:t>
            </a:fld>
            <a:endParaRPr lang="en-US"/>
          </a:p>
        </p:txBody>
      </p:sp>
      <p:grpSp>
        <p:nvGrpSpPr>
          <p:cNvPr id="9" name="Group 8"/>
          <p:cNvGrpSpPr/>
          <p:nvPr/>
        </p:nvGrpSpPr>
        <p:grpSpPr>
          <a:xfrm>
            <a:off x="5442610" y="-21168"/>
            <a:ext cx="5271551" cy="6858000"/>
            <a:chOff x="4376057" y="831574"/>
            <a:chExt cx="4356654" cy="5152516"/>
          </a:xfrm>
        </p:grpSpPr>
        <p:pic>
          <p:nvPicPr>
            <p:cNvPr id="7" name="Picture 6"/>
            <p:cNvPicPr>
              <a:picLocks noChangeAspect="1"/>
            </p:cNvPicPr>
            <p:nvPr/>
          </p:nvPicPr>
          <p:blipFill rotWithShape="1">
            <a:blip r:embed="rId2"/>
            <a:srcRect l="47609"/>
            <a:stretch/>
          </p:blipFill>
          <p:spPr>
            <a:xfrm>
              <a:off x="4376057" y="831574"/>
              <a:ext cx="4292909" cy="2869665"/>
            </a:xfrm>
            <a:prstGeom prst="rect">
              <a:avLst/>
            </a:prstGeom>
          </p:spPr>
        </p:pic>
        <p:pic>
          <p:nvPicPr>
            <p:cNvPr id="8" name="Picture 7"/>
            <p:cNvPicPr>
              <a:picLocks noChangeAspect="1"/>
            </p:cNvPicPr>
            <p:nvPr/>
          </p:nvPicPr>
          <p:blipFill rotWithShape="1">
            <a:blip r:embed="rId3"/>
            <a:srcRect l="51779"/>
            <a:stretch/>
          </p:blipFill>
          <p:spPr>
            <a:xfrm>
              <a:off x="4833257" y="3701239"/>
              <a:ext cx="3899454" cy="2282851"/>
            </a:xfrm>
            <a:prstGeom prst="rect">
              <a:avLst/>
            </a:prstGeom>
          </p:spPr>
        </p:pic>
      </p:grpSp>
    </p:spTree>
    <p:extLst>
      <p:ext uri="{BB962C8B-B14F-4D97-AF65-F5344CB8AC3E}">
        <p14:creationId xmlns:p14="http://schemas.microsoft.com/office/powerpoint/2010/main" val="39370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936"/>
            <a:ext cx="10515600" cy="618385"/>
          </a:xfrm>
        </p:spPr>
        <p:txBody>
          <a:bodyPr>
            <a:normAutofit/>
          </a:bodyPr>
          <a:lstStyle/>
          <a:p>
            <a:r>
              <a:rPr lang="en-US" sz="3600" dirty="0"/>
              <a:t>Details</a:t>
            </a:r>
          </a:p>
        </p:txBody>
      </p:sp>
      <p:sp>
        <p:nvSpPr>
          <p:cNvPr id="3" name="Content Placeholder 2"/>
          <p:cNvSpPr>
            <a:spLocks noGrp="1"/>
          </p:cNvSpPr>
          <p:nvPr>
            <p:ph idx="1"/>
          </p:nvPr>
        </p:nvSpPr>
        <p:spPr>
          <a:xfrm>
            <a:off x="1314993" y="573094"/>
            <a:ext cx="2521134" cy="6220284"/>
          </a:xfrm>
        </p:spPr>
        <p:txBody>
          <a:bodyPr>
            <a:normAutofit fontScale="62500" lnSpcReduction="20000"/>
          </a:bodyPr>
          <a:lstStyle/>
          <a:p>
            <a:r>
              <a:rPr lang="en-US" dirty="0"/>
              <a:t>Vesicles store NTs </a:t>
            </a:r>
            <a:r>
              <a:rPr lang="en-US" dirty="0" err="1"/>
              <a:t>AcetylCholine</a:t>
            </a:r>
            <a:r>
              <a:rPr lang="en-US" dirty="0"/>
              <a:t>, Dopamine, Norepinephrine, </a:t>
            </a:r>
            <a:r>
              <a:rPr lang="el-GR" dirty="0"/>
              <a:t>γ-</a:t>
            </a:r>
            <a:r>
              <a:rPr lang="en-US" dirty="0"/>
              <a:t>aminobutyric acid (GABA), Glutamate </a:t>
            </a:r>
          </a:p>
          <a:p>
            <a:r>
              <a:rPr lang="en-US" dirty="0"/>
              <a:t>AP opens voltage gated Ca2+ channels. </a:t>
            </a:r>
          </a:p>
          <a:p>
            <a:endParaRPr lang="en-US" dirty="0"/>
          </a:p>
          <a:p>
            <a:r>
              <a:rPr lang="en-US" dirty="0"/>
              <a:t>Ca2+ causes vesicles to fuse with presynaptic membrane, and release of NTs. </a:t>
            </a:r>
          </a:p>
          <a:p>
            <a:endParaRPr lang="en-US" dirty="0"/>
          </a:p>
          <a:p>
            <a:r>
              <a:rPr lang="en-US" dirty="0"/>
              <a:t>NTs diﬀuse and bind to the receptors in post-synaptic membrane, leading to opening or closing of channels in the post-synaptic neuron. </a:t>
            </a:r>
          </a:p>
          <a:p>
            <a:endParaRPr lang="en-US" dirty="0"/>
          </a:p>
          <a:p>
            <a:r>
              <a:rPr lang="en-US" dirty="0"/>
              <a:t>Vesicular membrane is retrieved by the pre-synaptic membrane and reused.</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12</a:t>
            </a:fld>
            <a:endParaRPr lang="en-US"/>
          </a:p>
        </p:txBody>
      </p:sp>
      <p:pic>
        <p:nvPicPr>
          <p:cNvPr id="7" name="Picture 6"/>
          <p:cNvPicPr>
            <a:picLocks noChangeAspect="1"/>
          </p:cNvPicPr>
          <p:nvPr/>
        </p:nvPicPr>
        <p:blipFill>
          <a:blip r:embed="rId2"/>
          <a:stretch>
            <a:fillRect/>
          </a:stretch>
        </p:blipFill>
        <p:spPr>
          <a:xfrm>
            <a:off x="3766048" y="849090"/>
            <a:ext cx="5992091" cy="5100205"/>
          </a:xfrm>
          <a:prstGeom prst="rect">
            <a:avLst/>
          </a:prstGeom>
        </p:spPr>
      </p:pic>
      <p:sp>
        <p:nvSpPr>
          <p:cNvPr id="8" name="TextBox 7"/>
          <p:cNvSpPr txBox="1"/>
          <p:nvPr/>
        </p:nvSpPr>
        <p:spPr>
          <a:xfrm>
            <a:off x="6427388" y="5990419"/>
            <a:ext cx="3747873" cy="461665"/>
          </a:xfrm>
          <a:prstGeom prst="rect">
            <a:avLst/>
          </a:prstGeom>
          <a:noFill/>
        </p:spPr>
        <p:txBody>
          <a:bodyPr wrap="square" rtlCol="0">
            <a:spAutoFit/>
          </a:bodyPr>
          <a:lstStyle/>
          <a:p>
            <a:r>
              <a:rPr lang="en-US" sz="2400" b="1" dirty="0">
                <a:solidFill>
                  <a:srgbClr val="00B0F0"/>
                </a:solidFill>
              </a:rPr>
              <a:t>Which is the slowest step?</a:t>
            </a:r>
          </a:p>
        </p:txBody>
      </p:sp>
    </p:spTree>
    <p:extLst>
      <p:ext uri="{BB962C8B-B14F-4D97-AF65-F5344CB8AC3E}">
        <p14:creationId xmlns:p14="http://schemas.microsoft.com/office/powerpoint/2010/main" val="5020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738" y="97245"/>
            <a:ext cx="7900525" cy="680223"/>
          </a:xfrm>
        </p:spPr>
        <p:txBody>
          <a:bodyPr>
            <a:normAutofit fontScale="90000"/>
          </a:bodyPr>
          <a:lstStyle/>
          <a:p>
            <a:r>
              <a:rPr lang="en-US" dirty="0"/>
              <a:t>Timing Delay </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13</a:t>
            </a:fld>
            <a:endParaRPr lang="en-US"/>
          </a:p>
        </p:txBody>
      </p:sp>
      <p:pic>
        <p:nvPicPr>
          <p:cNvPr id="7" name="Picture 6"/>
          <p:cNvPicPr>
            <a:picLocks noChangeAspect="1"/>
          </p:cNvPicPr>
          <p:nvPr/>
        </p:nvPicPr>
        <p:blipFill>
          <a:blip r:embed="rId3"/>
          <a:stretch>
            <a:fillRect/>
          </a:stretch>
        </p:blipFill>
        <p:spPr>
          <a:xfrm>
            <a:off x="5755481" y="383961"/>
            <a:ext cx="4987290" cy="4788218"/>
          </a:xfrm>
          <a:prstGeom prst="rect">
            <a:avLst/>
          </a:prstGeom>
        </p:spPr>
      </p:pic>
      <p:pic>
        <p:nvPicPr>
          <p:cNvPr id="8" name="Picture 7"/>
          <p:cNvPicPr>
            <a:picLocks noChangeAspect="1"/>
          </p:cNvPicPr>
          <p:nvPr/>
        </p:nvPicPr>
        <p:blipFill>
          <a:blip r:embed="rId4"/>
          <a:stretch>
            <a:fillRect/>
          </a:stretch>
        </p:blipFill>
        <p:spPr>
          <a:xfrm>
            <a:off x="1407319" y="739601"/>
            <a:ext cx="4348163" cy="4798695"/>
          </a:xfrm>
          <a:prstGeom prst="rect">
            <a:avLst/>
          </a:prstGeom>
        </p:spPr>
      </p:pic>
      <p:sp>
        <p:nvSpPr>
          <p:cNvPr id="9" name="TextBox 8"/>
          <p:cNvSpPr txBox="1"/>
          <p:nvPr/>
        </p:nvSpPr>
        <p:spPr>
          <a:xfrm>
            <a:off x="1946298" y="5490263"/>
            <a:ext cx="6302829" cy="923330"/>
          </a:xfrm>
          <a:prstGeom prst="rect">
            <a:avLst/>
          </a:prstGeom>
          <a:noFill/>
        </p:spPr>
        <p:txBody>
          <a:bodyPr wrap="square" rtlCol="0">
            <a:spAutoFit/>
          </a:bodyPr>
          <a:lstStyle/>
          <a:p>
            <a:r>
              <a:rPr lang="en-US" dirty="0"/>
              <a:t>How may steps is there between Exocytosis and EPSC?</a:t>
            </a:r>
          </a:p>
          <a:p>
            <a:r>
              <a:rPr lang="en-US" dirty="0"/>
              <a:t> Which is the slowest step? </a:t>
            </a:r>
          </a:p>
          <a:p>
            <a:r>
              <a:rPr lang="en-US" dirty="0"/>
              <a:t>Possibly diffusion of NT</a:t>
            </a:r>
          </a:p>
        </p:txBody>
      </p:sp>
    </p:spTree>
    <p:extLst>
      <p:ext uri="{BB962C8B-B14F-4D97-AF65-F5344CB8AC3E}">
        <p14:creationId xmlns:p14="http://schemas.microsoft.com/office/powerpoint/2010/main" val="311272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51246"/>
            <a:ext cx="10515600" cy="823070"/>
          </a:xfrm>
        </p:spPr>
        <p:txBody>
          <a:bodyPr/>
          <a:lstStyle/>
          <a:p>
            <a:r>
              <a:rPr lang="en-US" dirty="0"/>
              <a:t>Goal of this Lecture</a:t>
            </a:r>
          </a:p>
        </p:txBody>
      </p:sp>
      <p:sp>
        <p:nvSpPr>
          <p:cNvPr id="3" name="Content Placeholder 2"/>
          <p:cNvSpPr>
            <a:spLocks noGrp="1"/>
          </p:cNvSpPr>
          <p:nvPr>
            <p:ph idx="1"/>
          </p:nvPr>
        </p:nvSpPr>
        <p:spPr>
          <a:xfrm>
            <a:off x="2152650" y="5068389"/>
            <a:ext cx="7886700" cy="1108574"/>
          </a:xfrm>
        </p:spPr>
        <p:txBody>
          <a:bodyPr numCol="2">
            <a:normAutofit fontScale="77500" lnSpcReduction="20000"/>
          </a:bodyPr>
          <a:lstStyle/>
          <a:p>
            <a:r>
              <a:rPr lang="en-US" dirty="0"/>
              <a:t>Why study synapses? </a:t>
            </a:r>
          </a:p>
          <a:p>
            <a:r>
              <a:rPr lang="en-US" dirty="0"/>
              <a:t>How does synapses work? </a:t>
            </a:r>
          </a:p>
          <a:p>
            <a:pPr marL="0" indent="0">
              <a:buNone/>
            </a:pPr>
            <a:r>
              <a:rPr lang="en-US" dirty="0"/>
              <a:t> </a:t>
            </a:r>
          </a:p>
          <a:p>
            <a:r>
              <a:rPr lang="en-US" dirty="0"/>
              <a:t>What are the synaptic learning rules? Memory</a:t>
            </a:r>
          </a:p>
          <a:p>
            <a:r>
              <a:rPr lang="en-US" dirty="0"/>
              <a:t>How to model synapses?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2</a:t>
            </a:fld>
            <a:endParaRPr lang="en-US"/>
          </a:p>
        </p:txBody>
      </p:sp>
      <p:pic>
        <p:nvPicPr>
          <p:cNvPr id="7" name="Picture 6"/>
          <p:cNvPicPr>
            <a:picLocks noChangeAspect="1"/>
          </p:cNvPicPr>
          <p:nvPr/>
        </p:nvPicPr>
        <p:blipFill>
          <a:blip r:embed="rId2"/>
          <a:stretch>
            <a:fillRect/>
          </a:stretch>
        </p:blipFill>
        <p:spPr>
          <a:xfrm>
            <a:off x="3516073" y="1068184"/>
            <a:ext cx="5159855" cy="3904755"/>
          </a:xfrm>
          <a:prstGeom prst="rect">
            <a:avLst/>
          </a:prstGeom>
        </p:spPr>
      </p:pic>
    </p:spTree>
    <p:extLst>
      <p:ext uri="{BB962C8B-B14F-4D97-AF65-F5344CB8AC3E}">
        <p14:creationId xmlns:p14="http://schemas.microsoft.com/office/powerpoint/2010/main" val="58534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34"/>
            <a:ext cx="10515600" cy="748245"/>
          </a:xfrm>
        </p:spPr>
        <p:txBody>
          <a:bodyPr>
            <a:normAutofit/>
          </a:bodyPr>
          <a:lstStyle/>
          <a:p>
            <a:r>
              <a:rPr lang="en-US" sz="3600" dirty="0"/>
              <a:t>Synaptic Model of Learning / Memory</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3</a:t>
            </a:fld>
            <a:endParaRPr lang="en-US"/>
          </a:p>
        </p:txBody>
      </p:sp>
      <p:pic>
        <p:nvPicPr>
          <p:cNvPr id="8" name="Picture 7"/>
          <p:cNvPicPr>
            <a:picLocks noChangeAspect="1"/>
          </p:cNvPicPr>
          <p:nvPr/>
        </p:nvPicPr>
        <p:blipFill>
          <a:blip r:embed="rId2"/>
          <a:stretch>
            <a:fillRect/>
          </a:stretch>
        </p:blipFill>
        <p:spPr>
          <a:xfrm>
            <a:off x="1714501" y="1506329"/>
            <a:ext cx="4562475" cy="2247900"/>
          </a:xfrm>
          <a:prstGeom prst="rect">
            <a:avLst/>
          </a:prstGeom>
        </p:spPr>
      </p:pic>
      <p:pic>
        <p:nvPicPr>
          <p:cNvPr id="9" name="Picture 8"/>
          <p:cNvPicPr>
            <a:picLocks noChangeAspect="1"/>
          </p:cNvPicPr>
          <p:nvPr/>
        </p:nvPicPr>
        <p:blipFill rotWithShape="1">
          <a:blip r:embed="rId3"/>
          <a:srcRect b="790"/>
          <a:stretch/>
        </p:blipFill>
        <p:spPr>
          <a:xfrm>
            <a:off x="6183892" y="982627"/>
            <a:ext cx="3948545" cy="4974036"/>
          </a:xfrm>
          <a:prstGeom prst="rect">
            <a:avLst/>
          </a:prstGeom>
        </p:spPr>
      </p:pic>
      <p:sp>
        <p:nvSpPr>
          <p:cNvPr id="10" name="Rectangle 9"/>
          <p:cNvSpPr/>
          <p:nvPr/>
        </p:nvSpPr>
        <p:spPr>
          <a:xfrm>
            <a:off x="6810196" y="762874"/>
            <a:ext cx="3229154" cy="369332"/>
          </a:xfrm>
          <a:prstGeom prst="rect">
            <a:avLst/>
          </a:prstGeom>
        </p:spPr>
        <p:txBody>
          <a:bodyPr wrap="none">
            <a:spAutoFit/>
          </a:bodyPr>
          <a:lstStyle/>
          <a:p>
            <a:r>
              <a:rPr lang="en-US" dirty="0"/>
              <a:t>Source: arxiv.org/pdf/0905.2935</a:t>
            </a:r>
          </a:p>
        </p:txBody>
      </p:sp>
      <p:sp>
        <p:nvSpPr>
          <p:cNvPr id="11" name="TextBox 10"/>
          <p:cNvSpPr txBox="1"/>
          <p:nvPr/>
        </p:nvSpPr>
        <p:spPr>
          <a:xfrm>
            <a:off x="2152651" y="4088675"/>
            <a:ext cx="3747407" cy="646331"/>
          </a:xfrm>
          <a:prstGeom prst="rect">
            <a:avLst/>
          </a:prstGeom>
          <a:noFill/>
        </p:spPr>
        <p:txBody>
          <a:bodyPr wrap="square" rtlCol="0">
            <a:spAutoFit/>
          </a:bodyPr>
          <a:lstStyle/>
          <a:p>
            <a:r>
              <a:rPr lang="en-US" dirty="0"/>
              <a:t>Local and cooperative / associative learning</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B8D08EA-467F-473E-8C21-7550A78BFE9A}"/>
                  </a:ext>
                </a:extLst>
              </p14:cNvPr>
              <p14:cNvContentPartPr/>
              <p14:nvPr/>
            </p14:nvContentPartPr>
            <p14:xfrm>
              <a:off x="3634560" y="1806480"/>
              <a:ext cx="713160" cy="1350720"/>
            </p14:xfrm>
          </p:contentPart>
        </mc:Choice>
        <mc:Fallback xmlns="">
          <p:pic>
            <p:nvPicPr>
              <p:cNvPr id="3" name="Ink 2">
                <a:extLst>
                  <a:ext uri="{FF2B5EF4-FFF2-40B4-BE49-F238E27FC236}">
                    <a16:creationId xmlns:a16="http://schemas.microsoft.com/office/drawing/2014/main" id="{AB8D08EA-467F-473E-8C21-7550A78BFE9A}"/>
                  </a:ext>
                </a:extLst>
              </p:cNvPr>
              <p:cNvPicPr/>
              <p:nvPr/>
            </p:nvPicPr>
            <p:blipFill>
              <a:blip r:embed="rId5"/>
              <a:stretch>
                <a:fillRect/>
              </a:stretch>
            </p:blipFill>
            <p:spPr>
              <a:xfrm>
                <a:off x="3625200" y="1797120"/>
                <a:ext cx="731880" cy="1369440"/>
              </a:xfrm>
              <a:prstGeom prst="rect">
                <a:avLst/>
              </a:prstGeom>
            </p:spPr>
          </p:pic>
        </mc:Fallback>
      </mc:AlternateContent>
    </p:spTree>
    <p:extLst>
      <p:ext uri="{BB962C8B-B14F-4D97-AF65-F5344CB8AC3E}">
        <p14:creationId xmlns:p14="http://schemas.microsoft.com/office/powerpoint/2010/main" val="182151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711" y="148045"/>
            <a:ext cx="8690578" cy="680223"/>
          </a:xfrm>
        </p:spPr>
        <p:txBody>
          <a:bodyPr>
            <a:noAutofit/>
          </a:bodyPr>
          <a:lstStyle/>
          <a:p>
            <a:r>
              <a:rPr lang="en-US" sz="3600" dirty="0"/>
              <a:t>Electrical Synapse</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4</a:t>
            </a:fld>
            <a:endParaRPr lang="en-US"/>
          </a:p>
        </p:txBody>
      </p:sp>
      <p:pic>
        <p:nvPicPr>
          <p:cNvPr id="7" name="Picture 6"/>
          <p:cNvPicPr>
            <a:picLocks noChangeAspect="1"/>
          </p:cNvPicPr>
          <p:nvPr/>
        </p:nvPicPr>
        <p:blipFill rotWithShape="1">
          <a:blip r:embed="rId2"/>
          <a:srcRect r="50159"/>
          <a:stretch/>
        </p:blipFill>
        <p:spPr>
          <a:xfrm>
            <a:off x="1999034" y="831575"/>
            <a:ext cx="4083904" cy="2869665"/>
          </a:xfrm>
          <a:prstGeom prst="rect">
            <a:avLst/>
          </a:prstGeom>
        </p:spPr>
      </p:pic>
      <p:pic>
        <p:nvPicPr>
          <p:cNvPr id="8" name="Picture 7"/>
          <p:cNvPicPr>
            <a:picLocks noChangeAspect="1"/>
          </p:cNvPicPr>
          <p:nvPr/>
        </p:nvPicPr>
        <p:blipFill rotWithShape="1">
          <a:blip r:embed="rId3"/>
          <a:srcRect r="48651"/>
          <a:stretch/>
        </p:blipFill>
        <p:spPr>
          <a:xfrm>
            <a:off x="2152651" y="3701240"/>
            <a:ext cx="4152356" cy="2282851"/>
          </a:xfrm>
          <a:prstGeom prst="rect">
            <a:avLst/>
          </a:prstGeom>
        </p:spPr>
      </p:pic>
      <p:sp>
        <p:nvSpPr>
          <p:cNvPr id="9" name="TextBox 8"/>
          <p:cNvSpPr txBox="1"/>
          <p:nvPr/>
        </p:nvSpPr>
        <p:spPr>
          <a:xfrm>
            <a:off x="2660469" y="5812972"/>
            <a:ext cx="3435530" cy="646331"/>
          </a:xfrm>
          <a:prstGeom prst="rect">
            <a:avLst/>
          </a:prstGeom>
          <a:noFill/>
        </p:spPr>
        <p:txBody>
          <a:bodyPr wrap="square" rtlCol="0">
            <a:spAutoFit/>
          </a:bodyPr>
          <a:lstStyle/>
          <a:p>
            <a:r>
              <a:rPr lang="en-US" dirty="0"/>
              <a:t>Passive current flow through ions; </a:t>
            </a:r>
          </a:p>
          <a:p>
            <a:r>
              <a:rPr lang="en-US" dirty="0"/>
              <a:t>Not prevalent!</a:t>
            </a:r>
          </a:p>
        </p:txBody>
      </p:sp>
      <p:sp>
        <p:nvSpPr>
          <p:cNvPr id="12" name="Rectangle 11"/>
          <p:cNvSpPr/>
          <p:nvPr/>
        </p:nvSpPr>
        <p:spPr>
          <a:xfrm>
            <a:off x="4096740" y="554575"/>
            <a:ext cx="2247262" cy="923330"/>
          </a:xfrm>
          <a:prstGeom prst="rect">
            <a:avLst/>
          </a:prstGeom>
        </p:spPr>
        <p:txBody>
          <a:bodyPr wrap="square">
            <a:spAutoFit/>
          </a:bodyPr>
          <a:lstStyle/>
          <a:p>
            <a:r>
              <a:rPr lang="en-US" b="1" dirty="0">
                <a:solidFill>
                  <a:srgbClr val="C00000"/>
                </a:solidFill>
              </a:rPr>
              <a:t>Electrical: minority but found in all nervous systems</a:t>
            </a:r>
          </a:p>
        </p:txBody>
      </p:sp>
      <p:pic>
        <p:nvPicPr>
          <p:cNvPr id="13" name="Picture 2"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4003" y="1900861"/>
            <a:ext cx="3631473" cy="27236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0CF1E84-9530-4388-BD47-42668C241D6F}"/>
                  </a:ext>
                </a:extLst>
              </p14:cNvPr>
              <p14:cNvContentPartPr/>
              <p14:nvPr/>
            </p14:nvContentPartPr>
            <p14:xfrm>
              <a:off x="2367360" y="2895840"/>
              <a:ext cx="395280" cy="171000"/>
            </p14:xfrm>
          </p:contentPart>
        </mc:Choice>
        <mc:Fallback xmlns="">
          <p:pic>
            <p:nvPicPr>
              <p:cNvPr id="3" name="Ink 2">
                <a:extLst>
                  <a:ext uri="{FF2B5EF4-FFF2-40B4-BE49-F238E27FC236}">
                    <a16:creationId xmlns:a16="http://schemas.microsoft.com/office/drawing/2014/main" id="{90CF1E84-9530-4388-BD47-42668C241D6F}"/>
                  </a:ext>
                </a:extLst>
              </p:cNvPr>
              <p:cNvPicPr/>
              <p:nvPr/>
            </p:nvPicPr>
            <p:blipFill>
              <a:blip r:embed="rId6"/>
              <a:stretch>
                <a:fillRect/>
              </a:stretch>
            </p:blipFill>
            <p:spPr>
              <a:xfrm>
                <a:off x="2358000" y="2886480"/>
                <a:ext cx="414000" cy="189720"/>
              </a:xfrm>
              <a:prstGeom prst="rect">
                <a:avLst/>
              </a:prstGeom>
            </p:spPr>
          </p:pic>
        </mc:Fallback>
      </mc:AlternateContent>
    </p:spTree>
    <p:extLst>
      <p:ext uri="{BB962C8B-B14F-4D97-AF65-F5344CB8AC3E}">
        <p14:creationId xmlns:p14="http://schemas.microsoft.com/office/powerpoint/2010/main" val="75358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9"/>
            <a:ext cx="10515600" cy="823070"/>
          </a:xfrm>
        </p:spPr>
        <p:txBody>
          <a:bodyPr/>
          <a:lstStyle/>
          <a:p>
            <a:r>
              <a:rPr lang="en-US" dirty="0"/>
              <a:t>Electrical Synapses</a:t>
            </a:r>
          </a:p>
        </p:txBody>
      </p:sp>
      <p:sp>
        <p:nvSpPr>
          <p:cNvPr id="3" name="Content Placeholder 2"/>
          <p:cNvSpPr>
            <a:spLocks noGrp="1"/>
          </p:cNvSpPr>
          <p:nvPr>
            <p:ph idx="1"/>
          </p:nvPr>
        </p:nvSpPr>
        <p:spPr>
          <a:xfrm>
            <a:off x="2152650" y="758085"/>
            <a:ext cx="6229350" cy="1828362"/>
          </a:xfrm>
        </p:spPr>
        <p:txBody>
          <a:bodyPr>
            <a:normAutofit fontScale="85000" lnSpcReduction="20000"/>
          </a:bodyPr>
          <a:lstStyle/>
          <a:p>
            <a:r>
              <a:rPr lang="en-US" dirty="0"/>
              <a:t>Separation between neurons = 3.5 nm </a:t>
            </a:r>
          </a:p>
          <a:p>
            <a:r>
              <a:rPr lang="en-US" dirty="0"/>
              <a:t>High conductance pathway between two cells </a:t>
            </a:r>
          </a:p>
          <a:p>
            <a:r>
              <a:rPr lang="en-US" dirty="0"/>
              <a:t>Gap junction conductivity is symmetric </a:t>
            </a:r>
          </a:p>
          <a:p>
            <a:r>
              <a:rPr lang="en-US" u="sng" dirty="0"/>
              <a:t>Sub-threshold currents </a:t>
            </a:r>
            <a:r>
              <a:rPr lang="en-US" dirty="0"/>
              <a:t>in pre-synaptic neuron is transmitted to post-synaptic neuro</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5</a:t>
            </a:fld>
            <a:endParaRPr lang="en-US"/>
          </a:p>
        </p:txBody>
      </p:sp>
      <p:pic>
        <p:nvPicPr>
          <p:cNvPr id="8" name="Picture 7"/>
          <p:cNvPicPr>
            <a:picLocks noChangeAspect="1"/>
          </p:cNvPicPr>
          <p:nvPr/>
        </p:nvPicPr>
        <p:blipFill>
          <a:blip r:embed="rId2"/>
          <a:stretch>
            <a:fillRect/>
          </a:stretch>
        </p:blipFill>
        <p:spPr>
          <a:xfrm>
            <a:off x="1684888" y="2501869"/>
            <a:ext cx="5211198" cy="4069773"/>
          </a:xfrm>
          <a:prstGeom prst="rect">
            <a:avLst/>
          </a:prstGeom>
        </p:spPr>
      </p:pic>
      <p:pic>
        <p:nvPicPr>
          <p:cNvPr id="9" name="Picture 8"/>
          <p:cNvPicPr>
            <a:picLocks noChangeAspect="1"/>
          </p:cNvPicPr>
          <p:nvPr/>
        </p:nvPicPr>
        <p:blipFill>
          <a:blip r:embed="rId3"/>
          <a:stretch>
            <a:fillRect/>
          </a:stretch>
        </p:blipFill>
        <p:spPr>
          <a:xfrm>
            <a:off x="8285821" y="205361"/>
            <a:ext cx="2335548" cy="2381086"/>
          </a:xfrm>
          <a:prstGeom prst="rect">
            <a:avLst/>
          </a:prstGeom>
        </p:spPr>
      </p:pic>
      <p:pic>
        <p:nvPicPr>
          <p:cNvPr id="10" name="Picture 9"/>
          <p:cNvPicPr>
            <a:picLocks noChangeAspect="1"/>
          </p:cNvPicPr>
          <p:nvPr/>
        </p:nvPicPr>
        <p:blipFill>
          <a:blip r:embed="rId4"/>
          <a:stretch>
            <a:fillRect/>
          </a:stretch>
        </p:blipFill>
        <p:spPr>
          <a:xfrm>
            <a:off x="7223401" y="2821768"/>
            <a:ext cx="3117273" cy="3337686"/>
          </a:xfrm>
          <a:prstGeom prst="rect">
            <a:avLst/>
          </a:prstGeom>
        </p:spPr>
      </p:pic>
      <p:sp>
        <p:nvSpPr>
          <p:cNvPr id="11" name="Rectangle 10"/>
          <p:cNvSpPr/>
          <p:nvPr/>
        </p:nvSpPr>
        <p:spPr>
          <a:xfrm>
            <a:off x="6896087" y="6115061"/>
            <a:ext cx="3303597" cy="369332"/>
          </a:xfrm>
          <a:prstGeom prst="rect">
            <a:avLst/>
          </a:prstGeom>
        </p:spPr>
        <p:txBody>
          <a:bodyPr wrap="none">
            <a:spAutoFit/>
          </a:bodyPr>
          <a:lstStyle/>
          <a:p>
            <a:r>
              <a:rPr lang="en-US" dirty="0"/>
              <a:t>Source: Nature 402, 75-79 (1999)</a:t>
            </a:r>
          </a:p>
        </p:txBody>
      </p:sp>
    </p:spTree>
    <p:extLst>
      <p:ext uri="{BB962C8B-B14F-4D97-AF65-F5344CB8AC3E}">
        <p14:creationId xmlns:p14="http://schemas.microsoft.com/office/powerpoint/2010/main" val="18093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711" y="-50379"/>
            <a:ext cx="8690578" cy="823070"/>
          </a:xfrm>
        </p:spPr>
        <p:txBody>
          <a:bodyPr>
            <a:normAutofit/>
          </a:bodyPr>
          <a:lstStyle/>
          <a:p>
            <a:r>
              <a:rPr lang="en-US" sz="3600" dirty="0"/>
              <a:t>Coupling between neurons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6</a:t>
            </a:fld>
            <a:endParaRPr lang="en-US"/>
          </a:p>
        </p:txBody>
      </p:sp>
      <p:pic>
        <p:nvPicPr>
          <p:cNvPr id="7" name="Picture 6"/>
          <p:cNvPicPr>
            <a:picLocks noChangeAspect="1"/>
          </p:cNvPicPr>
          <p:nvPr/>
        </p:nvPicPr>
        <p:blipFill>
          <a:blip r:embed="rId2"/>
          <a:stretch>
            <a:fillRect/>
          </a:stretch>
        </p:blipFill>
        <p:spPr>
          <a:xfrm>
            <a:off x="1600745" y="640519"/>
            <a:ext cx="3552825" cy="3971925"/>
          </a:xfrm>
          <a:prstGeom prst="rect">
            <a:avLst/>
          </a:prstGeom>
        </p:spPr>
      </p:pic>
      <p:pic>
        <p:nvPicPr>
          <p:cNvPr id="8" name="Picture 7"/>
          <p:cNvPicPr>
            <a:picLocks noChangeAspect="1"/>
          </p:cNvPicPr>
          <p:nvPr/>
        </p:nvPicPr>
        <p:blipFill>
          <a:blip r:embed="rId3"/>
          <a:stretch>
            <a:fillRect/>
          </a:stretch>
        </p:blipFill>
        <p:spPr>
          <a:xfrm>
            <a:off x="4900748" y="758084"/>
            <a:ext cx="2600325" cy="3924300"/>
          </a:xfrm>
          <a:prstGeom prst="rect">
            <a:avLst/>
          </a:prstGeom>
        </p:spPr>
      </p:pic>
      <p:pic>
        <p:nvPicPr>
          <p:cNvPr id="9" name="Picture 8"/>
          <p:cNvPicPr>
            <a:picLocks noChangeAspect="1"/>
          </p:cNvPicPr>
          <p:nvPr/>
        </p:nvPicPr>
        <p:blipFill>
          <a:blip r:embed="rId4"/>
          <a:stretch>
            <a:fillRect/>
          </a:stretch>
        </p:blipFill>
        <p:spPr>
          <a:xfrm>
            <a:off x="7440522" y="222507"/>
            <a:ext cx="3227479" cy="4100545"/>
          </a:xfrm>
          <a:prstGeom prst="rect">
            <a:avLst/>
          </a:prstGeom>
        </p:spPr>
      </p:pic>
      <p:pic>
        <p:nvPicPr>
          <p:cNvPr id="1026" name="Picture 2" descr="Image resu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9148" y="4354402"/>
            <a:ext cx="2838853" cy="21291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68137" y="535577"/>
            <a:ext cx="5355772" cy="369332"/>
          </a:xfrm>
          <a:prstGeom prst="rect">
            <a:avLst/>
          </a:prstGeom>
          <a:noFill/>
        </p:spPr>
        <p:txBody>
          <a:bodyPr wrap="square" rtlCol="0">
            <a:spAutoFit/>
          </a:bodyPr>
          <a:lstStyle/>
          <a:p>
            <a:r>
              <a:rPr lang="en-US" b="1" dirty="0">
                <a:solidFill>
                  <a:srgbClr val="FFC000"/>
                </a:solidFill>
              </a:rPr>
              <a:t>Electrical gap junctions were discovered in crayfish</a:t>
            </a:r>
          </a:p>
        </p:txBody>
      </p:sp>
      <p:sp>
        <p:nvSpPr>
          <p:cNvPr id="11" name="TextBox 10"/>
          <p:cNvSpPr txBox="1"/>
          <p:nvPr/>
        </p:nvSpPr>
        <p:spPr>
          <a:xfrm>
            <a:off x="1968137" y="4682384"/>
            <a:ext cx="3185432" cy="923330"/>
          </a:xfrm>
          <a:prstGeom prst="rect">
            <a:avLst/>
          </a:prstGeom>
          <a:noFill/>
        </p:spPr>
        <p:txBody>
          <a:bodyPr wrap="square" rtlCol="0">
            <a:spAutoFit/>
          </a:bodyPr>
          <a:lstStyle/>
          <a:p>
            <a:r>
              <a:rPr lang="en-US" dirty="0"/>
              <a:t>Pre neuron spike does not necessarily produce post neuron spike</a:t>
            </a:r>
          </a:p>
        </p:txBody>
      </p:sp>
      <p:sp>
        <p:nvSpPr>
          <p:cNvPr id="13" name="TextBox 12"/>
          <p:cNvSpPr txBox="1"/>
          <p:nvPr/>
        </p:nvSpPr>
        <p:spPr>
          <a:xfrm>
            <a:off x="4898642" y="4682384"/>
            <a:ext cx="3185432" cy="369332"/>
          </a:xfrm>
          <a:prstGeom prst="rect">
            <a:avLst/>
          </a:prstGeom>
          <a:noFill/>
        </p:spPr>
        <p:txBody>
          <a:bodyPr wrap="square" rtlCol="0">
            <a:spAutoFit/>
          </a:bodyPr>
          <a:lstStyle/>
          <a:p>
            <a:r>
              <a:rPr lang="en-US" dirty="0"/>
              <a:t>There could be a delay</a:t>
            </a:r>
          </a:p>
        </p:txBody>
      </p:sp>
      <p:sp>
        <p:nvSpPr>
          <p:cNvPr id="14" name="TextBox 13"/>
          <p:cNvSpPr txBox="1"/>
          <p:nvPr/>
        </p:nvSpPr>
        <p:spPr>
          <a:xfrm>
            <a:off x="1830160" y="5748399"/>
            <a:ext cx="5670913" cy="646331"/>
          </a:xfrm>
          <a:prstGeom prst="rect">
            <a:avLst/>
          </a:prstGeom>
          <a:noFill/>
        </p:spPr>
        <p:txBody>
          <a:bodyPr wrap="square" rtlCol="0">
            <a:spAutoFit/>
          </a:bodyPr>
          <a:lstStyle/>
          <a:p>
            <a:r>
              <a:rPr lang="en-US" b="1" dirty="0">
                <a:solidFill>
                  <a:srgbClr val="FFC000"/>
                </a:solidFill>
              </a:rPr>
              <a:t>Delay is normally very small (0.1ms); which helps crayfish respond to threats faster</a:t>
            </a:r>
          </a:p>
        </p:txBody>
      </p:sp>
    </p:spTree>
    <p:extLst>
      <p:ext uri="{BB962C8B-B14F-4D97-AF65-F5344CB8AC3E}">
        <p14:creationId xmlns:p14="http://schemas.microsoft.com/office/powerpoint/2010/main" val="300887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650875"/>
          </a:xfrm>
        </p:spPr>
        <p:txBody>
          <a:bodyPr>
            <a:normAutofit fontScale="90000"/>
          </a:bodyPr>
          <a:lstStyle/>
          <a:p>
            <a:r>
              <a:rPr lang="en-US" dirty="0"/>
              <a:t>Model of a synapse</a:t>
            </a:r>
          </a:p>
        </p:txBody>
      </p:sp>
      <p:sp>
        <p:nvSpPr>
          <p:cNvPr id="3" name="Content Placeholder 2"/>
          <p:cNvSpPr>
            <a:spLocks noGrp="1"/>
          </p:cNvSpPr>
          <p:nvPr>
            <p:ph idx="1"/>
          </p:nvPr>
        </p:nvSpPr>
        <p:spPr>
          <a:xfrm>
            <a:off x="2152650" y="3409407"/>
            <a:ext cx="4374424" cy="2767557"/>
          </a:xfrm>
        </p:spPr>
        <p:txBody>
          <a:bodyPr>
            <a:normAutofit/>
          </a:bodyPr>
          <a:lstStyle/>
          <a:p>
            <a:pPr marL="0" indent="0">
              <a:buNone/>
            </a:pPr>
            <a:r>
              <a:rPr lang="en-US" dirty="0">
                <a:solidFill>
                  <a:srgbClr val="FF0000"/>
                </a:solidFill>
              </a:rPr>
              <a:t>Q2 Please write down how to engineer independently</a:t>
            </a:r>
          </a:p>
          <a:p>
            <a:r>
              <a:rPr lang="en-US" dirty="0">
                <a:solidFill>
                  <a:srgbClr val="FF0000"/>
                </a:solidFill>
              </a:rPr>
              <a:t>Peak EPSP</a:t>
            </a:r>
          </a:p>
          <a:p>
            <a:r>
              <a:rPr lang="en-US" dirty="0">
                <a:solidFill>
                  <a:srgbClr val="FF0000"/>
                </a:solidFill>
              </a:rPr>
              <a:t>Delay in EPSP</a:t>
            </a:r>
          </a:p>
          <a:p>
            <a:pPr lvl="1"/>
            <a:endParaRPr lang="en-US" dirty="0">
              <a:solidFill>
                <a:srgbClr val="FF0000"/>
              </a:solidFill>
            </a:endParaRP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7</a:t>
            </a:fld>
            <a:endParaRPr lang="en-US"/>
          </a:p>
        </p:txBody>
      </p:sp>
      <p:pic>
        <p:nvPicPr>
          <p:cNvPr id="7" name="Picture 6"/>
          <p:cNvPicPr>
            <a:picLocks noChangeAspect="1"/>
          </p:cNvPicPr>
          <p:nvPr/>
        </p:nvPicPr>
        <p:blipFill rotWithShape="1">
          <a:blip r:embed="rId2"/>
          <a:srcRect r="51033"/>
          <a:stretch/>
        </p:blipFill>
        <p:spPr>
          <a:xfrm>
            <a:off x="2209800" y="635816"/>
            <a:ext cx="3638006" cy="2876550"/>
          </a:xfrm>
          <a:prstGeom prst="rect">
            <a:avLst/>
          </a:prstGeom>
        </p:spPr>
      </p:pic>
      <p:pic>
        <p:nvPicPr>
          <p:cNvPr id="8" name="Picture 7"/>
          <p:cNvPicPr>
            <a:picLocks noChangeAspect="1"/>
          </p:cNvPicPr>
          <p:nvPr/>
        </p:nvPicPr>
        <p:blipFill>
          <a:blip r:embed="rId3"/>
          <a:stretch>
            <a:fillRect/>
          </a:stretch>
        </p:blipFill>
        <p:spPr>
          <a:xfrm>
            <a:off x="6719888" y="635816"/>
            <a:ext cx="3781425" cy="3981450"/>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5273040" y="4682848"/>
                <a:ext cx="5146766" cy="1221745"/>
              </a:xfrm>
              <a:prstGeom prst="rect">
                <a:avLst/>
              </a:prstGeom>
            </p:spPr>
            <p:txBody>
              <a:bodyPr wrap="square">
                <a:spAutoFit/>
              </a:bodyPr>
              <a:lstStyle/>
              <a:p>
                <a:pPr marL="285750" indent="-285750">
                  <a:buFont typeface="Arial" panose="020B0604020202020204" pitchFamily="34" charset="0"/>
                  <a:buChar char="•"/>
                </a:pPr>
                <a:r>
                  <a:rPr lang="en-US" dirty="0"/>
                  <a:t>Detection threshold introduces delay </a:t>
                </a:r>
              </a:p>
              <a:p>
                <a:pPr marL="285750" indent="-285750">
                  <a:buFont typeface="Arial" panose="020B0604020202020204" pitchFamily="34" charset="0"/>
                  <a:buChar char="•"/>
                </a:pPr>
                <a:r>
                  <a:rPr lang="en-US" dirty="0"/>
                  <a:t>The postsynaptic potential can have signiﬁcant latency </a:t>
                </a:r>
                <a:r>
                  <a:rPr lang="en-US" dirty="0" err="1"/>
                  <a:t>gj</a:t>
                </a:r>
                <a:r>
                  <a:rPr lang="en-US" dirty="0"/>
                  <a:t>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−9</m:t>
                        </m:r>
                      </m:sup>
                    </m:sSup>
                  </m:oMath>
                </a14:m>
                <a:r>
                  <a:rPr lang="en-US" dirty="0"/>
                  <a:t>S ; </a:t>
                </a:r>
                <a:r>
                  <a:rPr lang="en-US" dirty="0" err="1"/>
                  <a:t>gpost</a:t>
                </a:r>
                <a:r>
                  <a:rPr lang="en-US" dirty="0"/>
                  <a:t>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−8</m:t>
                        </m:r>
                      </m:sup>
                    </m:sSup>
                  </m:oMath>
                </a14:m>
                <a:r>
                  <a:rPr lang="en-US" dirty="0"/>
                  <a:t>S </a:t>
                </a:r>
              </a:p>
              <a:p>
                <a:pPr marL="285750" indent="-285750">
                  <a:buFont typeface="Arial" panose="020B0604020202020204" pitchFamily="34" charset="0"/>
                  <a:buChar char="•"/>
                </a:pPr>
                <a:r>
                  <a:rPr lang="en-US" dirty="0"/>
                  <a:t>Asymmetry (attenuation) possible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𝑝𝑟𝑒</m:t>
                        </m:r>
                      </m:sub>
                    </m:sSub>
                  </m:oMath>
                </a14:m>
                <a:r>
                  <a:rPr lang="en-US" dirty="0"/>
                  <a:t> &gt;&gt;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𝑝𝑜𝑠𝑡</m:t>
                        </m:r>
                      </m:sub>
                    </m:sSub>
                  </m:oMath>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273040" y="4682848"/>
                <a:ext cx="5146766" cy="1221745"/>
              </a:xfrm>
              <a:prstGeom prst="rect">
                <a:avLst/>
              </a:prstGeom>
              <a:blipFill>
                <a:blip r:embed="rId4"/>
                <a:stretch>
                  <a:fillRect l="-711" t="-2488" b="-5473"/>
                </a:stretch>
              </a:blipFill>
            </p:spPr>
            <p:txBody>
              <a:bodyPr/>
              <a:lstStyle/>
              <a:p>
                <a:r>
                  <a:rPr lang="en-US">
                    <a:noFill/>
                  </a:rPr>
                  <a:t> </a:t>
                </a:r>
              </a:p>
            </p:txBody>
          </p:sp>
        </mc:Fallback>
      </mc:AlternateContent>
      <p:sp>
        <p:nvSpPr>
          <p:cNvPr id="11" name="TextBox 10"/>
          <p:cNvSpPr txBox="1"/>
          <p:nvPr/>
        </p:nvSpPr>
        <p:spPr>
          <a:xfrm>
            <a:off x="1654630" y="5781574"/>
            <a:ext cx="8765177" cy="567583"/>
          </a:xfrm>
          <a:prstGeom prst="rect">
            <a:avLst/>
          </a:prstGeom>
          <a:noFill/>
        </p:spPr>
        <p:txBody>
          <a:bodyPr wrap="square" rtlCol="0">
            <a:spAutoFit/>
          </a:bodyPr>
          <a:lstStyle/>
          <a:p>
            <a:r>
              <a:rPr lang="en-US" sz="2400" b="1" dirty="0">
                <a:solidFill>
                  <a:srgbClr val="FFC000"/>
                </a:solidFill>
              </a:rPr>
              <a:t>This is almost like post neuron is an extension of pre-neuron i.e. direct electrical connection</a:t>
            </a:r>
          </a:p>
        </p:txBody>
      </p:sp>
      <p:sp>
        <p:nvSpPr>
          <p:cNvPr id="9" name="TextBox 8">
            <a:extLst>
              <a:ext uri="{FF2B5EF4-FFF2-40B4-BE49-F238E27FC236}">
                <a16:creationId xmlns:a16="http://schemas.microsoft.com/office/drawing/2014/main" id="{FCCC0D2C-BF6E-48AA-9615-014ECEBD38D6}"/>
              </a:ext>
            </a:extLst>
          </p:cNvPr>
          <p:cNvSpPr txBox="1"/>
          <p:nvPr/>
        </p:nvSpPr>
        <p:spPr>
          <a:xfrm>
            <a:off x="5990937" y="41302"/>
            <a:ext cx="5772727" cy="923330"/>
          </a:xfrm>
          <a:prstGeom prst="rect">
            <a:avLst/>
          </a:prstGeom>
          <a:noFill/>
        </p:spPr>
        <p:txBody>
          <a:bodyPr wrap="square" rtlCol="0">
            <a:spAutoFit/>
          </a:bodyPr>
          <a:lstStyle/>
          <a:p>
            <a:r>
              <a:rPr lang="en-US" b="1" dirty="0">
                <a:solidFill>
                  <a:srgbClr val="FF0000"/>
                </a:solidFill>
              </a:rPr>
              <a:t>Q1: Why are the input/output peaks shifted?</a:t>
            </a:r>
          </a:p>
          <a:p>
            <a:r>
              <a:rPr lang="en-US" b="1" dirty="0">
                <a:solidFill>
                  <a:srgbClr val="FF0000"/>
                </a:solidFill>
              </a:rPr>
              <a:t>Q3: At what condition and hence when does the output peak occur?</a:t>
            </a:r>
          </a:p>
        </p:txBody>
      </p:sp>
      <p:sp>
        <p:nvSpPr>
          <p:cNvPr id="14" name="TextBox 13">
            <a:extLst>
              <a:ext uri="{FF2B5EF4-FFF2-40B4-BE49-F238E27FC236}">
                <a16:creationId xmlns:a16="http://schemas.microsoft.com/office/drawing/2014/main" id="{FCF68751-1D89-3E67-9BAC-B1510C83920D}"/>
              </a:ext>
            </a:extLst>
          </p:cNvPr>
          <p:cNvSpPr txBox="1"/>
          <p:nvPr/>
        </p:nvSpPr>
        <p:spPr>
          <a:xfrm>
            <a:off x="1772194" y="5293720"/>
            <a:ext cx="3222653" cy="461665"/>
          </a:xfrm>
          <a:prstGeom prst="rect">
            <a:avLst/>
          </a:prstGeom>
          <a:noFill/>
        </p:spPr>
        <p:txBody>
          <a:bodyPr wrap="square">
            <a:spAutoFit/>
          </a:bodyPr>
          <a:lstStyle/>
          <a:p>
            <a:r>
              <a:rPr lang="en-US" sz="1200" dirty="0">
                <a:hlinkClick r:id="rId5"/>
              </a:rPr>
              <a:t>Seeing is relieving: electrical synapses between visualized neurons | Nature Neuroscience</a:t>
            </a:r>
            <a:endParaRPr lang="en-IN" sz="1200" dirty="0"/>
          </a:p>
        </p:txBody>
      </p:sp>
    </p:spTree>
    <p:extLst>
      <p:ext uri="{BB962C8B-B14F-4D97-AF65-F5344CB8AC3E}">
        <p14:creationId xmlns:p14="http://schemas.microsoft.com/office/powerpoint/2010/main" val="17475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143624"/>
            <a:ext cx="10515600" cy="422365"/>
          </a:xfrm>
        </p:spPr>
        <p:txBody>
          <a:bodyPr>
            <a:normAutofit fontScale="90000"/>
          </a:bodyPr>
          <a:lstStyle/>
          <a:p>
            <a:r>
              <a:rPr lang="en-US" dirty="0"/>
              <a:t>Proof of Existence of chemical signal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pic>
        <p:nvPicPr>
          <p:cNvPr id="6" name="Picture 5"/>
          <p:cNvPicPr>
            <a:picLocks noChangeAspect="1"/>
          </p:cNvPicPr>
          <p:nvPr/>
        </p:nvPicPr>
        <p:blipFill rotWithShape="1">
          <a:blip r:embed="rId3"/>
          <a:srcRect r="72721"/>
          <a:stretch/>
        </p:blipFill>
        <p:spPr>
          <a:xfrm>
            <a:off x="1653434" y="1105371"/>
            <a:ext cx="2313321" cy="4071920"/>
          </a:xfrm>
          <a:prstGeom prst="rect">
            <a:avLst/>
          </a:prstGeom>
        </p:spPr>
      </p:pic>
      <p:sp>
        <p:nvSpPr>
          <p:cNvPr id="7" name="Rectangle 6"/>
          <p:cNvSpPr/>
          <p:nvPr/>
        </p:nvSpPr>
        <p:spPr>
          <a:xfrm>
            <a:off x="1524000" y="5458074"/>
            <a:ext cx="8739052" cy="923330"/>
          </a:xfrm>
          <a:prstGeom prst="rect">
            <a:avLst/>
          </a:prstGeom>
        </p:spPr>
        <p:txBody>
          <a:bodyPr wrap="square">
            <a:spAutoFit/>
          </a:bodyPr>
          <a:lstStyle/>
          <a:p>
            <a:r>
              <a:rPr lang="en-US" dirty="0"/>
              <a:t> Where the </a:t>
            </a:r>
            <a:r>
              <a:rPr lang="en-US" dirty="0" err="1"/>
              <a:t>vagus</a:t>
            </a:r>
            <a:r>
              <a:rPr lang="en-US" dirty="0"/>
              <a:t> nerve of an isolated frog’s heart was stimulated, the heart rate decreased (upper panel). If the perfusion fluid from the stimulated heart was transferred to a second heart, its rate decreased as well (lower panel). </a:t>
            </a:r>
            <a:r>
              <a:rPr lang="en-US" dirty="0">
                <a:solidFill>
                  <a:srgbClr val="FF0000"/>
                </a:solidFill>
              </a:rPr>
              <a:t>How will you test that it is not electrical?</a:t>
            </a:r>
          </a:p>
        </p:txBody>
      </p:sp>
      <p:sp>
        <p:nvSpPr>
          <p:cNvPr id="8" name="TextBox 7"/>
          <p:cNvSpPr txBox="1"/>
          <p:nvPr/>
        </p:nvSpPr>
        <p:spPr>
          <a:xfrm>
            <a:off x="1928949" y="470263"/>
            <a:ext cx="8608422" cy="830997"/>
          </a:xfrm>
          <a:prstGeom prst="rect">
            <a:avLst/>
          </a:prstGeom>
          <a:noFill/>
        </p:spPr>
        <p:txBody>
          <a:bodyPr wrap="square" rtlCol="0">
            <a:spAutoFit/>
          </a:bodyPr>
          <a:lstStyle/>
          <a:p>
            <a:r>
              <a:rPr lang="en-US" sz="1600" dirty="0"/>
              <a:t>Is synapse purely electrical? Or are there chemicals that produce signal transfer as well?</a:t>
            </a:r>
          </a:p>
          <a:p>
            <a:r>
              <a:rPr lang="en-US" sz="1600" dirty="0"/>
              <a:t>It is difficult to study chemical like NT unlike electrical signals (a) they are transient ; (b) to confuse further, electrical signal appears at both end. So is chemical signal connecting electrical signal? </a:t>
            </a:r>
          </a:p>
        </p:txBody>
      </p:sp>
      <p:sp>
        <p:nvSpPr>
          <p:cNvPr id="9" name="Rectangle 8"/>
          <p:cNvSpPr/>
          <p:nvPr/>
        </p:nvSpPr>
        <p:spPr>
          <a:xfrm>
            <a:off x="6473784" y="-88412"/>
            <a:ext cx="3867149" cy="369332"/>
          </a:xfrm>
          <a:prstGeom prst="rect">
            <a:avLst/>
          </a:prstGeom>
        </p:spPr>
        <p:txBody>
          <a:bodyPr wrap="none">
            <a:spAutoFit/>
          </a:bodyPr>
          <a:lstStyle/>
          <a:p>
            <a:r>
              <a:rPr lang="en-US" dirty="0">
                <a:solidFill>
                  <a:schemeClr val="bg1">
                    <a:lumMod val="75000"/>
                  </a:schemeClr>
                </a:solidFill>
              </a:rPr>
              <a:t> German physiologist Otto Loewi 1926. </a:t>
            </a:r>
          </a:p>
        </p:txBody>
      </p:sp>
      <p:pic>
        <p:nvPicPr>
          <p:cNvPr id="10" name="Picture 9"/>
          <p:cNvPicPr>
            <a:picLocks noChangeAspect="1"/>
          </p:cNvPicPr>
          <p:nvPr/>
        </p:nvPicPr>
        <p:blipFill rotWithShape="1">
          <a:blip r:embed="rId3"/>
          <a:srcRect l="28409" b="43371"/>
          <a:stretch/>
        </p:blipFill>
        <p:spPr>
          <a:xfrm>
            <a:off x="4242271" y="1208035"/>
            <a:ext cx="6071069" cy="2305875"/>
          </a:xfrm>
          <a:prstGeom prst="rect">
            <a:avLst/>
          </a:prstGeom>
        </p:spPr>
      </p:pic>
      <p:pic>
        <p:nvPicPr>
          <p:cNvPr id="11" name="Picture 10"/>
          <p:cNvPicPr>
            <a:picLocks noChangeAspect="1"/>
          </p:cNvPicPr>
          <p:nvPr/>
        </p:nvPicPr>
        <p:blipFill rotWithShape="1">
          <a:blip r:embed="rId3"/>
          <a:srcRect l="28409" t="56094"/>
          <a:stretch/>
        </p:blipFill>
        <p:spPr>
          <a:xfrm>
            <a:off x="4242270" y="3592084"/>
            <a:ext cx="6071069" cy="1787817"/>
          </a:xfrm>
          <a:prstGeom prst="rect">
            <a:avLst/>
          </a:prstGeom>
        </p:spPr>
      </p:pic>
    </p:spTree>
    <p:extLst>
      <p:ext uri="{BB962C8B-B14F-4D97-AF65-F5344CB8AC3E}">
        <p14:creationId xmlns:p14="http://schemas.microsoft.com/office/powerpoint/2010/main" val="248442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55"/>
            <a:ext cx="10515600" cy="680223"/>
          </a:xfrm>
        </p:spPr>
        <p:txBody>
          <a:bodyPr>
            <a:noAutofit/>
          </a:bodyPr>
          <a:lstStyle/>
          <a:p>
            <a:r>
              <a:rPr lang="en-US" sz="3600" dirty="0"/>
              <a:t>Two Synapse Types: Electrical &amp; Chemical</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9</a:t>
            </a:fld>
            <a:endParaRPr lang="en-US"/>
          </a:p>
        </p:txBody>
      </p:sp>
      <p:pic>
        <p:nvPicPr>
          <p:cNvPr id="7" name="Picture 6"/>
          <p:cNvPicPr>
            <a:picLocks noChangeAspect="1"/>
          </p:cNvPicPr>
          <p:nvPr/>
        </p:nvPicPr>
        <p:blipFill>
          <a:blip r:embed="rId2"/>
          <a:stretch>
            <a:fillRect/>
          </a:stretch>
        </p:blipFill>
        <p:spPr>
          <a:xfrm>
            <a:off x="1999034" y="831575"/>
            <a:ext cx="8193933" cy="2869665"/>
          </a:xfrm>
          <a:prstGeom prst="rect">
            <a:avLst/>
          </a:prstGeom>
        </p:spPr>
      </p:pic>
      <p:pic>
        <p:nvPicPr>
          <p:cNvPr id="8" name="Picture 7"/>
          <p:cNvPicPr>
            <a:picLocks noChangeAspect="1"/>
          </p:cNvPicPr>
          <p:nvPr/>
        </p:nvPicPr>
        <p:blipFill>
          <a:blip r:embed="rId3"/>
          <a:stretch>
            <a:fillRect/>
          </a:stretch>
        </p:blipFill>
        <p:spPr>
          <a:xfrm>
            <a:off x="2170123" y="3701240"/>
            <a:ext cx="8086589" cy="2282851"/>
          </a:xfrm>
          <a:prstGeom prst="rect">
            <a:avLst/>
          </a:prstGeom>
        </p:spPr>
      </p:pic>
      <p:sp>
        <p:nvSpPr>
          <p:cNvPr id="9" name="TextBox 8"/>
          <p:cNvSpPr txBox="1"/>
          <p:nvPr/>
        </p:nvSpPr>
        <p:spPr>
          <a:xfrm>
            <a:off x="2660469" y="5812972"/>
            <a:ext cx="3435530" cy="646331"/>
          </a:xfrm>
          <a:prstGeom prst="rect">
            <a:avLst/>
          </a:prstGeom>
          <a:noFill/>
        </p:spPr>
        <p:txBody>
          <a:bodyPr wrap="square" rtlCol="0">
            <a:spAutoFit/>
          </a:bodyPr>
          <a:lstStyle/>
          <a:p>
            <a:r>
              <a:rPr lang="en-US" dirty="0"/>
              <a:t>Passive current flow through ions; </a:t>
            </a:r>
          </a:p>
          <a:p>
            <a:r>
              <a:rPr lang="en-US" dirty="0"/>
              <a:t>Not prevalent!</a:t>
            </a:r>
          </a:p>
        </p:txBody>
      </p:sp>
      <p:sp>
        <p:nvSpPr>
          <p:cNvPr id="10" name="TextBox 9"/>
          <p:cNvSpPr txBox="1"/>
          <p:nvPr/>
        </p:nvSpPr>
        <p:spPr>
          <a:xfrm>
            <a:off x="6344003" y="5830343"/>
            <a:ext cx="4355021" cy="646331"/>
          </a:xfrm>
          <a:prstGeom prst="rect">
            <a:avLst/>
          </a:prstGeom>
          <a:noFill/>
        </p:spPr>
        <p:txBody>
          <a:bodyPr wrap="square" rtlCol="0">
            <a:spAutoFit/>
          </a:bodyPr>
          <a:lstStyle/>
          <a:p>
            <a:r>
              <a:rPr lang="en-US" dirty="0"/>
              <a:t>Ion flow is modulated by neuro transmitters which open/close ion channels:</a:t>
            </a:r>
          </a:p>
        </p:txBody>
      </p:sp>
      <p:sp>
        <p:nvSpPr>
          <p:cNvPr id="11" name="Rectangle 10"/>
          <p:cNvSpPr/>
          <p:nvPr/>
        </p:nvSpPr>
        <p:spPr>
          <a:xfrm>
            <a:off x="8001356" y="831574"/>
            <a:ext cx="2037994" cy="369332"/>
          </a:xfrm>
          <a:prstGeom prst="rect">
            <a:avLst/>
          </a:prstGeom>
        </p:spPr>
        <p:txBody>
          <a:bodyPr wrap="none">
            <a:spAutoFit/>
          </a:bodyPr>
          <a:lstStyle/>
          <a:p>
            <a:r>
              <a:rPr lang="en-US" b="1" dirty="0">
                <a:solidFill>
                  <a:srgbClr val="FFC000"/>
                </a:solidFill>
              </a:rPr>
              <a:t>Chemical: Common</a:t>
            </a:r>
          </a:p>
        </p:txBody>
      </p:sp>
      <p:sp>
        <p:nvSpPr>
          <p:cNvPr id="12" name="Rectangle 11"/>
          <p:cNvSpPr/>
          <p:nvPr/>
        </p:nvSpPr>
        <p:spPr>
          <a:xfrm>
            <a:off x="4096740" y="554575"/>
            <a:ext cx="2247262" cy="923330"/>
          </a:xfrm>
          <a:prstGeom prst="rect">
            <a:avLst/>
          </a:prstGeom>
        </p:spPr>
        <p:txBody>
          <a:bodyPr wrap="square">
            <a:spAutoFit/>
          </a:bodyPr>
          <a:lstStyle/>
          <a:p>
            <a:r>
              <a:rPr lang="en-US" b="1" dirty="0">
                <a:solidFill>
                  <a:srgbClr val="C00000"/>
                </a:solidFill>
              </a:rPr>
              <a:t>Electrical: minority but found in all nervous systems</a:t>
            </a:r>
          </a:p>
        </p:txBody>
      </p:sp>
    </p:spTree>
    <p:extLst>
      <p:ext uri="{BB962C8B-B14F-4D97-AF65-F5344CB8AC3E}">
        <p14:creationId xmlns:p14="http://schemas.microsoft.com/office/powerpoint/2010/main" val="78736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73DC773E849E4FAF98599EEDE938D1" ma:contentTypeVersion="15" ma:contentTypeDescription="Create a new document." ma:contentTypeScope="" ma:versionID="3c4033cbaca881d733eb2d7593fe1a1b">
  <xsd:schema xmlns:xsd="http://www.w3.org/2001/XMLSchema" xmlns:xs="http://www.w3.org/2001/XMLSchema" xmlns:p="http://schemas.microsoft.com/office/2006/metadata/properties" xmlns:ns3="d7459d5d-92a6-4cc1-a2c9-6e933908d977" xmlns:ns4="2e2712eb-40ce-43e7-b01a-7193b7d3f3f9" targetNamespace="http://schemas.microsoft.com/office/2006/metadata/properties" ma:root="true" ma:fieldsID="d09f22669a91943eff251976698d378b" ns3:_="" ns4:_="">
    <xsd:import namespace="d7459d5d-92a6-4cc1-a2c9-6e933908d977"/>
    <xsd:import namespace="2e2712eb-40ce-43e7-b01a-7193b7d3f3f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59d5d-92a6-4cc1-a2c9-6e933908d9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712eb-40ce-43e7-b01a-7193b7d3f3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e2712eb-40ce-43e7-b01a-7193b7d3f3f9" xsi:nil="true"/>
  </documentManagement>
</p:properties>
</file>

<file path=customXml/itemProps1.xml><?xml version="1.0" encoding="utf-8"?>
<ds:datastoreItem xmlns:ds="http://schemas.openxmlformats.org/officeDocument/2006/customXml" ds:itemID="{B0E5C7A5-AA4B-4B2B-9D2E-F4749158EB34}">
  <ds:schemaRefs>
    <ds:schemaRef ds:uri="http://schemas.microsoft.com/sharepoint/v3/contenttype/forms"/>
  </ds:schemaRefs>
</ds:datastoreItem>
</file>

<file path=customXml/itemProps2.xml><?xml version="1.0" encoding="utf-8"?>
<ds:datastoreItem xmlns:ds="http://schemas.openxmlformats.org/officeDocument/2006/customXml" ds:itemID="{DF7298DC-D2C3-4CB1-85B8-03C591C13B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459d5d-92a6-4cc1-a2c9-6e933908d977"/>
    <ds:schemaRef ds:uri="2e2712eb-40ce-43e7-b01a-7193b7d3f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41AE37-7370-4FA5-AA0A-B44DEEC703B9}">
  <ds:schemaRefs>
    <ds:schemaRef ds:uri="http://purl.org/dc/elements/1.1/"/>
    <ds:schemaRef ds:uri="http://schemas.microsoft.com/office/2006/documentManagement/types"/>
    <ds:schemaRef ds:uri="http://purl.org/dc/terms/"/>
    <ds:schemaRef ds:uri="2e2712eb-40ce-43e7-b01a-7193b7d3f3f9"/>
    <ds:schemaRef ds:uri="http://purl.org/dc/dcmitype/"/>
    <ds:schemaRef ds:uri="http://schemas.microsoft.com/office/2006/metadata/properties"/>
    <ds:schemaRef ds:uri="http://schemas.microsoft.com/office/infopath/2007/PartnerControls"/>
    <ds:schemaRef ds:uri="http://schemas.openxmlformats.org/package/2006/metadata/core-properties"/>
    <ds:schemaRef ds:uri="d7459d5d-92a6-4cc1-a2c9-6e933908d9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28052</TotalTime>
  <Words>1147</Words>
  <Application>Microsoft Office PowerPoint</Application>
  <PresentationFormat>Widescreen</PresentationFormat>
  <Paragraphs>144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EE746 Neuromorphic Engineering Lecture 3a: Synapse</vt:lpstr>
      <vt:lpstr>Goal of this Lecture</vt:lpstr>
      <vt:lpstr>Synaptic Model of Learning / Memory</vt:lpstr>
      <vt:lpstr>Electrical Synapse</vt:lpstr>
      <vt:lpstr>Electrical Synapses</vt:lpstr>
      <vt:lpstr>Coupling between neurons</vt:lpstr>
      <vt:lpstr>Model of a synapse</vt:lpstr>
      <vt:lpstr>Proof of Existence of chemical signal</vt:lpstr>
      <vt:lpstr>Two Synapse Types: Electrical &amp; Chemical</vt:lpstr>
      <vt:lpstr>Electrical vs. Chemical Synapses</vt:lpstr>
      <vt:lpstr>Chemical Synapse</vt:lpstr>
      <vt:lpstr>Details</vt:lpstr>
      <vt:lpstr>Timing Delay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Udayan Ganguly Ganguly</cp:lastModifiedBy>
  <cp:revision>457</cp:revision>
  <dcterms:created xsi:type="dcterms:W3CDTF">2017-07-17T10:52:55Z</dcterms:created>
  <dcterms:modified xsi:type="dcterms:W3CDTF">2024-01-18T08:44:23Z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0x0101003A73DC773E849E4FAF98599EEDE938D1</vt:lpwstr>
  </property>
</Properties>
</file>