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sldIdLst>
    <p:sldId id="256" r:id="rId2"/>
    <p:sldId id="257" r:id="rId3"/>
    <p:sldId id="258" r:id="rId4"/>
    <p:sldId id="259" r:id="rId5"/>
    <p:sldId id="262" r:id="rId6"/>
    <p:sldId id="260" r:id="rId7"/>
    <p:sldId id="261" r:id="rId8"/>
    <p:sldId id="263" r:id="rId9"/>
    <p:sldId id="264" r:id="rId10"/>
    <p:sldId id="280" r:id="rId11"/>
    <p:sldId id="265" r:id="rId12"/>
    <p:sldId id="266" r:id="rId13"/>
    <p:sldId id="267" r:id="rId14"/>
    <p:sldId id="268" r:id="rId15"/>
    <p:sldId id="269" r:id="rId16"/>
    <p:sldId id="270" r:id="rId17"/>
    <p:sldId id="271" r:id="rId18"/>
    <p:sldId id="272" r:id="rId19"/>
    <p:sldId id="273" r:id="rId20"/>
    <p:sldId id="274" r:id="rId21"/>
    <p:sldId id="275" r:id="rId22"/>
    <p:sldId id="282" r:id="rId23"/>
    <p:sldId id="281"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5AE"/>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5584" autoAdjust="0"/>
  </p:normalViewPr>
  <p:slideViewPr>
    <p:cSldViewPr snapToGrid="0">
      <p:cViewPr varScale="1">
        <p:scale>
          <a:sx n="80" d="100"/>
          <a:sy n="80" d="100"/>
        </p:scale>
        <p:origin x="384"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1-10-05T12:05:51.824"/>
    </inkml:context>
    <inkml:brush xml:id="br0">
      <inkml:brushProperty name="width" value="0.05292" units="cm"/>
      <inkml:brushProperty name="height" value="0.05292" units="cm"/>
      <inkml:brushProperty name="color" value="#0070C0"/>
    </inkml:brush>
  </inkml:definitions>
  <inkml:trace contextRef="#ctx0" brushRef="#br0">26729 736 21887 0,'-7'-11'960'0,"7"11"208"0,-5-9-928 0,0 3-240 15,0-3 0-15,1 2 0 0,4 7 1024 0,0 0 144 0,-5-8 48 0,5 8 0 16,-4-7-608-16,4 7-112 0,0 0-32 0,0 0 0 16,-4-6-320-16,4 6-144 0,0 0 128 0,0 0-128 15,0 0 0-15,0 0 0 0,0 0 0 0,0 0 0 16,-7 7-192-16,2 2 192 0,0 1-160 0,0 2 160 15,-2 0-128-15,-1 1 128 0,-1 0 0 0,0 3-144 16,-1 2 144-16,-2 0 0 0,-4 8 0 0,-1 3 0 16,0-3 128-16,-2 5-128 0,-3 2 160 0,1 1-160 15,-2-2 288-15,1 0-32 0,-1-2-16 0,-1-3 0 16,1-1 208-16,-1-3 64 0,0-2 0 0,-1 0 0 16,-2-1 64-16,0-2 0 0,3-1 16 15,0-3 0-15,2-1-176 0,1 0-32 0,2-1-16 16,0-1 0-16,1 2-80 0,1 0-16 0,2-3 0 15,2 2 0-15,-1-1-80 0,3 1-32 0,-1 0 0 0,0 1 0 0,1-3-160 16,-2 2 0-16,1 0 144 0,0 1-144 0,2-1 0 16,-1-1 128-16,1 5-128 0,-1-2 0 0,1 2 0 15,1 1 0-15,0-1 0 0,0 1 0 0,-2 0 0 16,2-1-320-16,2-1 64 0,1 0 16 16,-2 1-544-16,3-3-112 0,1-1-32 15,1 1-8896-15,-1-1-1776 0</inkml:trace>
  <inkml:trace contextRef="#ctx0" brushRef="#br0" timeOffset="964.84">25290 1553 8287 0,'0'0'736'0,"0"0"-592"0,0 0-144 0,-10 0 0 0,10 0 1024 0,-9 0 192 16,9 0 16-16,0 0 16 0,0 0 32 0,0 0 16 16,0 0 0-16,0 0 0 0,0 0 320 0,0 0 64 15,-6-6 16-15,6 6 0 0,0 0-320 0,0 0-64 16,0 0-16-16,0 0 0 0,0 0-128 0,0 0-16 15,0 0-16-15,0 0 0 0,0 0-112 0,9-4 0 16,-9 4-16-16,0 0 0 0,10-1-352 0,-10 1-64 0,13 1-16 0,-1 3 0 16,-3 0-304-16,0 4-64 0,-9-8-16 0,11 6 0 15,-1 1-192-15,-1 0 128 0,0 4-128 0,2 1 0 16,-2-3 128-16,0 2-128 0,-1-3 0 16,1 1 0-16,1 0 0 0,0-1 128 15,-3 0-128-15,3-1 0 0,-1-2 128 0,0 0 0 0,-9-5-128 16,10 4 192-16,-1 1-192 0,0 0 144 15,1 1-144-15,-3-1 128 0,-7-5-128 0,11 5 0 0,-1 2 0 16,2-1 0 0,0 1-1536-16,2 3-320 0,2 3-80 0,3 0-16 15</inkml:trace>
</inkml:ink>
</file>

<file path=ppt/ink/ink2.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1-10-01T12:46:53.745"/>
    </inkml:context>
    <inkml:brush xml:id="br0">
      <inkml:brushProperty name="width" value="0.05292" units="cm"/>
      <inkml:brushProperty name="height" value="0.05292" units="cm"/>
      <inkml:brushProperty name="color" value="#0070C0"/>
    </inkml:brush>
  </inkml:definitions>
  <inkml:trace contextRef="#ctx0" brushRef="#br0">29680 6325 25791 0,'0'0'1152'0,"-2"-8"224"0,-1-1-1104 0,3 9-272 0,-1-9 0 0,1 9 0 16,0-11 1456-16,0 11 224 0,0 0 48 0,0 0 16 0,0 0-608 0,0 0-128 0,0 0-32 0,0 0 0 15,0 0-432-15,0 0-96 0,6 11 0 0,0-1-16 16,-2 1-112-16,-1 3-32 0,0 3 0 0,0 1 0 16,-1 2 64-16,1-1 16 0,0 1 0 0,-1 1 0 15,-1 4-144-15,1-5-32 0,-2 1 0 0,1 0 0 16,-1-1-192-16,0 1 0 0,0-2 0 15,1-1 0-15,1-2 0 16,-1 1 0-16,0 0 0 0,2-1 0 16,-1-3-304-16,1 0-144 0,0 1-48 0,2-2 0 0,-5-12-2192 15,5 10-432-15,-5-10-80 0,0 0-10672 0</inkml:trace>
  <inkml:trace contextRef="#ctx0" brushRef="#br0" timeOffset="230">29748 6287 28559 0,'-17'-4'2544'0,"-1"-1"-2032"0,-2-2-512 0,1 2 0 15,1 0 1024-15,1 0 96 0,0 1 32 0,2 0 0 0,2 1-320 0,2 1-64 16,0-2-16-16,2 0 0 0,3 0-464 0,6 4-96 16,0 0 0-16,-7-6-16 0,2-1 64 0,5 7 16 15,-3-9 0-15,3 1 0 0,0 8 256 0,4-9 48 16,1 0 16-16,-5 9 0 0,12-8-256 0,1 3-32 15,0 0-16-15,3-1 0 0,2 2-272 0,2-2 0 0,-1-1 0 0,1 0 0 16,-1 1 0-16,2 2 0 0,1 3 0 16,0 0-144-1,1 0-1648-15,-3 1-336 0,1 2-64 0,0 1-8272 0,-1 1-1648 16</inkml:trace>
  <inkml:trace contextRef="#ctx0" brushRef="#br0" timeOffset="454">29645 6789 33567 0,'-22'7'1488'0,"10"-4"304"0,2 0-1424 0,3 0-368 0,7-3 0 0,0 0 0 16,0 0 1136-16,0 0 144 0,-5-3 48 0,5 3 0 16,0 0-768-16,3-10-160 0,2-1-16 0,3 2-16 0,1-3-368 15,1 2 0-15,2 0-192 0,0 0 64 0,1 1 128 0,0 0 0 16,1 0-144-16,1 0 144 0,-2-2 0 0,1 4 0 15,2 3 0-15,-2-2 0 16,-1 0-1280-16,1-1-176 0,1 2-32 16,-2 1-9200-16,-2 3-1824 0</inkml:trace>
  <inkml:trace contextRef="#ctx0" brushRef="#br0" timeOffset="739.02">29846 6530 33567 0,'0'0'1488'0,"-9"1"304"0,-3-2-1424 0,2-1-368 0,-1 2 0 0,11 0 0 0,0 0 880 0,-9 6 96 0,3 0 32 16,6-6 0-16,-4 10-720 0,0 1-144 0,1-2-16 0,2 0-128 15,1-9 0-15,0 12 0 0,0 1 0 16,0 0 0-16,0 0 0 0,1 0 0 0,-1 0 0 0,2 0 0 16,-1-1 0-16,1 0 0 0,2 1 0 0,2-2 0 15,-1 1 0-15,0-3 0 0,1 2 0 16,1-4 0-16,-7-7-128 0,7 11 128 0,-7-11-208 0,7 6 80 31,-7-6-352-31,11 0-64 0,-1-1-16 0,1-4 0 16,-1-2-272-16,1-3-48 0,-2-2-16 0,1 3 0 15,0-3-1344-15,1 1-288 0,-1 0-48 0,-1 1-8960 0</inkml:trace>
  <inkml:trace contextRef="#ctx0" brushRef="#br0" timeOffset="1333.64">29898 6793 17503 0,'-14'8'768'0,"6"-4"176"0,-1 0-752 0,1 0-192 0,8-4 0 0,-8 3 0 0,8-3 1104 0,0 0 192 16,0 0 48-16,-9 6 0 0,1-5-1088 0,8-1-256 0,0 0 0 0,-6 0 0 15,6 0 0-15,0 0 0 0,0 0-208 0,0 0 80 16,-5-7 592-16,5 7 128 0,0 0 32 0,0-10 0 16,1 2 240-16,1 0 48 0,1-1 16 0,1 0 0 0,-4 9-416 15,4-8-64-15,0 2-32 0,-4 6 0 16,5-9-272-16,0 2-144 0,-5 7 160 0,7-9-160 0,-7 9 192 0,8-7-48 16,-8 7-16-16,7-6 0 0,1 1 80 0,-8 5 16 15,0 0 0-15,11-5 0 0,-11 5-80 0,9-4-16 16,-9 4 0-16,0 0 0 0,10-4-128 0,-10 4 0 15,0 0 0-15,0 0 0 16,0 0-416-16,0 0-112 0,11-2-32 0,-11 2 0 16,0 0-720-16,0 0-160 0,11-1-32 0,-11 1-9952 0</inkml:trace>
  <inkml:trace contextRef="#ctx0" brushRef="#br0" timeOffset="15799.82">26965 5096 13823 0,'-3'-8'1216'0,"1"0"-960"0,2 8-256 0,-3-12 0 0,3-1 1616 0,1 1 288 0,3 1 48 0,1 0 16 16,1 2-576-16,1-4-112 0,1-1-32 0,1-1 0 15,1 1-320-15,1-2-64 0,1 2-16 0,0-2 0 16,-2 2-256-16,1 2-48 0,-1 1-16 0,2 0 0 15,-2 2 208-15,1 0 32 0,-2 2 16 0,1 2 0 16,1 3 48-16,-11 2 16 0,9-6 0 0,-9 6 0 16,10 6-384-16,1-1-80 0,-4 4 0 0,1 3-16 15,0-1-192-15,-1 4-48 0,-1 2 0 0,-1 2 0 16,-1 2 0-16,0-3 0 0,0 1 0 0,-1 4 0 16,-1 6 48-16,1 1 0 0,-2-3 0 0,0 4 0 0,1 2 0 0,-1 2 0 15,-1 2 0-15,1-1 0 0,1 1 0 0,-2-1 0 16,0 1 0-16,0-3 0 0,0-2-48 0,0-1-128 15,0-2 192-15,0 1-64 0,1 3 0 0,-1-3-128 16,-1-3 192-16,-2 2-64 0,4 2-128 0,-1 0 192 16,-1 1-192-16,0-2 192 0,1-2 16 0,0-2 16 15,0 2 0-15,0 2 0 0,1-3-224 0,-1 0 0 16,0 1 0-16,-1-5 0 0,-1 2 144 0,0-3-16 16,-2 0 0-16,1 5 0 0,-1 1-128 0,0 1 0 15,1-2 0-15,-1 2 0 0,0 1 0 0,0 1 0 0,-1 1 0 16,1-3 0-16,0 1 128 0,0-2 0 0,0-1 0 0,1 1 0 15,1-1 0-15,0-2 0 0,1-3 0 0,1-1 0 16,1-2 0-16,2 0 0 0,0-5 0 0,1 2 0 16,0 1-128-16,1-1 0 0,3 1 0 0,-2-1 0 15,2-3 0-15,0-1 0 0,1 0 0 0,1 1 0 16,2-2 128-16,0 1-128 0,1 1 128 0,0-2-128 16,1 0 128-16,0 0-128 0,1 0 0 0,0-3 128 15,1-1-128-15,1 1 128 0,0-1-128 0,-1 1 128 16,-2-1-128-16,3-1 128 0,1-1-128 0,0-1 128 15,2-2-128-15,1-2 0 0,1-2 0 0,1-2 128 16,2-3-128-16,3-2 160 0,0-1-160 0,4-1 160 16,0-4-160-16,1 4 0 0,-1-5 0 0,0 3 128 15,-1 1-128-15,-2 3 0 0,-5-3 0 0,0 2 0 16,-2-2 0-16,-2-1 0 0,-3 0 0 0,0 1 0 0,-2 2 0 0,2 0 128 16,-1-1-128-16,-1-2 0 15,0 1 128-15,0-2-128 0,0 0 128 0,2-3-128 0,0-3 256 0,0-1-16 16,0 0-16-16,1 1 0 0,-1-5-64 0,0 1-16 15,0 1 0-15,0-1 0 0,-2-2-144 0,1 0 0 16,-2-1 0-16,-1-1 0 0,0 1 192 0,-1 2-64 16,-2 2 0-16,0-1 0 0,-4 2 0 0,2 1-128 15,-2 1 192-15,0 0-64 0,-4 3-128 0,2 0 160 16,-1-1-160-16,-1 0 160 0,0-2 32 0,-2 2 0 0,0-2 0 0,-2 1 0 16,0 0-192-16,0-3 192 15,-1 1-192-15,-1-1 192 0,-2 1-192 0,0-1 0 0,-3-1 0 0,-2 2 128 16,1 1-128-16,-2-2 0 0,-1 1 144 0,-1 2-144 15,-2-1 0-15,1 2 128 0,-2-2-128 0,0 1 0 16,-4 1 0-16,2 1 128 0,4 0-128 0,-2 1 0 16,-1-1 0-16,2 0 0 0,2 0 0 0,1 0 128 15,0-2-128-15,1-4 0 0,0 0 0 0,2-2 0 16,-1-1 0-16,1-3 0 0,-1-2 128 0,2 1-128 16,0 0 0-16,4-1 128 0,0 2-128 0,0 2 0 15,-1-4 0-15,1 3 128 0,0 3-128 0,0 1 0 16,1-1 0-16,0 1 144 0,1 0-144 0,1 1 0 15,-1 1 128-15,0 1-128 0,2-1 0 0,1 0 0 16,0-1 0-16,1-2 0 0,2 0 0 0,0 2 0 16,-1 1 128-16,2-1-128 0,0 2 0 0,1 3 0 15,0 0 0-15,1 1 0 0,0 0 0 0,1 4 0 0,1 1 0 16,-1 2 0-16,0-1 0 0,1 1 0 0,1-2 0 16,0 4 0-16,-1-1 0 0,0 3 0 0,-1-1 0 0,1 2-176 15,0 1 176-15,3 2-208 16,0 0-1392-1,1 2-256-15,0 2-64 0,1 1-11872 0,0 3-2368 0</inkml:trace>
  <inkml:trace contextRef="#ctx0" brushRef="#br0" timeOffset="18131.72">26544 14622 22111 0,'0'0'1968'0,"0"0"-1584"15,0 0-384-15,0 0 0 0,6-8 1344 0,3 1 176 16,3 4 32-16,-2-1 16 0,-2-2-912 0,-8 6-176 16,13-2-32-16,0 0-16 0,-1 2 144 0,0 2 16 15,-12-2 16-15,14 4 0 0,-2 1 144 0,1 1 16 16,0 1 16-16,1 1 0 0,2 0-208 0,1 1-32 15,1-1-16-15,3 2 0 0,0-1-160 0,1 0-48 16,-1-1 0-16,1 0 0 0,0 1-112 0,2-1-16 16,-1-2-16-16,-1 2 0 0,1 0 32 0,-4 1 16 0,-1 0 0 15,1 0 0-15,-2 0 112 0,1 2 32 0,-1-1 0 0,-2 2 0 16,-2 1-112-16,0 1 0 0,0 2-16 0,-1 1 0 16,0 0-80-16,0 3-16 0,-2-3 0 0,1 2 0 15,-2 2-144-15,0 1 160 0,-1-5-160 0,-2 3 160 16,-1-1-32-16,1 1-128 0,-3 1 192 0,1-1-64 15,-1 3-128-15,-3 0 0 0,0 3 0 0,0 0-176 16,-4 3 176-16,-1 0 0 0,-2-2 0 0,0 0 0 16,-1 1 0-16,0-1 144 0,-1 0-144 0,0 0 0 15,0-1 176-15,1-4-176 0,-3-3 160 0,2-2-160 16,1 0 128-16,-1-4-128 0,-1-1 0 0,1 1 144 16,-2-1-144-16,2-1 0 0,0 0 0 0,0-1 128 15,1 1-128-15,-1-3 0 0,0 1 0 0,2 0 0 0,1 1 0 16,-1-2 0-16,1 3 0 0,0 0 0 15,3-3 0-15,-1 1 0 0,0 0-128 0,0 2 128 0,1-1 0 0,-1 2-144 16,0-2 144-16,2 2 0 0,-1 0 0 0,1 1 0 16,-1 1 0-16,2 1 0 0,-3-4 0 0,1 2 0 15,1 2 0-15,0-1 0 0,1 0 0 0,1 1 0 16,0 0 128-16,0-2-128 0,0 2 0 0,0-2 0 16,3 0 0-16,-1 1 0 0,-1-2 0 0,2 1 0 15,-2-3 0-15,2 3 0 0,-2-4 0 0,2 2 0 16,-3-11 0-16,4 12 0 0,-2-1 0 0,2 0 0 15,-4-11-176-15,8 10 176 0,0-1 0 0,0-1 0 16,1 0 0-16,1 0 0 0,-1 0 0 0,3-2 0 16,0 1 0-16,1-1 0 0,0 2 0 0,1-1 0 0,-2-1 0 0,2 1 0 15,1-2 0-15,0 1 0 0,1 1 144 0,0-1-144 16,2 1 144-16,0-1-144 0,-1 1 192 0,1-1-192 16,2 1 160-16,-1-3-160 0,0 1 128 0,-1 0-128 15,0 1 0-15,-1-1 0 0,-1 0 128 0,-1-4-128 16,2 2 0-16,0-1 192 0,0 0-192 0,0-2 192 15,-1-2-192-15,0 0 0 0,-1-1 0 0,1-1 0 16,-1-1 0-16,2 0 128 0,0-3-128 0,2-1 128 16,2 2-128-16,-3-3 160 0,-1 1-160 0,0 0 160 15,1-2-160-15,1 1 160 0,0-1-160 0,-1 1 160 16,0 1-160-16,0-3 0 0,-1 0 0 0,-1 1 128 16,0-1 0-16,-1 0 0 0,1-1 0 0,-2 1 0 15,-2 1-128-15,1-2 0 0,-2-2 0 0,-2 2 128 0,-2-2 0 0,1-1-128 16,-2 0 192-16,0 3-64 0,-1-2 48 0,0 0 0 15,-2 2 0-15,0-2 0 0,-1 2-16 0,1 0 0 16,0 2 0-16,-2 1 0 0,0-1-32 0,0-2-128 16,2 2 192-16,-2-1-64 0,-1 0-128 0,0 2 0 15,0-1 144-15,0 2-144 0,0 1 128 0,0-2-128 16,-1 1 128-16,-2 1-128 0,1 0 128 0,-1 0-128 16,3 8 128-16,-2-10-128 0,-2-1 0 15,0 2 144-15,0-1-144 0,-1 1 0 0,2-2 128 0,0 1-128 16,1-1 0-16,-1 1 0 0,1-2 128 0,-1 1-128 15,0-3 0-15,1 3 0 0,-1-5 0 0,1 2 0 16,-1 1 0-16,0-2 0 0,-1 0 0 0,1-2 0 16,-3-1 128-16,1 1-128 0,0 0 128 0,-2 0-128 0,1-3 192 0,-1 3-192 15,2 2 144-15,-1-2-144 0,-1 0 0 0,-1-2 144 16,-1 2-144-16,-1 1 0 0,1-1 144 0,1 0-144 16,0 1 0-16,-1 2 144 0,-2-3-144 0,2 0 0 15,0 2 144-15,0 1-144 0,-1-2 0 0,0 2 144 16,0 1-144-16,0 0 0 0,-1-1 144 0,1 1-144 15,-1-3 128-15,1 2-128 0,1 1 128 0,0-6-128 16,-2 1 0-16,1 1 0 0,-2-1 0 0,2 1 128 16,-2-1-128-16,1 2 0 0,2-2 0 0,0 2 0 15,-1 0 0-15,1 2 0 0,1 2 0 0,1-1 0 16,1-1 0-16,-1-2 0 0,2 2 0 0,0 1 0 16,0 0 0-16,1-3 0 0,1 2 0 0,0-2 128 15,2 1-128-15,0 0 0 0,1 0 0 0,0-1 0 16,1 0 0-16,0-1 0 0,2 4 0 0,0-2 0 15,-1 0 0-15,2 0 0 0,1 0 0 0,1 2 0 16,0-2 0-16,1-1 0 0,0-1 0 0,3 0 0 0,0 0 0 0,2 0 0 16,0 0 0-16,1-1-128 0,0 1 128 0,1 3 0 15,-2-2 0-15,2 2-128 0,2-2-96 0,-1 2-16 16,0 1 0-16,0 1 0 16,0 2-1776-16,-2-1-352 0,0 1-80 0</inkml:trace>
  <inkml:trace contextRef="#ctx0" brushRef="#br0" timeOffset="23330.17">25175 15708 22975 0,'-16'-8'1024'0,"6"4"192"0,-3 0-960 0,0-1-256 0,0 0 0 0,1-2 0 0,0 1 1056 0,3 0 160 16,0 0 48-16,0 1 0 0,0-2-512 0,2 3-112 16,1-2 0-16,0-1-16 0,1 2-16 0,0 0 0 15,5 5 0-15,-7-4 0 0,2 0 0 0,5 4 0 16,0 0 0-16,0 0 0 0,0 0-64 0,0 0-16 15,0 0 0-15,0 0 0 0,0 0-160 0,0 0-48 0,0 0 0 0,0 0 0 16,0 0-192-16,0 0-128 0,9 7 128 0,2 0-128 16,-1 1 0-16,1 1 0 0,-1 2 0 0,2-1 0 15,0 2 0-15,1 0 0 0,-2 1 0 0,4 2 0 16,-2 0 0-16,0 2 0 16,0 1 0-16,0-3-128 0,-3 2 128 0,2 2 0 0,-2 0 0 0,2 1 0 15,-1-1 0-15,-1 1 0 0,-1-1 0 0,0 2 0 16,2 0 0-16,-1-1 0 0,-2-2 0 0,1-1 0 15,0 0 0-15,2 0 0 0,-4 0 0 0,1 0 0 16,0-2 0-16,0 0 0 0,0-2 0 0,-2 2 0 16,1 0 0-16,1-1 0 0,-3 0 0 0,0-1 0 15,0-2 0-15,0 2 0 0,1-3 0 0,-1 2 128 16,-1 0-128-16,1 0 0 0,0 1 0 0,2-2 0 16,-1 0 0-16,1 0 0 0,-1-1 0 0,3 0 0 15,2 0 0-15,1-3 0 0,-1 1 0 0,0 0 0 0,-11-8 0 16,14 6 0-16,0-1 0 0,1-1 0 0,-1-1 128 0,0-1-128 15,2-2 128-15,0-3-128 0,-1 0 128 0,1-2-128 16,0 0 160-16,1-2-160 0,0-2 160 0,-1 0-160 16,0-3 160-16,0 2-160 0,-3-3 192 0,1 0-64 15,2-1-128-15,-2 1 192 0,0-2-64 0,2 0 0 16,0 0-128-16,1-2 192 0,0 0-192 0,1-3 0 16,-1 1 0-16,2 1 0 0,0-1 0 0,-1 1 0 15,-1-1 0-15,-1-2 0 0,2-2 128 0,-3 1-128 16,-2-1 0-16,0-1 0 0,-1 0 176 0,-1-1-176 15,-2-1 192-15,-1 2-192 0,-3 1 544 0,-3-1 0 16,1 0 0-16,-2 0 0 0,-1 1 32 0,-1 2 0 16,-2 1 0-16,1 1 0 0,-2-1-192 0,-1 2-16 0,-1 0-16 15,0 3 0-15,-2 2-96 0,2 0-32 0,-2 0 0 0,1 0 0 16,-2 0-224-16,-1 3 144 0,-1-1-144 0,1 5 128 16,2-5-128-16,-1 2 0 0,0-1 0 0,0-1 128 15,0 0-128-15,-1 0 0 0,3 1 0 0,-1 1 0 31,0-1-672-31,1 0-16 0,2-2 0 16,1-1 0-16,0-4-2736 0,3-4-544 16</inkml:trace>
  <inkml:trace contextRef="#ctx0" brushRef="#br0" timeOffset="24379.17">25120 6404 28559 0,'-5'-6'2544'0,"0"-2"-2032"16,-1-1-512-16,4 0 0 0,2 0 384 0,4 0 0 15,0-1-16-15,2 1 0 0,3 2-48 0,2 0 0 16,-1 0 0-16,2 1 0 0,2-3-64 0,-1 0-32 15,0 0 0-15,0 1 0 0,0 0-48 0,-1 1-16 16,-2 1 0-16,0 2 0 0,-10 4-160 0,11-4 0 16,2 1 144-16,-2 2-144 0,-11 1 176 0,12 0-48 15,-12 0 0-15,13 3 0 0,-2-1 64 0,1 2 0 16,-2 2 0-16,1 1 0 0,-2 2-32 0,1 2 0 16,0-2 0-16,-1 3 0 0,1 2-32 0,1 3-128 0,0 1 192 15,1 3-64-15,1 1-128 16,1 0 192-16,3 1-192 0,-1 0 192 0,-2-2-192 15,3 0 0-15,3 0 144 0,1 0-144 0,1-2 0 0,0 2 144 0,-1 1-144 0,2-1 0 16,2 0 144-16,0 0-144 0,-3 0 0 0,-1-2 144 16,0-1-144-16,-2-2 0 0,0-3 0 0,-1 0 128 15,1 1 0-15,0-1-128 0,-1-2 192 0,1-3-64 16,2-3 192-16,1 0 16 0,1-4 16 0,0-1 0 16,1-1 128-16,-2-1 32 0,-3-2 0 0,2-2 0 15,0 0-64-15,0-2-16 0,0 0 0 0,0-1 0 16,-2-3-192-16,-1 2-48 0,1 1 0 0,-1 0 0 15,0 1-64-15,-2 0-128 0,-3 0 176 0,-1 0-176 0,1-2 192 16,-3 2-192-16,-1-1 192 0,0 1-192 16,-1-4 160-16,0 2-160 0,0-4 128 0,1-2-128 0,-4-5 192 0,2 0-32 15,-1-1-16-15,1-5 0 0,-2-4 64 0,-1-5 16 16,-3 0 0-16,-1-2 0 0,-1-1 16 0,-2 0 0 16,1 1 0-16,-5 0 0 0,-2 2-48 0,0 3-16 15,1 2 0-15,-4 0 0 0,-2 1 128 0,-2 1 16 16,1-1 16-16,-1 4 0 0,-1 1-96 0,-1 3-32 15,-3 0 0-15,0 2 0 0,0 3-208 0,-1 3 0 16,-1 1 0-16,-1 4 0 16,-1 2-320-16,-5 7-176 15,-4 5-16-15,-1 7-16 16,-1 4-2208-16,-2 6-432 0,-2 4-96 16</inkml:trace>
  <inkml:trace contextRef="#ctx0" brushRef="#br0" timeOffset="26831.62">28488 14786 10127 0,'0'0'896'0,"0"0"-704"0,0 0-192 0,0 0 0 0,0 0 2608 0,0 0 480 15,-7-6 112-15,2-1 0 0,5 7-1344 0,-4-10-288 0,4 10-48 0,0 0-16 16,-3-11-288-16,3 11-64 0,3-9-16 0,-3 9 0 15,5-9-240-15,2 2-64 16,0 1 0-16,1-1 0 0,0 1-48 0,4 1-16 16,3-2 0-16,5-1 0 0,2-1 96 0,4 0 16 15,3-3 0-15,6-1 0 0,4-1-208 0,6 0-32 16,4-2-16-16,5 0 0 0,0 2-368 16,-2-3-64-16,-2 1 0 15,0 1-16-15,-2-1-176 0,1 0 128 0,1-1-128 0,-1 2 128 0,1-1-128 16,-2 2 0-16,-2-2-160 0,-4 2 160 0,-5 1 0 0,-3 2 0 15,-2-2 0-15,-5 3 160 0,-2-1-336 0,-4 2-64 0,-3 2-16 16,-4 0 0 0,-2 0-1632-16,-12 7-336 0,0 0-64 0,0 0-8864 0,0 0-1776 0</inkml:trace>
  <inkml:trace contextRef="#ctx0" brushRef="#br0" timeOffset="27363.92">28305 14567 32079 0,'0'0'1408'0,"0"0"320"0,0 0-1392 0,7-8-336 0,0 0 0 0,5 2 0 0,2 2 880 0,2-3 96 16,2 2 32-16,2 0 0 0,-1 0-624 0,-2 1-128 15,-2 0-32-15,-2 4 0 0,2 0 144 0,-3 0 16 16,-12 0 16-16,0 0 0 0,11 4-80 0,-11-4 0 15,7 8-16-15,-1 0 0 0,-6-8-144 0,4 13-32 16,-4 1 0-16,0 2 0 0,-2-1-128 0,0 3 128 16,-4 2-128-16,-1 0 128 0,-3 3-128 0,1 3 0 15,-1 1 0-15,-1 2 0 0,1 2 0 16,-2-1 0-16,2-2 0 16,1-2 0-16,1 0 0 0,3-1 0 0,-1-4 0 15,5-2 0-15,2-2 0 0,2-1 0 16,1-2 0-16,1 0 0 0,3-2 0 15,4 0 0-15,1 0 0 0,0-5 0 16,0 1 0-16,1 0 128 0,-1-1-128 0,2-5 0 0,-2 2 144 0,1-4-144 0,-1 1 160 0,0-1-160 0,-1-1 224 0,-2 1-48 0,-1-2-16 0,-9 2 0 16,12-4 272-16,-1-3 48 0,-11 7 16 0,7-8 0 15,-1 0 144-15,-3 1 48 0,0-5 0 0,-3-1 0 0,-1-2 16 0,-2-1 16 16,-1-4 0-16,-1-2 0 0,-3-3-208 0,0-1-32 16,-2-1-16-16,0-3 0 0,-2 0-144 0,0 0-16 15,2-2-16-15,-1 5 0 0,-2 1-112 0,3 2-32 16,-1 4 0-16,1 1 0 0,-1 2-144 0,2 0 0 15,0 2 0-15,1 2 0 0,-1 1 0 0,1 2 0 16,1 0-192-16,-1 1 192 16,-3 5-1664-16,1 4-192 0,-1 0-64 15,-2 4-18608-15</inkml:trace>
  <inkml:trace contextRef="#ctx0" brushRef="#br0" timeOffset="35734.35">30298 12493 22863 0,'0'0'1008'0,"0"0"208"0,-11-8-960 15,0 0-256-15,1 0 0 0,2 2 0 0,0-1 1632 0,2 1 288 0,0-1 48 0,6 7 16 0,-6-9-480 16,6 9-96-16,-7-8 0 0,2-1-16 15,0 3-112-15,5 6 0 0,-8-7-16 0,0 2 0 0,0 0-144 0,2 1-32 16,6 4 0-16,-9-3 0 0,-3 3-320 0,0 3-80 16,1 1-16-16,-1 4 0 0,-1 3-352 0,-3 4-80 15,-3 2-16-15,-1 2 0 0,1 3-224 0,2 4 0 16,0-1 128-16,2 4-128 0,1-2 0 0,6 2 0 0,3-3 0 16,2-1 0-16,2-2 0 0,4-1 0 0,2-2 0 0,0-3 0 15,2-2 0-15,0-1 0 0,1-3 0 0,1 1 0 16,3-2 0-16,0-2 0 0,0 0 0 0,1-1 0 15,1-2 0-15,-1 0 0 0,0 2 0 0,0-1 0 16,-1 2 0-16,-2 0 0 0,-3 1 0 0,-1 1 0 16,-1 2 128-16,-1 0-128 0,-4 2 0 0,0 2 144 15,-2 2-144-15,-2-1 160 0,-1 2-160 0,-1 2 160 16,0-1-160-16,-3 3 128 0,-3 0-128 0,0 0 128 16,1 2-128-16,-2-3 0 15,-2-1 0-15,2-2 128 0,0 0-128 16,1-2 0-16,1-7 0 0,2 0 0 0,1 0 0 15,0-4 0-15,0-3 0 0,8-3 0 0,-6 1-384 0,6-1-16 0,-7-4 0 0,7 4 0 16,-5-8-368 0,2-1-80-16,2-1-16 0,4-2 0 15,0 0-1424-15,3 0-272 0,0-1-64 16,3-1-8544-16,2-3-1696 0</inkml:trace>
  <inkml:trace contextRef="#ctx0" brushRef="#br0" timeOffset="36298.36">30249 12888 10127 0,'0'0'896'0,"0"0"-704"0,0 0-192 0,0 0 0 0,-5-8 4544 0,1 0 896 0,4 8 160 0,-3-8 32 16,2-1-3168-16,1 1-640 0,1-2-128 0,2 1-32 15,-3 9-608-15,0 0-128 0,5-7-32 16,-5 7 0-16,0 0-192 0,10 0-64 0,-10 0 0 0,13 4 0 15,-2 1-240-15,-11-5-48 0,13 8-16 0,-1 1 0 16,-2-2-144-16,-1-1-16 0,-9-6-16 0,12 6 0 16,-2 0-160-16,-10-6 192 0,0 0-192 0,0 0 192 15,12 5 0-15,-12-5 16 0,12 3 0 0,-2-3 0 16,-10 0 80-16,12-5 16 0,0-3 0 0,-2-2 0 16,-1-3-32-16,0-2 0 0,-1 0 0 0,0-4 0 15,-1 1-48-15,-1 0-16 16,-2 1 0-16,1 0 0 15,0 1-16-15,1 2 0 0,-2 1 0 0,-2 1 0 16,1 0 0-16,1 3-16 0,-4 9 0 0,5-9 0 0,-5 9-48 0,0 0-128 0,9-5 192 0,-9 5-64 0,0 0-128 0,14 8 0 16,1 2 0-16,-2 5 0 0,-3 3 0 0,2 4 0 15,-2-1 0-15,2 4 0 0,-2 2 0 0,0 3 0 16,-4-5 0-16,1 2 0 0,-1 0 0 0,-1 1 0 16,-2 0 0-16,2 4 0 0,-2 0-128 0,-2 2 128 15,-2 1 0-15,-1 2 0 0,0-3-144 0,-1-2 144 16,-1 1-192-16,0-6 192 0,1-2 0 0,0-3 0 15,0-2 0-15,-1-4 0 0,-2-3 0 0,-1-3 0 16,0-2 0-16,-1-3 0 0,-1-2 0 0,-2-3 0 16,1-3 0-16,-2-1 0 0,-2-2 160 0,1-3-160 15,0-2 160-15,-2-2-160 0,1-5 128 0,0 0-128 16,-2-3 0-16,2 0 0 0,2-3 0 0,3 0 0 0,2 0-128 16,3 1 128-1,0 1-448-15,6-2 32 0,2 4 0 0,2-2 0 16,3 0-1136-16,2 1-240 0,2 0-32 0,2 1-16 15,4-4-1376-15,-1 2-288 0,0 0-48 0</inkml:trace>
  <inkml:trace contextRef="#ctx0" brushRef="#br0" timeOffset="36727.35">30768 12587 26719 0,'0'0'1184'0,"0"0"240"0,0 0-1136 0,0 0-288 0,0 0 0 0,0 0 0 0,0 0 1952 0,0 0 336 0,0 0 64 15,0 0 16-15,0 0-992 0,0 0-192 0,6 10-32 0,1 2-16 16,-2-3-304-16,0 4-64 0,0 0-16 0,1 1 0 0,-2 1-240 0,-1 0-64 16,1 1 0-16,-1 0 0 15,0-2-224-15,0 0-48 0,1-1-16 0,-1 0 0 16,-3-13-32-16,4 11-128 0,-4-11 192 0,0 0-64 0,0 0-128 16,0 0 0-16,0 0 0 0,0 0 0 0,0 0 0 0,0 0 208 15,9-9-48-15,-2-4-16 0,-1-4 144 16,-2-3 32-16,0-2 0 0,1-3 0 0,2-1 128 0,-1-1 48 15,1-3 0-15,-1 1 0 16,1 2-64-16,-2 1-16 0,-2 1 0 16,2 5 0-16,0 1-112 15,1 6-32-15,0 2 0 0,0 5 0 0,-6 6-96 16,8-7-32-16,-8 7 0 0,12 0 0 0,-12 0-144 0,13 3 0 0,-1 2 0 0,-2 3 0 0,0 4 0 0,1 1 0 0,-2 0-192 16,1 0 192-1,1 0-464-15,-1-3 16 0,-1 2 16 16,0 0 0-16,1-1-336 15,0 0-80-15,3-3-16 0,-1 0 0 0,-2-5-1312 16,1 1-256-16,-1-4-48 0,1-4-16 0,0-1-304 16,1-1-64-16,0-2-16 0,-1-3 0 0,0 0-448 15,-1-2-112-15,2-2-16 0</inkml:trace>
  <inkml:trace contextRef="#ctx0" brushRef="#br0" timeOffset="37522.34">31281 12407 5519 0,'4'-13'496'0,"-1"4"-496"0,-3-2 0 0,0 2 0 15,0 9 2928-15,-4-9 480 0,-1 1 112 0,-2 2 0 0,-2 0 96 0,-1 2 16 0,-2 1 0 0,0 0 0 0,-1 0-768 0,0 1-160 0,0-1-16 0,0 3-16 16,-1-1-1184-16,2 3-224 0,2 1-48 0,0 1-16 15,3 2-640-15,1 4-128 0,1 3-32 0,1 0 0 16,2 0-400-16,0 1 0 0,4 0 0 0,0 1 0 0,1-1 0 0,1 0 0 16,-2 3 0-16,4-1 0 0,0-2 0 0,-1-3 0 15,1-1 0-15,-1-1 0 0,1-1 0 0,-6-8 0 16,0 0 0-16,8 7 0 0,-8-7 0 0,0 0 0 16,8 5 0-16,-8-5 0 0,0 0 0 0,9-5 0 15,-1-1 0-15,-2-1 0 0,0-1 0 0,-1-3 160 16,0 0-160-16,0-1 160 0,1 0-160 0,-3 0 128 15,0 1-128-15,-3 2 128 0,0 1 48 0,0 8 0 16,0 0 0-16,0 0 0 0,0-11 16 0,0 11 0 16,0 0 0-16,0 0 0 0,0 0-192 0,0 0 0 15,0 0 0-15,0 0 0 0,9 8 0 0,-1-1 0 16,-8-7 0-16,10 7 0 0,1 1 0 0,-1-4 0 16,1-1 0-16,-2-1 0 15,-9-2 0-15,12 0 0 0,-2 0 0 0,-1-1 0 16,0-3-128-16,2 0 128 0,-2-4 0 0,0 2 0 0,-1-1 0 0,0 0 0 0,-1-1 0 0,1-3 0 15,0 2 0-15,-1 0 0 0,-1-1 0 0,-1-2 0 16,1 2 0-16,-3-2 0 0,1 0 0 0,0 2 0 16,-1-1 0-16,-1 1 0 0,1-2 0 0,-3-1 0 15,1 3 304-15,1 2-32 0,-1-3 0 0,-1 5 0 16,0 6-16-16,0 0-16 0,0 0 0 0,0 0 0 16,0 0-240-16,0 0 0 0,0 0 0 0,10 14 0 15,0-1 0-15,-1 4 128 0,0 1-128 0,-1 1 0 16,-1-1 0-16,1 1 0 0,0 0 0 0,0 2 0 15,-2 1 0-15,1 2 0 0,-1 3 0 0,1 0 0 16,-2 2-192-16,0 1 192 0,-1 1-192 0,3 0 192 16,-1-2-192-16,1 0 64 0,-1-1 128 0,0-2-208 15,-1 3 208-15,-3-7 0 0,1-4 0 0,-2-3-144 0,1-5 144 16,-2-10 0-16,0 0 0 0,0 0-128 0,0 0 128 0,0 0 0 16,-9-4 0-16,-1-4 128 0,0-2-128 0,0-3 192 15,-2-5-64-15,-1-2 0 0,-2-2-128 16,1-3 144-16,0-3-144 0,1-1 160 0,1-5 16 0,3 3 0 15,1-1 0-15,-1 2 0 0,-2-2-48 0,2-1 0 16,2 3 0-16,1 0 0 0,1 2-128 0,2-2 0 16,3 1 144-16,2 2-144 0,2-1 0 0,2 5 0 15,2 2 0-15,0 3 0 0,-3 1 0 0,3 4 0 16,0 1 0-16,1 3 0 0,1 2 0 0,1 3-128 0,0 2 128 16,0 2-128-16,-11 0 128 0,13 6-160 15,-3 1 160-15,-1 1-160 0,-2 2-160 0,-2 2-48 0,-2 2 0 16,-3 2 0-1,-2 3-160-15,-3 1-48 16,-3 3 0-16,1-1 0 0,-5 2-32 16,0-2-16-16,-2 0 0 0,1-2 0 0,0-5-576 15,2-2-112-15,5-1-32 0,6-12 0 16,0 0-256-16,0 0-48 0,0 0-16 0,0 0 0 16,0 0-112-16,10-9-16 0,3-3-16 0,0-1 0 15,2-6-1344-15,2-2-272 0,1-3-48 0,1 2-5376 0</inkml:trace>
  <inkml:trace contextRef="#ctx0" brushRef="#br0" timeOffset="38056.75">31726 12078 11055 0,'13'-15'976'0,"-5"5"-784"0,1 0-192 0,1-2 0 15,-2-1 2816-15,-1 2 528 0,-2 0 112 0,0 1 0 16,-1-3-688-16,-1 2-144 0,-3 11-16 0,1-9-16 16,-1 9-480-16,0 0-112 0,-3-9-16 0,3 9 0 15,-5-8-496-15,5 8-96 0,0 0-32 0,0 0 0 16,0 0-576-16,0 0-112 0,0 0-32 0,0 0 0 16,0 0-320-16,0 0-64 0,-2 13 0 0,2-2-16 0,0-11-240 0,5 14 144 15,1 0-144-15,2 1 128 0,0-1-128 0,1 2 0 16,0-1 0-16,2 2 0 15,-2-1 0-15,1-1 0 0,1 0 0 0,-1-2 0 16,-1 1 0-16,0-3 0 16,0-2 0-16,-1 1 0 0,-8-10 0 0,7 13 0 0,-1 0 0 0,-2-2 0 0,-1-1 0 0,-5 2 0 15,-1 0 0-15,-3 1 0 0,2 2 0 0,-2-2 0 16,-2 0-144-16,0 0 144 0,0 0-224 0,2-1 64 16,-1-3 16-16,1-1 0 0,6-8 144 0,-7 9-192 0,7-9 192 15,0 0-192-15,0 0 192 0,-10 3 0 0,10-3 0 0,0 0 128 16,-10-4-128-16,10 4 176 0,-7-8-176 0,7 8 192 15,-5-8-64-15,5 8-128 0,-2-13 192 0,4 3-64 16,0 1-128-16,4-2 0 0,0 0 0 0,3-1 0 16,2-1 0-16,0-3 0 0,2 2 0 0,0-2 0 15,2 0 0-15,2 0-144 0,0-3 144 0,-2 0-208 16,-2-1 208-16,2 1-176 0,-1-4 176 0,0 3-160 16,1-4 160-16,-1 3-160 0,0 2 160 0,-1 0-160 15,-2 1 160-15,-2 1 0 0,-2 0 0 0,-1 3 0 16,-2 0 0-16,-1 1 0 0,-3 2 128 0,-2 2-128 15,1 0 256-15,-3 2-32 0,-1 2 0 0,-2-1 0 16,7 6 96-16,-9-6 32 0,0 5 0 0,1 1 0 16,8 0-176-16,-9 9-48 0,1 0 0 0,2 3 0 15,1 2-128-15,-1 7 0 0,2 4 0 0,2 2 0 0,-1 3 0 16,2 2 0-16,1 0 0 0,1-2-176 0,2-2 32 0,1-4 0 16,4-4 0-16,2-4 0 0,3-6-192 0,3-3-48 15,5-5 0-15,3-8 0 16,4-7-1408-1,3-7-304-15,2-7-48 0</inkml:trace>
</inkml:ink>
</file>

<file path=ppt/ink/ink3.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1-10-05T12:08:42.556"/>
    </inkml:context>
    <inkml:brush xml:id="br0">
      <inkml:brushProperty name="width" value="0.05292" units="cm"/>
      <inkml:brushProperty name="height" value="0.05292" units="cm"/>
      <inkml:brushProperty name="color" value="#0070C0"/>
    </inkml:brush>
  </inkml:definitions>
  <inkml:trace contextRef="#ctx0" brushRef="#br0">29770 16833 17503 0,'0'0'1552'0,"0"0"-1232"0,-1 12-320 0,1-12 0 0,0 0 3344 0,0 0 624 16,0 0 112-16,0 0 16 0,0 0-3104 0,0 0-624 15,0 0-128-15,4-12-32 0,-1 1 48 0,-1 1 16 16,2 0 0-16,0 0 0 0,0 3 16 0,-4 7 0 16,5-12 0-16,-5 12 0 0,7-11 80 0,-7 11 16 0,4-10 0 0,-4 10 0 15,3-8-64-15,-3 8-16 0,0 0 0 0,-3-9 0 16,-3-4-112-16,0 4 0 0,-5 1-16 0,1 2 0 15,-2-5-176-15,-1 2 160 0,-2 0-160 0,-1 1 160 16,0-4-16-16,-1 2 0 0,-1 0 0 0,0-1 0 16,0-1 64-16,-1 1 16 0,0-2 0 15,-2 0 0-15,-3-3 80 0,0 2 16 0,-5-5 0 0,-2 1 0 16,-2 0 48-16,1 0 16 0,-2-3 0 0,1 1 0 16,3 1-144-16,0 0-32 0,0 1 0 15,5 1 0-15,1 1-208 16,0 1 176-16,1 3-176 0,2 3 160 0,1-1-32 0,3 2 0 15,0 1 0-15,0 2 0 0,0-2 112 16,-1 1 16-16,1 2 0 0,2 0 0 0,0-1-16 0,1 1 0 0,-3 0 0 16,3 3 0-16,-1-3-240 0,0 1 144 15,0 2-144-15,1-3 128 0,0 1-128 0,1 0 0 0,-1 0 144 16,0 0-144-16,1 2 0 0,0-2 0 0,0 1 0 0,3 0-128 16,0 1 128-16,0 0 0 0,-3 0 0 0,3 1 0 15,0 0 0-15,0 0 0 0,0 0 0 0,0 1 0 16,1 0 0-16,2 0 0 0,-1 2 0 0,8-3 0 15,-11 3 0-15,11-3 0 0,-10 5 0 0,2 1 0 0,8-6 0 16,-9 7 0-16,9-7 0 0,-8 6 0 0,2 2 0 0,0 0 0 16,6-8-144-16,-6 11 144 0,6-11-160 15,-7 11 160-15,2 0-208 0,0 0 80 0,5-11-64 0,-4 11-16 16,1-1 0-16,3-10 0 0,-2 12 80 0,0 0 128 16,2-12-208-16,0 12 80 0,0-2 128 0,0-10 0 0,2 13 0 0,0-4-128 15,-2-9 128-15,3 11 0 0,-3-11-144 16,0 0 144-16,0 0 0 0,4 10 0 0,-4-10 0 0,0 0 0 15,0 0-128-15,0 0 128 16,0 0 0-16,0 0 0 0,0 0 0 0,0 0 0 0,0 0 0 0,0 0 0 16,0 0 0-16,0 0 0 0,0 0 0 0,0 0 0 15,0 0 128-15,-4-9-128 16,0-2 192-16,0 1-64 0,0-6 0 0,2 3 0 0,-4-2 0 16,3 0 0-16,-3 1-128 0,4 0 192 0,-2-2-192 0,0-1 192 15,0 1-192-15,0 2 0 0,0-2 0 16,2 2 0-16,-1 0 0 0,2 1 0 0,-1 1 0 15,2-1 0-15,2 1 0 0,0 2 0 0,-2-1 0 0,3 2 0 16,-3 9 0-16,4-10 0 0,0 1 0 0,-4 9 0 0,6-9 0 16,1 2 0-16,-7 7 0 0,10-3 0 15,1-1 0-15,0 3 0 0,1 0 0 0,0 1 0 16,1 1 0-16,-1 2 0 0,2-1 0 0,1 0 0 16,4 0 0-16,-1 1 0 0,0 1 0 15,2 0 0-15,-2 0 0 0,0 1 0 0,2-1 0 0,-1-2 0 16,1 0 176-16,-2-2-48 0,-1 0-128 0,1 1 192 0,1-1-192 15,-4 0 0-15,0-1 0 0,-2-1-160 0,1 1 160 16,-1-2 0-16,-1-2 0 0,0-1 0 0,-1-2-352 0,2-3 16 16,-2 1 0-16,2-2 0 15,1-3-1872-15,2-2-368 0,-3-3-80 16,2-1-14208-16</inkml:trace>
</inkml:ink>
</file>

<file path=ppt/ink/ink4.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1-10-05T12:09:14.763"/>
    </inkml:context>
    <inkml:brush xml:id="br0">
      <inkml:brushProperty name="width" value="0.05292" units="cm"/>
      <inkml:brushProperty name="height" value="0.05292" units="cm"/>
      <inkml:brushProperty name="color" value="#0070C0"/>
    </inkml:brush>
  </inkml:definitions>
  <inkml:trace contextRef="#ctx0" brushRef="#br0">20693 7600 27071 0,'0'0'1200'0,"-7"-3"240"0,-1-2-1152 0,8 5-288 16,-10-6 0-16,10 6 0 0,0 0 1472 0,0 0 256 0,0 0 32 0,0 0 16 15,-8-3-512-15,8 3-112 0,0 0 0 0,0 0-16 16,0 0-544-16,0 0-96 0,0 0-32 0,0 0 0 15,0 0 48-15,-7-5 16 0,2-2 0 0,-1 1 0 16,-2-1 160-16,-1-1 16 0,0-1 16 0,-3 1 0 16,0 1-128-16,-2-1-16 0,-2-4-16 0,-1 3 0 15,-1 1-128-15,-2 0-32 0,-2 2 0 0,0-2 0 16,-1 0-96-16,-1 0-32 0,-1-2 0 0,-1 2 0 16,-2 0-32-16,-4 2-16 0,-1-1 0 0,-1 1 0 15,-3-2-16-15,2 3 0 0,0-1 0 0,1 1 0 16,0 0 0-16,1 0 0 0,3 1 0 0,3-1 0 15,1-3-80-15,2 1-128 0,1 3 176 0,3 1-176 0,3-3 160 16,0 1-160-16,1 1 128 0,1 0-128 16,2 0 0-16,0 0 0 0,1 1 0 0,2 0 0 0,1 2 0 15,9 1 0-15,-11-4 0 0,5 1 0 16,6 3 0-16,0 0 0 0,0 0 0 0,0 0 0 0,0 0-432 16,0 0 48-16,0 0 0 0,0 0 0 15,0 0-624-15,0 0-112 0,0 0-32 16,4 12 0-16,-4-12-1024 0,9 13-224 0,1 0-32 15,-1 0-16-15,1-4-112 0,0 0-32 0,3-2 0 16,0-2 0-16,-1 0-480 0,-2-2-112 0</inkml:trace>
  <inkml:trace contextRef="#ctx0" brushRef="#br0" timeOffset="406.06">20039 7163 17503 0,'0'0'1552'0,"-9"7"-1232"15,-1-3-320-15,1 3 0 0,-2 4 2064 0,2-1 368 0,0 2 64 0,1 1 0 16,0 0-1344-16,1 3-288 0,-1-1-48 0,0 4-16 16,0 0-448-16,3 3-96 0,0 3 0 0,-1 1-16 15,3 2-240-15,-1 0 0 0,-2-3 0 0,3 0 0 16,-1-2 0-16,1-2 0 0,2-4 0 0,-2-3 0 16,-1-1 384-16,0-2-32 0,4-11 0 0,0 0 0 15,0 0 416-15,-4 10 64 0,4-10 32 0,0 0 0 16,0 0 32-16,0 0 16 0,0 0 0 0,-10-5 0 15,1-1-128-15,2-4-16 0,-1 1-16 0,1-4 0 16,-2-4-224-16,1 0-32 0,0-2-16 0,0-5 0 16,-1-2-112-16,1-1-32 0,0 0 0 0,0-2 0 15,1 0 32-15,0 2 0 0,1 1 0 0,-1 0 0 16,1 5 16-16,0 3 16 0,2-1 0 0,2 1 0 16,-1 1-32-16,1 3-16 0,0 2 0 0,2 2 0 0,3 0-112 15,1 1-32-15,0 2 0 0,-4 7 0 0,8-7-208 0,1 3 0 16,0 0 0-16,1 2 0 0,1-1 0 15,2 2 0-15,1 1 0 0,2 1 0 0,-1 0 0 16,4-1 0-16,0 0 0 0,3 4 0 0,3 0-320 16,2 1 64-16,5-1 0 0,3-1 0 15,1-1-1536-15,9 1-320 0,3-2-48 0,4 3-10560 16,3 4-2112-16</inkml:trace>
  <inkml:trace contextRef="#ctx0" brushRef="#br0" timeOffset="1738.42">24150 7992 10127 0,'0'0'896'0,"0"0"-704"0,0 0-192 0,0 0 0 16,0 0 2128-16,0 0 400 0,0 0 80 0,0 0 16 15,0 0-1152-15,0 0-240 0,-1-9-32 0,1 9-16 16,0-9-576-16,0 9-112 0,2-9-32 0,-2 9 0 16,0 0 16-16,0 0 0 0,0 0 0 0,0 0 0 15,6-7 48-15,-6 7 16 0,0 0 0 0,0 0 0 16,0 0 144-16,0 0 16 0,0 0 16 0,0 0 0 0,0 0-112 0,0 0-32 16,0 0 0-16,0 0 0 0,0 0-256 0,0 0-64 15,10 0-16-15,-10 0 0 0,0 0-240 0,0 0 0 16,0 0 0-16,0 0 0 0,10 7 0 0,-10-7 0 15,0 0 0-15,0 0 0 0,0 0-304 0,0 0 48 16,0 0 16-16,0 0 0 0,0 0-16 0,0 0-16 16,0 0 0-16,0 0 0 0,0 0 112 0,0 0 32 15,0 0 0-15,0 0 0 0,0 0-96 0,0 0-16 16,-1-10 0-16,1 10 0 0,-5-10 80 0,0 3 16 0,-1-1 0 16,0 1 0-16,-1 2 144 0,0 0-208 0,7 5 80 0,-6-9 128 15,0-2-448-15,-1 1 48 16,0-1 0-16,1 5 0 15,2-2-832-15,1 2-176 0,0-2-16 0,0 0-16 16,3 8-464-16,-4-11-80 0,0 1-32 0,2 2 0 16,-1 0 160-16,3 8 48 0,-4-9 0 0,4 9 0 0,-4-10 2048 0,1 2 400 15,0 2 96-15,0-1 16 0,1-1 784 0,-2 2 144 0,-1-1 48 16,1 1 0-16,0-2-896 0,1 1-160 0,3 7-32 16,-4-9-16-16,0 1-432 0,2 1-64 0,2 7-128 0,0 0 176 15,-3-10-176-15,3 10 0 0,-2-6 0 16,2 6 0-16,0 0 272 0,0 0 32 0,0-9 0 0,0 9 0 15,0 0 528-15,0 0 96 0,0 0 32 0,0 0 0 16,0 0 80-16,0 0 32 0,0 0 0 0,10-4 0 16,-10 4-64-16,14 0-16 0,-1 0 0 0,2 1 0 15,0-1-176-15,4 0-48 0,0-1 0 16,1 1 0-16,-1 1-144 0,5 0-48 0,0-2 0 0,1-1 0 16,1-2 0-16,2-2-16 0,0 1 0 0,4 0 0 0,-1 0-208 0,3 1-32 15,2-5-16-15,1 2 0 0,-2-1-144 16,0-1-32-16,0-2 0 0,-2 0 0 0,-3 2-128 15,-4 0 192-15,-1-3-192 0,-4-1 192 16,-3-3-192-16,0 3 0 0,-2 0 0 0,-2 0 128 16,-2-1-128-16,-3 0 128 0,-2-3-128 15,-2 2 128-15,-1 2-128 0,-3-4 128 0,-1 0-128 16,-1 2 128-16,-1-1-128 0,-1 2 0 0,-3-2 144 0,-2 2-144 0,-1 2 192 0,-1 0-48 16,-1 2 0-16,0 1 0 0,-1-3-144 0,0 3 128 15,-1-2-128-15,2 6 128 0,-1 0-128 0,1 1 192 0,1 0-192 0,1 0 192 16,1 2 0-16,8 2 16 0,0 0 0 0,0 0 0 15,0 0-32-15,0 0-16 0,0 0 0 0,0 0 0 16,0 0-160-16,4 9 0 0,-4-9 0 0,10 13 128 16,2 0-128-16,1 1 0 15,-1-2 0-15,1 0 0 0,1 1 208 0,1-3-32 16,-2 2-16-16,0 0 0 0,-2 1 144 16,1 0 16-16,-1 0 16 0,-2 0 0 0,-2-3-32 15,0 1-16-15,-2-1 0 0,0-1 0 0,-1 2-128 0,-1-1-32 16,-3 2 0-16,-1 0 0 0,-2-1-128 0,0 2 0 0,1 2 0 15,-1 0 128 1,-2 2-944-16,-2 2-192 0,1-1-32 0,-1 0-12864 0,1-1-2576 0</inkml:trace>
</inkml:ink>
</file>

<file path=ppt/ink/ink5.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1-10-05T12:15:17.169"/>
    </inkml:context>
    <inkml:brush xml:id="br0">
      <inkml:brushProperty name="width" value="0.05292" units="cm"/>
      <inkml:brushProperty name="height" value="0.05292" units="cm"/>
      <inkml:brushProperty name="color" value="#0070C0"/>
    </inkml:brush>
  </inkml:definitions>
  <inkml:trace contextRef="#ctx0" brushRef="#br0">10578 9104 15663 0,'0'0'688'0,"0"0"144"0,-7-9-656 0,0 3-176 0,1-1 0 0,6 7 0 0,-7-9 1536 0,7 9 288 0,0 0 48 0,-4-8 16 15,4 8-1392-15,-4-9-288 0,4 9-48 0,-2-9-16 16,2 9-144-16,0 0-144 0,-3-9 144 0,3 9-208 16,-3-8 208-16,3 8-192 0,0 0 192 0,0 0-192 15,-6-6 192-15,6 6 0 0,0 0 192 0,-9-4-192 16,1 1 480-16,1 2-16 0,7 1 0 0,-9-3 0 15,9 3 144-15,-9 0 32 0,0 3 0 0,9-3 0 16,-9 0-208-16,1 1-48 0,8-1 0 0,-9 3 0 16,1-1-128-16,0 1-16 0,2 1-16 0,6-4 0 15,-9 2-224-15,9-2 128 0,0 0-128 0,-10 7 0 16,0 1 144-16,1-4-144 0,0 0 128 0,1 1-128 16,0 0 160-16,0 0-160 0,1 0 192 0,7-5-192 15,-11 6 240-15,3 0-64 16,0-1-16-16,1 2 0 0,-1-1-16 15,1 1 0-15,-2-2 0 0,1 2 0 16,1-1-144-16,0 3 160 16,0-2-160-16,-2 1 160 0,0-2-32 0,-1 3 0 0,-1 0 0 15,2-1 0-15,0-3-128 0,-1 3 192 16,-1 5-192-16,2-5 192 0,-1-1-16 0,1 1 0 16,-1-1 0-16,1 1 0 0,0 0-16 0,0 0 0 15,1 1 0-15,0 1 0 0,1-2-160 0,0 3 192 0,-1-1-192 16,2 0 192-16,-1 1-192 0,2-1 0 0,1-1 0 0,0 3 128 15,0 0-128-15,0 1 0 0,0 0 0 0,2 0 0 0,-1 0 0 16,-1 1 0-16,0 1 0 0,0 0 0 0,2 1 0 0,-1 1 0 16,1 1 0-16,-2-1 0 0,-1-2 0 0,-2 1 0 0,1-2 0 0,0 2 0 0,2-1 0 15,-1 0 0-15,0-2 0 0,0 2 0 0,0 0 0 0,-2 1 0 16,0-2 0-16,2-1 0 0,0-1 0 0,1 0 0 0,-1 1 0 0,1-3 0 16,0 1 0-16,2 1 0 0,-2 1 0 0,1 0 128 15,0 1-128-15,1-4 0 0,-1 1 0 0,1 1 0 16,0 1 0-16,1 0 0 0,0 0-160 0,-1 1 160 15,2-1 0-15,0 0 0 0,0-1 0 0,0 1 0 16,0 1 0-16,0 1 0 0,0-4 0 16,0 2 0-16,2 0 0 0,-1 0 0 15,-2-1 0-15,2 1 0 0,2 2 0 0,-1-4 0 16,1 0 0-16,-1-1 0 0,0 1 0 0,0-1 0 0,2 0 0 16,0 2 0-16,-4-12 0 0,4 12 0 0,0 0 0 0,0-3 0 0,0 0 0 15,-4-9 0-15,4 12 0 0,0-2 0 0,-4-10 0 16,3 12 0-16,1-3 0 0,-1 1 0 0,-3-10 0 0,5 12 0 15,-1-3 0-15,0-1 0 0,-4-8 0 0,4 8 0 16,-4-8 0-16,5 8 0 0,0-1 144 0,1 1-144 16,-6-8 0-16,7 9 144 0,-1-1-144 15,-6-8 0-15,7 8 144 0,0 1-144 0,-1-2 0 16,1-1 0-16,-2 2 0 0,-5-8 0 0,7 7 0 0,-1-1 128 16,-6-6-128-16,8 9 0 0,-1-5 0 0,-1 3 0 15,-6-7 0-15,7 6 0 0,2 1 0 0,-3-3 0 16,-6-4 0-16,9 6 0 0,-1 3 0 15,-1-4 0-15,-1 2 0 0,1-2 0 16,2-1 0-16,-1 1 0 0,-8-5 0 0,11 6 0 0,1-1 0 0,0 0 0 0,-3 0 0 16,2-1 0-16,-2 0 0 0,1-1 0 15,2-1 0-15,0 1 0 0,-1 1 0 0,1-3 0 16,1 2 0-16,0-1 0 0,-1 0 0 0,2-2 0 16,3 0 0-16,-1-2 0 0,-1 0 0 0,2-1 0 15,2-1 0-15,0 0 0 0,-1-1 0 0,2 0 0 16,-1-2 0-16,2 1 0 0,2-1 0 0,-3-3-160 15,0 2 160-15,-1-1 0 0,0 0-128 0,0 0 128 16,0-3 0-16,-1 0 0 0,0 2 0 0,-1-6 0 0,-3-2 0 16,2 0 0-16,4-2 0 0,-4-2 0 0,-1-3 0 0,-2-2 0 15,-1-6 0-15,1-1 192 0,0-5-48 0,0-1-16 16,-2-2 128-16,1-1 32 0,-4-1 0 0,-1 1 0 16,-2 0 0-16,-3 2 0 0,0 6 0 0,-5 1 0 0,-1-2 112 15,-1-2 32-15,-3-1 0 0,-1-2 0 0,-4-1 80 16,-1 3 0-16,-2-1 16 0,-1 0 0 15,-1 3-96-15,-1 3-32 0,0 3 0 0,-2 2 0 16,-1 4-192-16,-2 2-32 0,0 3-16 16,-1 3 0-16,1 2-160 0,2 4-224 0,-1 5 48 0,-1-1 16 15,2 1-1504-15,1 3-320 16,2 3-48-16,1 3-8864 0,-1-2-1776 16</inkml:trace>
  <inkml:trace contextRef="#ctx0" brushRef="#br0" timeOffset="2086.84">10719 12213 11055 0,'0'0'976'0,"0"0"-784"0,0 0-192 0,0 0 0 15,0 0 1408-15,0 0 256 0,0 0 32 0,0 0 16 16,-8-3-976-16,8 3-192 0,0 0-32 0,0 0-16 15,-9-3-272-15,9 3-48 0,-9-2-16 0,9 2 0 16,0 0 128-16,-9 0 32 0,9 0 0 0,-10 0 0 16,0 0 384-16,10 0 64 0,-9 0 32 0,9 0 0 15,-10 0 16-15,-1-2 0 0,4 1 0 0,7 1 0 16,-11-1-192-16,2 1-48 0,1-2 0 0,0 2 0 16,1 0-304-16,-1 0-64 0,1 0-16 0,1-1 0 15,-2 2-192-15,-1-1 0 0,1 0 128 0,1 2-128 16,1 0 0-16,-2 0 0 0,2-2 0 0,-1 1 0 15,-1 0 0-15,0 2 0 0,-1 0 0 16,3-1 0-16,-2 1 0 0,0-2 0 16,-1 2 0-16,1 1 0 0,-1-3 192 0,1 3-64 0,2-2-128 0,-2 2 192 15,0 0-16-15,8-4-16 0,0 0 0 0,-8 4 0 0,0 0-32 0,1-1-128 16,-1-1 192-16,1 1-64 0,7-3 0 16,-10 4 0-16,1-2 0 0,9-2 0 0,0 0-128 15,-9 6 0-15,-1-1 0 0,10-5 0 0,-9 5 0 0,0 0 128 16,9-5-128-16,-9 4 0 0,9-4 128 0,-10 7-128 15,2-2 0-15,0 0 128 0,-1 0-128 0,1 2 160 16,8-7-160-16,-10 6 160 0,-1 2-160 0,1 1 192 16,1-2-192-16,0 2 192 0,-1-3-192 0,3 2 160 15,1 0-160-15,0 0 160 0,-2 1-160 0,1-1 0 16,0 0 0-16,0 1 128 0,1 0-128 0,-1 0 0 16,1 0 0-16,-1 2 0 0,2 0 128 0,-2-2-128 0,0 2 0 0,-3-1 128 15,1 1-128-15,0 0 128 0,3 1-128 0,-1 0 128 16,-1-2-128-16,2 2 192 15,-1 1-192-15,1 0 192 0,-1 0-48 0,1-1 0 16,-1 0 0-16,2 1 0 0,0-2-144 0,1 1 192 0,-1-1-192 16,1 0 192-16,1 0-192 0,0-1 0 0,1 1 0 15,1 0 128-15,1 0-128 0,0 1 0 0,-3-2 0 0,3 0 0 16,0 1 0-16,0 1 0 0,-1-1 0 0,1 1 0 16,0-2 0-16,0 1 0 0,-2-1 0 0,2 1 0 15,0-11 0-15,0 11 0 0,-1 0 0 0,1-1 0 16,0 1 0-16,0-11 0 0,-3 10 0 0,3 2 0 15,0-12 0-15,2 10 128 0,-2-10-128 0,1 12 128 0,0-1-128 16,-1-11 0-16,4 11 144 0,-1 1-144 0,-3-12 0 0,2 12 0 16,0-1 0-16,-2-11 0 0,5 14 0 0,0-5 0 15,-5-9 0-15,4 11 0 0,-1 0 0 0,-3-11 0 16,5 12 0-16,-1-2 0 16,-2 0 0-16,1 0 128 0,-3-10-128 15,5 10 0-15,-1 0 0 0,-1 1 0 0,-1-2 0 0,-2-9 0 0,4 10 0 16,0 1 0-16,0 1 0 0,0-3 0 0,-1 1 0 15,1 1 0-15,-4-11 0 0,3 10 128 0,1-1-128 0,0 0 0 16,0 0 0-16,0 0 128 0,0 1-128 0,3 0 0 16,-2-1 0-16,0 2 0 0,-1-5 0 0,0 5 0 15,-4-11 0-15,5 11 0 0,0 0 0 0,0-1 144 16,2-3-144-16,-2 0 0 0,-5-7 128 0,5 11-128 0,1-3 0 16,-6-8 0-16,9 8 144 0,-1-1-144 0,-2 2 0 15,-6-9 144-15,0 0-144 0,9 10 0 0,-1-4 0 16,1 1 0-16,-9-7 0 0,9 5 0 0,-9-5 0 0,11 6 0 15,-11-6 0-15,9 7 0 0,-9-7 0 0,9 6 0 16,-9-6 0-16,10 6 0 0,-10-6 0 0,10 6 0 16,-10-6 0-16,0 0 0 0,11 4 0 0,-11-4 0 15,11 4 0-15,-11-4 128 0,0 0-128 0,13 4 0 16,-13-4 0-16,13 6 0 0,-13-6 0 0,13 6 0 16,-13-6 0-16,12 2 0 0,-12-2 0 0,14 4 0 15,-14-4 0-15,16 1 0 0,-3 2 0 0,-13-3 0 16,0 0 0-16,14 3 0 0,-14-3 0 0,16 1 0 15,-5-1 0-15,2 0 0 0,-13 0 0 0,16-1 0 16,-2-2 0-16,-1 0 0 0,-1 0 0 0,-2-1 0 16,2 0 0-16,0 0 0 0,0 1-144 15,-1 1 144-15,1-2 0 0,0 1 0 0,0-1 0 16,-1-1 0-16,1 0 0 0,0-2 0 0,0 1 0 16,-2-2 0-16,2 0-128 0,-2 1 128 15,2 0 0-15,0-1 0 0,-3-3 0 0,1 1 0 16,1 0 0-16,-1-2 0 0,0 0 0 0,1-4 0 0,1 2 0 0,-3 1 0 0,0-4 0 15,0 3 0-15,-1-1 0 0,0 0 0 0,-1-3 0 0,1-1 0 16,-1 2 0-16,-1 0 0 0,1-1 0 0,-2 0 0 16,-1 0 0-16,0 2 144 0,-2-2-144 0,1 2 128 15,-3 0-128-15,1 1 128 0,2 0 64 16,-4 1 0-16,-1-2 0 0,2 3 0 0,0-2-64 0,0 0 0 16,0 0 0-16,-1-2 0 0,-3 0-128 0,2-4 0 0,0 0 144 15,1-2-144-15,-2-2 0 0,2-1-128 0,0-4 0 0,1 0 0 31,1-3-1216-31,2 1-224 0,-1-2-48 0,2-3-8304 16,1-6-1664-16</inkml:trace>
  <inkml:trace contextRef="#ctx0" brushRef="#br0" timeOffset="8571.52">11299 14138 12783 0,'0'0'560'0,"0"0"128"0,0 0-560 0,0 0-128 0,0 0 0 0,0 0 0 0,0 0 1040 0,0 0 176 16,0 0 48-16,0 0 0 0,0 0-192 0,0 0-48 16,0 0 0-16,0 0 0 0,0 0-256 0,0 0-48 15,0 0-16-15,0 0 0 0,0 0-128 0,0 0-16 0,0 0-16 16,0 0 0-16,0 0-144 0,0 0-16 16,0 0-16-16,0 0 0 0,0 0-48 0,0 0-16 0,0 0 0 0,0 0 0 15,0 0-112-15,0 0 0 0,-9-1-16 0,9 1 0 16,0 0-16-16,0 0 0 0,0 0 0 0,0 0 0 15,0 0 0-15,0 0 0 0,0 0 0 0,0 0 0 16,0 0-160-16,0 0 192 0,0 0-192 0,0 0 192 16,0 0 32-16,0 0 16 0,-8-2 0 0,8 2 0 15,0 0 0-15,0 0 0 0,-9 0 0 0,9 0 0 16,0 0-32-16,-9 3 0 0,9-3 0 0,-9 5 0 16,9-5-208-16,-9 7 144 0,9-7-144 0,-7 10 128 15,1-1-128-15,2 2 0 0,0 2 0 0,1-1 0 16,3 1 0-16,0 1 0 0,2 0 0 0,0-1 0 15,2-4-192-15,3 2 192 0,-1-2-160 0,2 0 160 16,0-1-128-16,2-2 128 0,2 0 0 16,1-1-144-16,0-2 144 0,0-2 0 15,0-1-144-15,0-1 144 0,0-2 0 0,2 0 0 16,-1 1-144-16,2 0 144 0,-2-2 0 0,-1 3 0 16,0 0 0-16,-13 1 0 0,0 0 0 0,13 0 0 0,-13 0 0 15,0 0 0-15,13 6 0 0,-4 1 176 0,-9-7-176 16,7 17 160-16,-3-3-160 0,-2 3 192 15,-3 1-192-15,0 1 192 0,-2 0-192 16,-2 1 160-16,1-1-160 0,0 1 160 0,-1-1-160 16,1-2 0-16,1-1 0 0,-1 0 0 15,0-1 0-15,1 1 0 0,-3-4 0 0,2-1 0 16,-1-1 0-16,1-3 0 0,4-7 0 0,0 0 0 16,-5 8 0-16,5-8 0 0,0 0 0 0,0 0 0 0,0 0 0 15,0 0-224-15,0 0 32 0,0 0 0 0,0 0-704 16,4-9-128-16,0-3-16 0,0-1-16 15,0-1-1680-15,-2-2-336 0</inkml:trace>
  <inkml:trace contextRef="#ctx0" brushRef="#br0" timeOffset="8882.56">11636 14152 23951 0,'0'0'2128'0,"-2"11"-1696"0,4 2-432 0,-1-1 0 16,2-1 1280-16,1 2 160 0,1-1 32 0,3 0 16 15,-1-2-1184-15,4 1-304 0,1-1 0 0,-2 1 0 16,0-1 0-16,2 0-192 0,1-2 16 0,-2 1 16 0,-2-2 16 0,0-1 0 16,0 0 0-16,-1-4 0 0,0 1 144 0,-1-2 0 15,3-1 0-15,-10 0 0 0,10-4 0 0,-2 0 256 16,-8 4-48-16,5-9 0 0,0 1 336 0,-2-2 64 16,-3-2 16-16,-1 2 0 0,-2-1-192 0,-1-2-48 15,-1-5 0-15,0 1 0 0,-3-1-256 0,-1 0-128 16,-3-1 0-16,-1 2 128 0,0 0-128 15,0 4 0-15,-3 0 0 0,1 2 0 0,-2-1 0 16,2 3 0-16,1-2 0 0,1 5 0 16,0 2-240-16,1 0 32 0,2 1 0 0,-1 2 0 15,5 1-496-15,-1 1-112 0,-1 2-16 0,8-3 0 16,0 0-1920-16,-1 12-384 0</inkml:trace>
  <inkml:trace contextRef="#ctx0" brushRef="#br0" timeOffset="9720.82">11934 13950 24767 0,'0'0'1088'0,"0"0"240"15,0 0-1072-15,0 0-256 0,0 0 0 0,0 0 0 0,0 0 448 0,0 0 48 0,0 0 0 0,0 0 0 16,0 0-496-16,0 0 0 0,0 0 0 0,11 8 0 15,-11-8 0-15,11 9 0 0,0 0 0 0,-3-1 0 16,-8-8 0-16,7 11 0 0,-1-1 0 0,-1 1 0 16,-5-11 0-16,5 13 224 0,-1-2-64 0,-4-11-16 0,0 0-16 0,5 9-128 15,-5-9 192-15,0 0-64 0,3 11 0 0,-3-11-128 16,0 0 192-16,0 0-64 0,0 0 0 16,0 0-128-16,0 0 192 0,0 0-64 0,-3-8 224 0,1 0 32 15,-1-1 16-15,2 1 0 0,1-5-160 0,-2 2-48 16,1-1 0-16,0-3 0 0,0 1-192 0,1 0 176 15,1-3-176-15,0 4 160 0,0 0-160 0,-1 1 0 16,0 3 0-16,0 9 0 16,0 0-160-16,11-5 160 0,-1 3-208 0,2 6 80 15,0 0-240-15,-1 5-32 16,0 3-16-16,1 2 0 0,-2 2 256 0,0 0 160 16,1-1-192-16,-2 0 192 0,-2 0 0 0,-1-3 0 15,1 1 0-15,-1-1 0 0,-6-12 0 16,7 8 0-16,-7-8 0 0,0 0 0 0,0 0 0 15,0 0 224-15,0 0-64 0,11 0-16 0,-11 0 144 0,10-7 32 0,-4-5 0 16,-1-1 0-16,-1-4-128 0,0-2 0 0,1-3-16 16,-2-3 0-16,-2-4-176 0,2-1 0 0,2 0 0 0,-1 3 0 0,0 1 0 15,1 2-192-15,3 2 64 0,1 3 128 16,1 3-272-16,1 3 64 0,-2 2 16 16,3 4 0-16,-2-2-64 0,3 3 0 15,0 4 0-15,2 0 0 0,-2 1-144 0,1 1-48 0,0 0 0 0,-1 1 0 16,2 2-64-16,-4-3-32 0,1-1 0 0,-1-2 0 0,-1 1 256 0,0-2 48 0,1 0 16 15,-2-2 0-15,-1 0 224 0,0-1 0 0,-1 1 0 0,1-2 0 16,-1 0 0-16,-2-1 208 0,-1 0-32 0,-3 0-16 0,1-2 96 16,-1 4 32-16,-1-4 0 0,-1 2 0 15,-3 0-64-15,0 1-16 0,0 2 0 0,-1-1 0 16,5 7-16-16,-7-5 0 0,7 5 0 0,-9-4 0 0,0-1-32 16,9 5-16-16,0 0 0 0,0 0 0 0,-11 2-144 15,11-2 0-15,-7 7 0 0,7-7 128 16,0 0-128-16,-6 12-256 0,4 1 64 0,0-4 16 0,2-9-16 15,2 14 0-15,0-3 0 0,-2-11 0 0,0 0 192 0,6 10 0 16,-6-10 0-16,0 0-128 0,0 0 128 0,9 6 0 16,-9-6 0-16,0 0 0 0,0 0 288 0,0 0-16 15,11-3 0-15,-1-1 0 0,-10 4 160 0,6-7 16 16,-1 1 16-16,2-1 0 0,-3 1-128 0,-4 6-16 16,9-7-16-16,-1 1 0 0,-2-1-304 0,-6 7 0 15,12-4 0-15,1 0 0 0,-1 3 0 0,1 1 0 16,-2 1 0-16,4 1-144 0,-2 0 144 0,-1-1 0 15,-2 2 0-15,0 0 0 0,-10-3 0 16,13 0 0-16,0 0 0 0,-2 0 0 0,-11 0 0 0,9 0 0 0,-9 0 0 16,10-4-8928-16,-2-1-1776 0</inkml:trace>
  <inkml:trace contextRef="#ctx0" brushRef="#br0" timeOffset="11545.45">9770 10965 9791 0,'0'0'432'0,"0"0"80"0,0 0-512 0,0 0 0 0,0 0 0 0,0 0 0 0,0 0 336 15,0 0-32-15,0 0-16 0,0 0 0 0,0 0-288 0,0 0 0 16,0 0 0-16,0 0 0 0,0 0 0 0,0 0 0 16,0 0-160-16,0 0 160 0,0 0 0 0,0 0 0 15,0 0 0-15,0 0 0 0,0 0 0 0,0 0 0 16,0 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BE172-6F60-483A-9F12-E4EF17073A1D}"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B662-4260-4759-B9D8-F82624060F87}" type="slidenum">
              <a:rPr lang="en-US" smtClean="0"/>
              <a:t>‹#›</a:t>
            </a:fld>
            <a:endParaRPr lang="en-US"/>
          </a:p>
        </p:txBody>
      </p:sp>
    </p:spTree>
    <p:extLst>
      <p:ext uri="{BB962C8B-B14F-4D97-AF65-F5344CB8AC3E}">
        <p14:creationId xmlns:p14="http://schemas.microsoft.com/office/powerpoint/2010/main" val="96997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One of the most successful examples of this approach has been that of Eric </a:t>
            </a:r>
            <a:r>
              <a:rPr lang="en-US" dirty="0" err="1"/>
              <a:t>Kandel</a:t>
            </a:r>
            <a:r>
              <a:rPr lang="en-US" dirty="0"/>
              <a:t> and his colleagues at Columbia University using the marine mollusk </a:t>
            </a:r>
            <a:r>
              <a:rPr lang="en-US" dirty="0" err="1"/>
              <a:t>Aplysia</a:t>
            </a:r>
            <a:r>
              <a:rPr lang="en-US" dirty="0"/>
              <a:t> </a:t>
            </a:r>
            <a:r>
              <a:rPr lang="en-US" dirty="0" err="1"/>
              <a:t>californica</a:t>
            </a:r>
            <a:r>
              <a:rPr lang="en-US" dirty="0"/>
              <a:t> in 1999. This sea slug has only a few tens of thousands of neurons, many of which are quite large (up to 1 mm in diameter) and in stereotyped locations within the ganglia that make up the animal’s nervous system (Figure 24.1B). These attributes make it practical to monitor the electrical and chemical signaling of specific, identifiable nerve</a:t>
            </a:r>
          </a:p>
          <a:p>
            <a:r>
              <a:rPr lang="en-US" dirty="0"/>
              <a:t>cells, and to define the synaptic circuits involved in mediating the limited behavioral repertoire of </a:t>
            </a:r>
            <a:r>
              <a:rPr lang="en-US" dirty="0" err="1"/>
              <a:t>Aplysia</a:t>
            </a:r>
            <a:r>
              <a:rPr lang="en-US" dirty="0"/>
              <a:t>.</a:t>
            </a:r>
          </a:p>
        </p:txBody>
      </p:sp>
      <p:sp>
        <p:nvSpPr>
          <p:cNvPr id="4" name="Slide Number Placeholder 3"/>
          <p:cNvSpPr>
            <a:spLocks noGrp="1"/>
          </p:cNvSpPr>
          <p:nvPr>
            <p:ph type="sldNum" sz="quarter" idx="10"/>
          </p:nvPr>
        </p:nvSpPr>
        <p:spPr/>
        <p:txBody>
          <a:bodyPr/>
          <a:lstStyle/>
          <a:p>
            <a:fld id="{D790B662-4260-4759-B9D8-F82624060F87}" type="slidenum">
              <a:rPr lang="en-US" smtClean="0"/>
              <a:t>3</a:t>
            </a:fld>
            <a:endParaRPr lang="en-US"/>
          </a:p>
        </p:txBody>
      </p:sp>
    </p:spTree>
    <p:extLst>
      <p:ext uri="{BB962C8B-B14F-4D97-AF65-F5344CB8AC3E}">
        <p14:creationId xmlns:p14="http://schemas.microsoft.com/office/powerpoint/2010/main" val="244729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Synaptic facilitation, which is a transient increase in synaptic strength, occurs when two or more action potentials invade the presynaptic terminal in close succession. Facilitation results in more neurotransmitter being released by each succeeding action potential, causing the postsynaptic end plate potential (EPP) to increase progressively. Synaptic facilitation is most likely the result of prolonged elevation of presynaptic calcium levels following synaptic activity. Although the entry of Ca2+ into the presynaptic terminal occurs within a millisecond or two after an action potential invades (see Chapter 5), the mechanisms that return Ca2+ to resting levels are much slower. Thus, when action potentials arrive close together in time, calcium builds up within the terminal and allows more neurotransmitter to be released by a subsequent presynaptic action potential. </a:t>
            </a:r>
            <a:r>
              <a:rPr lang="en-US" dirty="0" err="1"/>
              <a:t>Ahigh</a:t>
            </a:r>
            <a:r>
              <a:rPr lang="en-US" dirty="0"/>
              <a:t>-frequency burst of presynaptic action potentials (referred to as tetanus) can yield an even more prolonged elevation of presynaptic calcium levels, causing another form of synaptic plasticity called post-tetanic potentiation (PTP). PTP is delayed in its onset and typically enhances transmitter release for up to a few minutes after the train of stimuli ends. </a:t>
            </a:r>
            <a:r>
              <a:rPr lang="en-US" b="1" dirty="0"/>
              <a:t>The difference (millisecond</a:t>
            </a:r>
            <a:r>
              <a:rPr lang="en-US" b="1" baseline="0" dirty="0"/>
              <a:t> vs minutes)</a:t>
            </a:r>
            <a:r>
              <a:rPr lang="en-US" b="1" dirty="0"/>
              <a:t> in duration distinguishes PTP from synaptic facilitation.</a:t>
            </a:r>
            <a:r>
              <a:rPr lang="en-US" dirty="0"/>
              <a:t> PTP also is thought to arise from calcium-dependent processes, perhaps including activation of presynaptic protein kinases, that enhance the ability of incoming calcium ions to trigger fusion of synaptic vesicles with the plasma membrane.</a:t>
            </a:r>
          </a:p>
        </p:txBody>
      </p:sp>
      <p:sp>
        <p:nvSpPr>
          <p:cNvPr id="4" name="Slide Number Placeholder 3"/>
          <p:cNvSpPr>
            <a:spLocks noGrp="1"/>
          </p:cNvSpPr>
          <p:nvPr>
            <p:ph type="sldNum" sz="quarter" idx="10"/>
          </p:nvPr>
        </p:nvSpPr>
        <p:spPr/>
        <p:txBody>
          <a:bodyPr/>
          <a:lstStyle/>
          <a:p>
            <a:fld id="{D790B662-4260-4759-B9D8-F82624060F87}" type="slidenum">
              <a:rPr lang="en-US" smtClean="0"/>
              <a:t>7</a:t>
            </a:fld>
            <a:endParaRPr lang="en-US"/>
          </a:p>
        </p:txBody>
      </p:sp>
    </p:spTree>
    <p:extLst>
      <p:ext uri="{BB962C8B-B14F-4D97-AF65-F5344CB8AC3E}">
        <p14:creationId xmlns:p14="http://schemas.microsoft.com/office/powerpoint/2010/main" val="218003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Diagram of a section through the rodent hippocampus showing the major regions, excitatory pathways, and synaptic connections. Long term potentiation has been observed at each of the three synaptic connections shown here.</a:t>
            </a:r>
          </a:p>
          <a:p>
            <a:endParaRPr lang="en-US" dirty="0"/>
          </a:p>
          <a:p>
            <a:r>
              <a:rPr lang="en-US" dirty="0"/>
              <a:t>This layer is divided into several distinct regions, the major ones being CA1 and CA3. “CA” refers to </a:t>
            </a:r>
            <a:r>
              <a:rPr lang="en-US" dirty="0" err="1"/>
              <a:t>cornu</a:t>
            </a:r>
            <a:r>
              <a:rPr lang="en-US" dirty="0"/>
              <a:t> Ammon, the Latin for Ammon’s horn—the ram’s horn that resembles the shape of the </a:t>
            </a:r>
            <a:r>
              <a:rPr lang="en-US" dirty="0" err="1"/>
              <a:t>hipocampus</a:t>
            </a:r>
            <a:r>
              <a:rPr lang="en-US" dirty="0"/>
              <a:t>. The dendrites of pyramidal cells in the CA1 region form a thick band (the stratum </a:t>
            </a:r>
            <a:r>
              <a:rPr lang="en-US" dirty="0" err="1"/>
              <a:t>radiatum</a:t>
            </a:r>
            <a:r>
              <a:rPr lang="en-US" dirty="0"/>
              <a:t>), where they receive synapses from Schaffer collaterals, the axons of pyramidal cells in the CA3 region. Much of the work on LTP has focused on the synaptic connections between the Schaffer collaterals and CA1 pyramidal cells. Electrical stimulation of Schaffer collaterals generates excitatory postsynaptic potentials (EPSPs) in the postsynaptic CA1 cells (Figure 24.6A,B)</a:t>
            </a:r>
          </a:p>
          <a:p>
            <a:endParaRPr lang="en-US" dirty="0"/>
          </a:p>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10</a:t>
            </a:fld>
            <a:endParaRPr lang="en-US"/>
          </a:p>
        </p:txBody>
      </p:sp>
    </p:spTree>
    <p:extLst>
      <p:ext uri="{BB962C8B-B14F-4D97-AF65-F5344CB8AC3E}">
        <p14:creationId xmlns:p14="http://schemas.microsoft.com/office/powerpoint/2010/main" val="3566833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Pairing presynaptic and postsynaptic activity causes LTP. Single stimuli applied to a Schaffer collateral synaptic input evokes EPSPs in the postsynaptic CA1 neuron. These stimuli alone do not elicit any change in synaptic strength. However, when the CA1 neuron’s membrane potential is briefly depolarized (by applying current pulses through the recording electrode) in conjunction with the Schaffer collateral stimuli, there is a persistent increase in the EPSPs. (After </a:t>
            </a:r>
            <a:r>
              <a:rPr lang="en-US" dirty="0" err="1"/>
              <a:t>Gustafsson</a:t>
            </a:r>
            <a:r>
              <a:rPr lang="en-US" dirty="0"/>
              <a:t> et al., 1987.)</a:t>
            </a:r>
          </a:p>
          <a:p>
            <a:endParaRPr lang="en-US" dirty="0"/>
          </a:p>
          <a:p>
            <a:r>
              <a:rPr lang="en-US" dirty="0"/>
              <a:t> If a single stimulus to the Schaffer collaterals—which would not normally elicit LTP—is paired with strong depolarization of the postsynaptic CA1 cell, the activated Schaffer collateral synapses undergo LTP. The increase occurs only if the paired activities of the presynaptic and postsynaptic cells are tightly linked in time, such that the strong postsynaptic depolarization occurs within about 100 </a:t>
            </a:r>
            <a:r>
              <a:rPr lang="en-US" dirty="0" err="1"/>
              <a:t>ms</a:t>
            </a:r>
            <a:r>
              <a:rPr lang="en-US" dirty="0"/>
              <a:t> of presynaptic transmitter release. </a:t>
            </a:r>
          </a:p>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12</a:t>
            </a:fld>
            <a:endParaRPr lang="en-US"/>
          </a:p>
        </p:txBody>
      </p:sp>
    </p:spTree>
    <p:extLst>
      <p:ext uri="{BB962C8B-B14F-4D97-AF65-F5344CB8AC3E}">
        <p14:creationId xmlns:p14="http://schemas.microsoft.com/office/powerpoint/2010/main" val="313914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Properties of LTP at CA1 pyramidal neuron receiving synaptic inputs from two independent sets of Schaffer collateral axons. (A) Strong activity initiates LTP at active synapses (pathway 1) without initiating LTP at nearby inactive synapses (pathway 2). (B) Weak stimulation of pathway 2 alone does not trigger LTP. However, when the same weak stimulus to pathway 2 is activated together with strong stimulation of pathway 1, both sets of synapses are strengthened.</a:t>
            </a:r>
          </a:p>
        </p:txBody>
      </p:sp>
      <p:sp>
        <p:nvSpPr>
          <p:cNvPr id="4" name="Slide Number Placeholder 3"/>
          <p:cNvSpPr>
            <a:spLocks noGrp="1"/>
          </p:cNvSpPr>
          <p:nvPr>
            <p:ph type="sldNum" sz="quarter" idx="10"/>
          </p:nvPr>
        </p:nvSpPr>
        <p:spPr/>
        <p:txBody>
          <a:bodyPr/>
          <a:lstStyle/>
          <a:p>
            <a:fld id="{D790B662-4260-4759-B9D8-F82624060F87}" type="slidenum">
              <a:rPr lang="en-US" smtClean="0"/>
              <a:t>13</a:t>
            </a:fld>
            <a:endParaRPr lang="en-US"/>
          </a:p>
        </p:txBody>
      </p:sp>
    </p:spTree>
    <p:extLst>
      <p:ext uri="{BB962C8B-B14F-4D97-AF65-F5344CB8AC3E}">
        <p14:creationId xmlns:p14="http://schemas.microsoft.com/office/powerpoint/2010/main" val="326094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NMDA receptor thus behaves like a molecular “and” gate: The channel opens (to induce LTP) only when glutamate is bound to NMDA receptors and the postsynaptic cell is depolarized to relieve the Mg2+ block of the </a:t>
            </a:r>
            <a:r>
              <a:rPr lang="en-US" dirty="0" err="1"/>
              <a:t>NMDAchannel</a:t>
            </a:r>
            <a:r>
              <a:rPr lang="en-US" dirty="0"/>
              <a:t>. Thus, the </a:t>
            </a:r>
            <a:r>
              <a:rPr lang="en-US" dirty="0" err="1"/>
              <a:t>NMDAreceptor</a:t>
            </a:r>
            <a:r>
              <a:rPr lang="en-US" dirty="0"/>
              <a:t> can detect the coincidence of two events. </a:t>
            </a:r>
          </a:p>
        </p:txBody>
      </p:sp>
      <p:sp>
        <p:nvSpPr>
          <p:cNvPr id="4" name="Slide Number Placeholder 3"/>
          <p:cNvSpPr>
            <a:spLocks noGrp="1"/>
          </p:cNvSpPr>
          <p:nvPr>
            <p:ph type="sldNum" sz="quarter" idx="10"/>
          </p:nvPr>
        </p:nvSpPr>
        <p:spPr/>
        <p:txBody>
          <a:bodyPr/>
          <a:lstStyle/>
          <a:p>
            <a:fld id="{D790B662-4260-4759-B9D8-F82624060F87}" type="slidenum">
              <a:rPr lang="en-US" smtClean="0"/>
              <a:t>15</a:t>
            </a:fld>
            <a:endParaRPr lang="en-US"/>
          </a:p>
        </p:txBody>
      </p:sp>
    </p:spTree>
    <p:extLst>
      <p:ext uri="{BB962C8B-B14F-4D97-AF65-F5344CB8AC3E}">
        <p14:creationId xmlns:p14="http://schemas.microsoft.com/office/powerpoint/2010/main" val="158852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All regions change. It is not just neighboring regions encroach signal free region.</a:t>
            </a:r>
          </a:p>
        </p:txBody>
      </p:sp>
      <p:sp>
        <p:nvSpPr>
          <p:cNvPr id="4" name="Slide Number Placeholder 3"/>
          <p:cNvSpPr>
            <a:spLocks noGrp="1"/>
          </p:cNvSpPr>
          <p:nvPr>
            <p:ph type="sldNum" sz="quarter" idx="5"/>
          </p:nvPr>
        </p:nvSpPr>
        <p:spPr/>
        <p:txBody>
          <a:bodyPr/>
          <a:lstStyle/>
          <a:p>
            <a:fld id="{D790B662-4260-4759-B9D8-F82624060F87}" type="slidenum">
              <a:rPr lang="en-US" smtClean="0"/>
              <a:t>19</a:t>
            </a:fld>
            <a:endParaRPr lang="en-US"/>
          </a:p>
        </p:txBody>
      </p:sp>
    </p:spTree>
    <p:extLst>
      <p:ext uri="{BB962C8B-B14F-4D97-AF65-F5344CB8AC3E}">
        <p14:creationId xmlns:p14="http://schemas.microsoft.com/office/powerpoint/2010/main" val="2837823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reason for </a:t>
            </a:r>
          </a:p>
        </p:txBody>
      </p:sp>
      <p:sp>
        <p:nvSpPr>
          <p:cNvPr id="4" name="Slide Number Placeholder 3"/>
          <p:cNvSpPr>
            <a:spLocks noGrp="1"/>
          </p:cNvSpPr>
          <p:nvPr>
            <p:ph type="sldNum" sz="quarter" idx="5"/>
          </p:nvPr>
        </p:nvSpPr>
        <p:spPr/>
        <p:txBody>
          <a:bodyPr/>
          <a:lstStyle/>
          <a:p>
            <a:fld id="{D790B662-4260-4759-B9D8-F82624060F87}" type="slidenum">
              <a:rPr lang="en-US" smtClean="0"/>
              <a:t>24</a:t>
            </a:fld>
            <a:endParaRPr lang="en-US"/>
          </a:p>
        </p:txBody>
      </p:sp>
    </p:spTree>
    <p:extLst>
      <p:ext uri="{BB962C8B-B14F-4D97-AF65-F5344CB8AC3E}">
        <p14:creationId xmlns:p14="http://schemas.microsoft.com/office/powerpoint/2010/main" val="184074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9160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7837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99514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2368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47771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8/28/2017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64892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8/28/2017</a:t>
            </a:r>
          </a:p>
        </p:txBody>
      </p:sp>
      <p:sp>
        <p:nvSpPr>
          <p:cNvPr id="8" name="Footer Placeholder 7"/>
          <p:cNvSpPr>
            <a:spLocks noGrp="1"/>
          </p:cNvSpPr>
          <p:nvPr>
            <p:ph type="ftr" sz="quarter" idx="11"/>
          </p:nvPr>
        </p:nvSpPr>
        <p:spPr/>
        <p:txBody>
          <a:bodyPr/>
          <a:lstStyle/>
          <a:p>
            <a:r>
              <a:rPr lang="en-US"/>
              <a:t>EE746 Neuromorphic Engineering U Ganguly</a:t>
            </a:r>
          </a:p>
        </p:txBody>
      </p:sp>
      <p:sp>
        <p:nvSpPr>
          <p:cNvPr id="9" name="Slide Number Placeholder 8"/>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87893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58690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8/28/2017</a:t>
            </a:r>
          </a:p>
        </p:txBody>
      </p:sp>
      <p:sp>
        <p:nvSpPr>
          <p:cNvPr id="3" name="Footer Placeholder 2"/>
          <p:cNvSpPr>
            <a:spLocks noGrp="1"/>
          </p:cNvSpPr>
          <p:nvPr>
            <p:ph type="ftr" sz="quarter" idx="11"/>
          </p:nvPr>
        </p:nvSpPr>
        <p:spPr/>
        <p:txBody>
          <a:bodyPr/>
          <a:lstStyle/>
          <a:p>
            <a:r>
              <a:rPr lang="en-US"/>
              <a:t>EE746 Neuromorphic Engineering U Ganguly</a:t>
            </a:r>
          </a:p>
        </p:txBody>
      </p:sp>
      <p:sp>
        <p:nvSpPr>
          <p:cNvPr id="4" name="Slide Number Placeholder 3"/>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39497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8/28/2017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25591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8/28/2017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17255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8/28/2017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EE746 Neuromorphic Engineering U Ganguly</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8806-70D6-4C55-B3A1-4888E27BAFCB}" type="slidenum">
              <a:rPr lang="en-US" smtClean="0"/>
              <a:t>‹#›</a:t>
            </a:fld>
            <a:endParaRPr lang="en-US"/>
          </a:p>
        </p:txBody>
      </p:sp>
    </p:spTree>
    <p:extLst>
      <p:ext uri="{BB962C8B-B14F-4D97-AF65-F5344CB8AC3E}">
        <p14:creationId xmlns:p14="http://schemas.microsoft.com/office/powerpoint/2010/main" val="33079425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euronaldynamics.epfl.ch/online/" TargetMode="External"/><Relationship Id="rId2" Type="http://schemas.openxmlformats.org/officeDocument/2006/relationships/hyperlink" Target="mailto:udayan@ee.iitb.ac.in" TargetMode="External"/><Relationship Id="rId1" Type="http://schemas.openxmlformats.org/officeDocument/2006/relationships/slideLayout" Target="../slideLayouts/slideLayout1.xml"/><Relationship Id="rId4" Type="http://schemas.openxmlformats.org/officeDocument/2006/relationships/hyperlink" Target="https://neuronaldynamics.epfl.ch/online/Ch19.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3.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customXml" Target="../ink/ink3.xml"/><Relationship Id="rId5" Type="http://schemas.openxmlformats.org/officeDocument/2006/relationships/image" Target="../media/image411.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3" Type="http://schemas.openxmlformats.org/officeDocument/2006/relationships/image" Target="../media/image521.png"/><Relationship Id="rId18" Type="http://schemas.openxmlformats.org/officeDocument/2006/relationships/image" Target="../media/image530.png"/><Relationship Id="rId26" Type="http://schemas.openxmlformats.org/officeDocument/2006/relationships/image" Target="../media/image58.png"/><Relationship Id="rId3" Type="http://schemas.openxmlformats.org/officeDocument/2006/relationships/image" Target="../media/image380.png"/><Relationship Id="rId21" Type="http://schemas.openxmlformats.org/officeDocument/2006/relationships/image" Target="../media/image39.png"/><Relationship Id="rId17" Type="http://schemas.openxmlformats.org/officeDocument/2006/relationships/image" Target="../media/image520.png"/><Relationship Id="rId25" Type="http://schemas.openxmlformats.org/officeDocument/2006/relationships/image" Target="../media/image60.png"/><Relationship Id="rId2" Type="http://schemas.openxmlformats.org/officeDocument/2006/relationships/image" Target="../media/image460.png"/><Relationship Id="rId16" Type="http://schemas.openxmlformats.org/officeDocument/2006/relationships/image" Target="../media/image55.png"/><Relationship Id="rId20" Type="http://schemas.openxmlformats.org/officeDocument/2006/relationships/image" Target="../media/image550.png"/><Relationship Id="rId1" Type="http://schemas.openxmlformats.org/officeDocument/2006/relationships/slideLayout" Target="../slideLayouts/slideLayout6.xml"/><Relationship Id="rId6" Type="http://schemas.openxmlformats.org/officeDocument/2006/relationships/image" Target="../media/image410.png"/><Relationship Id="rId24" Type="http://schemas.openxmlformats.org/officeDocument/2006/relationships/image" Target="../media/image59.png"/><Relationship Id="rId5" Type="http://schemas.openxmlformats.org/officeDocument/2006/relationships/image" Target="../media/image400.png"/><Relationship Id="rId15" Type="http://schemas.openxmlformats.org/officeDocument/2006/relationships/image" Target="../media/image54.png"/><Relationship Id="rId19" Type="http://schemas.openxmlformats.org/officeDocument/2006/relationships/image" Target="../media/image56.png"/><Relationship Id="rId4" Type="http://schemas.openxmlformats.org/officeDocument/2006/relationships/image" Target="../media/image470.png"/><Relationship Id="rId14" Type="http://schemas.openxmlformats.org/officeDocument/2006/relationships/image" Target="../media/image531.png"/><Relationship Id="rId22" Type="http://schemas.openxmlformats.org/officeDocument/2006/relationships/image" Target="../media/image57.png"/></Relationships>
</file>

<file path=ppt/slides/_rels/slide23.xml.rels><?xml version="1.0" encoding="UTF-8" standalone="yes"?>
<Relationships xmlns="http://schemas.openxmlformats.org/package/2006/relationships"><Relationship Id="rId13" Type="http://schemas.openxmlformats.org/officeDocument/2006/relationships/image" Target="../media/image521.png"/><Relationship Id="rId18" Type="http://schemas.openxmlformats.org/officeDocument/2006/relationships/image" Target="../media/image530.png"/><Relationship Id="rId3" Type="http://schemas.openxmlformats.org/officeDocument/2006/relationships/image" Target="../media/image380.png"/><Relationship Id="rId21" Type="http://schemas.openxmlformats.org/officeDocument/2006/relationships/image" Target="../media/image560.png"/><Relationship Id="rId17" Type="http://schemas.openxmlformats.org/officeDocument/2006/relationships/image" Target="../media/image520.png"/><Relationship Id="rId25" Type="http://schemas.openxmlformats.org/officeDocument/2006/relationships/image" Target="../media/image60.png"/><Relationship Id="rId2" Type="http://schemas.openxmlformats.org/officeDocument/2006/relationships/image" Target="../media/image460.png"/><Relationship Id="rId16" Type="http://schemas.openxmlformats.org/officeDocument/2006/relationships/image" Target="../media/image55.png"/><Relationship Id="rId20" Type="http://schemas.openxmlformats.org/officeDocument/2006/relationships/image" Target="../media/image550.png"/><Relationship Id="rId1" Type="http://schemas.openxmlformats.org/officeDocument/2006/relationships/slideLayout" Target="../slideLayouts/slideLayout6.xml"/><Relationship Id="rId6" Type="http://schemas.openxmlformats.org/officeDocument/2006/relationships/image" Target="../media/image410.png"/><Relationship Id="rId24" Type="http://schemas.openxmlformats.org/officeDocument/2006/relationships/image" Target="../media/image59.png"/><Relationship Id="rId5" Type="http://schemas.openxmlformats.org/officeDocument/2006/relationships/image" Target="../media/image400.png"/><Relationship Id="rId15" Type="http://schemas.openxmlformats.org/officeDocument/2006/relationships/image" Target="../media/image54.png"/><Relationship Id="rId23" Type="http://schemas.openxmlformats.org/officeDocument/2006/relationships/image" Target="../media/image580.png"/><Relationship Id="rId19" Type="http://schemas.openxmlformats.org/officeDocument/2006/relationships/image" Target="../media/image56.png"/><Relationship Id="rId4" Type="http://schemas.openxmlformats.org/officeDocument/2006/relationships/image" Target="../media/image470.png"/><Relationship Id="rId14" Type="http://schemas.openxmlformats.org/officeDocument/2006/relationships/image" Target="../media/image531.png"/><Relationship Id="rId22" Type="http://schemas.openxmlformats.org/officeDocument/2006/relationships/image" Target="../media/image570.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42.png"/><Relationship Id="rId1" Type="http://schemas.openxmlformats.org/officeDocument/2006/relationships/slideLayout" Target="../slideLayouts/slideLayout6.xml"/><Relationship Id="rId5" Type="http://schemas.openxmlformats.org/officeDocument/2006/relationships/image" Target="../media/image68.png"/><Relationship Id="rId4" Type="http://schemas.openxmlformats.org/officeDocument/2006/relationships/customXml" Target="../ink/ink5.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00" dirty="0"/>
              <a:t>EE746 Neuromorphic Engineering</a:t>
            </a:r>
            <a:br>
              <a:rPr lang="en-US" sz="4900" dirty="0"/>
            </a:br>
            <a:r>
              <a:rPr lang="en-US" dirty="0"/>
              <a:t>Lecture 3b: Learning</a:t>
            </a:r>
          </a:p>
        </p:txBody>
      </p:sp>
      <p:sp>
        <p:nvSpPr>
          <p:cNvPr id="3" name="Subtitle 2"/>
          <p:cNvSpPr>
            <a:spLocks noGrp="1"/>
          </p:cNvSpPr>
          <p:nvPr>
            <p:ph type="subTitle" idx="1"/>
          </p:nvPr>
        </p:nvSpPr>
        <p:spPr/>
        <p:txBody>
          <a:bodyPr/>
          <a:lstStyle/>
          <a:p>
            <a:r>
              <a:rPr lang="en-US" dirty="0" err="1"/>
              <a:t>Udayan</a:t>
            </a:r>
            <a:r>
              <a:rPr lang="en-US" dirty="0"/>
              <a:t> </a:t>
            </a:r>
            <a:r>
              <a:rPr lang="en-US" dirty="0" err="1"/>
              <a:t>Ganguly</a:t>
            </a:r>
            <a:endParaRPr lang="en-US" dirty="0"/>
          </a:p>
          <a:p>
            <a:r>
              <a:rPr lang="en-US" dirty="0">
                <a:hlinkClick r:id="rId2"/>
              </a:rPr>
              <a:t>udayan@ee.iitb.ac.in</a:t>
            </a:r>
            <a:r>
              <a:rPr lang="en-US" dirty="0"/>
              <a:t> </a:t>
            </a:r>
          </a:p>
          <a:p>
            <a:r>
              <a:rPr lang="en-US" dirty="0"/>
              <a:t>Oct</a:t>
            </a:r>
            <a:r>
              <a:rPr lang="en-US"/>
              <a:t>, 12, 2023</a:t>
            </a:r>
            <a:endParaRPr lang="en-US" dirty="0"/>
          </a:p>
        </p:txBody>
      </p:sp>
      <p:sp>
        <p:nvSpPr>
          <p:cNvPr id="4" name="TextBox 3"/>
          <p:cNvSpPr txBox="1"/>
          <p:nvPr/>
        </p:nvSpPr>
        <p:spPr>
          <a:xfrm>
            <a:off x="2667001" y="5075555"/>
            <a:ext cx="7341325" cy="1754326"/>
          </a:xfrm>
          <a:prstGeom prst="rect">
            <a:avLst/>
          </a:prstGeom>
          <a:noFill/>
        </p:spPr>
        <p:txBody>
          <a:bodyPr wrap="square" rtlCol="0">
            <a:spAutoFit/>
          </a:bodyPr>
          <a:lstStyle/>
          <a:p>
            <a:r>
              <a:rPr lang="en-US" dirty="0"/>
              <a:t>This follows Purves </a:t>
            </a:r>
            <a:r>
              <a:rPr lang="en-US" dirty="0" err="1"/>
              <a:t>Ch</a:t>
            </a:r>
            <a:r>
              <a:rPr lang="en-US" dirty="0"/>
              <a:t> 24: Plasticity of Mature Synapses and Circuits </a:t>
            </a:r>
          </a:p>
          <a:p>
            <a:r>
              <a:rPr lang="en-US" dirty="0"/>
              <a:t>Taylor book </a:t>
            </a:r>
            <a:r>
              <a:rPr lang="en-US" dirty="0" err="1"/>
              <a:t>Ch</a:t>
            </a:r>
            <a:r>
              <a:rPr lang="en-US" dirty="0"/>
              <a:t> 2.3 Basic Synaptic Mechanisms</a:t>
            </a:r>
          </a:p>
          <a:p>
            <a:r>
              <a:rPr lang="en-US" dirty="0"/>
              <a:t>You can also read </a:t>
            </a:r>
            <a:r>
              <a:rPr lang="en-US" dirty="0">
                <a:hlinkClick r:id="rId3"/>
              </a:rPr>
              <a:t>https://neuronaldynamics.epfl.ch/online/</a:t>
            </a:r>
            <a:r>
              <a:rPr lang="en-US" dirty="0"/>
              <a:t>    a description on models </a:t>
            </a:r>
            <a:r>
              <a:rPr lang="en-GB" dirty="0">
                <a:hlinkClick r:id="rId4" tooltip="Chapter 19 Synaptic Plasticity and Learning ‣ Part IV Dynamics of Cognition ‣ Neuronal Dynamics – From Single Neurons to Networks&#10;and Models of Cognition"/>
              </a:rPr>
              <a:t>19 Synaptic Plasticity and Learning</a:t>
            </a:r>
            <a:endParaRPr lang="en-GB" dirty="0"/>
          </a:p>
          <a:p>
            <a:endParaRPr lang="en-US" dirty="0"/>
          </a:p>
          <a:p>
            <a:r>
              <a:rPr lang="en-US" dirty="0"/>
              <a:t> </a:t>
            </a:r>
          </a:p>
        </p:txBody>
      </p:sp>
    </p:spTree>
    <p:extLst>
      <p:ext uri="{BB962C8B-B14F-4D97-AF65-F5344CB8AC3E}">
        <p14:creationId xmlns:p14="http://schemas.microsoft.com/office/powerpoint/2010/main" val="345384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512"/>
            <a:ext cx="10515600" cy="748245"/>
          </a:xfrm>
        </p:spPr>
        <p:txBody>
          <a:bodyPr/>
          <a:lstStyle/>
          <a:p>
            <a:r>
              <a:rPr lang="en-US" dirty="0"/>
              <a:t>Hippocampus Layers in Rabbit</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10</a:t>
            </a:fld>
            <a:endParaRPr lang="en-US"/>
          </a:p>
        </p:txBody>
      </p:sp>
      <p:pic>
        <p:nvPicPr>
          <p:cNvPr id="6" name="Picture 5"/>
          <p:cNvPicPr>
            <a:picLocks noChangeAspect="1"/>
          </p:cNvPicPr>
          <p:nvPr/>
        </p:nvPicPr>
        <p:blipFill>
          <a:blip r:embed="rId3"/>
          <a:stretch>
            <a:fillRect/>
          </a:stretch>
        </p:blipFill>
        <p:spPr>
          <a:xfrm>
            <a:off x="6431549" y="1044808"/>
            <a:ext cx="4031533" cy="1521333"/>
          </a:xfrm>
          <a:prstGeom prst="rect">
            <a:avLst/>
          </a:prstGeom>
        </p:spPr>
      </p:pic>
      <p:pic>
        <p:nvPicPr>
          <p:cNvPr id="7" name="Picture 6"/>
          <p:cNvPicPr>
            <a:picLocks noChangeAspect="1"/>
          </p:cNvPicPr>
          <p:nvPr/>
        </p:nvPicPr>
        <p:blipFill>
          <a:blip r:embed="rId4"/>
          <a:stretch>
            <a:fillRect/>
          </a:stretch>
        </p:blipFill>
        <p:spPr>
          <a:xfrm>
            <a:off x="5760452" y="2566141"/>
            <a:ext cx="5010150" cy="3857625"/>
          </a:xfrm>
          <a:prstGeom prst="rect">
            <a:avLst/>
          </a:prstGeom>
        </p:spPr>
      </p:pic>
      <p:sp>
        <p:nvSpPr>
          <p:cNvPr id="8" name="Rectangle 7"/>
          <p:cNvSpPr/>
          <p:nvPr/>
        </p:nvSpPr>
        <p:spPr>
          <a:xfrm>
            <a:off x="1805898" y="1868248"/>
            <a:ext cx="3851953" cy="2585323"/>
          </a:xfrm>
          <a:prstGeom prst="rect">
            <a:avLst/>
          </a:prstGeom>
        </p:spPr>
        <p:txBody>
          <a:bodyPr wrap="square">
            <a:spAutoFit/>
          </a:bodyPr>
          <a:lstStyle/>
          <a:p>
            <a:r>
              <a:rPr lang="en-US" dirty="0"/>
              <a:t> The layered arrangement of neurons allows the hippocampus to be sectioned such that most of the relevant circuitry is left intact. </a:t>
            </a:r>
          </a:p>
          <a:p>
            <a:endParaRPr lang="en-US" dirty="0"/>
          </a:p>
          <a:p>
            <a:r>
              <a:rPr lang="en-US" dirty="0"/>
              <a:t>In such preparations, the cell bodies of the pyramidal neurons lie in a single densely packed layer that is readily apparent</a:t>
            </a:r>
          </a:p>
        </p:txBody>
      </p:sp>
      <p:sp>
        <p:nvSpPr>
          <p:cNvPr id="9" name="Rectangle 8"/>
          <p:cNvSpPr/>
          <p:nvPr/>
        </p:nvSpPr>
        <p:spPr>
          <a:xfrm>
            <a:off x="2552701" y="987085"/>
            <a:ext cx="3492495" cy="369332"/>
          </a:xfrm>
          <a:prstGeom prst="rect">
            <a:avLst/>
          </a:prstGeom>
        </p:spPr>
        <p:txBody>
          <a:bodyPr wrap="none">
            <a:spAutoFit/>
          </a:bodyPr>
          <a:lstStyle/>
          <a:p>
            <a:r>
              <a:rPr lang="en-US" dirty="0" err="1"/>
              <a:t>Terje</a:t>
            </a:r>
            <a:r>
              <a:rPr lang="en-US" dirty="0"/>
              <a:t> Lomo and Timothy Bliss, 1960</a:t>
            </a:r>
          </a:p>
        </p:txBody>
      </p:sp>
    </p:spTree>
    <p:extLst>
      <p:ext uri="{BB962C8B-B14F-4D97-AF65-F5344CB8AC3E}">
        <p14:creationId xmlns:p14="http://schemas.microsoft.com/office/powerpoint/2010/main" val="71082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4"/>
            <a:ext cx="10515600" cy="422365"/>
          </a:xfrm>
        </p:spPr>
        <p:txBody>
          <a:bodyPr>
            <a:normAutofit fontScale="90000"/>
          </a:bodyPr>
          <a:lstStyle/>
          <a:p>
            <a:r>
              <a:rPr lang="en-US" dirty="0"/>
              <a:t>Long term potentiation (LTP&gt; </a:t>
            </a:r>
            <a:r>
              <a:rPr lang="en-US" dirty="0" err="1"/>
              <a:t>Hrs</a:t>
            </a:r>
            <a:r>
              <a:rPr lang="en-US" dirty="0"/>
              <a:t>) </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11</a:t>
            </a:fld>
            <a:endParaRPr lang="en-US"/>
          </a:p>
        </p:txBody>
      </p:sp>
      <p:pic>
        <p:nvPicPr>
          <p:cNvPr id="6" name="Picture 5"/>
          <p:cNvPicPr>
            <a:picLocks noChangeAspect="1"/>
          </p:cNvPicPr>
          <p:nvPr/>
        </p:nvPicPr>
        <p:blipFill>
          <a:blip r:embed="rId2"/>
          <a:stretch>
            <a:fillRect/>
          </a:stretch>
        </p:blipFill>
        <p:spPr>
          <a:xfrm>
            <a:off x="1395005" y="773605"/>
            <a:ext cx="3810000" cy="2590800"/>
          </a:xfrm>
          <a:prstGeom prst="rect">
            <a:avLst/>
          </a:prstGeom>
        </p:spPr>
      </p:pic>
      <p:pic>
        <p:nvPicPr>
          <p:cNvPr id="7" name="Picture 6"/>
          <p:cNvPicPr>
            <a:picLocks noChangeAspect="1"/>
          </p:cNvPicPr>
          <p:nvPr/>
        </p:nvPicPr>
        <p:blipFill>
          <a:blip r:embed="rId3"/>
          <a:stretch>
            <a:fillRect/>
          </a:stretch>
        </p:blipFill>
        <p:spPr>
          <a:xfrm>
            <a:off x="4698274" y="1169967"/>
            <a:ext cx="5943218" cy="2299944"/>
          </a:xfrm>
          <a:prstGeom prst="rect">
            <a:avLst/>
          </a:prstGeom>
        </p:spPr>
      </p:pic>
      <p:sp>
        <p:nvSpPr>
          <p:cNvPr id="9" name="TextBox 8"/>
          <p:cNvSpPr txBox="1"/>
          <p:nvPr/>
        </p:nvSpPr>
        <p:spPr>
          <a:xfrm>
            <a:off x="7407498" y="3420154"/>
            <a:ext cx="3209925" cy="3139321"/>
          </a:xfrm>
          <a:prstGeom prst="rect">
            <a:avLst/>
          </a:prstGeom>
          <a:noFill/>
        </p:spPr>
        <p:txBody>
          <a:bodyPr wrap="square" rtlCol="0">
            <a:spAutoFit/>
          </a:bodyPr>
          <a:lstStyle/>
          <a:p>
            <a:r>
              <a:rPr lang="en-US" b="1" dirty="0">
                <a:solidFill>
                  <a:srgbClr val="FF0000"/>
                </a:solidFill>
              </a:rPr>
              <a:t>Write down your observations  </a:t>
            </a:r>
            <a:r>
              <a:rPr lang="en-US" dirty="0"/>
              <a:t>Weak stimulation (3 Hz) no LTP</a:t>
            </a:r>
          </a:p>
          <a:p>
            <a:r>
              <a:rPr lang="en-US" dirty="0"/>
              <a:t>Stimulated synapse (20 Hz – 2 min) shows Post tetanic potentiation (PTP) based LTP which persists for several hours;</a:t>
            </a:r>
          </a:p>
          <a:p>
            <a:r>
              <a:rPr lang="en-US" dirty="0"/>
              <a:t>Non-stimulated synapse is unaffected.</a:t>
            </a:r>
          </a:p>
          <a:p>
            <a:r>
              <a:rPr lang="en-US" b="1" dirty="0">
                <a:solidFill>
                  <a:srgbClr val="FF0000"/>
                </a:solidFill>
              </a:rPr>
              <a:t>Is the post neuron spiking if the pre neuron spiked at 20Hz?</a:t>
            </a:r>
          </a:p>
          <a:p>
            <a:endParaRPr lang="en-US" dirty="0"/>
          </a:p>
        </p:txBody>
      </p:sp>
      <p:sp>
        <p:nvSpPr>
          <p:cNvPr id="10" name="TextBox 9"/>
          <p:cNvSpPr txBox="1"/>
          <p:nvPr/>
        </p:nvSpPr>
        <p:spPr>
          <a:xfrm>
            <a:off x="6740162" y="1485847"/>
            <a:ext cx="910126" cy="369332"/>
          </a:xfrm>
          <a:prstGeom prst="rect">
            <a:avLst/>
          </a:prstGeom>
          <a:noFill/>
        </p:spPr>
        <p:txBody>
          <a:bodyPr wrap="square" rtlCol="0">
            <a:spAutoFit/>
          </a:bodyPr>
          <a:lstStyle/>
          <a:p>
            <a:r>
              <a:rPr lang="en-US" dirty="0">
                <a:solidFill>
                  <a:srgbClr val="002060"/>
                </a:solidFill>
              </a:rPr>
              <a:t>1 </a:t>
            </a:r>
            <a:r>
              <a:rPr lang="en-US" dirty="0" err="1">
                <a:solidFill>
                  <a:srgbClr val="002060"/>
                </a:solidFill>
              </a:rPr>
              <a:t>hr</a:t>
            </a:r>
            <a:endParaRPr lang="en-US" dirty="0">
              <a:solidFill>
                <a:srgbClr val="002060"/>
              </a:solidFill>
            </a:endParaRPr>
          </a:p>
        </p:txBody>
      </p:sp>
      <p:sp>
        <p:nvSpPr>
          <p:cNvPr id="11" name="Rectangle 10"/>
          <p:cNvSpPr/>
          <p:nvPr/>
        </p:nvSpPr>
        <p:spPr>
          <a:xfrm>
            <a:off x="2637609" y="579412"/>
            <a:ext cx="8205107" cy="646331"/>
          </a:xfrm>
          <a:prstGeom prst="rect">
            <a:avLst/>
          </a:prstGeom>
        </p:spPr>
        <p:txBody>
          <a:bodyPr wrap="square">
            <a:spAutoFit/>
          </a:bodyPr>
          <a:lstStyle/>
          <a:p>
            <a:r>
              <a:rPr lang="en-US" dirty="0">
                <a:solidFill>
                  <a:schemeClr val="accent1">
                    <a:lumMod val="60000"/>
                    <a:lumOff val="40000"/>
                  </a:schemeClr>
                </a:solidFill>
              </a:rPr>
              <a:t>a few seconds of high-frequency electrical stimulation can enhance synaptic transmission in </a:t>
            </a:r>
            <a:r>
              <a:rPr lang="en-US" b="1" dirty="0">
                <a:solidFill>
                  <a:srgbClr val="00B0F0"/>
                </a:solidFill>
              </a:rPr>
              <a:t>the rabbit hippocampus </a:t>
            </a:r>
            <a:r>
              <a:rPr lang="en-US" dirty="0">
                <a:solidFill>
                  <a:schemeClr val="accent1">
                    <a:lumMod val="60000"/>
                    <a:lumOff val="40000"/>
                  </a:schemeClr>
                </a:solidFill>
              </a:rPr>
              <a:t>for days or even weeks</a:t>
            </a:r>
          </a:p>
        </p:txBody>
      </p:sp>
      <p:grpSp>
        <p:nvGrpSpPr>
          <p:cNvPr id="17" name="Group 16"/>
          <p:cNvGrpSpPr/>
          <p:nvPr/>
        </p:nvGrpSpPr>
        <p:grpSpPr>
          <a:xfrm>
            <a:off x="1568047" y="3558599"/>
            <a:ext cx="5810250" cy="3162300"/>
            <a:chOff x="44047" y="3558599"/>
            <a:chExt cx="5810250" cy="3162300"/>
          </a:xfrm>
        </p:grpSpPr>
        <p:pic>
          <p:nvPicPr>
            <p:cNvPr id="8" name="Picture 7"/>
            <p:cNvPicPr>
              <a:picLocks noChangeAspect="1"/>
            </p:cNvPicPr>
            <p:nvPr/>
          </p:nvPicPr>
          <p:blipFill>
            <a:blip r:embed="rId4"/>
            <a:stretch>
              <a:fillRect/>
            </a:stretch>
          </p:blipFill>
          <p:spPr>
            <a:xfrm>
              <a:off x="44047" y="3558599"/>
              <a:ext cx="5810250" cy="3162300"/>
            </a:xfrm>
            <a:prstGeom prst="rect">
              <a:avLst/>
            </a:prstGeom>
          </p:spPr>
        </p:pic>
        <p:sp>
          <p:nvSpPr>
            <p:cNvPr id="13" name="TextBox 12"/>
            <p:cNvSpPr txBox="1"/>
            <p:nvPr/>
          </p:nvSpPr>
          <p:spPr>
            <a:xfrm rot="16200000">
              <a:off x="681629" y="4319703"/>
              <a:ext cx="1451787" cy="369332"/>
            </a:xfrm>
            <a:prstGeom prst="rect">
              <a:avLst/>
            </a:prstGeom>
            <a:noFill/>
          </p:spPr>
          <p:txBody>
            <a:bodyPr wrap="square" rtlCol="0">
              <a:spAutoFit/>
            </a:bodyPr>
            <a:lstStyle/>
            <a:p>
              <a:r>
                <a:rPr lang="en-US" dirty="0">
                  <a:solidFill>
                    <a:srgbClr val="FF0000"/>
                  </a:solidFill>
                </a:rPr>
                <a:t>Freq. 1-3Hz</a:t>
              </a:r>
            </a:p>
          </p:txBody>
        </p:sp>
        <p:sp>
          <p:nvSpPr>
            <p:cNvPr id="14" name="TextBox 13"/>
            <p:cNvSpPr txBox="1"/>
            <p:nvPr/>
          </p:nvSpPr>
          <p:spPr>
            <a:xfrm rot="16200000">
              <a:off x="1222134" y="4429074"/>
              <a:ext cx="1670533" cy="369332"/>
            </a:xfrm>
            <a:prstGeom prst="rect">
              <a:avLst/>
            </a:prstGeom>
            <a:noFill/>
          </p:spPr>
          <p:txBody>
            <a:bodyPr wrap="square" rtlCol="0">
              <a:spAutoFit/>
            </a:bodyPr>
            <a:lstStyle/>
            <a:p>
              <a:r>
                <a:rPr lang="en-US" dirty="0">
                  <a:solidFill>
                    <a:srgbClr val="FF0000"/>
                  </a:solidFill>
                </a:rPr>
                <a:t>Freq. 20Hz</a:t>
              </a:r>
            </a:p>
          </p:txBody>
        </p:sp>
      </p:grpSp>
      <p:sp>
        <p:nvSpPr>
          <p:cNvPr id="16" name="Rectangle 15"/>
          <p:cNvSpPr/>
          <p:nvPr/>
        </p:nvSpPr>
        <p:spPr>
          <a:xfrm>
            <a:off x="2152650" y="-52755"/>
            <a:ext cx="8321040" cy="369332"/>
          </a:xfrm>
          <a:prstGeom prst="rect">
            <a:avLst/>
          </a:prstGeom>
        </p:spPr>
        <p:txBody>
          <a:bodyPr wrap="square">
            <a:spAutoFit/>
          </a:bodyPr>
          <a:lstStyle/>
          <a:p>
            <a:r>
              <a:rPr lang="en-US" dirty="0">
                <a:solidFill>
                  <a:schemeClr val="bg1">
                    <a:lumMod val="85000"/>
                  </a:schemeClr>
                </a:solidFill>
              </a:rPr>
              <a:t>https://www.ncbi.nlm.nih.gov/pmc/articles/PMC1350458/pdf/jphysiol00958-0128.pdf</a:t>
            </a:r>
          </a:p>
        </p:txBody>
      </p:sp>
      <p:sp>
        <p:nvSpPr>
          <p:cNvPr id="12" name="TextBox 11"/>
          <p:cNvSpPr txBox="1"/>
          <p:nvPr/>
        </p:nvSpPr>
        <p:spPr>
          <a:xfrm>
            <a:off x="4689549" y="3649696"/>
            <a:ext cx="2562375" cy="369332"/>
          </a:xfrm>
          <a:prstGeom prst="rect">
            <a:avLst/>
          </a:prstGeom>
          <a:noFill/>
        </p:spPr>
        <p:txBody>
          <a:bodyPr wrap="square" rtlCol="0">
            <a:spAutoFit/>
          </a:bodyPr>
          <a:lstStyle/>
          <a:p>
            <a:r>
              <a:rPr lang="en-US" dirty="0">
                <a:solidFill>
                  <a:schemeClr val="bg1">
                    <a:lumMod val="65000"/>
                  </a:schemeClr>
                </a:solidFill>
              </a:rPr>
              <a:t>Bliss &amp; Lomo et al 1973</a:t>
            </a:r>
          </a:p>
        </p:txBody>
      </p:sp>
    </p:spTree>
    <p:extLst>
      <p:ext uri="{BB962C8B-B14F-4D97-AF65-F5344CB8AC3E}">
        <p14:creationId xmlns:p14="http://schemas.microsoft.com/office/powerpoint/2010/main" val="20075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994"/>
            <a:ext cx="10515600" cy="748245"/>
          </a:xfrm>
        </p:spPr>
        <p:txBody>
          <a:bodyPr/>
          <a:lstStyle/>
          <a:p>
            <a:r>
              <a:rPr lang="en-US" dirty="0"/>
              <a:t>Effect of post-synaptic spike</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12</a:t>
            </a:fld>
            <a:endParaRPr lang="en-US"/>
          </a:p>
        </p:txBody>
      </p:sp>
      <p:pic>
        <p:nvPicPr>
          <p:cNvPr id="6" name="Picture 5"/>
          <p:cNvPicPr>
            <a:picLocks noChangeAspect="1"/>
          </p:cNvPicPr>
          <p:nvPr/>
        </p:nvPicPr>
        <p:blipFill>
          <a:blip r:embed="rId3"/>
          <a:stretch>
            <a:fillRect/>
          </a:stretch>
        </p:blipFill>
        <p:spPr>
          <a:xfrm>
            <a:off x="1628776" y="1127352"/>
            <a:ext cx="4467225" cy="1990725"/>
          </a:xfrm>
          <a:prstGeom prst="rect">
            <a:avLst/>
          </a:prstGeom>
        </p:spPr>
      </p:pic>
      <p:pic>
        <p:nvPicPr>
          <p:cNvPr id="7" name="Picture 6"/>
          <p:cNvPicPr>
            <a:picLocks noChangeAspect="1"/>
          </p:cNvPicPr>
          <p:nvPr/>
        </p:nvPicPr>
        <p:blipFill>
          <a:blip r:embed="rId4"/>
          <a:stretch>
            <a:fillRect/>
          </a:stretch>
        </p:blipFill>
        <p:spPr>
          <a:xfrm>
            <a:off x="5524500" y="758084"/>
            <a:ext cx="5143500" cy="2819400"/>
          </a:xfrm>
          <a:prstGeom prst="rect">
            <a:avLst/>
          </a:prstGeom>
        </p:spPr>
      </p:pic>
      <p:sp>
        <p:nvSpPr>
          <p:cNvPr id="8" name="Rectangle 7"/>
          <p:cNvSpPr/>
          <p:nvPr/>
        </p:nvSpPr>
        <p:spPr>
          <a:xfrm>
            <a:off x="1692457" y="3683356"/>
            <a:ext cx="8659041" cy="2246769"/>
          </a:xfrm>
          <a:prstGeom prst="rect">
            <a:avLst/>
          </a:prstGeom>
        </p:spPr>
        <p:txBody>
          <a:bodyPr wrap="square">
            <a:spAutoFit/>
          </a:bodyPr>
          <a:lstStyle/>
          <a:p>
            <a:r>
              <a:rPr lang="en-US" sz="2000" dirty="0"/>
              <a:t>Without CA1 stimulus, if only CA3 stimulus is added no LTP occurs. </a:t>
            </a:r>
          </a:p>
          <a:p>
            <a:r>
              <a:rPr lang="en-US" sz="2000" dirty="0"/>
              <a:t>If CA1 is added to produce depolarization along with CA3 stimulus, then LTP occurs</a:t>
            </a:r>
          </a:p>
          <a:p>
            <a:r>
              <a:rPr lang="en-US" sz="2000" b="1" dirty="0">
                <a:solidFill>
                  <a:srgbClr val="FF0000"/>
                </a:solidFill>
              </a:rPr>
              <a:t>Will it cause spiking in CA1 spontaneously?</a:t>
            </a:r>
          </a:p>
          <a:p>
            <a:r>
              <a:rPr lang="en-US" sz="2000" b="1" dirty="0"/>
              <a:t>Low probability – depends on synaptic strength</a:t>
            </a:r>
            <a:r>
              <a:rPr lang="en-US" sz="2000" b="1" dirty="0">
                <a:solidFill>
                  <a:srgbClr val="FF0000"/>
                </a:solidFill>
              </a:rPr>
              <a:t> </a:t>
            </a:r>
          </a:p>
          <a:p>
            <a:endParaRPr lang="en-US" sz="2000" b="1" dirty="0">
              <a:solidFill>
                <a:srgbClr val="FF0000"/>
              </a:solidFill>
            </a:endParaRPr>
          </a:p>
          <a:p>
            <a:r>
              <a:rPr lang="en-US" sz="2000" dirty="0"/>
              <a:t>Pairing presynaptic and postsynaptic activity causes LTP.</a:t>
            </a:r>
          </a:p>
        </p:txBody>
      </p:sp>
      <p:sp>
        <p:nvSpPr>
          <p:cNvPr id="9" name="Rectangle 8"/>
          <p:cNvSpPr/>
          <p:nvPr/>
        </p:nvSpPr>
        <p:spPr>
          <a:xfrm>
            <a:off x="8484048" y="17215"/>
            <a:ext cx="2310504" cy="369332"/>
          </a:xfrm>
          <a:prstGeom prst="rect">
            <a:avLst/>
          </a:prstGeom>
        </p:spPr>
        <p:txBody>
          <a:bodyPr wrap="none">
            <a:spAutoFit/>
          </a:bodyPr>
          <a:lstStyle/>
          <a:p>
            <a:r>
              <a:rPr lang="en-US" dirty="0" err="1"/>
              <a:t>Gustafsson</a:t>
            </a:r>
            <a:r>
              <a:rPr lang="en-US" dirty="0"/>
              <a:t> et al., 1987</a:t>
            </a:r>
          </a:p>
        </p:txBody>
      </p:sp>
    </p:spTree>
    <p:extLst>
      <p:ext uri="{BB962C8B-B14F-4D97-AF65-F5344CB8AC3E}">
        <p14:creationId xmlns:p14="http://schemas.microsoft.com/office/powerpoint/2010/main" val="157925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 &amp; Associativity</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13</a:t>
            </a:fld>
            <a:endParaRPr lang="en-US"/>
          </a:p>
        </p:txBody>
      </p:sp>
      <p:pic>
        <p:nvPicPr>
          <p:cNvPr id="6" name="Picture 5"/>
          <p:cNvPicPr>
            <a:picLocks noChangeAspect="1"/>
          </p:cNvPicPr>
          <p:nvPr/>
        </p:nvPicPr>
        <p:blipFill rotWithShape="1">
          <a:blip r:embed="rId3"/>
          <a:srcRect r="54431"/>
          <a:stretch/>
        </p:blipFill>
        <p:spPr>
          <a:xfrm>
            <a:off x="3261904" y="785327"/>
            <a:ext cx="2899410" cy="4114800"/>
          </a:xfrm>
          <a:prstGeom prst="rect">
            <a:avLst/>
          </a:prstGeom>
        </p:spPr>
      </p:pic>
      <p:sp>
        <p:nvSpPr>
          <p:cNvPr id="7" name="Rectangle 6"/>
          <p:cNvSpPr/>
          <p:nvPr/>
        </p:nvSpPr>
        <p:spPr>
          <a:xfrm>
            <a:off x="1295400" y="4862424"/>
            <a:ext cx="4572000" cy="923330"/>
          </a:xfrm>
          <a:prstGeom prst="rect">
            <a:avLst/>
          </a:prstGeom>
        </p:spPr>
        <p:txBody>
          <a:bodyPr>
            <a:spAutoFit/>
          </a:bodyPr>
          <a:lstStyle/>
          <a:p>
            <a:r>
              <a:rPr lang="en-US" dirty="0"/>
              <a:t> (A) Strong activity initiates LTP at active synapses (pathway 1) without initiating LTP at nearby inactive synapses (pathway 2). </a:t>
            </a:r>
          </a:p>
        </p:txBody>
      </p:sp>
      <p:sp>
        <p:nvSpPr>
          <p:cNvPr id="8" name="Rectangle 7"/>
          <p:cNvSpPr/>
          <p:nvPr/>
        </p:nvSpPr>
        <p:spPr>
          <a:xfrm>
            <a:off x="6213566" y="4900127"/>
            <a:ext cx="4572000" cy="1477328"/>
          </a:xfrm>
          <a:prstGeom prst="rect">
            <a:avLst/>
          </a:prstGeom>
        </p:spPr>
        <p:txBody>
          <a:bodyPr>
            <a:spAutoFit/>
          </a:bodyPr>
          <a:lstStyle/>
          <a:p>
            <a:r>
              <a:rPr lang="en-US" dirty="0"/>
              <a:t>(B) Weak stimulation of pathway 2 alone does not trigger LTP. However, when the same weak stimulus to pathway 2 is activated together with strong stimulation of pathway 1, both sets of synapses are strengthened.</a:t>
            </a:r>
          </a:p>
        </p:txBody>
      </p:sp>
      <p:pic>
        <p:nvPicPr>
          <p:cNvPr id="9" name="Picture 8"/>
          <p:cNvPicPr>
            <a:picLocks noChangeAspect="1"/>
          </p:cNvPicPr>
          <p:nvPr/>
        </p:nvPicPr>
        <p:blipFill rotWithShape="1">
          <a:blip r:embed="rId3"/>
          <a:srcRect l="46818"/>
          <a:stretch/>
        </p:blipFill>
        <p:spPr>
          <a:xfrm>
            <a:off x="6148252" y="747624"/>
            <a:ext cx="3383824" cy="4114800"/>
          </a:xfrm>
          <a:prstGeom prst="rect">
            <a:avLst/>
          </a:prstGeom>
        </p:spPr>
      </p:pic>
    </p:spTree>
    <p:extLst>
      <p:ext uri="{BB962C8B-B14F-4D97-AF65-F5344CB8AC3E}">
        <p14:creationId xmlns:p14="http://schemas.microsoft.com/office/powerpoint/2010/main" val="158303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0"/>
            <a:ext cx="10515600" cy="748245"/>
          </a:xfrm>
        </p:spPr>
        <p:txBody>
          <a:bodyPr>
            <a:normAutofit/>
          </a:bodyPr>
          <a:lstStyle/>
          <a:p>
            <a:r>
              <a:rPr lang="en-US" sz="3600" dirty="0"/>
              <a:t>Summary of conditions for LTP vs. no LTP</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84570783"/>
              </p:ext>
            </p:extLst>
          </p:nvPr>
        </p:nvGraphicFramePr>
        <p:xfrm>
          <a:off x="1824447" y="758084"/>
          <a:ext cx="8543106" cy="1000570"/>
        </p:xfrm>
        <a:graphic>
          <a:graphicData uri="http://schemas.openxmlformats.org/drawingml/2006/table">
            <a:tbl>
              <a:tblPr firstRow="1" bandRow="1">
                <a:tableStyleId>{5C22544A-7EE6-4342-B048-85BDC9FD1C3A}</a:tableStyleId>
              </a:tblPr>
              <a:tblGrid>
                <a:gridCol w="1645918">
                  <a:extLst>
                    <a:ext uri="{9D8B030D-6E8A-4147-A177-3AD203B41FA5}">
                      <a16:colId xmlns:a16="http://schemas.microsoft.com/office/drawing/2014/main" val="1997127146"/>
                    </a:ext>
                  </a:extLst>
                </a:gridCol>
                <a:gridCol w="1449977">
                  <a:extLst>
                    <a:ext uri="{9D8B030D-6E8A-4147-A177-3AD203B41FA5}">
                      <a16:colId xmlns:a16="http://schemas.microsoft.com/office/drawing/2014/main" val="1770988459"/>
                    </a:ext>
                  </a:extLst>
                </a:gridCol>
                <a:gridCol w="1619794">
                  <a:extLst>
                    <a:ext uri="{9D8B030D-6E8A-4147-A177-3AD203B41FA5}">
                      <a16:colId xmlns:a16="http://schemas.microsoft.com/office/drawing/2014/main" val="4043616804"/>
                    </a:ext>
                  </a:extLst>
                </a:gridCol>
                <a:gridCol w="1397726">
                  <a:extLst>
                    <a:ext uri="{9D8B030D-6E8A-4147-A177-3AD203B41FA5}">
                      <a16:colId xmlns:a16="http://schemas.microsoft.com/office/drawing/2014/main" val="324736726"/>
                    </a:ext>
                  </a:extLst>
                </a:gridCol>
                <a:gridCol w="1005840">
                  <a:extLst>
                    <a:ext uri="{9D8B030D-6E8A-4147-A177-3AD203B41FA5}">
                      <a16:colId xmlns:a16="http://schemas.microsoft.com/office/drawing/2014/main" val="3064464714"/>
                    </a:ext>
                  </a:extLst>
                </a:gridCol>
                <a:gridCol w="1423851">
                  <a:extLst>
                    <a:ext uri="{9D8B030D-6E8A-4147-A177-3AD203B41FA5}">
                      <a16:colId xmlns:a16="http://schemas.microsoft.com/office/drawing/2014/main" val="4254242839"/>
                    </a:ext>
                  </a:extLst>
                </a:gridCol>
              </a:tblGrid>
              <a:tr h="390970">
                <a:tc>
                  <a:txBody>
                    <a:bodyPr/>
                    <a:lstStyle/>
                    <a:p>
                      <a:r>
                        <a:rPr lang="en-US" sz="1400" dirty="0"/>
                        <a:t>Pre Neuron</a:t>
                      </a:r>
                      <a:r>
                        <a:rPr lang="en-US" sz="1400" baseline="0" dirty="0"/>
                        <a:t> 1</a:t>
                      </a:r>
                      <a:endParaRPr lang="en-US" sz="1400" dirty="0"/>
                    </a:p>
                  </a:txBody>
                  <a:tcPr/>
                </a:tc>
                <a:tc>
                  <a:txBody>
                    <a:bodyPr/>
                    <a:lstStyle/>
                    <a:p>
                      <a:endParaRPr lang="en-US" sz="1400" dirty="0"/>
                    </a:p>
                  </a:txBody>
                  <a:tcPr>
                    <a:noFill/>
                  </a:tcPr>
                </a:tc>
                <a:tc>
                  <a:txBody>
                    <a:bodyPr/>
                    <a:lstStyle/>
                    <a:p>
                      <a:r>
                        <a:rPr lang="en-US" sz="1400" dirty="0"/>
                        <a:t>Post Neuron</a:t>
                      </a:r>
                    </a:p>
                  </a:txBody>
                  <a:tcPr/>
                </a:tc>
                <a:tc>
                  <a:txBody>
                    <a:bodyPr/>
                    <a:lstStyle/>
                    <a:p>
                      <a:r>
                        <a:rPr lang="en-US" sz="1400" dirty="0"/>
                        <a:t>LTP</a:t>
                      </a:r>
                    </a:p>
                  </a:txBody>
                  <a:tcPr/>
                </a:tc>
                <a:tc>
                  <a:txBody>
                    <a:bodyPr/>
                    <a:lstStyle/>
                    <a:p>
                      <a:r>
                        <a:rPr lang="en-US" sz="1400" dirty="0"/>
                        <a:t>No LTP</a:t>
                      </a:r>
                    </a:p>
                  </a:txBody>
                  <a:tcPr/>
                </a:tc>
                <a:tc>
                  <a:txBody>
                    <a:bodyPr/>
                    <a:lstStyle/>
                    <a:p>
                      <a:r>
                        <a:rPr lang="en-US" sz="1400" dirty="0"/>
                        <a:t>Type of Function</a:t>
                      </a:r>
                    </a:p>
                  </a:txBody>
                  <a:tcPr/>
                </a:tc>
                <a:extLst>
                  <a:ext uri="{0D108BD9-81ED-4DB2-BD59-A6C34878D82A}">
                    <a16:rowId xmlns:a16="http://schemas.microsoft.com/office/drawing/2014/main" val="1470598825"/>
                  </a:ext>
                </a:extLst>
              </a:tr>
              <a:tr h="226514">
                <a:tc>
                  <a:txBody>
                    <a:bodyPr/>
                    <a:lstStyle/>
                    <a:p>
                      <a:r>
                        <a:rPr lang="en-US" sz="1400" dirty="0"/>
                        <a:t>Low </a:t>
                      </a:r>
                      <a:r>
                        <a:rPr lang="en-US" sz="1400" dirty="0" err="1"/>
                        <a:t>Freq</a:t>
                      </a:r>
                      <a:endParaRPr lang="en-US" sz="1400" dirty="0"/>
                    </a:p>
                  </a:txBody>
                  <a:tcPr/>
                </a:tc>
                <a:tc>
                  <a:txBody>
                    <a:bodyPr/>
                    <a:lstStyle/>
                    <a:p>
                      <a:endParaRPr lang="en-US" sz="1400" dirty="0"/>
                    </a:p>
                  </a:txBody>
                  <a:tcPr>
                    <a:noFill/>
                  </a:tcPr>
                </a:tc>
                <a:tc>
                  <a:txBody>
                    <a:bodyPr/>
                    <a:lstStyle/>
                    <a:p>
                      <a:endParaRPr lang="en-US" sz="1400" dirty="0"/>
                    </a:p>
                  </a:txBody>
                  <a:tcPr/>
                </a:tc>
                <a:tc>
                  <a:txBody>
                    <a:bodyPr/>
                    <a:lstStyle/>
                    <a:p>
                      <a:endParaRPr lang="en-US" sz="1400" dirty="0"/>
                    </a:p>
                  </a:txBody>
                  <a:tcPr/>
                </a:tc>
                <a:tc>
                  <a:txBody>
                    <a:bodyPr/>
                    <a:lstStyle/>
                    <a:p>
                      <a:r>
                        <a:rPr lang="en-US" sz="1400" dirty="0"/>
                        <a:t>1, 2</a:t>
                      </a:r>
                    </a:p>
                  </a:txBody>
                  <a:tcPr/>
                </a:tc>
                <a:tc>
                  <a:txBody>
                    <a:bodyPr/>
                    <a:lstStyle/>
                    <a:p>
                      <a:r>
                        <a:rPr lang="en-US" sz="1400" dirty="0"/>
                        <a:t>No LTP</a:t>
                      </a:r>
                    </a:p>
                  </a:txBody>
                  <a:tcPr/>
                </a:tc>
                <a:extLst>
                  <a:ext uri="{0D108BD9-81ED-4DB2-BD59-A6C34878D82A}">
                    <a16:rowId xmlns:a16="http://schemas.microsoft.com/office/drawing/2014/main" val="2342846070"/>
                  </a:ext>
                </a:extLst>
              </a:tr>
              <a:tr h="268625">
                <a:tc>
                  <a:txBody>
                    <a:bodyPr/>
                    <a:lstStyle/>
                    <a:p>
                      <a:r>
                        <a:rPr lang="en-US" sz="1400" dirty="0"/>
                        <a:t>Low</a:t>
                      </a:r>
                      <a:r>
                        <a:rPr lang="en-US" sz="1400" baseline="0" dirty="0"/>
                        <a:t> </a:t>
                      </a:r>
                      <a:r>
                        <a:rPr lang="en-US" sz="1400" baseline="0" dirty="0" err="1"/>
                        <a:t>Freq</a:t>
                      </a:r>
                      <a:endParaRPr lang="en-US" sz="1400" dirty="0"/>
                    </a:p>
                  </a:txBody>
                  <a:tcPr/>
                </a:tc>
                <a:tc>
                  <a:txBody>
                    <a:bodyPr/>
                    <a:lstStyle/>
                    <a:p>
                      <a:endParaRPr lang="en-US" sz="1400" dirty="0"/>
                    </a:p>
                  </a:txBody>
                  <a:tcPr>
                    <a:noFill/>
                  </a:tcPr>
                </a:tc>
                <a:tc>
                  <a:txBody>
                    <a:bodyPr/>
                    <a:lstStyle/>
                    <a:p>
                      <a:r>
                        <a:rPr lang="en-US" sz="1400" dirty="0"/>
                        <a:t>Depolarization</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coincidence</a:t>
                      </a:r>
                    </a:p>
                  </a:txBody>
                  <a:tcPr/>
                </a:tc>
                <a:extLst>
                  <a:ext uri="{0D108BD9-81ED-4DB2-BD59-A6C34878D82A}">
                    <a16:rowId xmlns:a16="http://schemas.microsoft.com/office/drawing/2014/main" val="263754697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28967196"/>
              </p:ext>
            </p:extLst>
          </p:nvPr>
        </p:nvGraphicFramePr>
        <p:xfrm>
          <a:off x="1848625" y="1758654"/>
          <a:ext cx="8543106" cy="1000570"/>
        </p:xfrm>
        <a:graphic>
          <a:graphicData uri="http://schemas.openxmlformats.org/drawingml/2006/table">
            <a:tbl>
              <a:tblPr firstRow="1" bandRow="1">
                <a:tableStyleId>{5C22544A-7EE6-4342-B048-85BDC9FD1C3A}</a:tableStyleId>
              </a:tblPr>
              <a:tblGrid>
                <a:gridCol w="1645918">
                  <a:extLst>
                    <a:ext uri="{9D8B030D-6E8A-4147-A177-3AD203B41FA5}">
                      <a16:colId xmlns:a16="http://schemas.microsoft.com/office/drawing/2014/main" val="3785760574"/>
                    </a:ext>
                  </a:extLst>
                </a:gridCol>
                <a:gridCol w="1449977">
                  <a:extLst>
                    <a:ext uri="{9D8B030D-6E8A-4147-A177-3AD203B41FA5}">
                      <a16:colId xmlns:a16="http://schemas.microsoft.com/office/drawing/2014/main" val="1630475118"/>
                    </a:ext>
                  </a:extLst>
                </a:gridCol>
                <a:gridCol w="1619794">
                  <a:extLst>
                    <a:ext uri="{9D8B030D-6E8A-4147-A177-3AD203B41FA5}">
                      <a16:colId xmlns:a16="http://schemas.microsoft.com/office/drawing/2014/main" val="3561195713"/>
                    </a:ext>
                  </a:extLst>
                </a:gridCol>
                <a:gridCol w="1397726">
                  <a:extLst>
                    <a:ext uri="{9D8B030D-6E8A-4147-A177-3AD203B41FA5}">
                      <a16:colId xmlns:a16="http://schemas.microsoft.com/office/drawing/2014/main" val="1333523753"/>
                    </a:ext>
                  </a:extLst>
                </a:gridCol>
                <a:gridCol w="1005840">
                  <a:extLst>
                    <a:ext uri="{9D8B030D-6E8A-4147-A177-3AD203B41FA5}">
                      <a16:colId xmlns:a16="http://schemas.microsoft.com/office/drawing/2014/main" val="3030516101"/>
                    </a:ext>
                  </a:extLst>
                </a:gridCol>
                <a:gridCol w="1423851">
                  <a:extLst>
                    <a:ext uri="{9D8B030D-6E8A-4147-A177-3AD203B41FA5}">
                      <a16:colId xmlns:a16="http://schemas.microsoft.com/office/drawing/2014/main" val="1985139921"/>
                    </a:ext>
                  </a:extLst>
                </a:gridCol>
              </a:tblGrid>
              <a:tr h="390970">
                <a:tc>
                  <a:txBody>
                    <a:bodyPr/>
                    <a:lstStyle/>
                    <a:p>
                      <a:r>
                        <a:rPr lang="en-US" sz="1400" dirty="0"/>
                        <a:t>Pre Neuron</a:t>
                      </a:r>
                      <a:r>
                        <a:rPr lang="en-US" sz="1400" baseline="0" dirty="0"/>
                        <a:t> 1</a:t>
                      </a:r>
                      <a:endParaRPr lang="en-US" sz="1400" dirty="0"/>
                    </a:p>
                  </a:txBody>
                  <a:tcPr/>
                </a:tc>
                <a:tc>
                  <a:txBody>
                    <a:bodyPr/>
                    <a:lstStyle/>
                    <a:p>
                      <a:r>
                        <a:rPr lang="en-US" sz="1400" dirty="0"/>
                        <a:t>Pre-neuron</a:t>
                      </a:r>
                      <a:r>
                        <a:rPr lang="en-US" sz="1400" baseline="0" dirty="0"/>
                        <a:t> 2</a:t>
                      </a:r>
                      <a:endParaRPr lang="en-US" sz="1400" dirty="0"/>
                    </a:p>
                  </a:txBody>
                  <a:tcPr/>
                </a:tc>
                <a:tc>
                  <a:txBody>
                    <a:bodyPr/>
                    <a:lstStyle/>
                    <a:p>
                      <a:r>
                        <a:rPr lang="en-US" sz="1400" dirty="0"/>
                        <a:t>Post Neuron</a:t>
                      </a:r>
                    </a:p>
                  </a:txBody>
                  <a:tcPr/>
                </a:tc>
                <a:tc>
                  <a:txBody>
                    <a:bodyPr/>
                    <a:lstStyle/>
                    <a:p>
                      <a:r>
                        <a:rPr lang="en-US" sz="1400" dirty="0"/>
                        <a:t>LTP</a:t>
                      </a:r>
                    </a:p>
                  </a:txBody>
                  <a:tcPr/>
                </a:tc>
                <a:tc>
                  <a:txBody>
                    <a:bodyPr/>
                    <a:lstStyle/>
                    <a:p>
                      <a:r>
                        <a:rPr lang="en-US" sz="1400" dirty="0"/>
                        <a:t>No LTP</a:t>
                      </a:r>
                    </a:p>
                  </a:txBody>
                  <a:tcPr/>
                </a:tc>
                <a:tc>
                  <a:txBody>
                    <a:bodyPr/>
                    <a:lstStyle/>
                    <a:p>
                      <a:r>
                        <a:rPr lang="en-US" sz="1400" dirty="0"/>
                        <a:t>Type of Function</a:t>
                      </a:r>
                    </a:p>
                  </a:txBody>
                  <a:tcPr/>
                </a:tc>
                <a:extLst>
                  <a:ext uri="{0D108BD9-81ED-4DB2-BD59-A6C34878D82A}">
                    <a16:rowId xmlns:a16="http://schemas.microsoft.com/office/drawing/2014/main" val="816910905"/>
                  </a:ext>
                </a:extLst>
              </a:tr>
              <a:tr h="226514">
                <a:tc>
                  <a:txBody>
                    <a:bodyPr/>
                    <a:lstStyle/>
                    <a:p>
                      <a:r>
                        <a:rPr lang="en-US" sz="1400" dirty="0"/>
                        <a:t>High</a:t>
                      </a:r>
                      <a:r>
                        <a:rPr lang="en-US" sz="1400" baseline="0" dirty="0"/>
                        <a:t> </a:t>
                      </a:r>
                      <a:r>
                        <a:rPr lang="en-US" sz="1400" baseline="0" dirty="0" err="1"/>
                        <a:t>Freq</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1</a:t>
                      </a:r>
                    </a:p>
                  </a:txBody>
                  <a:tcPr/>
                </a:tc>
                <a:tc>
                  <a:txBody>
                    <a:bodyPr/>
                    <a:lstStyle/>
                    <a:p>
                      <a:r>
                        <a:rPr lang="en-US" sz="1400" dirty="0"/>
                        <a:t>2</a:t>
                      </a:r>
                    </a:p>
                  </a:txBody>
                  <a:tcPr/>
                </a:tc>
                <a:tc>
                  <a:txBody>
                    <a:bodyPr/>
                    <a:lstStyle/>
                    <a:p>
                      <a:r>
                        <a:rPr lang="en-US" sz="1400" dirty="0"/>
                        <a:t>Specificity</a:t>
                      </a:r>
                    </a:p>
                  </a:txBody>
                  <a:tcPr/>
                </a:tc>
                <a:extLst>
                  <a:ext uri="{0D108BD9-81ED-4DB2-BD59-A6C34878D82A}">
                    <a16:rowId xmlns:a16="http://schemas.microsoft.com/office/drawing/2014/main" val="4223376830"/>
                  </a:ext>
                </a:extLst>
              </a:tr>
              <a:tr h="226514">
                <a:tc>
                  <a:txBody>
                    <a:bodyPr/>
                    <a:lstStyle/>
                    <a:p>
                      <a:r>
                        <a:rPr lang="en-US" sz="1400" dirty="0"/>
                        <a:t>High </a:t>
                      </a:r>
                      <a:r>
                        <a:rPr lang="en-US" sz="1400" dirty="0" err="1"/>
                        <a:t>Freq</a:t>
                      </a:r>
                      <a:endParaRPr lang="en-US" sz="1400" dirty="0"/>
                    </a:p>
                  </a:txBody>
                  <a:tcPr/>
                </a:tc>
                <a:tc>
                  <a:txBody>
                    <a:bodyPr/>
                    <a:lstStyle/>
                    <a:p>
                      <a:r>
                        <a:rPr lang="en-US" sz="1400" dirty="0"/>
                        <a:t>Low </a:t>
                      </a:r>
                      <a:r>
                        <a:rPr lang="en-US" sz="1400" dirty="0" err="1"/>
                        <a:t>Freq</a:t>
                      </a:r>
                      <a:endParaRPr lang="en-US" sz="1400" dirty="0"/>
                    </a:p>
                  </a:txBody>
                  <a:tcPr/>
                </a:tc>
                <a:tc>
                  <a:txBody>
                    <a:bodyPr/>
                    <a:lstStyle/>
                    <a:p>
                      <a:endParaRPr lang="en-US" sz="1400" dirty="0"/>
                    </a:p>
                  </a:txBody>
                  <a:tcPr/>
                </a:tc>
                <a:tc>
                  <a:txBody>
                    <a:bodyPr/>
                    <a:lstStyle/>
                    <a:p>
                      <a:r>
                        <a:rPr lang="en-US" sz="1400" dirty="0"/>
                        <a:t>1,2</a:t>
                      </a:r>
                    </a:p>
                  </a:txBody>
                  <a:tcPr/>
                </a:tc>
                <a:tc>
                  <a:txBody>
                    <a:bodyPr/>
                    <a:lstStyle/>
                    <a:p>
                      <a:endParaRPr lang="en-US" sz="1400" dirty="0"/>
                    </a:p>
                  </a:txBody>
                  <a:tcPr/>
                </a:tc>
                <a:tc>
                  <a:txBody>
                    <a:bodyPr/>
                    <a:lstStyle/>
                    <a:p>
                      <a:r>
                        <a:rPr lang="en-US" sz="1400" dirty="0"/>
                        <a:t>Association</a:t>
                      </a:r>
                    </a:p>
                  </a:txBody>
                  <a:tcPr/>
                </a:tc>
                <a:extLst>
                  <a:ext uri="{0D108BD9-81ED-4DB2-BD59-A6C34878D82A}">
                    <a16:rowId xmlns:a16="http://schemas.microsoft.com/office/drawing/2014/main" val="720437497"/>
                  </a:ext>
                </a:extLst>
              </a:tr>
            </a:tbl>
          </a:graphicData>
        </a:graphic>
      </p:graphicFrame>
      <p:pic>
        <p:nvPicPr>
          <p:cNvPr id="9" name="Picture 8"/>
          <p:cNvPicPr>
            <a:picLocks noChangeAspect="1"/>
          </p:cNvPicPr>
          <p:nvPr/>
        </p:nvPicPr>
        <p:blipFill>
          <a:blip r:embed="rId2"/>
          <a:stretch>
            <a:fillRect/>
          </a:stretch>
        </p:blipFill>
        <p:spPr>
          <a:xfrm>
            <a:off x="5009835" y="3110151"/>
            <a:ext cx="5258430" cy="3400661"/>
          </a:xfrm>
          <a:prstGeom prst="rect">
            <a:avLst/>
          </a:prstGeom>
        </p:spPr>
      </p:pic>
      <p:sp>
        <p:nvSpPr>
          <p:cNvPr id="10" name="TextBox 9"/>
          <p:cNvSpPr txBox="1"/>
          <p:nvPr/>
        </p:nvSpPr>
        <p:spPr>
          <a:xfrm>
            <a:off x="1666388" y="2738176"/>
            <a:ext cx="3477331" cy="3785652"/>
          </a:xfrm>
          <a:prstGeom prst="rect">
            <a:avLst/>
          </a:prstGeom>
          <a:noFill/>
        </p:spPr>
        <p:txBody>
          <a:bodyPr wrap="square" rtlCol="0">
            <a:spAutoFit/>
          </a:bodyPr>
          <a:lstStyle/>
          <a:p>
            <a:r>
              <a:rPr lang="en-US" sz="1600" b="1" dirty="0"/>
              <a:t>Write down the questions our mechanism must answer?</a:t>
            </a:r>
          </a:p>
          <a:p>
            <a:endParaRPr lang="en-US" sz="1600" dirty="0"/>
          </a:p>
          <a:p>
            <a:r>
              <a:rPr lang="en-US" sz="1600" dirty="0"/>
              <a:t>1. How does LTP occur when pre-neuron spikes fast and not when slow ? </a:t>
            </a:r>
          </a:p>
          <a:p>
            <a:endParaRPr lang="en-US" sz="1600" dirty="0"/>
          </a:p>
          <a:p>
            <a:r>
              <a:rPr lang="en-US" sz="1600" dirty="0"/>
              <a:t>2. How does LTP occur only when pre-neuron fires &amp; post neuron depolarizes simultaneously? </a:t>
            </a:r>
          </a:p>
          <a:p>
            <a:endParaRPr lang="en-US" sz="1600" dirty="0"/>
          </a:p>
          <a:p>
            <a:r>
              <a:rPr lang="en-US" sz="1600" dirty="0"/>
              <a:t>3. How does this pre-neuron 2 know that pre-neuron 1 is spiking strongly?</a:t>
            </a:r>
          </a:p>
          <a:p>
            <a:endParaRPr lang="en-US" sz="1600" dirty="0"/>
          </a:p>
          <a:p>
            <a:r>
              <a:rPr lang="en-US" sz="1600" dirty="0"/>
              <a:t>4. Is this consistent with Q1</a:t>
            </a:r>
          </a:p>
          <a:p>
            <a:endParaRPr lang="en-US" sz="1600" dirty="0"/>
          </a:p>
        </p:txBody>
      </p:sp>
      <p:sp>
        <p:nvSpPr>
          <p:cNvPr id="6" name="Rectangle 5"/>
          <p:cNvSpPr/>
          <p:nvPr/>
        </p:nvSpPr>
        <p:spPr>
          <a:xfrm>
            <a:off x="6607400" y="1506329"/>
            <a:ext cx="2337709" cy="199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
            </a:r>
          </a:p>
        </p:txBody>
      </p:sp>
      <p:sp>
        <p:nvSpPr>
          <p:cNvPr id="11" name="Rectangle 10"/>
          <p:cNvSpPr/>
          <p:nvPr/>
        </p:nvSpPr>
        <p:spPr>
          <a:xfrm>
            <a:off x="6610350" y="2205241"/>
            <a:ext cx="2334759" cy="523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
            </a:r>
          </a:p>
        </p:txBody>
      </p:sp>
      <p:sp>
        <p:nvSpPr>
          <p:cNvPr id="12" name="TextBox 11"/>
          <p:cNvSpPr txBox="1"/>
          <p:nvPr/>
        </p:nvSpPr>
        <p:spPr>
          <a:xfrm>
            <a:off x="5482047" y="6217920"/>
            <a:ext cx="4909685" cy="369332"/>
          </a:xfrm>
          <a:prstGeom prst="rect">
            <a:avLst/>
          </a:prstGeom>
          <a:noFill/>
        </p:spPr>
        <p:txBody>
          <a:bodyPr wrap="square" rtlCol="0">
            <a:spAutoFit/>
          </a:bodyPr>
          <a:lstStyle/>
          <a:p>
            <a:r>
              <a:rPr lang="en-US" b="1" dirty="0">
                <a:solidFill>
                  <a:srgbClr val="00B0F0"/>
                </a:solidFill>
              </a:rPr>
              <a:t>Clearly pre &amp; post synaptic potential enables LTP </a:t>
            </a:r>
          </a:p>
        </p:txBody>
      </p:sp>
    </p:spTree>
    <p:extLst>
      <p:ext uri="{BB962C8B-B14F-4D97-AF65-F5344CB8AC3E}">
        <p14:creationId xmlns:p14="http://schemas.microsoft.com/office/powerpoint/2010/main" val="39913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6"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6"/>
            <a:ext cx="10515600" cy="680223"/>
          </a:xfrm>
        </p:spPr>
        <p:txBody>
          <a:bodyPr>
            <a:normAutofit fontScale="90000"/>
          </a:bodyPr>
          <a:lstStyle/>
          <a:p>
            <a:r>
              <a:rPr lang="en-US" dirty="0"/>
              <a:t>Molecular Mech. Step 1: Coincidence</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15</a:t>
            </a:fld>
            <a:endParaRPr lang="en-US"/>
          </a:p>
        </p:txBody>
      </p:sp>
      <p:pic>
        <p:nvPicPr>
          <p:cNvPr id="6" name="Picture 5"/>
          <p:cNvPicPr>
            <a:picLocks noChangeAspect="1"/>
          </p:cNvPicPr>
          <p:nvPr/>
        </p:nvPicPr>
        <p:blipFill rotWithShape="1">
          <a:blip r:embed="rId3"/>
          <a:srcRect r="49667"/>
          <a:stretch/>
        </p:blipFill>
        <p:spPr>
          <a:xfrm>
            <a:off x="1978678" y="851463"/>
            <a:ext cx="3944711" cy="4690777"/>
          </a:xfrm>
          <a:prstGeom prst="rect">
            <a:avLst/>
          </a:prstGeom>
        </p:spPr>
      </p:pic>
      <p:sp>
        <p:nvSpPr>
          <p:cNvPr id="7" name="Rectangle 6"/>
          <p:cNvSpPr/>
          <p:nvPr/>
        </p:nvSpPr>
        <p:spPr>
          <a:xfrm>
            <a:off x="1850708" y="5353634"/>
            <a:ext cx="4572000" cy="923330"/>
          </a:xfrm>
          <a:prstGeom prst="rect">
            <a:avLst/>
          </a:prstGeom>
        </p:spPr>
        <p:txBody>
          <a:bodyPr>
            <a:spAutoFit/>
          </a:bodyPr>
          <a:lstStyle/>
          <a:p>
            <a:r>
              <a:rPr lang="en-US" dirty="0"/>
              <a:t>The NMDA receptor channel can open only during depolarization of the postsynaptic neuron from its normal resting level</a:t>
            </a:r>
          </a:p>
        </p:txBody>
      </p:sp>
      <p:sp>
        <p:nvSpPr>
          <p:cNvPr id="8" name="Rectangle 7"/>
          <p:cNvSpPr/>
          <p:nvPr/>
        </p:nvSpPr>
        <p:spPr>
          <a:xfrm>
            <a:off x="6096000" y="5424743"/>
            <a:ext cx="4572000" cy="1200329"/>
          </a:xfrm>
          <a:prstGeom prst="rect">
            <a:avLst/>
          </a:prstGeom>
        </p:spPr>
        <p:txBody>
          <a:bodyPr>
            <a:spAutoFit/>
          </a:bodyPr>
          <a:lstStyle/>
          <a:p>
            <a:r>
              <a:rPr lang="en-US" dirty="0"/>
              <a:t>Depolarization expels Mg2+ from the NMDA channel, allowing current to flow into the postsynaptic cell. This leads to Ca2+ entry, which in turn triggers LTP</a:t>
            </a:r>
          </a:p>
        </p:txBody>
      </p:sp>
      <p:sp>
        <p:nvSpPr>
          <p:cNvPr id="9" name="Rectangle 8"/>
          <p:cNvSpPr/>
          <p:nvPr/>
        </p:nvSpPr>
        <p:spPr>
          <a:xfrm>
            <a:off x="7639051" y="482130"/>
            <a:ext cx="2700547" cy="369332"/>
          </a:xfrm>
          <a:prstGeom prst="rect">
            <a:avLst/>
          </a:prstGeom>
        </p:spPr>
        <p:txBody>
          <a:bodyPr wrap="none">
            <a:spAutoFit/>
          </a:bodyPr>
          <a:lstStyle/>
          <a:p>
            <a:r>
              <a:rPr lang="en-US" dirty="0"/>
              <a:t>.. (After Nicoll et al., 1988.)</a:t>
            </a:r>
          </a:p>
        </p:txBody>
      </p:sp>
      <p:pic>
        <p:nvPicPr>
          <p:cNvPr id="10" name="Picture 9"/>
          <p:cNvPicPr>
            <a:picLocks noChangeAspect="1"/>
          </p:cNvPicPr>
          <p:nvPr/>
        </p:nvPicPr>
        <p:blipFill rotWithShape="1">
          <a:blip r:embed="rId3"/>
          <a:srcRect l="51723"/>
          <a:stretch/>
        </p:blipFill>
        <p:spPr>
          <a:xfrm>
            <a:off x="6255748" y="859584"/>
            <a:ext cx="3783602" cy="4690777"/>
          </a:xfrm>
          <a:prstGeom prst="rect">
            <a:avLst/>
          </a:prstGeom>
        </p:spPr>
      </p:pic>
      <p:sp>
        <p:nvSpPr>
          <p:cNvPr id="11" name="Rectangle 10"/>
          <p:cNvSpPr/>
          <p:nvPr/>
        </p:nvSpPr>
        <p:spPr>
          <a:xfrm>
            <a:off x="1141148" y="6149158"/>
            <a:ext cx="4880503" cy="369332"/>
          </a:xfrm>
          <a:prstGeom prst="rect">
            <a:avLst/>
          </a:prstGeom>
        </p:spPr>
        <p:txBody>
          <a:bodyPr wrap="none">
            <a:spAutoFit/>
          </a:bodyPr>
          <a:lstStyle/>
          <a:p>
            <a:r>
              <a:rPr lang="en-US" dirty="0">
                <a:solidFill>
                  <a:srgbClr val="FF0000"/>
                </a:solidFill>
              </a:rPr>
              <a:t> What is the molecular  AND operation going on??</a:t>
            </a:r>
          </a:p>
        </p:txBody>
      </p:sp>
    </p:spTree>
    <p:extLst>
      <p:ext uri="{BB962C8B-B14F-4D97-AF65-F5344CB8AC3E}">
        <p14:creationId xmlns:p14="http://schemas.microsoft.com/office/powerpoint/2010/main" val="215328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141"/>
            <a:ext cx="10515600" cy="748245"/>
          </a:xfrm>
        </p:spPr>
        <p:txBody>
          <a:bodyPr>
            <a:noAutofit/>
          </a:bodyPr>
          <a:lstStyle/>
          <a:p>
            <a:r>
              <a:rPr lang="en-US" sz="2800" dirty="0"/>
              <a:t>Molecular Mech. Step 2: Synapse strengthening</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16</a:t>
            </a:fld>
            <a:endParaRPr lang="en-US"/>
          </a:p>
        </p:txBody>
      </p:sp>
      <p:pic>
        <p:nvPicPr>
          <p:cNvPr id="6" name="Picture 5"/>
          <p:cNvPicPr>
            <a:picLocks noChangeAspect="1"/>
          </p:cNvPicPr>
          <p:nvPr/>
        </p:nvPicPr>
        <p:blipFill>
          <a:blip r:embed="rId2"/>
          <a:stretch>
            <a:fillRect/>
          </a:stretch>
        </p:blipFill>
        <p:spPr>
          <a:xfrm>
            <a:off x="1784713" y="1060348"/>
            <a:ext cx="4991100" cy="5124450"/>
          </a:xfrm>
          <a:prstGeom prst="rect">
            <a:avLst/>
          </a:prstGeom>
        </p:spPr>
      </p:pic>
      <p:sp>
        <p:nvSpPr>
          <p:cNvPr id="7" name="Rectangle 6"/>
          <p:cNvSpPr/>
          <p:nvPr/>
        </p:nvSpPr>
        <p:spPr>
          <a:xfrm>
            <a:off x="6775814" y="1444008"/>
            <a:ext cx="3263537" cy="4801314"/>
          </a:xfrm>
          <a:prstGeom prst="rect">
            <a:avLst/>
          </a:prstGeom>
        </p:spPr>
        <p:txBody>
          <a:bodyPr wrap="square">
            <a:spAutoFit/>
          </a:bodyPr>
          <a:lstStyle/>
          <a:p>
            <a:r>
              <a:rPr lang="en-US" dirty="0"/>
              <a:t> Mechanisms underlying LTP. </a:t>
            </a:r>
          </a:p>
          <a:p>
            <a:endParaRPr lang="en-US" dirty="0"/>
          </a:p>
          <a:p>
            <a:r>
              <a:rPr lang="en-US" dirty="0"/>
              <a:t>During glutamate release, the NMDA channel opens only if the postsynaptic cell is sufficiently depolarized. </a:t>
            </a:r>
          </a:p>
          <a:p>
            <a:endParaRPr lang="en-US" dirty="0"/>
          </a:p>
          <a:p>
            <a:r>
              <a:rPr lang="en-US" dirty="0"/>
              <a:t>The Ca2+ ions that enter the cell through the channel activate postsynaptic protein kinases. (High amplitude Ca2+ rise)</a:t>
            </a:r>
          </a:p>
          <a:p>
            <a:endParaRPr lang="en-US" dirty="0"/>
          </a:p>
          <a:p>
            <a:r>
              <a:rPr lang="en-US" dirty="0"/>
              <a:t>These kinases may act post-</a:t>
            </a:r>
            <a:r>
              <a:rPr lang="en-US" dirty="0" err="1"/>
              <a:t>synaptically</a:t>
            </a:r>
            <a:r>
              <a:rPr lang="en-US" dirty="0"/>
              <a:t> to insert new AMPA receptors into the postsynaptic spine, thereby increasing the sensitivity to glutamate.</a:t>
            </a:r>
          </a:p>
        </p:txBody>
      </p:sp>
    </p:spTree>
    <p:extLst>
      <p:ext uri="{BB962C8B-B14F-4D97-AF65-F5344CB8AC3E}">
        <p14:creationId xmlns:p14="http://schemas.microsoft.com/office/powerpoint/2010/main" val="13166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Synaptic Modification</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17</a:t>
            </a:fld>
            <a:endParaRPr lang="en-US"/>
          </a:p>
        </p:txBody>
      </p:sp>
      <p:pic>
        <p:nvPicPr>
          <p:cNvPr id="6" name="Picture 5"/>
          <p:cNvPicPr>
            <a:picLocks noChangeAspect="1"/>
          </p:cNvPicPr>
          <p:nvPr/>
        </p:nvPicPr>
        <p:blipFill>
          <a:blip r:embed="rId2"/>
          <a:stretch>
            <a:fillRect/>
          </a:stretch>
        </p:blipFill>
        <p:spPr>
          <a:xfrm>
            <a:off x="6598059" y="0"/>
            <a:ext cx="3927067" cy="7010430"/>
          </a:xfrm>
          <a:prstGeom prst="rect">
            <a:avLst/>
          </a:prstGeom>
        </p:spPr>
      </p:pic>
      <p:pic>
        <p:nvPicPr>
          <p:cNvPr id="7" name="Picture 6"/>
          <p:cNvPicPr>
            <a:picLocks noChangeAspect="1"/>
          </p:cNvPicPr>
          <p:nvPr/>
        </p:nvPicPr>
        <p:blipFill>
          <a:blip r:embed="rId3"/>
          <a:stretch>
            <a:fillRect/>
          </a:stretch>
        </p:blipFill>
        <p:spPr>
          <a:xfrm>
            <a:off x="2681142" y="1326404"/>
            <a:ext cx="3388424" cy="4022313"/>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EC7CE58-7C4F-4969-B8AA-391C9A652C0C}"/>
                  </a:ext>
                </a:extLst>
              </p14:cNvPr>
              <p14:cNvContentPartPr/>
              <p14:nvPr/>
            </p14:nvContentPartPr>
            <p14:xfrm>
              <a:off x="9003240" y="1626840"/>
              <a:ext cx="2598840" cy="4270320"/>
            </p14:xfrm>
          </p:contentPart>
        </mc:Choice>
        <mc:Fallback xmlns="">
          <p:pic>
            <p:nvPicPr>
              <p:cNvPr id="8" name="Ink 7">
                <a:extLst>
                  <a:ext uri="{FF2B5EF4-FFF2-40B4-BE49-F238E27FC236}">
                    <a16:creationId xmlns:a16="http://schemas.microsoft.com/office/drawing/2014/main" id="{CEC7CE58-7C4F-4969-B8AA-391C9A652C0C}"/>
                  </a:ext>
                </a:extLst>
              </p:cNvPr>
              <p:cNvPicPr/>
              <p:nvPr/>
            </p:nvPicPr>
            <p:blipFill>
              <a:blip r:embed="rId5"/>
              <a:stretch>
                <a:fillRect/>
              </a:stretch>
            </p:blipFill>
            <p:spPr>
              <a:xfrm>
                <a:off x="8993880" y="1617480"/>
                <a:ext cx="2617560" cy="4289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4AA622F-4D46-4F4E-9B06-E5E9B8ACB76C}"/>
                  </a:ext>
                </a:extLst>
              </p14:cNvPr>
              <p14:cNvContentPartPr/>
              <p14:nvPr/>
            </p14:nvContentPartPr>
            <p14:xfrm>
              <a:off x="10264320" y="5746680"/>
              <a:ext cx="467280" cy="317880"/>
            </p14:xfrm>
          </p:contentPart>
        </mc:Choice>
        <mc:Fallback xmlns="">
          <p:pic>
            <p:nvPicPr>
              <p:cNvPr id="9" name="Ink 8">
                <a:extLst>
                  <a:ext uri="{FF2B5EF4-FFF2-40B4-BE49-F238E27FC236}">
                    <a16:creationId xmlns:a16="http://schemas.microsoft.com/office/drawing/2014/main" id="{94AA622F-4D46-4F4E-9B06-E5E9B8ACB76C}"/>
                  </a:ext>
                </a:extLst>
              </p:cNvPr>
              <p:cNvPicPr/>
              <p:nvPr/>
            </p:nvPicPr>
            <p:blipFill>
              <a:blip r:embed="rId7"/>
              <a:stretch>
                <a:fillRect/>
              </a:stretch>
            </p:blipFill>
            <p:spPr>
              <a:xfrm>
                <a:off x="10254960" y="5737320"/>
                <a:ext cx="486000" cy="336600"/>
              </a:xfrm>
              <a:prstGeom prst="rect">
                <a:avLst/>
              </a:prstGeom>
            </p:spPr>
          </p:pic>
        </mc:Fallback>
      </mc:AlternateContent>
    </p:spTree>
    <p:extLst>
      <p:ext uri="{BB962C8B-B14F-4D97-AF65-F5344CB8AC3E}">
        <p14:creationId xmlns:p14="http://schemas.microsoft.com/office/powerpoint/2010/main" val="755295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416"/>
            <a:ext cx="10515600" cy="823070"/>
          </a:xfrm>
        </p:spPr>
        <p:txBody>
          <a:bodyPr/>
          <a:lstStyle/>
          <a:p>
            <a:r>
              <a:rPr lang="en-US" dirty="0"/>
              <a:t>LTD Mechanism</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18</a:t>
            </a:fld>
            <a:endParaRPr lang="en-US"/>
          </a:p>
        </p:txBody>
      </p:sp>
      <p:pic>
        <p:nvPicPr>
          <p:cNvPr id="6" name="Picture 5"/>
          <p:cNvPicPr>
            <a:picLocks noChangeAspect="1"/>
          </p:cNvPicPr>
          <p:nvPr/>
        </p:nvPicPr>
        <p:blipFill rotWithShape="1">
          <a:blip r:embed="rId2"/>
          <a:srcRect b="47917"/>
          <a:stretch/>
        </p:blipFill>
        <p:spPr>
          <a:xfrm>
            <a:off x="6319838" y="1"/>
            <a:ext cx="4581525" cy="2207623"/>
          </a:xfrm>
          <a:prstGeom prst="rect">
            <a:avLst/>
          </a:prstGeom>
        </p:spPr>
      </p:pic>
      <p:pic>
        <p:nvPicPr>
          <p:cNvPr id="7" name="Picture 6"/>
          <p:cNvPicPr>
            <a:picLocks noChangeAspect="1"/>
          </p:cNvPicPr>
          <p:nvPr/>
        </p:nvPicPr>
        <p:blipFill>
          <a:blip r:embed="rId3"/>
          <a:stretch>
            <a:fillRect/>
          </a:stretch>
        </p:blipFill>
        <p:spPr>
          <a:xfrm>
            <a:off x="1580742" y="2089044"/>
            <a:ext cx="4615883" cy="4580580"/>
          </a:xfrm>
          <a:prstGeom prst="rect">
            <a:avLst/>
          </a:prstGeom>
        </p:spPr>
      </p:pic>
      <p:sp>
        <p:nvSpPr>
          <p:cNvPr id="8" name="Rectangle 7"/>
          <p:cNvSpPr/>
          <p:nvPr/>
        </p:nvSpPr>
        <p:spPr>
          <a:xfrm>
            <a:off x="6235881" y="2021707"/>
            <a:ext cx="4572000" cy="4524315"/>
          </a:xfrm>
          <a:prstGeom prst="rect">
            <a:avLst/>
          </a:prstGeom>
        </p:spPr>
        <p:txBody>
          <a:bodyPr>
            <a:spAutoFit/>
          </a:bodyPr>
          <a:lstStyle/>
          <a:p>
            <a:r>
              <a:rPr lang="en-US" dirty="0"/>
              <a:t>Long-term synaptic depression in the hippocampus. </a:t>
            </a:r>
          </a:p>
          <a:p>
            <a:r>
              <a:rPr lang="en-US" dirty="0"/>
              <a:t> Electrophysiological procedures used to monitor transmission at the Schaffer collateral synapses on to CA1 pyramidal neurons. </a:t>
            </a:r>
          </a:p>
          <a:p>
            <a:r>
              <a:rPr lang="en-US" dirty="0"/>
              <a:t>Low-frequency stimulation (1 per second) of the Schaffer collateral axons causes a long-lasting depression of synaptic transmission. </a:t>
            </a:r>
          </a:p>
          <a:p>
            <a:r>
              <a:rPr lang="en-US" dirty="0"/>
              <a:t> Mechanisms underlying LTD. </a:t>
            </a:r>
            <a:r>
              <a:rPr lang="en-US" b="1" dirty="0"/>
              <a:t>A low-amplitude rise in Ca2+</a:t>
            </a:r>
            <a:r>
              <a:rPr lang="en-US" dirty="0"/>
              <a:t> concentration in the postsynaptic CA1 neuron activate postsynaptic protein phosphatases, </a:t>
            </a:r>
          </a:p>
          <a:p>
            <a:r>
              <a:rPr lang="en-US" dirty="0"/>
              <a:t>which cause internalization of postsynaptic AMPA receptors, thereby decreasing the sensitivity to glutamate released from the Schaffer collateral terminals. </a:t>
            </a:r>
          </a:p>
        </p:txBody>
      </p:sp>
      <p:pic>
        <p:nvPicPr>
          <p:cNvPr id="9" name="Picture 8"/>
          <p:cNvPicPr>
            <a:picLocks noChangeAspect="1"/>
          </p:cNvPicPr>
          <p:nvPr/>
        </p:nvPicPr>
        <p:blipFill rotWithShape="1">
          <a:blip r:embed="rId2"/>
          <a:srcRect t="59583"/>
          <a:stretch/>
        </p:blipFill>
        <p:spPr>
          <a:xfrm>
            <a:off x="1699056" y="621443"/>
            <a:ext cx="4581525" cy="1713139"/>
          </a:xfrm>
          <a:prstGeom prst="rect">
            <a:avLst/>
          </a:prstGeom>
        </p:spPr>
      </p:pic>
      <p:sp>
        <p:nvSpPr>
          <p:cNvPr id="10" name="Rectangle 9"/>
          <p:cNvSpPr/>
          <p:nvPr/>
        </p:nvSpPr>
        <p:spPr>
          <a:xfrm>
            <a:off x="8875358" y="14629"/>
            <a:ext cx="2026004" cy="369332"/>
          </a:xfrm>
          <a:prstGeom prst="rect">
            <a:avLst/>
          </a:prstGeom>
        </p:spPr>
        <p:txBody>
          <a:bodyPr wrap="none">
            <a:spAutoFit/>
          </a:bodyPr>
          <a:lstStyle/>
          <a:p>
            <a:r>
              <a:rPr lang="en-US" dirty="0" err="1"/>
              <a:t>Mulkey</a:t>
            </a:r>
            <a:r>
              <a:rPr lang="en-US" dirty="0"/>
              <a:t> et al., 1993.</a:t>
            </a:r>
          </a:p>
        </p:txBody>
      </p:sp>
    </p:spTree>
    <p:extLst>
      <p:ext uri="{BB962C8B-B14F-4D97-AF65-F5344CB8AC3E}">
        <p14:creationId xmlns:p14="http://schemas.microsoft.com/office/powerpoint/2010/main" val="10311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913"/>
            <a:ext cx="10515600" cy="618385"/>
          </a:xfrm>
        </p:spPr>
        <p:txBody>
          <a:bodyPr>
            <a:normAutofit fontScale="90000"/>
          </a:bodyPr>
          <a:lstStyle/>
          <a:p>
            <a:r>
              <a:rPr lang="en-US" dirty="0"/>
              <a:t>Plasticity in behavior due to underuse</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19</a:t>
            </a:fld>
            <a:endParaRPr lang="en-US"/>
          </a:p>
        </p:txBody>
      </p:sp>
      <p:pic>
        <p:nvPicPr>
          <p:cNvPr id="6" name="Picture 5"/>
          <p:cNvPicPr>
            <a:picLocks noChangeAspect="1"/>
          </p:cNvPicPr>
          <p:nvPr/>
        </p:nvPicPr>
        <p:blipFill>
          <a:blip r:embed="rId3"/>
          <a:stretch>
            <a:fillRect/>
          </a:stretch>
        </p:blipFill>
        <p:spPr>
          <a:xfrm>
            <a:off x="2143125" y="1060405"/>
            <a:ext cx="2876550" cy="2333625"/>
          </a:xfrm>
          <a:prstGeom prst="rect">
            <a:avLst/>
          </a:prstGeom>
        </p:spPr>
      </p:pic>
      <p:pic>
        <p:nvPicPr>
          <p:cNvPr id="7" name="Picture 6"/>
          <p:cNvPicPr>
            <a:picLocks noChangeAspect="1"/>
          </p:cNvPicPr>
          <p:nvPr/>
        </p:nvPicPr>
        <p:blipFill>
          <a:blip r:embed="rId4"/>
          <a:stretch>
            <a:fillRect/>
          </a:stretch>
        </p:blipFill>
        <p:spPr>
          <a:xfrm>
            <a:off x="5200650" y="907893"/>
            <a:ext cx="2438400" cy="2943225"/>
          </a:xfrm>
          <a:prstGeom prst="rect">
            <a:avLst/>
          </a:prstGeom>
        </p:spPr>
      </p:pic>
      <p:pic>
        <p:nvPicPr>
          <p:cNvPr id="8" name="Picture 7"/>
          <p:cNvPicPr>
            <a:picLocks noChangeAspect="1"/>
          </p:cNvPicPr>
          <p:nvPr/>
        </p:nvPicPr>
        <p:blipFill>
          <a:blip r:embed="rId5"/>
          <a:stretch>
            <a:fillRect/>
          </a:stretch>
        </p:blipFill>
        <p:spPr>
          <a:xfrm>
            <a:off x="7820026" y="841217"/>
            <a:ext cx="2657475" cy="3076575"/>
          </a:xfrm>
          <a:prstGeom prst="rect">
            <a:avLst/>
          </a:prstGeom>
        </p:spPr>
      </p:pic>
      <p:sp>
        <p:nvSpPr>
          <p:cNvPr id="9" name="Rectangle 8"/>
          <p:cNvSpPr/>
          <p:nvPr/>
        </p:nvSpPr>
        <p:spPr>
          <a:xfrm>
            <a:off x="1714500" y="4000924"/>
            <a:ext cx="8763000" cy="2585323"/>
          </a:xfrm>
          <a:prstGeom prst="rect">
            <a:avLst/>
          </a:prstGeom>
        </p:spPr>
        <p:txBody>
          <a:bodyPr wrap="square">
            <a:spAutoFit/>
          </a:bodyPr>
          <a:lstStyle/>
          <a:p>
            <a:r>
              <a:rPr lang="en-US" dirty="0"/>
              <a:t> Functional changes in the somatic sensory cortex of an owl monkey following amputation of a digit. (A) Diagram of the somatic sensory cortex in the owl monkey, showing the approximate location of the hand representation. </a:t>
            </a:r>
          </a:p>
          <a:p>
            <a:r>
              <a:rPr lang="en-US" dirty="0"/>
              <a:t>The hand representation in the animal before amputation; the numbers correspond to different digits. </a:t>
            </a:r>
          </a:p>
          <a:p>
            <a:r>
              <a:rPr lang="en-US" dirty="0"/>
              <a:t>The cortical map determined in the same animal two months after amputation of digit 3. The map has changed substantially; neurons in the area formerly responding to stimulation of digit 3 now respond to stimulation of digits 2 and 4.</a:t>
            </a:r>
          </a:p>
          <a:p>
            <a:r>
              <a:rPr lang="en-US" dirty="0">
                <a:solidFill>
                  <a:srgbClr val="FF0000"/>
                </a:solidFill>
              </a:rPr>
              <a:t>Why is this re-mapping and not anything else e.g. encroachment?</a:t>
            </a:r>
          </a:p>
        </p:txBody>
      </p:sp>
      <p:sp>
        <p:nvSpPr>
          <p:cNvPr id="10" name="TextBox 9"/>
          <p:cNvSpPr txBox="1"/>
          <p:nvPr/>
        </p:nvSpPr>
        <p:spPr>
          <a:xfrm>
            <a:off x="2152651" y="574766"/>
            <a:ext cx="7679327" cy="369332"/>
          </a:xfrm>
          <a:prstGeom prst="rect">
            <a:avLst/>
          </a:prstGeom>
          <a:noFill/>
        </p:spPr>
        <p:txBody>
          <a:bodyPr wrap="square" rtlCol="0">
            <a:spAutoFit/>
          </a:bodyPr>
          <a:lstStyle/>
          <a:p>
            <a:r>
              <a:rPr lang="en-US" b="1" dirty="0">
                <a:solidFill>
                  <a:srgbClr val="00B0F0"/>
                </a:solidFill>
              </a:rPr>
              <a:t>Recruiting more neurons for existing tasks (reallocation from non-existing task)</a:t>
            </a:r>
          </a:p>
        </p:txBody>
      </p:sp>
    </p:spTree>
    <p:extLst>
      <p:ext uri="{BB962C8B-B14F-4D97-AF65-F5344CB8AC3E}">
        <p14:creationId xmlns:p14="http://schemas.microsoft.com/office/powerpoint/2010/main" val="2464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lnSpcReduction="10000"/>
          </a:bodyPr>
          <a:lstStyle/>
          <a:p>
            <a:r>
              <a:rPr lang="en-US" dirty="0"/>
              <a:t>Behavior modification </a:t>
            </a:r>
          </a:p>
          <a:p>
            <a:r>
              <a:rPr lang="en-US" dirty="0"/>
              <a:t>Short vs long term: </a:t>
            </a:r>
          </a:p>
          <a:p>
            <a:pPr lvl="1"/>
            <a:r>
              <a:rPr lang="en-US" dirty="0"/>
              <a:t>Facilitation/Depression vs. PTP</a:t>
            </a:r>
          </a:p>
          <a:p>
            <a:r>
              <a:rPr lang="en-US" dirty="0"/>
              <a:t>Short Term P/D (</a:t>
            </a:r>
            <a:r>
              <a:rPr lang="en-US" dirty="0" err="1"/>
              <a:t>ms</a:t>
            </a:r>
            <a:r>
              <a:rPr lang="en-US" dirty="0"/>
              <a:t>-s): </a:t>
            </a:r>
          </a:p>
          <a:p>
            <a:pPr lvl="1"/>
            <a:r>
              <a:rPr lang="en-US" dirty="0"/>
              <a:t>Mechanisms</a:t>
            </a:r>
          </a:p>
          <a:p>
            <a:r>
              <a:rPr lang="en-US" dirty="0"/>
              <a:t>Long Term P/D (s-years)</a:t>
            </a:r>
          </a:p>
          <a:p>
            <a:pPr lvl="1"/>
            <a:r>
              <a:rPr lang="en-US" dirty="0"/>
              <a:t>Synapse changes &amp; Mechanism</a:t>
            </a:r>
          </a:p>
          <a:p>
            <a:pPr lvl="1"/>
            <a:r>
              <a:rPr lang="en-US" dirty="0"/>
              <a:t>Model</a:t>
            </a:r>
          </a:p>
          <a:p>
            <a:r>
              <a:rPr lang="en-US" dirty="0"/>
              <a:t>Neuronal connections change by lack of use / intense usage</a:t>
            </a:r>
          </a:p>
          <a:p>
            <a:r>
              <a:rPr lang="en-US" dirty="0"/>
              <a:t>STDP has various types</a:t>
            </a:r>
          </a:p>
          <a:p>
            <a:endParaRPr lang="en-US" dirty="0"/>
          </a:p>
          <a:p>
            <a:endParaRPr lang="en-US" dirty="0"/>
          </a:p>
          <a:p>
            <a:endParaRPr lang="en-US" dirty="0"/>
          </a:p>
          <a:p>
            <a:pPr lvl="1"/>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2</a:t>
            </a:fld>
            <a:endParaRPr lang="en-US"/>
          </a:p>
        </p:txBody>
      </p:sp>
    </p:spTree>
    <p:extLst>
      <p:ext uri="{BB962C8B-B14F-4D97-AF65-F5344CB8AC3E}">
        <p14:creationId xmlns:p14="http://schemas.microsoft.com/office/powerpoint/2010/main" val="325556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77"/>
            <a:ext cx="10515600" cy="680224"/>
          </a:xfrm>
        </p:spPr>
        <p:txBody>
          <a:bodyPr>
            <a:normAutofit fontScale="90000"/>
          </a:bodyPr>
          <a:lstStyle/>
          <a:p>
            <a:r>
              <a:rPr lang="en-US" dirty="0"/>
              <a:t>Plasticity of behavior due to training</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20</a:t>
            </a:fld>
            <a:endParaRPr lang="en-US"/>
          </a:p>
        </p:txBody>
      </p:sp>
      <p:pic>
        <p:nvPicPr>
          <p:cNvPr id="6" name="Picture 5"/>
          <p:cNvPicPr>
            <a:picLocks noChangeAspect="1"/>
          </p:cNvPicPr>
          <p:nvPr/>
        </p:nvPicPr>
        <p:blipFill>
          <a:blip r:embed="rId2"/>
          <a:stretch>
            <a:fillRect/>
          </a:stretch>
        </p:blipFill>
        <p:spPr>
          <a:xfrm>
            <a:off x="2762002" y="879754"/>
            <a:ext cx="6667995" cy="3116563"/>
          </a:xfrm>
          <a:prstGeom prst="rect">
            <a:avLst/>
          </a:prstGeom>
        </p:spPr>
      </p:pic>
      <p:sp>
        <p:nvSpPr>
          <p:cNvPr id="7" name="Rectangle 6"/>
          <p:cNvSpPr/>
          <p:nvPr/>
        </p:nvSpPr>
        <p:spPr>
          <a:xfrm>
            <a:off x="1778726" y="3931971"/>
            <a:ext cx="8634549" cy="2585323"/>
          </a:xfrm>
          <a:prstGeom prst="rect">
            <a:avLst/>
          </a:prstGeom>
        </p:spPr>
        <p:txBody>
          <a:bodyPr wrap="square">
            <a:spAutoFit/>
          </a:bodyPr>
          <a:lstStyle/>
          <a:p>
            <a:r>
              <a:rPr lang="en-US" dirty="0"/>
              <a:t> Functional expansion of a cortical representation by a repetitive behavioral task. An owl monkey was trained in a task that required heavy usage of digits 2, 3, and occasionally 4. </a:t>
            </a:r>
          </a:p>
          <a:p>
            <a:r>
              <a:rPr lang="en-US" dirty="0"/>
              <a:t>The map of the digits in the primary somatic sensory cortex prior to training is shown. </a:t>
            </a:r>
          </a:p>
          <a:p>
            <a:endParaRPr lang="en-US" dirty="0"/>
          </a:p>
          <a:p>
            <a:r>
              <a:rPr lang="en-US" dirty="0"/>
              <a:t>After several months of “practice,” a larger region of the cortex contained neurons activated by the digits used in the task. </a:t>
            </a:r>
          </a:p>
          <a:p>
            <a:r>
              <a:rPr lang="en-US" dirty="0"/>
              <a:t>Note that the specific arrangements of the digit representations are somewhat different from the monkey shown in Figure 24.14, indicating the variability of the cortical representation in particular animals. (After Jenkins et al., 1990.)</a:t>
            </a:r>
          </a:p>
        </p:txBody>
      </p:sp>
      <p:sp>
        <p:nvSpPr>
          <p:cNvPr id="8" name="TextBox 7"/>
          <p:cNvSpPr txBox="1"/>
          <p:nvPr/>
        </p:nvSpPr>
        <p:spPr>
          <a:xfrm>
            <a:off x="2152651" y="574766"/>
            <a:ext cx="8110401" cy="369332"/>
          </a:xfrm>
          <a:prstGeom prst="rect">
            <a:avLst/>
          </a:prstGeom>
          <a:noFill/>
        </p:spPr>
        <p:txBody>
          <a:bodyPr wrap="square" rtlCol="0">
            <a:spAutoFit/>
          </a:bodyPr>
          <a:lstStyle/>
          <a:p>
            <a:r>
              <a:rPr lang="en-US" b="1" dirty="0">
                <a:solidFill>
                  <a:srgbClr val="00B0F0"/>
                </a:solidFill>
              </a:rPr>
              <a:t>Recruiting more neurons for intensive tasks (reallocation from non-intensive task)</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8BD4E2D-E3CD-4F73-8C01-B3C1084E2645}"/>
                  </a:ext>
                </a:extLst>
              </p14:cNvPr>
              <p14:cNvContentPartPr/>
              <p14:nvPr/>
            </p14:nvContentPartPr>
            <p14:xfrm>
              <a:off x="7099560" y="2550240"/>
              <a:ext cx="1855800" cy="327240"/>
            </p14:xfrm>
          </p:contentPart>
        </mc:Choice>
        <mc:Fallback xmlns="">
          <p:pic>
            <p:nvPicPr>
              <p:cNvPr id="10" name="Ink 9">
                <a:extLst>
                  <a:ext uri="{FF2B5EF4-FFF2-40B4-BE49-F238E27FC236}">
                    <a16:creationId xmlns:a16="http://schemas.microsoft.com/office/drawing/2014/main" id="{B8BD4E2D-E3CD-4F73-8C01-B3C1084E2645}"/>
                  </a:ext>
                </a:extLst>
              </p:cNvPr>
              <p:cNvPicPr/>
              <p:nvPr/>
            </p:nvPicPr>
            <p:blipFill>
              <a:blip r:embed="rId6"/>
              <a:stretch>
                <a:fillRect/>
              </a:stretch>
            </p:blipFill>
            <p:spPr>
              <a:xfrm>
                <a:off x="7090200" y="2540880"/>
                <a:ext cx="1874520" cy="345960"/>
              </a:xfrm>
              <a:prstGeom prst="rect">
                <a:avLst/>
              </a:prstGeom>
            </p:spPr>
          </p:pic>
        </mc:Fallback>
      </mc:AlternateContent>
    </p:spTree>
    <p:extLst>
      <p:ext uri="{BB962C8B-B14F-4D97-AF65-F5344CB8AC3E}">
        <p14:creationId xmlns:p14="http://schemas.microsoft.com/office/powerpoint/2010/main" val="29242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540"/>
            <a:ext cx="10515600" cy="680223"/>
          </a:xfrm>
        </p:spPr>
        <p:txBody>
          <a:bodyPr>
            <a:normAutofit fontScale="90000"/>
          </a:bodyPr>
          <a:lstStyle/>
          <a:p>
            <a:r>
              <a:rPr lang="en-US" dirty="0"/>
              <a:t>Spike Time dependent plasticity</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21</a:t>
            </a:fld>
            <a:endParaRPr lang="en-US"/>
          </a:p>
        </p:txBody>
      </p:sp>
      <p:pic>
        <p:nvPicPr>
          <p:cNvPr id="6" name="Picture 5"/>
          <p:cNvPicPr>
            <a:picLocks noChangeAspect="1"/>
          </p:cNvPicPr>
          <p:nvPr/>
        </p:nvPicPr>
        <p:blipFill>
          <a:blip r:embed="rId2"/>
          <a:stretch>
            <a:fillRect/>
          </a:stretch>
        </p:blipFill>
        <p:spPr>
          <a:xfrm>
            <a:off x="6237139" y="960629"/>
            <a:ext cx="3976212" cy="3630454"/>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1769642" y="1532112"/>
                <a:ext cx="4572000" cy="4524315"/>
              </a:xfrm>
              <a:prstGeom prst="rect">
                <a:avLst/>
              </a:prstGeom>
            </p:spPr>
            <p:txBody>
              <a:bodyPr>
                <a:spAutoFit/>
              </a:bodyPr>
              <a:lstStyle/>
              <a:p>
                <a:r>
                  <a:rPr lang="en-US" sz="2400" dirty="0"/>
                  <a:t>Causal ﬁring ⇒ Conductivity increases </a:t>
                </a:r>
              </a:p>
              <a:p>
                <a:r>
                  <a:rPr lang="en-US" sz="2400" dirty="0"/>
                  <a:t>Anti-causal ﬁring ⇒ Conductivity decreases </a:t>
                </a:r>
              </a:p>
              <a:p>
                <a:endParaRPr lang="en-US" sz="2400" dirty="0"/>
              </a:p>
              <a:p>
                <a:endParaRPr lang="en-US" sz="2400" dirty="0"/>
              </a:p>
              <a:p>
                <a:r>
                  <a:rPr lang="en-US" sz="2400" dirty="0">
                    <a:solidFill>
                      <a:srgbClr val="FF0000"/>
                    </a:solidFill>
                  </a:rPr>
                  <a:t>Write down an expression for envelope of this behavior</a:t>
                </a:r>
              </a:p>
              <a:p>
                <a:r>
                  <a:rPr lang="en-US" sz="2400" dirty="0"/>
                  <a:t>∆G ∝ </a:t>
                </a:r>
                <a:r>
                  <a:rPr lang="en-US" sz="2400" dirty="0" err="1"/>
                  <a:t>exp</a:t>
                </a:r>
                <a:r>
                  <a:rPr lang="en-US" sz="2400" dirty="0"/>
                  <a:t>(−|∆t|/</a:t>
                </a:r>
                <a14:m>
                  <m:oMath xmlns:m="http://schemas.openxmlformats.org/officeDocument/2006/math">
                    <m:r>
                      <a:rPr lang="en-US" sz="2400" i="1" dirty="0">
                        <a:latin typeface="Cambria Math" panose="02040503050406030204" pitchFamily="18" charset="0"/>
                      </a:rPr>
                      <m:t>𝜏</m:t>
                    </m:r>
                  </m:oMath>
                </a14:m>
                <a:r>
                  <a:rPr lang="en-US" sz="2400" dirty="0"/>
                  <a:t>) </a:t>
                </a:r>
              </a:p>
              <a:p>
                <a:endParaRPr lang="en-US" sz="2400" dirty="0"/>
              </a:p>
              <a:p>
                <a:r>
                  <a:rPr lang="en-US" sz="2400" dirty="0"/>
                  <a:t>Timing correlations in the range of ±100ms.</a:t>
                </a:r>
              </a:p>
            </p:txBody>
          </p:sp>
        </mc:Choice>
        <mc:Fallback xmlns="">
          <p:sp>
            <p:nvSpPr>
              <p:cNvPr id="7" name="Rectangle 6"/>
              <p:cNvSpPr>
                <a:spLocks noRot="1" noChangeAspect="1" noMove="1" noResize="1" noEditPoints="1" noAdjustHandles="1" noChangeArrowheads="1" noChangeShapeType="1" noTextEdit="1"/>
              </p:cNvSpPr>
              <p:nvPr/>
            </p:nvSpPr>
            <p:spPr>
              <a:xfrm>
                <a:off x="1769642" y="1532112"/>
                <a:ext cx="4572000" cy="4524315"/>
              </a:xfrm>
              <a:prstGeom prst="rect">
                <a:avLst/>
              </a:prstGeom>
              <a:blipFill>
                <a:blip r:embed="rId3"/>
                <a:stretch>
                  <a:fillRect l="-2000" t="-1346" r="-533" b="-2019"/>
                </a:stretch>
              </a:blipFill>
            </p:spPr>
            <p:txBody>
              <a:bodyPr/>
              <a:lstStyle/>
              <a:p>
                <a:r>
                  <a:rPr lang="en-US">
                    <a:noFill/>
                  </a:rPr>
                  <a:t> </a:t>
                </a:r>
              </a:p>
            </p:txBody>
          </p:sp>
        </mc:Fallback>
      </mc:AlternateContent>
    </p:spTree>
    <p:extLst>
      <p:ext uri="{BB962C8B-B14F-4D97-AF65-F5344CB8AC3E}">
        <p14:creationId xmlns:p14="http://schemas.microsoft.com/office/powerpoint/2010/main" val="64812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470871" y="1"/>
                <a:ext cx="7886700" cy="748245"/>
              </a:xfrm>
            </p:spPr>
            <p:txBody>
              <a:bodyPr>
                <a:normAutofit/>
              </a:bodyPr>
              <a:lstStyle/>
              <a:p>
                <a:r>
                  <a:rPr lang="en-US" sz="4000" dirty="0"/>
                  <a:t>What does </a:t>
                </a:r>
                <a14:m>
                  <m:oMath xmlns:m="http://schemas.openxmlformats.org/officeDocument/2006/math">
                    <m:r>
                      <m:rPr>
                        <m:sty m:val="p"/>
                      </m:rPr>
                      <a:rPr lang="en-US" sz="4000">
                        <a:latin typeface="Cambria Math" panose="02040503050406030204" pitchFamily="18" charset="0"/>
                      </a:rPr>
                      <m:t>Δ</m:t>
                    </m:r>
                    <m:r>
                      <a:rPr lang="en-US" sz="4000" i="1">
                        <a:latin typeface="Cambria Math" panose="02040503050406030204" pitchFamily="18" charset="0"/>
                      </a:rPr>
                      <m:t>𝐺</m:t>
                    </m:r>
                  </m:oMath>
                </a14:m>
                <a:r>
                  <a:rPr lang="en-US" sz="4000" dirty="0"/>
                  <a:t> depend upon?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470871" y="1"/>
                <a:ext cx="7886700" cy="748245"/>
              </a:xfrm>
              <a:blipFill>
                <a:blip r:embed="rId2"/>
                <a:stretch>
                  <a:fillRect l="-2705" t="-15447" b="-2764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22</a:t>
            </a:fld>
            <a:endParaRPr lang="en-US"/>
          </a:p>
        </p:txBody>
      </p:sp>
      <p:grpSp>
        <p:nvGrpSpPr>
          <p:cNvPr id="166" name="Group 165"/>
          <p:cNvGrpSpPr/>
          <p:nvPr/>
        </p:nvGrpSpPr>
        <p:grpSpPr>
          <a:xfrm>
            <a:off x="1556931" y="461504"/>
            <a:ext cx="5619181" cy="2767613"/>
            <a:chOff x="-247898" y="3637968"/>
            <a:chExt cx="6181098" cy="3044374"/>
          </a:xfrm>
        </p:grpSpPr>
        <p:grpSp>
          <p:nvGrpSpPr>
            <p:cNvPr id="22" name="Group 21"/>
            <p:cNvGrpSpPr/>
            <p:nvPr/>
          </p:nvGrpSpPr>
          <p:grpSpPr>
            <a:xfrm>
              <a:off x="521097" y="3913300"/>
              <a:ext cx="4831512" cy="2304256"/>
              <a:chOff x="4227623" y="2924944"/>
              <a:chExt cx="4831512" cy="2304256"/>
            </a:xfrm>
          </p:grpSpPr>
          <p:cxnSp>
            <p:nvCxnSpPr>
              <p:cNvPr id="152" name="Straight Connector 151"/>
              <p:cNvCxnSpPr/>
              <p:nvPr/>
            </p:nvCxnSpPr>
            <p:spPr>
              <a:xfrm flipH="1" flipV="1">
                <a:off x="6293815" y="3069200"/>
                <a:ext cx="8560" cy="216000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flipH="1">
                <a:off x="4227623" y="4149080"/>
                <a:ext cx="4059252"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54" name="Arc 65"/>
              <p:cNvSpPr/>
              <p:nvPr/>
            </p:nvSpPr>
            <p:spPr>
              <a:xfrm flipH="1" flipV="1">
                <a:off x="6343937" y="3429000"/>
                <a:ext cx="836014" cy="621328"/>
              </a:xfrm>
              <a:custGeom>
                <a:avLst/>
                <a:gdLst>
                  <a:gd name="connsiteX0" fmla="*/ 1246098 w 2492196"/>
                  <a:gd name="connsiteY0" fmla="*/ 0 h 2304256"/>
                  <a:gd name="connsiteX1" fmla="*/ 2492196 w 2492196"/>
                  <a:gd name="connsiteY1" fmla="*/ 1152128 h 2304256"/>
                  <a:gd name="connsiteX2" fmla="*/ 1246098 w 2492196"/>
                  <a:gd name="connsiteY2" fmla="*/ 1152128 h 2304256"/>
                  <a:gd name="connsiteX3" fmla="*/ 1246098 w 2492196"/>
                  <a:gd name="connsiteY3" fmla="*/ 0 h 2304256"/>
                  <a:gd name="connsiteX0" fmla="*/ 1246098 w 2492196"/>
                  <a:gd name="connsiteY0" fmla="*/ 0 h 2304256"/>
                  <a:gd name="connsiteX1" fmla="*/ 2492196 w 2492196"/>
                  <a:gd name="connsiteY1" fmla="*/ 1152128 h 2304256"/>
                  <a:gd name="connsiteX0" fmla="*/ 144855 w 1390953"/>
                  <a:gd name="connsiteY0" fmla="*/ 45267 h 1197395"/>
                  <a:gd name="connsiteX1" fmla="*/ 1390953 w 1390953"/>
                  <a:gd name="connsiteY1" fmla="*/ 1197395 h 1197395"/>
                  <a:gd name="connsiteX2" fmla="*/ 144855 w 1390953"/>
                  <a:gd name="connsiteY2" fmla="*/ 1197395 h 1197395"/>
                  <a:gd name="connsiteX3" fmla="*/ 144855 w 1390953"/>
                  <a:gd name="connsiteY3" fmla="*/ 45267 h 1197395"/>
                  <a:gd name="connsiteX0" fmla="*/ 0 w 1390953"/>
                  <a:gd name="connsiteY0" fmla="*/ 0 h 1197395"/>
                  <a:gd name="connsiteX1" fmla="*/ 1390953 w 1390953"/>
                  <a:gd name="connsiteY1" fmla="*/ 1197395 h 1197395"/>
                </a:gdLst>
                <a:ahLst/>
                <a:cxnLst>
                  <a:cxn ang="0">
                    <a:pos x="connsiteX0" y="connsiteY0"/>
                  </a:cxn>
                  <a:cxn ang="0">
                    <a:pos x="connsiteX1" y="connsiteY1"/>
                  </a:cxn>
                </a:cxnLst>
                <a:rect l="l" t="t" r="r" b="b"/>
                <a:pathLst>
                  <a:path w="1390953" h="1197395" stroke="0" extrusionOk="0">
                    <a:moveTo>
                      <a:pt x="144855" y="45267"/>
                    </a:moveTo>
                    <a:cubicBezTo>
                      <a:pt x="833056" y="45267"/>
                      <a:pt x="1390953" y="561092"/>
                      <a:pt x="1390953" y="1197395"/>
                    </a:cubicBezTo>
                    <a:lnTo>
                      <a:pt x="144855" y="1197395"/>
                    </a:lnTo>
                    <a:lnTo>
                      <a:pt x="144855" y="45267"/>
                    </a:lnTo>
                    <a:close/>
                  </a:path>
                  <a:path w="1390953" h="1197395" fill="none">
                    <a:moveTo>
                      <a:pt x="0" y="0"/>
                    </a:moveTo>
                    <a:cubicBezTo>
                      <a:pt x="688201" y="0"/>
                      <a:pt x="1390953" y="561092"/>
                      <a:pt x="1390953" y="1197395"/>
                    </a:cubicBezTo>
                  </a:path>
                </a:pathLst>
              </a:custGeom>
              <a:ln w="38100">
                <a:solidFill>
                  <a:srgbClr val="FF0000"/>
                </a:solidFill>
              </a:ln>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55" name="Arc 65"/>
              <p:cNvSpPr/>
              <p:nvPr/>
            </p:nvSpPr>
            <p:spPr>
              <a:xfrm>
                <a:off x="5415668" y="4221088"/>
                <a:ext cx="832565" cy="674813"/>
              </a:xfrm>
              <a:custGeom>
                <a:avLst/>
                <a:gdLst>
                  <a:gd name="connsiteX0" fmla="*/ 1246098 w 2492196"/>
                  <a:gd name="connsiteY0" fmla="*/ 0 h 2304256"/>
                  <a:gd name="connsiteX1" fmla="*/ 2492196 w 2492196"/>
                  <a:gd name="connsiteY1" fmla="*/ 1152128 h 2304256"/>
                  <a:gd name="connsiteX2" fmla="*/ 1246098 w 2492196"/>
                  <a:gd name="connsiteY2" fmla="*/ 1152128 h 2304256"/>
                  <a:gd name="connsiteX3" fmla="*/ 1246098 w 2492196"/>
                  <a:gd name="connsiteY3" fmla="*/ 0 h 2304256"/>
                  <a:gd name="connsiteX0" fmla="*/ 1246098 w 2492196"/>
                  <a:gd name="connsiteY0" fmla="*/ 0 h 2304256"/>
                  <a:gd name="connsiteX1" fmla="*/ 2492196 w 2492196"/>
                  <a:gd name="connsiteY1" fmla="*/ 1152128 h 2304256"/>
                  <a:gd name="connsiteX0" fmla="*/ 144855 w 1390953"/>
                  <a:gd name="connsiteY0" fmla="*/ 45267 h 1197395"/>
                  <a:gd name="connsiteX1" fmla="*/ 1390953 w 1390953"/>
                  <a:gd name="connsiteY1" fmla="*/ 1197395 h 1197395"/>
                  <a:gd name="connsiteX2" fmla="*/ 144855 w 1390953"/>
                  <a:gd name="connsiteY2" fmla="*/ 1197395 h 1197395"/>
                  <a:gd name="connsiteX3" fmla="*/ 144855 w 1390953"/>
                  <a:gd name="connsiteY3" fmla="*/ 45267 h 1197395"/>
                  <a:gd name="connsiteX0" fmla="*/ 0 w 1390953"/>
                  <a:gd name="connsiteY0" fmla="*/ 0 h 1197395"/>
                  <a:gd name="connsiteX1" fmla="*/ 1390953 w 1390953"/>
                  <a:gd name="connsiteY1" fmla="*/ 1197395 h 1197395"/>
                </a:gdLst>
                <a:ahLst/>
                <a:cxnLst>
                  <a:cxn ang="0">
                    <a:pos x="connsiteX0" y="connsiteY0"/>
                  </a:cxn>
                  <a:cxn ang="0">
                    <a:pos x="connsiteX1" y="connsiteY1"/>
                  </a:cxn>
                </a:cxnLst>
                <a:rect l="l" t="t" r="r" b="b"/>
                <a:pathLst>
                  <a:path w="1390953" h="1197395" stroke="0" extrusionOk="0">
                    <a:moveTo>
                      <a:pt x="144855" y="45267"/>
                    </a:moveTo>
                    <a:cubicBezTo>
                      <a:pt x="833056" y="45267"/>
                      <a:pt x="1390953" y="561092"/>
                      <a:pt x="1390953" y="1197395"/>
                    </a:cubicBezTo>
                    <a:lnTo>
                      <a:pt x="144855" y="1197395"/>
                    </a:lnTo>
                    <a:lnTo>
                      <a:pt x="144855" y="45267"/>
                    </a:lnTo>
                    <a:close/>
                  </a:path>
                  <a:path w="1390953" h="1197395" fill="none">
                    <a:moveTo>
                      <a:pt x="0" y="0"/>
                    </a:moveTo>
                    <a:cubicBezTo>
                      <a:pt x="688201" y="0"/>
                      <a:pt x="1390953" y="561092"/>
                      <a:pt x="1390953" y="1197395"/>
                    </a:cubicBezTo>
                  </a:path>
                </a:pathLst>
              </a:custGeom>
              <a:ln w="38100">
                <a:solidFill>
                  <a:srgbClr val="FF0000"/>
                </a:solidFill>
              </a:ln>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002D315B-1E46-49D6-850F-DDE1E861F25F}"/>
                      </a:ext>
                    </a:extLst>
                  </p:cNvPr>
                  <p:cNvSpPr txBox="1"/>
                  <p:nvPr/>
                </p:nvSpPr>
                <p:spPr>
                  <a:xfrm>
                    <a:off x="5796730" y="2924944"/>
                    <a:ext cx="338800" cy="4062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a:latin typeface="Cambria Math"/>
                              <a:ea typeface="Cambria Math"/>
                            </a:rPr>
                            <m:t>∆</m:t>
                          </m:r>
                          <m:r>
                            <a:rPr lang="en-IN" b="1">
                              <a:latin typeface="Cambria Math"/>
                              <a:ea typeface="Cambria Math"/>
                            </a:rPr>
                            <m:t>𝐆</m:t>
                          </m:r>
                        </m:oMath>
                      </m:oMathPara>
                    </a14:m>
                    <a:endParaRPr lang="en-US" b="1" dirty="0">
                      <a:latin typeface="Arial" panose="020B0604020202020204" pitchFamily="34" charset="0"/>
                      <a:cs typeface="Arial" panose="020B0604020202020204" pitchFamily="34" charset="0"/>
                    </a:endParaRPr>
                  </a:p>
                </p:txBody>
              </p:sp>
            </mc:Choice>
            <mc:Fallback xmlns="">
              <p:sp>
                <p:nvSpPr>
                  <p:cNvPr id="156" name="TextBox 155">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5796730" y="2924944"/>
                    <a:ext cx="338800" cy="406265"/>
                  </a:xfrm>
                  <a:prstGeom prst="rect">
                    <a:avLst/>
                  </a:prstGeom>
                  <a:blipFill>
                    <a:blip r:embed="rId3"/>
                    <a:stretch>
                      <a:fillRect r="-50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002D315B-1E46-49D6-850F-DDE1E861F25F}"/>
                      </a:ext>
                    </a:extLst>
                  </p:cNvPr>
                  <p:cNvSpPr txBox="1"/>
                  <p:nvPr/>
                </p:nvSpPr>
                <p:spPr>
                  <a:xfrm>
                    <a:off x="7092874" y="4149080"/>
                    <a:ext cx="1966261" cy="433631"/>
                  </a:xfrm>
                  <a:prstGeom prst="rect">
                    <a:avLst/>
                  </a:prstGeom>
                  <a:noFill/>
                </p:spPr>
                <p:txBody>
                  <a:bodyPr wrap="square" rtlCol="0">
                    <a:spAutoFit/>
                  </a:bodyPr>
                  <a:lstStyle/>
                  <a:p>
                    <a14:m>
                      <m:oMath xmlns:m="http://schemas.openxmlformats.org/officeDocument/2006/math">
                        <m:r>
                          <a:rPr lang="en-US" b="1">
                            <a:latin typeface="Cambria Math"/>
                            <a:ea typeface="Cambria Math"/>
                          </a:rPr>
                          <m:t>∆</m:t>
                        </m:r>
                      </m:oMath>
                    </a14:m>
                    <a:r>
                      <a:rPr lang="en-US" b="1" dirty="0">
                        <a:latin typeface="Arial" panose="020B0604020202020204" pitchFamily="34" charset="0"/>
                        <a:cs typeface="Arial" panose="020B0604020202020204" pitchFamily="34" charset="0"/>
                      </a:rPr>
                      <a:t>t=</a:t>
                    </a:r>
                    <a14:m>
                      <m:oMath xmlns:m="http://schemas.openxmlformats.org/officeDocument/2006/math">
                        <m:sSub>
                          <m:sSubPr>
                            <m:ctrlPr>
                              <a:rPr lang="en-IN" b="1" i="1">
                                <a:latin typeface="Cambria Math" panose="02040503050406030204" pitchFamily="18" charset="0"/>
                                <a:ea typeface="Cambria Math"/>
                              </a:rPr>
                            </m:ctrlPr>
                          </m:sSubPr>
                          <m:e>
                            <m:r>
                              <a:rPr lang="en-IN" b="1">
                                <a:latin typeface="Cambria Math"/>
                                <a:ea typeface="Cambria Math"/>
                              </a:rPr>
                              <m:t>𝐭</m:t>
                            </m:r>
                          </m:e>
                          <m:sub>
                            <m:r>
                              <a:rPr lang="en-IN" b="1">
                                <a:latin typeface="Cambria Math"/>
                                <a:ea typeface="Cambria Math"/>
                              </a:rPr>
                              <m:t>𝐩𝐨𝐬𝐭</m:t>
                            </m:r>
                          </m:sub>
                        </m:sSub>
                        <m:r>
                          <a:rPr lang="en-IN" b="1" i="1">
                            <a:latin typeface="Cambria Math"/>
                            <a:ea typeface="Cambria Math"/>
                          </a:rPr>
                          <m:t>−</m:t>
                        </m:r>
                        <m:sSub>
                          <m:sSubPr>
                            <m:ctrlPr>
                              <a:rPr lang="en-IN" b="1" i="1">
                                <a:latin typeface="Cambria Math" panose="02040503050406030204" pitchFamily="18" charset="0"/>
                                <a:ea typeface="Cambria Math"/>
                              </a:rPr>
                            </m:ctrlPr>
                          </m:sSubPr>
                          <m:e>
                            <m:r>
                              <a:rPr lang="en-IN" b="1">
                                <a:latin typeface="Cambria Math"/>
                                <a:ea typeface="Cambria Math"/>
                              </a:rPr>
                              <m:t> </m:t>
                            </m:r>
                            <m:r>
                              <a:rPr lang="en-IN" b="1">
                                <a:latin typeface="Cambria Math"/>
                                <a:ea typeface="Cambria Math"/>
                              </a:rPr>
                              <m:t>𝐭</m:t>
                            </m:r>
                          </m:e>
                          <m:sub>
                            <m:r>
                              <a:rPr lang="en-IN" b="1">
                                <a:latin typeface="Cambria Math"/>
                                <a:ea typeface="Cambria Math"/>
                              </a:rPr>
                              <m:t>𝐩𝐫𝐞</m:t>
                            </m:r>
                          </m:sub>
                        </m:sSub>
                      </m:oMath>
                    </a14:m>
                    <a:endParaRPr lang="en-US" b="1" dirty="0">
                      <a:latin typeface="Arial" panose="020B0604020202020204" pitchFamily="34" charset="0"/>
                      <a:cs typeface="Arial" panose="020B0604020202020204" pitchFamily="34" charset="0"/>
                    </a:endParaRPr>
                  </a:p>
                </p:txBody>
              </p:sp>
            </mc:Choice>
            <mc:Fallback xmlns="">
              <p:sp>
                <p:nvSpPr>
                  <p:cNvPr id="157" name="TextBox 156">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7092874" y="4149080"/>
                    <a:ext cx="1966261" cy="433631"/>
                  </a:xfrm>
                  <a:prstGeom prst="rect">
                    <a:avLst/>
                  </a:prstGeom>
                  <a:blipFill>
                    <a:blip r:embed="rId4"/>
                    <a:stretch>
                      <a:fillRect t="-7692" b="-16923"/>
                    </a:stretch>
                  </a:blipFill>
                </p:spPr>
                <p:txBody>
                  <a:bodyPr/>
                  <a:lstStyle/>
                  <a:p>
                    <a:r>
                      <a:rPr lang="en-US">
                        <a:noFill/>
                      </a:rPr>
                      <a:t> </a:t>
                    </a:r>
                  </a:p>
                </p:txBody>
              </p:sp>
            </mc:Fallback>
          </mc:AlternateContent>
          <p:cxnSp>
            <p:nvCxnSpPr>
              <p:cNvPr id="158" name="Straight Connector 157"/>
              <p:cNvCxnSpPr/>
              <p:nvPr/>
            </p:nvCxnSpPr>
            <p:spPr>
              <a:xfrm flipH="1">
                <a:off x="6638239" y="3717032"/>
                <a:ext cx="1584176"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9" name="Straight Connector 158"/>
              <p:cNvCxnSpPr/>
              <p:nvPr/>
            </p:nvCxnSpPr>
            <p:spPr>
              <a:xfrm>
                <a:off x="7772479" y="3176448"/>
                <a:ext cx="0" cy="54000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966750" y="3176448"/>
                <a:ext cx="0" cy="54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93507" y="4941168"/>
                <a:ext cx="1584176"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5364683" y="4400584"/>
                <a:ext cx="0" cy="540000"/>
              </a:xfrm>
              <a:prstGeom prst="line">
                <a:avLst/>
              </a:prstGeom>
              <a:ln w="762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4606249" y="4400584"/>
                <a:ext cx="0" cy="54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002D315B-1E46-49D6-850F-DDE1E861F25F}"/>
                      </a:ext>
                    </a:extLst>
                  </p:cNvPr>
                  <p:cNvSpPr txBox="1"/>
                  <p:nvPr/>
                </p:nvSpPr>
                <p:spPr>
                  <a:xfrm>
                    <a:off x="6944413" y="3270379"/>
                    <a:ext cx="864096" cy="406265"/>
                  </a:xfrm>
                  <a:prstGeom prst="rect">
                    <a:avLst/>
                  </a:prstGeom>
                  <a:noFill/>
                </p:spPr>
                <p:txBody>
                  <a:bodyPr wrap="square" rtlCol="0">
                    <a:spAutoFit/>
                  </a:bodyPr>
                  <a:lstStyle/>
                  <a:p>
                    <a14:m>
                      <m:oMath xmlns:m="http://schemas.openxmlformats.org/officeDocument/2006/math">
                        <m:r>
                          <a:rPr lang="en-US" b="1">
                            <a:latin typeface="Cambria Math"/>
                            <a:ea typeface="Cambria Math"/>
                          </a:rPr>
                          <m:t>∆</m:t>
                        </m:r>
                      </m:oMath>
                    </a14:m>
                    <a:r>
                      <a:rPr lang="en-US" b="1" dirty="0">
                        <a:latin typeface="Arial" panose="020B0604020202020204" pitchFamily="34" charset="0"/>
                        <a:cs typeface="Arial" panose="020B0604020202020204" pitchFamily="34" charset="0"/>
                      </a:rPr>
                      <a:t>t&gt;0</a:t>
                    </a:r>
                  </a:p>
                </p:txBody>
              </p:sp>
            </mc:Choice>
            <mc:Fallback xmlns="">
              <p:sp>
                <p:nvSpPr>
                  <p:cNvPr id="164" name="TextBox 163">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6944413" y="3270379"/>
                    <a:ext cx="864096" cy="406265"/>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002D315B-1E46-49D6-850F-DDE1E861F25F}"/>
                      </a:ext>
                    </a:extLst>
                  </p:cNvPr>
                  <p:cNvSpPr txBox="1"/>
                  <p:nvPr/>
                </p:nvSpPr>
                <p:spPr>
                  <a:xfrm>
                    <a:off x="4590487" y="4461823"/>
                    <a:ext cx="864096" cy="406265"/>
                  </a:xfrm>
                  <a:prstGeom prst="rect">
                    <a:avLst/>
                  </a:prstGeom>
                  <a:noFill/>
                </p:spPr>
                <p:txBody>
                  <a:bodyPr wrap="square" rtlCol="0">
                    <a:spAutoFit/>
                  </a:bodyPr>
                  <a:lstStyle/>
                  <a:p>
                    <a14:m>
                      <m:oMath xmlns:m="http://schemas.openxmlformats.org/officeDocument/2006/math">
                        <m:r>
                          <a:rPr lang="en-US" b="1">
                            <a:latin typeface="Cambria Math"/>
                            <a:ea typeface="Cambria Math"/>
                          </a:rPr>
                          <m:t>∆</m:t>
                        </m:r>
                      </m:oMath>
                    </a14:m>
                    <a:r>
                      <a:rPr lang="en-US" b="1" dirty="0">
                        <a:latin typeface="Arial" panose="020B0604020202020204" pitchFamily="34" charset="0"/>
                        <a:cs typeface="Arial" panose="020B0604020202020204" pitchFamily="34" charset="0"/>
                      </a:rPr>
                      <a:t>t&lt;0</a:t>
                    </a:r>
                  </a:p>
                </p:txBody>
              </p:sp>
            </mc:Choice>
            <mc:Fallback xmlns="">
              <p:sp>
                <p:nvSpPr>
                  <p:cNvPr id="165" name="TextBox 164">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4590487" y="4461823"/>
                    <a:ext cx="864096" cy="406265"/>
                  </a:xfrm>
                  <a:prstGeom prst="rect">
                    <a:avLst/>
                  </a:prstGeom>
                  <a:blipFill>
                    <a:blip r:embed="rId6"/>
                    <a:stretch>
                      <a:fillRect t="-9836" b="-24590"/>
                    </a:stretch>
                  </a:blipFill>
                </p:spPr>
                <p:txBody>
                  <a:bodyPr/>
                  <a:lstStyle/>
                  <a:p>
                    <a:r>
                      <a:rPr lang="en-US">
                        <a:noFill/>
                      </a:rPr>
                      <a:t> </a:t>
                    </a:r>
                  </a:p>
                </p:txBody>
              </p:sp>
            </mc:Fallback>
          </mc:AlternateContent>
        </p:grpSp>
        <p:sp>
          <p:nvSpPr>
            <p:cNvPr id="23" name="TextBox 22"/>
            <p:cNvSpPr txBox="1"/>
            <p:nvPr/>
          </p:nvSpPr>
          <p:spPr>
            <a:xfrm>
              <a:off x="3176805" y="3637968"/>
              <a:ext cx="2756395" cy="710964"/>
            </a:xfrm>
            <a:prstGeom prst="rect">
              <a:avLst/>
            </a:prstGeom>
            <a:noFill/>
          </p:spPr>
          <p:txBody>
            <a:bodyPr wrap="none" rtlCol="0">
              <a:spAutoFit/>
            </a:bodyPr>
            <a:lstStyle/>
            <a:p>
              <a:pPr algn="ctr"/>
              <a:r>
                <a:rPr lang="en-IN" dirty="0">
                  <a:solidFill>
                    <a:srgbClr val="0070C0"/>
                  </a:solidFill>
                  <a:latin typeface="Arial" panose="020B0604020202020204" pitchFamily="34" charset="0"/>
                  <a:cs typeface="Arial" panose="020B0604020202020204" pitchFamily="34" charset="0"/>
                </a:rPr>
                <a:t>Long term Potentiation</a:t>
              </a:r>
            </a:p>
            <a:p>
              <a:pPr algn="ctr"/>
              <a:r>
                <a:rPr lang="en-IN" dirty="0">
                  <a:solidFill>
                    <a:srgbClr val="0070C0"/>
                  </a:solidFill>
                  <a:latin typeface="Arial" panose="020B0604020202020204" pitchFamily="34" charset="0"/>
                  <a:cs typeface="Arial" panose="020B0604020202020204" pitchFamily="34" charset="0"/>
                </a:rPr>
                <a:t>(LTP)</a:t>
              </a:r>
            </a:p>
          </p:txBody>
        </p:sp>
        <p:sp>
          <p:nvSpPr>
            <p:cNvPr id="24" name="TextBox 23"/>
            <p:cNvSpPr txBox="1"/>
            <p:nvPr/>
          </p:nvSpPr>
          <p:spPr>
            <a:xfrm>
              <a:off x="-247898" y="5971378"/>
              <a:ext cx="2699970" cy="710964"/>
            </a:xfrm>
            <a:prstGeom prst="rect">
              <a:avLst/>
            </a:prstGeom>
            <a:noFill/>
          </p:spPr>
          <p:txBody>
            <a:bodyPr wrap="none" rtlCol="0">
              <a:spAutoFit/>
            </a:bodyPr>
            <a:lstStyle/>
            <a:p>
              <a:pPr algn="ctr"/>
              <a:r>
                <a:rPr lang="en-IN" dirty="0">
                  <a:solidFill>
                    <a:srgbClr val="F195AE"/>
                  </a:solidFill>
                  <a:latin typeface="Arial" panose="020B0604020202020204" pitchFamily="34" charset="0"/>
                  <a:cs typeface="Arial" panose="020B0604020202020204" pitchFamily="34" charset="0"/>
                </a:rPr>
                <a:t>Long term Depression</a:t>
              </a:r>
            </a:p>
            <a:p>
              <a:pPr algn="ctr"/>
              <a:r>
                <a:rPr lang="en-IN" dirty="0">
                  <a:solidFill>
                    <a:srgbClr val="F195AE"/>
                  </a:solidFill>
                  <a:latin typeface="Arial" panose="020B0604020202020204" pitchFamily="34" charset="0"/>
                  <a:cs typeface="Arial" panose="020B0604020202020204" pitchFamily="34" charset="0"/>
                </a:rPr>
                <a:t>(LTD)</a:t>
              </a:r>
            </a:p>
          </p:txBody>
        </p:sp>
      </p:grpSp>
      <p:grpSp>
        <p:nvGrpSpPr>
          <p:cNvPr id="167" name="Group 166"/>
          <p:cNvGrpSpPr/>
          <p:nvPr/>
        </p:nvGrpSpPr>
        <p:grpSpPr>
          <a:xfrm>
            <a:off x="3589728" y="1475812"/>
            <a:ext cx="1009369" cy="832873"/>
            <a:chOff x="2049398" y="4790516"/>
            <a:chExt cx="1009369" cy="832873"/>
          </a:xfrm>
        </p:grpSpPr>
        <p:sp>
          <p:nvSpPr>
            <p:cNvPr id="27" name="Oval 26"/>
            <p:cNvSpPr/>
            <p:nvPr/>
          </p:nvSpPr>
          <p:spPr>
            <a:xfrm>
              <a:off x="2857796" y="4954065"/>
              <a:ext cx="200971" cy="1759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689642" y="4790516"/>
              <a:ext cx="200971" cy="1759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644007" y="5004579"/>
              <a:ext cx="200971" cy="1759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433298" y="5447435"/>
              <a:ext cx="200971" cy="175954"/>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22310" y="5140977"/>
              <a:ext cx="200971" cy="175954"/>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049398" y="5204459"/>
              <a:ext cx="200971" cy="175954"/>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2233778" y="3728353"/>
            <a:ext cx="2275314" cy="2321539"/>
            <a:chOff x="11727977" y="2012079"/>
            <a:chExt cx="2275314" cy="2597577"/>
          </a:xfrm>
        </p:grpSpPr>
        <p:sp>
          <p:nvSpPr>
            <p:cNvPr id="54" name="Right Triangle 53"/>
            <p:cNvSpPr/>
            <p:nvPr/>
          </p:nvSpPr>
          <p:spPr>
            <a:xfrm rot="10800000">
              <a:off x="13008328" y="3348327"/>
              <a:ext cx="228722" cy="520700"/>
            </a:xfrm>
            <a:prstGeom prst="rtTriangle">
              <a:avLst/>
            </a:prstGeom>
            <a:solidFill>
              <a:schemeClr val="bg2"/>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Right Triangle 54"/>
            <p:cNvSpPr/>
            <p:nvPr/>
          </p:nvSpPr>
          <p:spPr>
            <a:xfrm flipH="1">
              <a:off x="12193839" y="3728879"/>
              <a:ext cx="228722" cy="520700"/>
            </a:xfrm>
            <a:prstGeom prst="rtTriangle">
              <a:avLst/>
            </a:prstGeom>
            <a:solidFill>
              <a:schemeClr val="bg2"/>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57" name="Group 56"/>
            <p:cNvGrpSpPr/>
            <p:nvPr/>
          </p:nvGrpSpPr>
          <p:grpSpPr>
            <a:xfrm>
              <a:off x="11727977" y="2012079"/>
              <a:ext cx="2275314" cy="2597577"/>
              <a:chOff x="11127525" y="4501058"/>
              <a:chExt cx="2275314" cy="2597577"/>
            </a:xfrm>
          </p:grpSpPr>
          <p:grpSp>
            <p:nvGrpSpPr>
              <p:cNvPr id="59" name="Group 58"/>
              <p:cNvGrpSpPr/>
              <p:nvPr/>
            </p:nvGrpSpPr>
            <p:grpSpPr>
              <a:xfrm>
                <a:off x="11432881" y="4748566"/>
                <a:ext cx="1733360" cy="816993"/>
                <a:chOff x="11578024" y="4748566"/>
                <a:chExt cx="1733360" cy="816993"/>
              </a:xfrm>
            </p:grpSpPr>
            <p:grpSp>
              <p:nvGrpSpPr>
                <p:cNvPr id="82" name="Group 81"/>
                <p:cNvGrpSpPr/>
                <p:nvPr/>
              </p:nvGrpSpPr>
              <p:grpSpPr>
                <a:xfrm>
                  <a:off x="12487249" y="5185145"/>
                  <a:ext cx="824135" cy="380414"/>
                  <a:chOff x="3660509" y="6108395"/>
                  <a:chExt cx="1962189" cy="1020551"/>
                </a:xfrm>
              </p:grpSpPr>
              <p:cxnSp>
                <p:nvCxnSpPr>
                  <p:cNvPr id="90" name="Straight Connector 89"/>
                  <p:cNvCxnSpPr/>
                  <p:nvPr/>
                </p:nvCxnSpPr>
                <p:spPr>
                  <a:xfrm flipH="1">
                    <a:off x="3660509" y="6108395"/>
                    <a:ext cx="19621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029964" y="6120832"/>
                    <a:ext cx="146650" cy="1008114"/>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92" name="Rectangle 91"/>
                  <p:cNvSpPr/>
                  <p:nvPr/>
                </p:nvSpPr>
                <p:spPr>
                  <a:xfrm>
                    <a:off x="4568278" y="6116937"/>
                    <a:ext cx="146650" cy="1008112"/>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93" name="Rectangle 92"/>
                  <p:cNvSpPr/>
                  <p:nvPr/>
                </p:nvSpPr>
                <p:spPr>
                  <a:xfrm>
                    <a:off x="5097258" y="6109146"/>
                    <a:ext cx="146650" cy="1008111"/>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83" name="Group 82"/>
                <p:cNvGrpSpPr/>
                <p:nvPr/>
              </p:nvGrpSpPr>
              <p:grpSpPr>
                <a:xfrm>
                  <a:off x="11578024" y="4748566"/>
                  <a:ext cx="906549" cy="509982"/>
                  <a:chOff x="3766237" y="4925160"/>
                  <a:chExt cx="2158408" cy="1368152"/>
                </a:xfrm>
              </p:grpSpPr>
              <p:cxnSp>
                <p:nvCxnSpPr>
                  <p:cNvPr id="85" name="Straight Connector 84"/>
                  <p:cNvCxnSpPr/>
                  <p:nvPr/>
                </p:nvCxnSpPr>
                <p:spPr>
                  <a:xfrm>
                    <a:off x="3903722" y="4925160"/>
                    <a:ext cx="0" cy="1368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766237" y="6093297"/>
                    <a:ext cx="21584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4378944" y="5089073"/>
                    <a:ext cx="146650" cy="100811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8" name="Rectangle 87"/>
                  <p:cNvSpPr/>
                  <p:nvPr/>
                </p:nvSpPr>
                <p:spPr>
                  <a:xfrm>
                    <a:off x="4917257" y="5099783"/>
                    <a:ext cx="146650" cy="100811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9" name="Rectangle 88"/>
                  <p:cNvSpPr/>
                  <p:nvPr/>
                </p:nvSpPr>
                <p:spPr>
                  <a:xfrm>
                    <a:off x="5446237" y="5085183"/>
                    <a:ext cx="146650" cy="100811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mc:AlternateContent xmlns:mc="http://schemas.openxmlformats.org/markup-compatibility/2006" xmlns:a14="http://schemas.microsoft.com/office/drawing/2010/main">
              <mc:Choice Requires="a14">
                <p:sp>
                  <p:nvSpPr>
                    <p:cNvPr id="84" name="TextBox 83"/>
                    <p:cNvSpPr txBox="1"/>
                    <p:nvPr/>
                  </p:nvSpPr>
                  <p:spPr>
                    <a:xfrm flipH="1">
                      <a:off x="11878211" y="5148081"/>
                      <a:ext cx="506577" cy="37880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𝑡𝑖𝑚𝑒</m:t>
                            </m:r>
                          </m:oMath>
                        </m:oMathPara>
                      </a14:m>
                      <a:endParaRPr lang="en-IN" sz="1600" dirty="0"/>
                    </a:p>
                  </p:txBody>
                </p:sp>
              </mc:Choice>
              <mc:Fallback xmlns="">
                <p:sp>
                  <p:nvSpPr>
                    <p:cNvPr id="84" name="TextBox 83"/>
                    <p:cNvSpPr txBox="1">
                      <a:spLocks noRot="1" noChangeAspect="1" noMove="1" noResize="1" noEditPoints="1" noAdjustHandles="1" noChangeArrowheads="1" noChangeShapeType="1" noTextEdit="1"/>
                    </p:cNvSpPr>
                    <p:nvPr/>
                  </p:nvSpPr>
                  <p:spPr>
                    <a:xfrm flipH="1">
                      <a:off x="11878211" y="5148081"/>
                      <a:ext cx="506577" cy="378809"/>
                    </a:xfrm>
                    <a:prstGeom prst="rect">
                      <a:avLst/>
                    </a:prstGeom>
                    <a:blipFill>
                      <a:blip r:embed="rId13"/>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p:grpSp>
          <p:sp>
            <p:nvSpPr>
              <p:cNvPr id="60" name="TextBox 59"/>
              <p:cNvSpPr txBox="1"/>
              <p:nvPr/>
            </p:nvSpPr>
            <p:spPr>
              <a:xfrm>
                <a:off x="12494655" y="4501058"/>
                <a:ext cx="528734" cy="378809"/>
              </a:xfrm>
              <a:prstGeom prst="rect">
                <a:avLst/>
              </a:prstGeom>
              <a:noFill/>
            </p:spPr>
            <p:txBody>
              <a:bodyPr wrap="none" rtlCol="0">
                <a:spAutoFit/>
              </a:bodyPr>
              <a:lstStyle/>
              <a:p>
                <a:r>
                  <a:rPr lang="en-IN" sz="1600" dirty="0">
                    <a:solidFill>
                      <a:srgbClr val="F195AE"/>
                    </a:solidFill>
                  </a:rPr>
                  <a:t>LTD </a:t>
                </a:r>
              </a:p>
            </p:txBody>
          </p:sp>
          <p:cxnSp>
            <p:nvCxnSpPr>
              <p:cNvPr id="61" name="Straight Connector 60"/>
              <p:cNvCxnSpPr/>
              <p:nvPr/>
            </p:nvCxnSpPr>
            <p:spPr>
              <a:xfrm flipH="1" flipV="1">
                <a:off x="11500181" y="5565071"/>
                <a:ext cx="8560" cy="1219264"/>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1319801" y="6757232"/>
                <a:ext cx="2083038"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02D315B-1E46-49D6-850F-DDE1E861F25F}"/>
                      </a:ext>
                    </a:extLst>
                  </p:cNvPr>
                  <p:cNvSpPr txBox="1"/>
                  <p:nvPr/>
                </p:nvSpPr>
                <p:spPr>
                  <a:xfrm>
                    <a:off x="11127525" y="5365614"/>
                    <a:ext cx="338800" cy="447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a:latin typeface="Cambria Math"/>
                              <a:ea typeface="Cambria Math"/>
                            </a:rPr>
                            <m:t>𝐆</m:t>
                          </m:r>
                        </m:oMath>
                      </m:oMathPara>
                    </a14:m>
                    <a:endParaRPr lang="en-US" sz="2000" b="1" dirty="0">
                      <a:latin typeface="Arial" panose="020B0604020202020204" pitchFamily="34" charset="0"/>
                      <a:cs typeface="Arial" panose="020B0604020202020204" pitchFamily="34" charset="0"/>
                    </a:endParaRPr>
                  </a:p>
                </p:txBody>
              </p:sp>
            </mc:Choice>
            <mc:Fallback xmlns="">
              <p:sp>
                <p:nvSpPr>
                  <p:cNvPr id="63" name="TextBox 62">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1127525" y="5365614"/>
                    <a:ext cx="338800" cy="447684"/>
                  </a:xfrm>
                  <a:prstGeom prst="rect">
                    <a:avLst/>
                  </a:prstGeom>
                  <a:blipFill>
                    <a:blip r:embed="rId14"/>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02D315B-1E46-49D6-850F-DDE1E861F25F}"/>
                      </a:ext>
                    </a:extLst>
                  </p:cNvPr>
                  <p:cNvSpPr txBox="1"/>
                  <p:nvPr/>
                </p:nvSpPr>
                <p:spPr>
                  <a:xfrm>
                    <a:off x="12854641" y="6719826"/>
                    <a:ext cx="338800" cy="3788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a:rPr>
                            <m:t>𝑡𝑖𝑚𝑒</m:t>
                          </m:r>
                        </m:oMath>
                      </m:oMathPara>
                    </a14:m>
                    <a:endParaRPr lang="en-US" sz="1600" i="1" dirty="0">
                      <a:latin typeface="Arial" panose="020B0604020202020204" pitchFamily="34" charset="0"/>
                      <a:cs typeface="Arial" panose="020B0604020202020204" pitchFamily="34" charset="0"/>
                    </a:endParaRPr>
                  </a:p>
                </p:txBody>
              </p:sp>
            </mc:Choice>
            <mc:Fallback xmlns="">
              <p:sp>
                <p:nvSpPr>
                  <p:cNvPr id="64" name="TextBox 63">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2854641" y="6719826"/>
                    <a:ext cx="338800" cy="378809"/>
                  </a:xfrm>
                  <a:prstGeom prst="rect">
                    <a:avLst/>
                  </a:prstGeom>
                  <a:blipFill>
                    <a:blip r:embed="rId15"/>
                    <a:stretch>
                      <a:fillRect r="-69091"/>
                    </a:stretch>
                  </a:blipFill>
                </p:spPr>
                <p:txBody>
                  <a:bodyPr/>
                  <a:lstStyle/>
                  <a:p>
                    <a:r>
                      <a:rPr lang="en-US">
                        <a:noFill/>
                      </a:rPr>
                      <a:t> </a:t>
                    </a:r>
                  </a:p>
                </p:txBody>
              </p:sp>
            </mc:Fallback>
          </mc:AlternateContent>
          <p:cxnSp>
            <p:nvCxnSpPr>
              <p:cNvPr id="65" name="Straight Connector 64"/>
              <p:cNvCxnSpPr/>
              <p:nvPr/>
            </p:nvCxnSpPr>
            <p:spPr>
              <a:xfrm>
                <a:off x="12361320" y="5677898"/>
                <a:ext cx="0" cy="1122586"/>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142652" y="5723513"/>
                <a:ext cx="0" cy="1122586"/>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1538943" y="6671254"/>
                <a:ext cx="159657" cy="1580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Oval 67"/>
              <p:cNvSpPr/>
              <p:nvPr/>
            </p:nvSpPr>
            <p:spPr>
              <a:xfrm>
                <a:off x="11728957" y="6141782"/>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9" name="Oval 68"/>
              <p:cNvSpPr/>
              <p:nvPr/>
            </p:nvSpPr>
            <p:spPr>
              <a:xfrm>
                <a:off x="11994395" y="5802223"/>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Oval 69"/>
              <p:cNvSpPr/>
              <p:nvPr/>
            </p:nvSpPr>
            <p:spPr>
              <a:xfrm>
                <a:off x="12279266" y="5741483"/>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Oval 70"/>
              <p:cNvSpPr/>
              <p:nvPr/>
            </p:nvSpPr>
            <p:spPr>
              <a:xfrm>
                <a:off x="12544856" y="6295571"/>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Oval 71"/>
              <p:cNvSpPr/>
              <p:nvPr/>
            </p:nvSpPr>
            <p:spPr>
              <a:xfrm>
                <a:off x="12785895" y="6587216"/>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Oval 72"/>
              <p:cNvSpPr/>
              <p:nvPr/>
            </p:nvSpPr>
            <p:spPr>
              <a:xfrm>
                <a:off x="13062823" y="6661781"/>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Rectangle 73"/>
              <p:cNvSpPr/>
              <p:nvPr/>
            </p:nvSpPr>
            <p:spPr>
              <a:xfrm>
                <a:off x="1181214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5" name="Rectangle 74"/>
              <p:cNvSpPr/>
              <p:nvPr/>
            </p:nvSpPr>
            <p:spPr>
              <a:xfrm>
                <a:off x="115606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6" name="Rectangle 75"/>
              <p:cNvSpPr/>
              <p:nvPr/>
            </p:nvSpPr>
            <p:spPr>
              <a:xfrm>
                <a:off x="1202550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7" name="Rectangle 76"/>
              <p:cNvSpPr/>
              <p:nvPr/>
            </p:nvSpPr>
            <p:spPr>
              <a:xfrm>
                <a:off x="12292200" y="508719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8" name="Rectangle 77"/>
              <p:cNvSpPr/>
              <p:nvPr/>
            </p:nvSpPr>
            <p:spPr>
              <a:xfrm>
                <a:off x="125893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9" name="Rectangle 78"/>
              <p:cNvSpPr/>
              <p:nvPr/>
            </p:nvSpPr>
            <p:spPr>
              <a:xfrm>
                <a:off x="128179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0" name="Rectangle 79"/>
              <p:cNvSpPr/>
              <p:nvPr/>
            </p:nvSpPr>
            <p:spPr>
              <a:xfrm>
                <a:off x="1306182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1" name="TextBox 80"/>
              <p:cNvSpPr txBox="1"/>
              <p:nvPr/>
            </p:nvSpPr>
            <p:spPr>
              <a:xfrm>
                <a:off x="11605655" y="4501058"/>
                <a:ext cx="507896" cy="378809"/>
              </a:xfrm>
              <a:prstGeom prst="rect">
                <a:avLst/>
              </a:prstGeom>
              <a:noFill/>
            </p:spPr>
            <p:txBody>
              <a:bodyPr wrap="none" rtlCol="0">
                <a:spAutoFit/>
              </a:bodyPr>
              <a:lstStyle/>
              <a:p>
                <a:r>
                  <a:rPr lang="en-IN" sz="1600" dirty="0">
                    <a:solidFill>
                      <a:srgbClr val="0070C0"/>
                    </a:solidFill>
                  </a:rPr>
                  <a:t>LTP </a:t>
                </a:r>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02D315B-1E46-49D6-850F-DDE1E861F25F}"/>
                    </a:ext>
                  </a:extLst>
                </p:cNvPr>
                <p:cNvSpPr txBox="1"/>
                <p:nvPr/>
              </p:nvSpPr>
              <p:spPr>
                <a:xfrm>
                  <a:off x="11734927" y="2042323"/>
                  <a:ext cx="338800" cy="447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a:latin typeface="Cambria Math" panose="02040503050406030204" pitchFamily="18" charset="0"/>
                            <a:ea typeface="Cambria Math"/>
                          </a:rPr>
                          <m:t>𝐕</m:t>
                        </m:r>
                      </m:oMath>
                    </m:oMathPara>
                  </a14:m>
                  <a:endParaRPr lang="en-US" sz="2000" b="1" dirty="0">
                    <a:latin typeface="Arial" panose="020B0604020202020204" pitchFamily="34" charset="0"/>
                    <a:cs typeface="Arial" panose="020B0604020202020204" pitchFamily="34" charset="0"/>
                  </a:endParaRPr>
                </a:p>
              </p:txBody>
            </p:sp>
          </mc:Choice>
          <mc:Fallback xmlns="">
            <p:sp>
              <p:nvSpPr>
                <p:cNvPr id="58" name="TextBox 57">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1734927" y="2042323"/>
                  <a:ext cx="338800" cy="447684"/>
                </a:xfrm>
                <a:prstGeom prst="rect">
                  <a:avLst/>
                </a:prstGeom>
                <a:blipFill>
                  <a:blip r:embed="rId16"/>
                  <a:stretch>
                    <a:fillRect r="-1818"/>
                  </a:stretch>
                </a:blipFill>
              </p:spPr>
              <p:txBody>
                <a:bodyPr/>
                <a:lstStyle/>
                <a:p>
                  <a:r>
                    <a:rPr lang="en-US">
                      <a:noFill/>
                    </a:rPr>
                    <a:t> </a:t>
                  </a:r>
                </a:p>
              </p:txBody>
            </p:sp>
          </mc:Fallback>
        </mc:AlternateContent>
      </p:grpSp>
      <p:grpSp>
        <p:nvGrpSpPr>
          <p:cNvPr id="193" name="Group 192"/>
          <p:cNvGrpSpPr/>
          <p:nvPr/>
        </p:nvGrpSpPr>
        <p:grpSpPr>
          <a:xfrm>
            <a:off x="2680032" y="4927496"/>
            <a:ext cx="1687820" cy="819812"/>
            <a:chOff x="2869153" y="5411046"/>
            <a:chExt cx="1687820" cy="819812"/>
          </a:xfrm>
        </p:grpSpPr>
        <mc:AlternateContent xmlns:mc="http://schemas.openxmlformats.org/markup-compatibility/2006" xmlns:a14="http://schemas.microsoft.com/office/drawing/2010/main">
          <mc:Choice Requires="a14">
            <p:sp>
              <p:nvSpPr>
                <p:cNvPr id="46" name="TextBox 45"/>
                <p:cNvSpPr txBox="1"/>
                <p:nvPr/>
              </p:nvSpPr>
              <p:spPr>
                <a:xfrm>
                  <a:off x="3842576" y="5447432"/>
                  <a:ext cx="71439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a:solidFill>
                              <a:srgbClr val="F195AE"/>
                            </a:solidFill>
                            <a:latin typeface="Cambria Math" panose="02040503050406030204" pitchFamily="18" charset="0"/>
                          </a:rPr>
                          <m:t>Δ</m:t>
                        </m:r>
                        <m:sSubSup>
                          <m:sSubSupPr>
                            <m:ctrlPr>
                              <a:rPr lang="en-US" sz="1600" i="1">
                                <a:solidFill>
                                  <a:srgbClr val="F195AE"/>
                                </a:solidFill>
                                <a:latin typeface="Cambria Math" panose="02040503050406030204" pitchFamily="18" charset="0"/>
                              </a:rPr>
                            </m:ctrlPr>
                          </m:sSubSupPr>
                          <m:e>
                            <m:r>
                              <a:rPr lang="en-US" sz="1600" i="1">
                                <a:solidFill>
                                  <a:srgbClr val="F195AE"/>
                                </a:solidFill>
                                <a:latin typeface="Cambria Math" panose="02040503050406030204" pitchFamily="18" charset="0"/>
                              </a:rPr>
                              <m:t>𝐺</m:t>
                            </m:r>
                          </m:e>
                          <m:sub>
                            <m:r>
                              <a:rPr lang="en-US" sz="1600" i="1">
                                <a:solidFill>
                                  <a:srgbClr val="F195AE"/>
                                </a:solidFill>
                                <a:latin typeface="Cambria Math" panose="02040503050406030204" pitchFamily="18" charset="0"/>
                              </a:rPr>
                              <m:t>𝐿𝑇𝐷</m:t>
                            </m:r>
                          </m:sub>
                          <m:sup>
                            <m:r>
                              <a:rPr lang="en-US" sz="1600" i="1">
                                <a:solidFill>
                                  <a:srgbClr val="F195AE"/>
                                </a:solidFill>
                                <a:latin typeface="Cambria Math" panose="02040503050406030204" pitchFamily="18" charset="0"/>
                              </a:rPr>
                              <m:t>𝑚𝑎𝑥</m:t>
                            </m:r>
                          </m:sup>
                        </m:sSubSup>
                      </m:oMath>
                    </m:oMathPara>
                  </a14:m>
                  <a:endParaRPr lang="en-US" sz="1600" dirty="0">
                    <a:solidFill>
                      <a:srgbClr val="F195AE"/>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842576" y="5447432"/>
                  <a:ext cx="714397" cy="338554"/>
                </a:xfrm>
                <a:prstGeom prst="rect">
                  <a:avLst/>
                </a:prstGeom>
                <a:blipFill>
                  <a:blip r:embed="rId17"/>
                  <a:stretch>
                    <a:fillRect/>
                  </a:stretch>
                </a:blipFill>
              </p:spPr>
              <p:txBody>
                <a:bodyPr/>
                <a:lstStyle/>
                <a:p>
                  <a:r>
                    <a:rPr lang="en-US">
                      <a:noFill/>
                    </a:rPr>
                    <a:t> </a:t>
                  </a:r>
                </a:p>
              </p:txBody>
            </p:sp>
          </mc:Fallback>
        </mc:AlternateContent>
        <p:sp>
          <p:nvSpPr>
            <p:cNvPr id="51" name="Freeform 50"/>
            <p:cNvSpPr/>
            <p:nvPr/>
          </p:nvSpPr>
          <p:spPr>
            <a:xfrm>
              <a:off x="2869153" y="5411046"/>
              <a:ext cx="819150" cy="819812"/>
            </a:xfrm>
            <a:custGeom>
              <a:avLst/>
              <a:gdLst>
                <a:gd name="connsiteX0" fmla="*/ 0 w 819150"/>
                <a:gd name="connsiteY0" fmla="*/ 920084 h 920084"/>
                <a:gd name="connsiteX1" fmla="*/ 190500 w 819150"/>
                <a:gd name="connsiteY1" fmla="*/ 329534 h 920084"/>
                <a:gd name="connsiteX2" fmla="*/ 495300 w 819150"/>
                <a:gd name="connsiteY2" fmla="*/ 43784 h 920084"/>
                <a:gd name="connsiteX3" fmla="*/ 819150 w 819150"/>
                <a:gd name="connsiteY3" fmla="*/ 5684 h 920084"/>
              </a:gdLst>
              <a:ahLst/>
              <a:cxnLst>
                <a:cxn ang="0">
                  <a:pos x="connsiteX0" y="connsiteY0"/>
                </a:cxn>
                <a:cxn ang="0">
                  <a:pos x="connsiteX1" y="connsiteY1"/>
                </a:cxn>
                <a:cxn ang="0">
                  <a:pos x="connsiteX2" y="connsiteY2"/>
                </a:cxn>
                <a:cxn ang="0">
                  <a:pos x="connsiteX3" y="connsiteY3"/>
                </a:cxn>
              </a:cxnLst>
              <a:rect l="l" t="t" r="r" b="b"/>
              <a:pathLst>
                <a:path w="819150" h="920084">
                  <a:moveTo>
                    <a:pt x="0" y="920084"/>
                  </a:moveTo>
                  <a:cubicBezTo>
                    <a:pt x="53975" y="697834"/>
                    <a:pt x="107950" y="475584"/>
                    <a:pt x="190500" y="329534"/>
                  </a:cubicBezTo>
                  <a:cubicBezTo>
                    <a:pt x="273050" y="183484"/>
                    <a:pt x="390525" y="97759"/>
                    <a:pt x="495300" y="43784"/>
                  </a:cubicBezTo>
                  <a:cubicBezTo>
                    <a:pt x="600075" y="-10191"/>
                    <a:pt x="709612" y="-2254"/>
                    <a:pt x="819150" y="568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Freeform 51"/>
            <p:cNvSpPr/>
            <p:nvPr/>
          </p:nvSpPr>
          <p:spPr>
            <a:xfrm rot="10800000" flipH="1">
              <a:off x="3706353" y="5465614"/>
              <a:ext cx="819150" cy="760400"/>
            </a:xfrm>
            <a:custGeom>
              <a:avLst/>
              <a:gdLst>
                <a:gd name="connsiteX0" fmla="*/ 0 w 819150"/>
                <a:gd name="connsiteY0" fmla="*/ 920084 h 920084"/>
                <a:gd name="connsiteX1" fmla="*/ 190500 w 819150"/>
                <a:gd name="connsiteY1" fmla="*/ 329534 h 920084"/>
                <a:gd name="connsiteX2" fmla="*/ 495300 w 819150"/>
                <a:gd name="connsiteY2" fmla="*/ 43784 h 920084"/>
                <a:gd name="connsiteX3" fmla="*/ 819150 w 819150"/>
                <a:gd name="connsiteY3" fmla="*/ 5684 h 920084"/>
              </a:gdLst>
              <a:ahLst/>
              <a:cxnLst>
                <a:cxn ang="0">
                  <a:pos x="connsiteX0" y="connsiteY0"/>
                </a:cxn>
                <a:cxn ang="0">
                  <a:pos x="connsiteX1" y="connsiteY1"/>
                </a:cxn>
                <a:cxn ang="0">
                  <a:pos x="connsiteX2" y="connsiteY2"/>
                </a:cxn>
                <a:cxn ang="0">
                  <a:pos x="connsiteX3" y="connsiteY3"/>
                </a:cxn>
              </a:cxnLst>
              <a:rect l="l" t="t" r="r" b="b"/>
              <a:pathLst>
                <a:path w="819150" h="920084">
                  <a:moveTo>
                    <a:pt x="0" y="920084"/>
                  </a:moveTo>
                  <a:cubicBezTo>
                    <a:pt x="53975" y="697834"/>
                    <a:pt x="107950" y="475584"/>
                    <a:pt x="190500" y="329534"/>
                  </a:cubicBezTo>
                  <a:cubicBezTo>
                    <a:pt x="273050" y="183484"/>
                    <a:pt x="390525" y="97759"/>
                    <a:pt x="495300" y="43784"/>
                  </a:cubicBezTo>
                  <a:cubicBezTo>
                    <a:pt x="600075" y="-10191"/>
                    <a:pt x="709612" y="-2254"/>
                    <a:pt x="819150" y="5684"/>
                  </a:cubicBezTo>
                </a:path>
              </a:pathLst>
            </a:custGeom>
            <a:noFill/>
            <a:ln>
              <a:solidFill>
                <a:srgbClr val="F195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53" name="TextBox 52"/>
                <p:cNvSpPr txBox="1"/>
                <p:nvPr/>
              </p:nvSpPr>
              <p:spPr>
                <a:xfrm>
                  <a:off x="3082397" y="5831614"/>
                  <a:ext cx="71439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a:solidFill>
                              <a:srgbClr val="0070C0"/>
                            </a:solidFill>
                            <a:latin typeface="Cambria Math" panose="02040503050406030204" pitchFamily="18" charset="0"/>
                          </a:rPr>
                          <m:t>Δ</m:t>
                        </m:r>
                        <m:sSubSup>
                          <m:sSubSupPr>
                            <m:ctrlPr>
                              <a:rPr lang="en-US" sz="1600" i="1">
                                <a:solidFill>
                                  <a:srgbClr val="0070C0"/>
                                </a:solidFill>
                                <a:latin typeface="Cambria Math" panose="02040503050406030204" pitchFamily="18" charset="0"/>
                              </a:rPr>
                            </m:ctrlPr>
                          </m:sSubSupPr>
                          <m:e>
                            <m:r>
                              <a:rPr lang="en-US" sz="1600" i="1">
                                <a:solidFill>
                                  <a:srgbClr val="0070C0"/>
                                </a:solidFill>
                                <a:latin typeface="Cambria Math" panose="02040503050406030204" pitchFamily="18" charset="0"/>
                              </a:rPr>
                              <m:t>𝐺</m:t>
                            </m:r>
                          </m:e>
                          <m:sub>
                            <m:r>
                              <a:rPr lang="en-US" sz="1600" i="1">
                                <a:solidFill>
                                  <a:srgbClr val="0070C0"/>
                                </a:solidFill>
                                <a:latin typeface="Cambria Math" panose="02040503050406030204" pitchFamily="18" charset="0"/>
                              </a:rPr>
                              <m:t>𝐿𝑇𝑃</m:t>
                            </m:r>
                          </m:sub>
                          <m:sup>
                            <m:r>
                              <a:rPr lang="en-US" sz="1600" i="1">
                                <a:solidFill>
                                  <a:srgbClr val="0070C0"/>
                                </a:solidFill>
                                <a:latin typeface="Cambria Math" panose="02040503050406030204" pitchFamily="18" charset="0"/>
                              </a:rPr>
                              <m:t>𝑚𝑎𝑥</m:t>
                            </m:r>
                          </m:sup>
                        </m:sSubSup>
                      </m:oMath>
                    </m:oMathPara>
                  </a14:m>
                  <a:endParaRPr lang="en-US" sz="1600" dirty="0">
                    <a:solidFill>
                      <a:srgbClr val="0070C0"/>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082397" y="5831614"/>
                  <a:ext cx="714397" cy="338554"/>
                </a:xfrm>
                <a:prstGeom prst="rect">
                  <a:avLst/>
                </a:prstGeom>
                <a:blipFill>
                  <a:blip r:embed="rId1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6" name="TextBox 175"/>
              <p:cNvSpPr txBox="1"/>
              <p:nvPr/>
            </p:nvSpPr>
            <p:spPr>
              <a:xfrm>
                <a:off x="9257501" y="189456"/>
                <a:ext cx="1309197" cy="369332"/>
              </a:xfrm>
              <a:prstGeom prst="rect">
                <a:avLst/>
              </a:prstGeom>
              <a:noFill/>
            </p:spPr>
            <p:txBody>
              <a:bodyPr wrap="square" rtlCol="0">
                <a:spAutoFit/>
              </a:bodyPr>
              <a:lstStyle/>
              <a:p>
                <a:r>
                  <a:rPr lang="en-US" dirty="0"/>
                  <a:t>Fixed </a:t>
                </a:r>
                <a14:m>
                  <m:oMath xmlns:m="http://schemas.openxmlformats.org/officeDocument/2006/math">
                    <m:r>
                      <m:rPr>
                        <m:sty m:val="p"/>
                      </m:rPr>
                      <a:rPr lang="en-US">
                        <a:latin typeface="Cambria Math" panose="02040503050406030204" pitchFamily="18" charset="0"/>
                      </a:rPr>
                      <m:t>Δt</m:t>
                    </m:r>
                  </m:oMath>
                </a14:m>
                <a:endParaRPr 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9257501" y="189456"/>
                <a:ext cx="1309197" cy="369332"/>
              </a:xfrm>
              <a:prstGeom prst="rect">
                <a:avLst/>
              </a:prstGeom>
              <a:blipFill>
                <a:blip r:embed="rId19"/>
                <a:stretch>
                  <a:fillRect l="-4206" t="-8197" b="-24590"/>
                </a:stretch>
              </a:blipFill>
            </p:spPr>
            <p:txBody>
              <a:bodyPr/>
              <a:lstStyle/>
              <a:p>
                <a:r>
                  <a:rPr lang="en-US">
                    <a:noFill/>
                  </a:rPr>
                  <a:t> </a:t>
                </a:r>
              </a:p>
            </p:txBody>
          </p:sp>
        </mc:Fallback>
      </mc:AlternateContent>
      <p:grpSp>
        <p:nvGrpSpPr>
          <p:cNvPr id="194" name="Group 193"/>
          <p:cNvGrpSpPr/>
          <p:nvPr/>
        </p:nvGrpSpPr>
        <p:grpSpPr>
          <a:xfrm>
            <a:off x="7055745" y="595117"/>
            <a:ext cx="2836345" cy="1655356"/>
            <a:chOff x="5531745" y="595117"/>
            <a:chExt cx="3761900" cy="1655356"/>
          </a:xfrm>
        </p:grpSpPr>
        <p:cxnSp>
          <p:nvCxnSpPr>
            <p:cNvPr id="169" name="Straight Arrow Connector 168"/>
            <p:cNvCxnSpPr/>
            <p:nvPr/>
          </p:nvCxnSpPr>
          <p:spPr>
            <a:xfrm>
              <a:off x="5531745" y="1433397"/>
              <a:ext cx="28819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1">
              <a:off x="5722499" y="595117"/>
              <a:ext cx="0" cy="1655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TextBox 174"/>
                <p:cNvSpPr txBox="1"/>
                <p:nvPr/>
              </p:nvSpPr>
              <p:spPr>
                <a:xfrm>
                  <a:off x="5573309" y="610882"/>
                  <a:ext cx="1309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𝐺</m:t>
                        </m:r>
                      </m:oMath>
                    </m:oMathPara>
                  </a14:m>
                  <a:endParaRPr lang="en-US" dirty="0"/>
                </a:p>
              </p:txBody>
            </p:sp>
          </mc:Choice>
          <mc:Fallback xmlns="">
            <p:sp>
              <p:nvSpPr>
                <p:cNvPr id="175" name="TextBox 174"/>
                <p:cNvSpPr txBox="1">
                  <a:spLocks noRot="1" noChangeAspect="1" noMove="1" noResize="1" noEditPoints="1" noAdjustHandles="1" noChangeArrowheads="1" noChangeShapeType="1" noTextEdit="1"/>
                </p:cNvSpPr>
                <p:nvPr/>
              </p:nvSpPr>
              <p:spPr>
                <a:xfrm>
                  <a:off x="5573309" y="610882"/>
                  <a:ext cx="1309197"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p:cNvSpPr txBox="1"/>
                <p:nvPr/>
              </p:nvSpPr>
              <p:spPr>
                <a:xfrm>
                  <a:off x="7984448" y="1462794"/>
                  <a:ext cx="1309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77" name="TextBox 176"/>
                <p:cNvSpPr txBox="1">
                  <a:spLocks noRot="1" noChangeAspect="1" noMove="1" noResize="1" noEditPoints="1" noAdjustHandles="1" noChangeArrowheads="1" noChangeShapeType="1" noTextEdit="1"/>
                </p:cNvSpPr>
                <p:nvPr/>
              </p:nvSpPr>
              <p:spPr>
                <a:xfrm>
                  <a:off x="7984448" y="1462794"/>
                  <a:ext cx="1309197" cy="369332"/>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8" name="TextBox 177"/>
              <p:cNvSpPr txBox="1"/>
              <p:nvPr/>
            </p:nvSpPr>
            <p:spPr>
              <a:xfrm>
                <a:off x="6553680" y="2844572"/>
                <a:ext cx="4114320" cy="3161571"/>
              </a:xfrm>
              <a:prstGeom prst="rect">
                <a:avLst/>
              </a:prstGeom>
              <a:noFill/>
            </p:spPr>
            <p:txBody>
              <a:bodyPr wrap="square" rtlCol="0">
                <a:spAutoFit/>
              </a:bodyPr>
              <a:lstStyle/>
              <a:p>
                <a:r>
                  <a:rPr lang="en-US" dirty="0">
                    <a:solidFill>
                      <a:srgbClr val="FF0000"/>
                    </a:solidFill>
                  </a:rPr>
                  <a:t>What does </a:t>
                </a:r>
                <a14:m>
                  <m:oMath xmlns:m="http://schemas.openxmlformats.org/officeDocument/2006/math">
                    <m:r>
                      <m:rPr>
                        <m:sty m:val="p"/>
                      </m:rPr>
                      <a:rPr lang="en-US">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𝐺</m:t>
                    </m:r>
                  </m:oMath>
                </a14:m>
                <a:r>
                  <a:rPr lang="en-US" dirty="0">
                    <a:solidFill>
                      <a:srgbClr val="FF0000"/>
                    </a:solidFill>
                  </a:rPr>
                  <a:t> depend on other than </a:t>
                </a:r>
                <a14:m>
                  <m:oMath xmlns:m="http://schemas.openxmlformats.org/officeDocument/2006/math">
                    <m:r>
                      <m:rPr>
                        <m:sty m:val="p"/>
                      </m:rPr>
                      <a:rPr lang="en-US">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𝑡</m:t>
                    </m:r>
                  </m:oMath>
                </a14:m>
                <a:r>
                  <a:rPr lang="en-US" dirty="0">
                    <a:solidFill>
                      <a:srgbClr val="FF0000"/>
                    </a:solidFill>
                  </a:rPr>
                  <a:t>? </a:t>
                </a:r>
              </a:p>
              <a:p>
                <a:r>
                  <a:rPr lang="en-US" dirty="0"/>
                  <a:t>It depends upon G; </a:t>
                </a:r>
              </a:p>
              <a:p>
                <a:r>
                  <a:rPr lang="en-US" dirty="0">
                    <a:solidFill>
                      <a:srgbClr val="FF0000"/>
                    </a:solidFill>
                  </a:rPr>
                  <a:t>What is the model for </a:t>
                </a:r>
                <a14:m>
                  <m:oMath xmlns:m="http://schemas.openxmlformats.org/officeDocument/2006/math">
                    <m:r>
                      <m:rPr>
                        <m:sty m:val="p"/>
                      </m:rPr>
                      <a:rPr lang="en-US">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𝑡</m:t>
                    </m:r>
                  </m:oMath>
                </a14:m>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𝐺</m:t>
                    </m:r>
                  </m:oMath>
                </a14:m>
                <a:r>
                  <a:rPr lang="en-US" dirty="0">
                    <a:solidFill>
                      <a:srgbClr val="FF0000"/>
                    </a:solidFill>
                  </a:rPr>
                  <a:t> dependence?</a:t>
                </a:r>
              </a:p>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Δ</m:t>
                      </m:r>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oMath>
                  </m:oMathPara>
                </a14:m>
                <a:endParaRPr lang="en-US" dirty="0"/>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Draw </a:t>
                </a:r>
                <a14:m>
                  <m:oMath xmlns:m="http://schemas.openxmlformats.org/officeDocument/2006/math">
                    <m:r>
                      <m:rPr>
                        <m:sty m:val="p"/>
                      </m:rPr>
                      <a:rPr lang="en-US">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𝐺</m:t>
                    </m:r>
                  </m:oMath>
                </a14:m>
                <a:r>
                  <a:rPr lang="en-US" dirty="0">
                    <a:solidFill>
                      <a:srgbClr val="FF0000"/>
                    </a:solidFill>
                  </a:rPr>
                  <a:t> vs </a:t>
                </a:r>
                <a14:m>
                  <m:oMath xmlns:m="http://schemas.openxmlformats.org/officeDocument/2006/math">
                    <m:r>
                      <a:rPr lang="en-US" i="1" dirty="0">
                        <a:solidFill>
                          <a:srgbClr val="FF0000"/>
                        </a:solidFill>
                        <a:latin typeface="Cambria Math" panose="02040503050406030204" pitchFamily="18" charset="0"/>
                      </a:rPr>
                      <m:t>𝐺</m:t>
                    </m:r>
                  </m:oMath>
                </a14:m>
                <a:r>
                  <a:rPr lang="en-US" dirty="0">
                    <a:solidFill>
                      <a:srgbClr val="FF0000"/>
                    </a:solidFill>
                  </a:rPr>
                  <a:t> for LTP and LTD</a:t>
                </a:r>
              </a:p>
              <a:p>
                <a:r>
                  <a:rPr lang="en-US" dirty="0">
                    <a:solidFill>
                      <a:srgbClr val="FF0000"/>
                    </a:solidFill>
                  </a:rPr>
                  <a:t>Draw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𝑓𝑖𝑛𝑎𝑙</m:t>
                        </m:r>
                      </m:sub>
                    </m:sSub>
                  </m:oMath>
                </a14:m>
                <a:r>
                  <a:rPr lang="en-US" dirty="0">
                    <a:solidFill>
                      <a:srgbClr val="FF0000"/>
                    </a:solidFill>
                  </a:rPr>
                  <a:t> vs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𝑖𝑛𝑖𝑡𝑖𝑎𝑙</m:t>
                        </m:r>
                        <m:r>
                          <a:rPr lang="en-US" i="1" dirty="0">
                            <a:solidFill>
                              <a:srgbClr val="FF0000"/>
                            </a:solidFill>
                            <a:latin typeface="Cambria Math" panose="02040503050406030204" pitchFamily="18" charset="0"/>
                          </a:rPr>
                          <m:t> </m:t>
                        </m:r>
                      </m:sub>
                    </m:sSub>
                  </m:oMath>
                </a14:m>
                <a:r>
                  <a:rPr lang="en-US" dirty="0">
                    <a:solidFill>
                      <a:srgbClr val="FF0000"/>
                    </a:solidFill>
                  </a:rPr>
                  <a:t>; </a:t>
                </a:r>
              </a:p>
              <a:p>
                <a:r>
                  <a:rPr lang="en-US" dirty="0">
                    <a:solidFill>
                      <a:srgbClr val="FF0000"/>
                    </a:solidFill>
                  </a:rPr>
                  <a:t>Show saturation of  G (#of pulse) here</a:t>
                </a:r>
              </a:p>
            </p:txBody>
          </p:sp>
        </mc:Choice>
        <mc:Fallback xmlns="">
          <p:sp>
            <p:nvSpPr>
              <p:cNvPr id="178" name="TextBox 177"/>
              <p:cNvSpPr txBox="1">
                <a:spLocks noRot="1" noChangeAspect="1" noMove="1" noResize="1" noEditPoints="1" noAdjustHandles="1" noChangeArrowheads="1" noChangeShapeType="1" noTextEdit="1"/>
              </p:cNvSpPr>
              <p:nvPr/>
            </p:nvSpPr>
            <p:spPr>
              <a:xfrm>
                <a:off x="6553680" y="2844572"/>
                <a:ext cx="4114320" cy="3161571"/>
              </a:xfrm>
              <a:prstGeom prst="rect">
                <a:avLst/>
              </a:prstGeom>
              <a:blipFill>
                <a:blip r:embed="rId22"/>
                <a:stretch>
                  <a:fillRect l="-1185" t="-1158" r="-593" b="-2317"/>
                </a:stretch>
              </a:blipFill>
            </p:spPr>
            <p:txBody>
              <a:bodyPr/>
              <a:lstStyle/>
              <a:p>
                <a:r>
                  <a:rPr lang="en-US">
                    <a:noFill/>
                  </a:rPr>
                  <a:t> </a:t>
                </a:r>
              </a:p>
            </p:txBody>
          </p:sp>
        </mc:Fallback>
      </mc:AlternateContent>
      <p:grpSp>
        <p:nvGrpSpPr>
          <p:cNvPr id="195" name="Group 194"/>
          <p:cNvGrpSpPr/>
          <p:nvPr/>
        </p:nvGrpSpPr>
        <p:grpSpPr>
          <a:xfrm>
            <a:off x="9579606" y="539164"/>
            <a:ext cx="2708535" cy="1342680"/>
            <a:chOff x="5404229" y="1582060"/>
            <a:chExt cx="2708535" cy="1342680"/>
          </a:xfrm>
        </p:grpSpPr>
        <p:cxnSp>
          <p:nvCxnSpPr>
            <p:cNvPr id="183" name="Straight Arrow Connector 182"/>
            <p:cNvCxnSpPr/>
            <p:nvPr/>
          </p:nvCxnSpPr>
          <p:spPr>
            <a:xfrm>
              <a:off x="5768509" y="2811382"/>
              <a:ext cx="147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1">
              <a:off x="5919170" y="1896894"/>
              <a:ext cx="0" cy="1027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5" name="Rectangle 184"/>
                <p:cNvSpPr/>
                <p:nvPr/>
              </p:nvSpPr>
              <p:spPr>
                <a:xfrm>
                  <a:off x="5404229" y="1582060"/>
                  <a:ext cx="812530"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𝑓𝑖𝑛𝑎𝑙</m:t>
                            </m:r>
                          </m:sub>
                        </m:sSub>
                      </m:oMath>
                    </m:oMathPara>
                  </a14:m>
                  <a:endParaRPr lang="en-US" dirty="0"/>
                </a:p>
              </p:txBody>
            </p:sp>
          </mc:Choice>
          <mc:Fallback xmlns="">
            <p:sp>
              <p:nvSpPr>
                <p:cNvPr id="185" name="Rectangle 184"/>
                <p:cNvSpPr>
                  <a:spLocks noRot="1" noChangeAspect="1" noMove="1" noResize="1" noEditPoints="1" noAdjustHandles="1" noChangeArrowheads="1" noChangeShapeType="1" noTextEdit="1"/>
                </p:cNvSpPr>
                <p:nvPr/>
              </p:nvSpPr>
              <p:spPr>
                <a:xfrm>
                  <a:off x="5404229" y="1582060"/>
                  <a:ext cx="812530" cy="391582"/>
                </a:xfrm>
                <a:prstGeom prst="rect">
                  <a:avLst/>
                </a:prstGeom>
                <a:blipFill>
                  <a:blip r:embed="rId24"/>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Rectangle 185"/>
                <p:cNvSpPr/>
                <p:nvPr/>
              </p:nvSpPr>
              <p:spPr>
                <a:xfrm>
                  <a:off x="7158079" y="2507618"/>
                  <a:ext cx="954685" cy="369332"/>
                </a:xfrm>
                <a:prstGeom prst="rect">
                  <a:avLst/>
                </a:prstGeom>
              </p:spPr>
              <p:txBody>
                <a:bodyPr wrap="none">
                  <a:spAutoFit/>
                </a:bodyPr>
                <a:lstStyle/>
                <a:p>
                  <a:r>
                    <a:rPr lang="en-US" dirty="0">
                      <a:solidFill>
                        <a:srgbClr val="FF0000"/>
                      </a:solidFill>
                    </a:rPr>
                    <a:t>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𝑖𝑛𝑖𝑡𝑖𝑎𝑙</m:t>
                          </m:r>
                          <m:r>
                            <a:rPr lang="en-US" i="1" dirty="0">
                              <a:solidFill>
                                <a:srgbClr val="FF0000"/>
                              </a:solidFill>
                              <a:latin typeface="Cambria Math" panose="02040503050406030204" pitchFamily="18" charset="0"/>
                            </a:rPr>
                            <m:t> </m:t>
                          </m:r>
                        </m:sub>
                      </m:sSub>
                    </m:oMath>
                  </a14:m>
                  <a:endParaRPr lang="en-US" dirty="0"/>
                </a:p>
              </p:txBody>
            </p:sp>
          </mc:Choice>
          <mc:Fallback xmlns="">
            <p:sp>
              <p:nvSpPr>
                <p:cNvPr id="186" name="Rectangle 185"/>
                <p:cNvSpPr>
                  <a:spLocks noRot="1" noChangeAspect="1" noMove="1" noResize="1" noEditPoints="1" noAdjustHandles="1" noChangeArrowheads="1" noChangeShapeType="1" noTextEdit="1"/>
                </p:cNvSpPr>
                <p:nvPr/>
              </p:nvSpPr>
              <p:spPr>
                <a:xfrm>
                  <a:off x="7158079" y="2507618"/>
                  <a:ext cx="954685" cy="369332"/>
                </a:xfrm>
                <a:prstGeom prst="rect">
                  <a:avLst/>
                </a:prstGeom>
                <a:blipFill>
                  <a:blip r:embed="rId25"/>
                  <a:stretch>
                    <a:fillRect/>
                  </a:stretch>
                </a:blipFill>
              </p:spPr>
              <p:txBody>
                <a:bodyPr/>
                <a:lstStyle/>
                <a:p>
                  <a:r>
                    <a:rPr lang="en-US">
                      <a:noFill/>
                    </a:rPr>
                    <a:t> </a:t>
                  </a:r>
                </a:p>
              </p:txBody>
            </p:sp>
          </mc:Fallback>
        </mc:AlternateContent>
        <p:cxnSp>
          <p:nvCxnSpPr>
            <p:cNvPr id="188" name="Straight Connector 187"/>
            <p:cNvCxnSpPr/>
            <p:nvPr/>
          </p:nvCxnSpPr>
          <p:spPr>
            <a:xfrm flipV="1">
              <a:off x="5913254" y="2021877"/>
              <a:ext cx="1007691" cy="800287"/>
            </a:xfrm>
            <a:prstGeom prst="line">
              <a:avLst/>
            </a:prstGeom>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6972741" y="1914249"/>
              <a:ext cx="489416" cy="369332"/>
            </a:xfrm>
            <a:prstGeom prst="rect">
              <a:avLst/>
            </a:prstGeom>
            <a:noFill/>
          </p:spPr>
          <p:txBody>
            <a:bodyPr wrap="square" rtlCol="0">
              <a:spAutoFit/>
            </a:bodyPr>
            <a:lstStyle/>
            <a:p>
              <a:r>
                <a:rPr lang="en-US" dirty="0"/>
                <a:t>1:1</a:t>
              </a:r>
            </a:p>
          </p:txBody>
        </p: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1093AD6-BD31-4486-AC22-BCEC41AF8DA4}"/>
                  </a:ext>
                </a:extLst>
              </p:cNvPr>
              <p:cNvSpPr/>
              <p:nvPr/>
            </p:nvSpPr>
            <p:spPr>
              <a:xfrm>
                <a:off x="1681324" y="6041092"/>
                <a:ext cx="3380221" cy="369332"/>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𝐺</m:t>
                    </m:r>
                  </m:oMath>
                </a14:m>
                <a:r>
                  <a:rPr lang="en-US" dirty="0"/>
                  <a:t> has a finite range: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𝑚𝑖𝑛</m:t>
                        </m:r>
                      </m:sub>
                    </m:sSub>
                  </m:oMath>
                </a14:m>
                <a:endParaRPr lang="en-US" dirty="0"/>
              </a:p>
            </p:txBody>
          </p:sp>
        </mc:Choice>
        <mc:Fallback xmlns="">
          <p:sp>
            <p:nvSpPr>
              <p:cNvPr id="6" name="Rectangle 5">
                <a:extLst>
                  <a:ext uri="{FF2B5EF4-FFF2-40B4-BE49-F238E27FC236}">
                    <a16:creationId xmlns:a16="http://schemas.microsoft.com/office/drawing/2014/main" id="{C1093AD6-BD31-4486-AC22-BCEC41AF8DA4}"/>
                  </a:ext>
                </a:extLst>
              </p:cNvPr>
              <p:cNvSpPr>
                <a:spLocks noRot="1" noChangeAspect="1" noMove="1" noResize="1" noEditPoints="1" noAdjustHandles="1" noChangeArrowheads="1" noChangeShapeType="1" noTextEdit="1"/>
              </p:cNvSpPr>
              <p:nvPr/>
            </p:nvSpPr>
            <p:spPr>
              <a:xfrm>
                <a:off x="1681324" y="6041092"/>
                <a:ext cx="3380221" cy="369332"/>
              </a:xfrm>
              <a:prstGeom prst="rect">
                <a:avLst/>
              </a:prstGeom>
              <a:blipFill>
                <a:blip r:embed="rId26"/>
                <a:stretch>
                  <a:fillRect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316359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470871" y="1"/>
                <a:ext cx="7886700" cy="748245"/>
              </a:xfrm>
            </p:spPr>
            <p:txBody>
              <a:bodyPr>
                <a:normAutofit/>
              </a:bodyPr>
              <a:lstStyle/>
              <a:p>
                <a:r>
                  <a:rPr lang="en-US" sz="4000" dirty="0"/>
                  <a:t>What does </a:t>
                </a:r>
                <a14:m>
                  <m:oMath xmlns:m="http://schemas.openxmlformats.org/officeDocument/2006/math">
                    <m:r>
                      <m:rPr>
                        <m:sty m:val="p"/>
                      </m:rPr>
                      <a:rPr lang="en-US" sz="4000">
                        <a:latin typeface="Cambria Math" panose="02040503050406030204" pitchFamily="18" charset="0"/>
                      </a:rPr>
                      <m:t>Δ</m:t>
                    </m:r>
                    <m:r>
                      <a:rPr lang="en-US" sz="4000" i="1">
                        <a:latin typeface="Cambria Math" panose="02040503050406030204" pitchFamily="18" charset="0"/>
                      </a:rPr>
                      <m:t>𝐺</m:t>
                    </m:r>
                  </m:oMath>
                </a14:m>
                <a:r>
                  <a:rPr lang="en-US" sz="4000" dirty="0"/>
                  <a:t> depend upon?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470871" y="1"/>
                <a:ext cx="7886700" cy="748245"/>
              </a:xfrm>
              <a:blipFill>
                <a:blip r:embed="rId2"/>
                <a:stretch>
                  <a:fillRect l="-2705" t="-15447" b="-2764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23</a:t>
            </a:fld>
            <a:endParaRPr lang="en-US"/>
          </a:p>
        </p:txBody>
      </p:sp>
      <p:grpSp>
        <p:nvGrpSpPr>
          <p:cNvPr id="166" name="Group 165"/>
          <p:cNvGrpSpPr/>
          <p:nvPr/>
        </p:nvGrpSpPr>
        <p:grpSpPr>
          <a:xfrm>
            <a:off x="1556931" y="461504"/>
            <a:ext cx="5619181" cy="2767613"/>
            <a:chOff x="-247898" y="3637968"/>
            <a:chExt cx="6181098" cy="3044374"/>
          </a:xfrm>
        </p:grpSpPr>
        <p:grpSp>
          <p:nvGrpSpPr>
            <p:cNvPr id="22" name="Group 21"/>
            <p:cNvGrpSpPr/>
            <p:nvPr/>
          </p:nvGrpSpPr>
          <p:grpSpPr>
            <a:xfrm>
              <a:off x="521097" y="3913300"/>
              <a:ext cx="4831512" cy="2304256"/>
              <a:chOff x="4227623" y="2924944"/>
              <a:chExt cx="4831512" cy="2304256"/>
            </a:xfrm>
          </p:grpSpPr>
          <p:cxnSp>
            <p:nvCxnSpPr>
              <p:cNvPr id="152" name="Straight Connector 151"/>
              <p:cNvCxnSpPr/>
              <p:nvPr/>
            </p:nvCxnSpPr>
            <p:spPr>
              <a:xfrm flipH="1" flipV="1">
                <a:off x="6293815" y="3069200"/>
                <a:ext cx="8560" cy="216000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flipH="1">
                <a:off x="4227623" y="4149080"/>
                <a:ext cx="4059252"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54" name="Arc 65"/>
              <p:cNvSpPr/>
              <p:nvPr/>
            </p:nvSpPr>
            <p:spPr>
              <a:xfrm flipH="1" flipV="1">
                <a:off x="6343937" y="3429000"/>
                <a:ext cx="836014" cy="621328"/>
              </a:xfrm>
              <a:custGeom>
                <a:avLst/>
                <a:gdLst>
                  <a:gd name="connsiteX0" fmla="*/ 1246098 w 2492196"/>
                  <a:gd name="connsiteY0" fmla="*/ 0 h 2304256"/>
                  <a:gd name="connsiteX1" fmla="*/ 2492196 w 2492196"/>
                  <a:gd name="connsiteY1" fmla="*/ 1152128 h 2304256"/>
                  <a:gd name="connsiteX2" fmla="*/ 1246098 w 2492196"/>
                  <a:gd name="connsiteY2" fmla="*/ 1152128 h 2304256"/>
                  <a:gd name="connsiteX3" fmla="*/ 1246098 w 2492196"/>
                  <a:gd name="connsiteY3" fmla="*/ 0 h 2304256"/>
                  <a:gd name="connsiteX0" fmla="*/ 1246098 w 2492196"/>
                  <a:gd name="connsiteY0" fmla="*/ 0 h 2304256"/>
                  <a:gd name="connsiteX1" fmla="*/ 2492196 w 2492196"/>
                  <a:gd name="connsiteY1" fmla="*/ 1152128 h 2304256"/>
                  <a:gd name="connsiteX0" fmla="*/ 144855 w 1390953"/>
                  <a:gd name="connsiteY0" fmla="*/ 45267 h 1197395"/>
                  <a:gd name="connsiteX1" fmla="*/ 1390953 w 1390953"/>
                  <a:gd name="connsiteY1" fmla="*/ 1197395 h 1197395"/>
                  <a:gd name="connsiteX2" fmla="*/ 144855 w 1390953"/>
                  <a:gd name="connsiteY2" fmla="*/ 1197395 h 1197395"/>
                  <a:gd name="connsiteX3" fmla="*/ 144855 w 1390953"/>
                  <a:gd name="connsiteY3" fmla="*/ 45267 h 1197395"/>
                  <a:gd name="connsiteX0" fmla="*/ 0 w 1390953"/>
                  <a:gd name="connsiteY0" fmla="*/ 0 h 1197395"/>
                  <a:gd name="connsiteX1" fmla="*/ 1390953 w 1390953"/>
                  <a:gd name="connsiteY1" fmla="*/ 1197395 h 1197395"/>
                </a:gdLst>
                <a:ahLst/>
                <a:cxnLst>
                  <a:cxn ang="0">
                    <a:pos x="connsiteX0" y="connsiteY0"/>
                  </a:cxn>
                  <a:cxn ang="0">
                    <a:pos x="connsiteX1" y="connsiteY1"/>
                  </a:cxn>
                </a:cxnLst>
                <a:rect l="l" t="t" r="r" b="b"/>
                <a:pathLst>
                  <a:path w="1390953" h="1197395" stroke="0" extrusionOk="0">
                    <a:moveTo>
                      <a:pt x="144855" y="45267"/>
                    </a:moveTo>
                    <a:cubicBezTo>
                      <a:pt x="833056" y="45267"/>
                      <a:pt x="1390953" y="561092"/>
                      <a:pt x="1390953" y="1197395"/>
                    </a:cubicBezTo>
                    <a:lnTo>
                      <a:pt x="144855" y="1197395"/>
                    </a:lnTo>
                    <a:lnTo>
                      <a:pt x="144855" y="45267"/>
                    </a:lnTo>
                    <a:close/>
                  </a:path>
                  <a:path w="1390953" h="1197395" fill="none">
                    <a:moveTo>
                      <a:pt x="0" y="0"/>
                    </a:moveTo>
                    <a:cubicBezTo>
                      <a:pt x="688201" y="0"/>
                      <a:pt x="1390953" y="561092"/>
                      <a:pt x="1390953" y="1197395"/>
                    </a:cubicBezTo>
                  </a:path>
                </a:pathLst>
              </a:custGeom>
              <a:ln w="38100">
                <a:solidFill>
                  <a:srgbClr val="FF0000"/>
                </a:solidFill>
              </a:ln>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55" name="Arc 65"/>
              <p:cNvSpPr/>
              <p:nvPr/>
            </p:nvSpPr>
            <p:spPr>
              <a:xfrm>
                <a:off x="5415668" y="4221088"/>
                <a:ext cx="832565" cy="674813"/>
              </a:xfrm>
              <a:custGeom>
                <a:avLst/>
                <a:gdLst>
                  <a:gd name="connsiteX0" fmla="*/ 1246098 w 2492196"/>
                  <a:gd name="connsiteY0" fmla="*/ 0 h 2304256"/>
                  <a:gd name="connsiteX1" fmla="*/ 2492196 w 2492196"/>
                  <a:gd name="connsiteY1" fmla="*/ 1152128 h 2304256"/>
                  <a:gd name="connsiteX2" fmla="*/ 1246098 w 2492196"/>
                  <a:gd name="connsiteY2" fmla="*/ 1152128 h 2304256"/>
                  <a:gd name="connsiteX3" fmla="*/ 1246098 w 2492196"/>
                  <a:gd name="connsiteY3" fmla="*/ 0 h 2304256"/>
                  <a:gd name="connsiteX0" fmla="*/ 1246098 w 2492196"/>
                  <a:gd name="connsiteY0" fmla="*/ 0 h 2304256"/>
                  <a:gd name="connsiteX1" fmla="*/ 2492196 w 2492196"/>
                  <a:gd name="connsiteY1" fmla="*/ 1152128 h 2304256"/>
                  <a:gd name="connsiteX0" fmla="*/ 144855 w 1390953"/>
                  <a:gd name="connsiteY0" fmla="*/ 45267 h 1197395"/>
                  <a:gd name="connsiteX1" fmla="*/ 1390953 w 1390953"/>
                  <a:gd name="connsiteY1" fmla="*/ 1197395 h 1197395"/>
                  <a:gd name="connsiteX2" fmla="*/ 144855 w 1390953"/>
                  <a:gd name="connsiteY2" fmla="*/ 1197395 h 1197395"/>
                  <a:gd name="connsiteX3" fmla="*/ 144855 w 1390953"/>
                  <a:gd name="connsiteY3" fmla="*/ 45267 h 1197395"/>
                  <a:gd name="connsiteX0" fmla="*/ 0 w 1390953"/>
                  <a:gd name="connsiteY0" fmla="*/ 0 h 1197395"/>
                  <a:gd name="connsiteX1" fmla="*/ 1390953 w 1390953"/>
                  <a:gd name="connsiteY1" fmla="*/ 1197395 h 1197395"/>
                </a:gdLst>
                <a:ahLst/>
                <a:cxnLst>
                  <a:cxn ang="0">
                    <a:pos x="connsiteX0" y="connsiteY0"/>
                  </a:cxn>
                  <a:cxn ang="0">
                    <a:pos x="connsiteX1" y="connsiteY1"/>
                  </a:cxn>
                </a:cxnLst>
                <a:rect l="l" t="t" r="r" b="b"/>
                <a:pathLst>
                  <a:path w="1390953" h="1197395" stroke="0" extrusionOk="0">
                    <a:moveTo>
                      <a:pt x="144855" y="45267"/>
                    </a:moveTo>
                    <a:cubicBezTo>
                      <a:pt x="833056" y="45267"/>
                      <a:pt x="1390953" y="561092"/>
                      <a:pt x="1390953" y="1197395"/>
                    </a:cubicBezTo>
                    <a:lnTo>
                      <a:pt x="144855" y="1197395"/>
                    </a:lnTo>
                    <a:lnTo>
                      <a:pt x="144855" y="45267"/>
                    </a:lnTo>
                    <a:close/>
                  </a:path>
                  <a:path w="1390953" h="1197395" fill="none">
                    <a:moveTo>
                      <a:pt x="0" y="0"/>
                    </a:moveTo>
                    <a:cubicBezTo>
                      <a:pt x="688201" y="0"/>
                      <a:pt x="1390953" y="561092"/>
                      <a:pt x="1390953" y="1197395"/>
                    </a:cubicBezTo>
                  </a:path>
                </a:pathLst>
              </a:custGeom>
              <a:ln w="38100">
                <a:solidFill>
                  <a:srgbClr val="FF0000"/>
                </a:solidFill>
              </a:ln>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002D315B-1E46-49D6-850F-DDE1E861F25F}"/>
                      </a:ext>
                    </a:extLst>
                  </p:cNvPr>
                  <p:cNvSpPr txBox="1"/>
                  <p:nvPr/>
                </p:nvSpPr>
                <p:spPr>
                  <a:xfrm>
                    <a:off x="5796730" y="2924944"/>
                    <a:ext cx="338800" cy="4062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a:latin typeface="Cambria Math"/>
                              <a:ea typeface="Cambria Math"/>
                            </a:rPr>
                            <m:t>∆</m:t>
                          </m:r>
                          <m:r>
                            <a:rPr lang="en-IN" b="1">
                              <a:latin typeface="Cambria Math"/>
                              <a:ea typeface="Cambria Math"/>
                            </a:rPr>
                            <m:t>𝐆</m:t>
                          </m:r>
                        </m:oMath>
                      </m:oMathPara>
                    </a14:m>
                    <a:endParaRPr lang="en-US" b="1" dirty="0">
                      <a:latin typeface="Arial" panose="020B0604020202020204" pitchFamily="34" charset="0"/>
                      <a:cs typeface="Arial" panose="020B0604020202020204" pitchFamily="34" charset="0"/>
                    </a:endParaRPr>
                  </a:p>
                </p:txBody>
              </p:sp>
            </mc:Choice>
            <mc:Fallback xmlns="">
              <p:sp>
                <p:nvSpPr>
                  <p:cNvPr id="156" name="TextBox 155">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5796730" y="2924944"/>
                    <a:ext cx="338800" cy="406265"/>
                  </a:xfrm>
                  <a:prstGeom prst="rect">
                    <a:avLst/>
                  </a:prstGeom>
                  <a:blipFill>
                    <a:blip r:embed="rId3"/>
                    <a:stretch>
                      <a:fillRect r="-50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002D315B-1E46-49D6-850F-DDE1E861F25F}"/>
                      </a:ext>
                    </a:extLst>
                  </p:cNvPr>
                  <p:cNvSpPr txBox="1"/>
                  <p:nvPr/>
                </p:nvSpPr>
                <p:spPr>
                  <a:xfrm>
                    <a:off x="7092874" y="4149080"/>
                    <a:ext cx="1966261" cy="433631"/>
                  </a:xfrm>
                  <a:prstGeom prst="rect">
                    <a:avLst/>
                  </a:prstGeom>
                  <a:noFill/>
                </p:spPr>
                <p:txBody>
                  <a:bodyPr wrap="square" rtlCol="0">
                    <a:spAutoFit/>
                  </a:bodyPr>
                  <a:lstStyle/>
                  <a:p>
                    <a14:m>
                      <m:oMath xmlns:m="http://schemas.openxmlformats.org/officeDocument/2006/math">
                        <m:r>
                          <a:rPr lang="en-US" b="1">
                            <a:latin typeface="Cambria Math"/>
                            <a:ea typeface="Cambria Math"/>
                          </a:rPr>
                          <m:t>∆</m:t>
                        </m:r>
                      </m:oMath>
                    </a14:m>
                    <a:r>
                      <a:rPr lang="en-US" b="1" dirty="0">
                        <a:latin typeface="Arial" panose="020B0604020202020204" pitchFamily="34" charset="0"/>
                        <a:cs typeface="Arial" panose="020B0604020202020204" pitchFamily="34" charset="0"/>
                      </a:rPr>
                      <a:t>t=</a:t>
                    </a:r>
                    <a14:m>
                      <m:oMath xmlns:m="http://schemas.openxmlformats.org/officeDocument/2006/math">
                        <m:sSub>
                          <m:sSubPr>
                            <m:ctrlPr>
                              <a:rPr lang="en-IN" b="1" i="1">
                                <a:latin typeface="Cambria Math" panose="02040503050406030204" pitchFamily="18" charset="0"/>
                                <a:ea typeface="Cambria Math"/>
                              </a:rPr>
                            </m:ctrlPr>
                          </m:sSubPr>
                          <m:e>
                            <m:r>
                              <a:rPr lang="en-IN" b="1">
                                <a:latin typeface="Cambria Math"/>
                                <a:ea typeface="Cambria Math"/>
                              </a:rPr>
                              <m:t>𝐭</m:t>
                            </m:r>
                          </m:e>
                          <m:sub>
                            <m:r>
                              <a:rPr lang="en-IN" b="1">
                                <a:latin typeface="Cambria Math"/>
                                <a:ea typeface="Cambria Math"/>
                              </a:rPr>
                              <m:t>𝐩𝐨𝐬𝐭</m:t>
                            </m:r>
                          </m:sub>
                        </m:sSub>
                        <m:r>
                          <a:rPr lang="en-IN" b="1" i="1">
                            <a:latin typeface="Cambria Math"/>
                            <a:ea typeface="Cambria Math"/>
                          </a:rPr>
                          <m:t>−</m:t>
                        </m:r>
                        <m:sSub>
                          <m:sSubPr>
                            <m:ctrlPr>
                              <a:rPr lang="en-IN" b="1" i="1">
                                <a:latin typeface="Cambria Math" panose="02040503050406030204" pitchFamily="18" charset="0"/>
                                <a:ea typeface="Cambria Math"/>
                              </a:rPr>
                            </m:ctrlPr>
                          </m:sSubPr>
                          <m:e>
                            <m:r>
                              <a:rPr lang="en-IN" b="1">
                                <a:latin typeface="Cambria Math"/>
                                <a:ea typeface="Cambria Math"/>
                              </a:rPr>
                              <m:t> </m:t>
                            </m:r>
                            <m:r>
                              <a:rPr lang="en-IN" b="1">
                                <a:latin typeface="Cambria Math"/>
                                <a:ea typeface="Cambria Math"/>
                              </a:rPr>
                              <m:t>𝐭</m:t>
                            </m:r>
                          </m:e>
                          <m:sub>
                            <m:r>
                              <a:rPr lang="en-IN" b="1">
                                <a:latin typeface="Cambria Math"/>
                                <a:ea typeface="Cambria Math"/>
                              </a:rPr>
                              <m:t>𝐩𝐫𝐞</m:t>
                            </m:r>
                          </m:sub>
                        </m:sSub>
                      </m:oMath>
                    </a14:m>
                    <a:endParaRPr lang="en-US" b="1" dirty="0">
                      <a:latin typeface="Arial" panose="020B0604020202020204" pitchFamily="34" charset="0"/>
                      <a:cs typeface="Arial" panose="020B0604020202020204" pitchFamily="34" charset="0"/>
                    </a:endParaRPr>
                  </a:p>
                </p:txBody>
              </p:sp>
            </mc:Choice>
            <mc:Fallback xmlns="">
              <p:sp>
                <p:nvSpPr>
                  <p:cNvPr id="157" name="TextBox 156">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7092874" y="4149080"/>
                    <a:ext cx="1966261" cy="433631"/>
                  </a:xfrm>
                  <a:prstGeom prst="rect">
                    <a:avLst/>
                  </a:prstGeom>
                  <a:blipFill>
                    <a:blip r:embed="rId4"/>
                    <a:stretch>
                      <a:fillRect t="-7692" b="-16923"/>
                    </a:stretch>
                  </a:blipFill>
                </p:spPr>
                <p:txBody>
                  <a:bodyPr/>
                  <a:lstStyle/>
                  <a:p>
                    <a:r>
                      <a:rPr lang="en-US">
                        <a:noFill/>
                      </a:rPr>
                      <a:t> </a:t>
                    </a:r>
                  </a:p>
                </p:txBody>
              </p:sp>
            </mc:Fallback>
          </mc:AlternateContent>
          <p:cxnSp>
            <p:nvCxnSpPr>
              <p:cNvPr id="158" name="Straight Connector 157"/>
              <p:cNvCxnSpPr/>
              <p:nvPr/>
            </p:nvCxnSpPr>
            <p:spPr>
              <a:xfrm flipH="1">
                <a:off x="6638239" y="3717032"/>
                <a:ext cx="1584176"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9" name="Straight Connector 158"/>
              <p:cNvCxnSpPr/>
              <p:nvPr/>
            </p:nvCxnSpPr>
            <p:spPr>
              <a:xfrm>
                <a:off x="7772479" y="3176448"/>
                <a:ext cx="0" cy="54000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966750" y="3176448"/>
                <a:ext cx="0" cy="54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93507" y="4941168"/>
                <a:ext cx="1584176"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5364683" y="4400584"/>
                <a:ext cx="0" cy="540000"/>
              </a:xfrm>
              <a:prstGeom prst="line">
                <a:avLst/>
              </a:prstGeom>
              <a:ln w="762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4606249" y="4400584"/>
                <a:ext cx="0" cy="54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002D315B-1E46-49D6-850F-DDE1E861F25F}"/>
                      </a:ext>
                    </a:extLst>
                  </p:cNvPr>
                  <p:cNvSpPr txBox="1"/>
                  <p:nvPr/>
                </p:nvSpPr>
                <p:spPr>
                  <a:xfrm>
                    <a:off x="6944413" y="3270379"/>
                    <a:ext cx="864096" cy="406265"/>
                  </a:xfrm>
                  <a:prstGeom prst="rect">
                    <a:avLst/>
                  </a:prstGeom>
                  <a:noFill/>
                </p:spPr>
                <p:txBody>
                  <a:bodyPr wrap="square" rtlCol="0">
                    <a:spAutoFit/>
                  </a:bodyPr>
                  <a:lstStyle/>
                  <a:p>
                    <a14:m>
                      <m:oMath xmlns:m="http://schemas.openxmlformats.org/officeDocument/2006/math">
                        <m:r>
                          <a:rPr lang="en-US" b="1">
                            <a:latin typeface="Cambria Math"/>
                            <a:ea typeface="Cambria Math"/>
                          </a:rPr>
                          <m:t>∆</m:t>
                        </m:r>
                      </m:oMath>
                    </a14:m>
                    <a:r>
                      <a:rPr lang="en-US" b="1" dirty="0">
                        <a:latin typeface="Arial" panose="020B0604020202020204" pitchFamily="34" charset="0"/>
                        <a:cs typeface="Arial" panose="020B0604020202020204" pitchFamily="34" charset="0"/>
                      </a:rPr>
                      <a:t>t&gt;0</a:t>
                    </a:r>
                  </a:p>
                </p:txBody>
              </p:sp>
            </mc:Choice>
            <mc:Fallback xmlns="">
              <p:sp>
                <p:nvSpPr>
                  <p:cNvPr id="164" name="TextBox 163">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6944413" y="3270379"/>
                    <a:ext cx="864096" cy="406265"/>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002D315B-1E46-49D6-850F-DDE1E861F25F}"/>
                      </a:ext>
                    </a:extLst>
                  </p:cNvPr>
                  <p:cNvSpPr txBox="1"/>
                  <p:nvPr/>
                </p:nvSpPr>
                <p:spPr>
                  <a:xfrm>
                    <a:off x="4590487" y="4461823"/>
                    <a:ext cx="864096" cy="406265"/>
                  </a:xfrm>
                  <a:prstGeom prst="rect">
                    <a:avLst/>
                  </a:prstGeom>
                  <a:noFill/>
                </p:spPr>
                <p:txBody>
                  <a:bodyPr wrap="square" rtlCol="0">
                    <a:spAutoFit/>
                  </a:bodyPr>
                  <a:lstStyle/>
                  <a:p>
                    <a14:m>
                      <m:oMath xmlns:m="http://schemas.openxmlformats.org/officeDocument/2006/math">
                        <m:r>
                          <a:rPr lang="en-US" b="1">
                            <a:latin typeface="Cambria Math"/>
                            <a:ea typeface="Cambria Math"/>
                          </a:rPr>
                          <m:t>∆</m:t>
                        </m:r>
                      </m:oMath>
                    </a14:m>
                    <a:r>
                      <a:rPr lang="en-US" b="1" dirty="0">
                        <a:latin typeface="Arial" panose="020B0604020202020204" pitchFamily="34" charset="0"/>
                        <a:cs typeface="Arial" panose="020B0604020202020204" pitchFamily="34" charset="0"/>
                      </a:rPr>
                      <a:t>t&lt;0</a:t>
                    </a:r>
                  </a:p>
                </p:txBody>
              </p:sp>
            </mc:Choice>
            <mc:Fallback xmlns="">
              <p:sp>
                <p:nvSpPr>
                  <p:cNvPr id="165" name="TextBox 164">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4590487" y="4461823"/>
                    <a:ext cx="864096" cy="406265"/>
                  </a:xfrm>
                  <a:prstGeom prst="rect">
                    <a:avLst/>
                  </a:prstGeom>
                  <a:blipFill>
                    <a:blip r:embed="rId6"/>
                    <a:stretch>
                      <a:fillRect t="-9836" b="-24590"/>
                    </a:stretch>
                  </a:blipFill>
                </p:spPr>
                <p:txBody>
                  <a:bodyPr/>
                  <a:lstStyle/>
                  <a:p>
                    <a:r>
                      <a:rPr lang="en-US">
                        <a:noFill/>
                      </a:rPr>
                      <a:t> </a:t>
                    </a:r>
                  </a:p>
                </p:txBody>
              </p:sp>
            </mc:Fallback>
          </mc:AlternateContent>
        </p:grpSp>
        <p:sp>
          <p:nvSpPr>
            <p:cNvPr id="23" name="TextBox 22"/>
            <p:cNvSpPr txBox="1"/>
            <p:nvPr/>
          </p:nvSpPr>
          <p:spPr>
            <a:xfrm>
              <a:off x="3176805" y="3637968"/>
              <a:ext cx="2756395" cy="710964"/>
            </a:xfrm>
            <a:prstGeom prst="rect">
              <a:avLst/>
            </a:prstGeom>
            <a:noFill/>
          </p:spPr>
          <p:txBody>
            <a:bodyPr wrap="none" rtlCol="0">
              <a:spAutoFit/>
            </a:bodyPr>
            <a:lstStyle/>
            <a:p>
              <a:pPr algn="ctr"/>
              <a:r>
                <a:rPr lang="en-IN" dirty="0">
                  <a:solidFill>
                    <a:srgbClr val="0070C0"/>
                  </a:solidFill>
                  <a:latin typeface="Arial" panose="020B0604020202020204" pitchFamily="34" charset="0"/>
                  <a:cs typeface="Arial" panose="020B0604020202020204" pitchFamily="34" charset="0"/>
                </a:rPr>
                <a:t>Long term Potentiation</a:t>
              </a:r>
            </a:p>
            <a:p>
              <a:pPr algn="ctr"/>
              <a:r>
                <a:rPr lang="en-IN" dirty="0">
                  <a:solidFill>
                    <a:srgbClr val="0070C0"/>
                  </a:solidFill>
                  <a:latin typeface="Arial" panose="020B0604020202020204" pitchFamily="34" charset="0"/>
                  <a:cs typeface="Arial" panose="020B0604020202020204" pitchFamily="34" charset="0"/>
                </a:rPr>
                <a:t>(LTP)</a:t>
              </a:r>
            </a:p>
          </p:txBody>
        </p:sp>
        <p:sp>
          <p:nvSpPr>
            <p:cNvPr id="24" name="TextBox 23"/>
            <p:cNvSpPr txBox="1"/>
            <p:nvPr/>
          </p:nvSpPr>
          <p:spPr>
            <a:xfrm>
              <a:off x="-247898" y="5971378"/>
              <a:ext cx="2699970" cy="710964"/>
            </a:xfrm>
            <a:prstGeom prst="rect">
              <a:avLst/>
            </a:prstGeom>
            <a:noFill/>
          </p:spPr>
          <p:txBody>
            <a:bodyPr wrap="none" rtlCol="0">
              <a:spAutoFit/>
            </a:bodyPr>
            <a:lstStyle/>
            <a:p>
              <a:pPr algn="ctr"/>
              <a:r>
                <a:rPr lang="en-IN" dirty="0">
                  <a:solidFill>
                    <a:srgbClr val="F195AE"/>
                  </a:solidFill>
                  <a:latin typeface="Arial" panose="020B0604020202020204" pitchFamily="34" charset="0"/>
                  <a:cs typeface="Arial" panose="020B0604020202020204" pitchFamily="34" charset="0"/>
                </a:rPr>
                <a:t>Long term Depression</a:t>
              </a:r>
            </a:p>
            <a:p>
              <a:pPr algn="ctr"/>
              <a:r>
                <a:rPr lang="en-IN" dirty="0">
                  <a:solidFill>
                    <a:srgbClr val="F195AE"/>
                  </a:solidFill>
                  <a:latin typeface="Arial" panose="020B0604020202020204" pitchFamily="34" charset="0"/>
                  <a:cs typeface="Arial" panose="020B0604020202020204" pitchFamily="34" charset="0"/>
                </a:rPr>
                <a:t>(LTD)</a:t>
              </a:r>
            </a:p>
          </p:txBody>
        </p:sp>
      </p:grpSp>
      <p:grpSp>
        <p:nvGrpSpPr>
          <p:cNvPr id="167" name="Group 166"/>
          <p:cNvGrpSpPr/>
          <p:nvPr/>
        </p:nvGrpSpPr>
        <p:grpSpPr>
          <a:xfrm>
            <a:off x="3589728" y="1475812"/>
            <a:ext cx="1009369" cy="832873"/>
            <a:chOff x="2049398" y="4790516"/>
            <a:chExt cx="1009369" cy="832873"/>
          </a:xfrm>
        </p:grpSpPr>
        <p:sp>
          <p:nvSpPr>
            <p:cNvPr id="27" name="Oval 26"/>
            <p:cNvSpPr/>
            <p:nvPr/>
          </p:nvSpPr>
          <p:spPr>
            <a:xfrm>
              <a:off x="2857796" y="4954065"/>
              <a:ext cx="200971" cy="1759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689642" y="4790516"/>
              <a:ext cx="200971" cy="1759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644007" y="5004579"/>
              <a:ext cx="200971" cy="1759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433298" y="5447435"/>
              <a:ext cx="200971" cy="175954"/>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22310" y="5140977"/>
              <a:ext cx="200971" cy="175954"/>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049398" y="5204459"/>
              <a:ext cx="200971" cy="175954"/>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2852821" y="3512262"/>
            <a:ext cx="2275314" cy="2321539"/>
            <a:chOff x="11727977" y="2012079"/>
            <a:chExt cx="2275314" cy="2597577"/>
          </a:xfrm>
        </p:grpSpPr>
        <p:sp>
          <p:nvSpPr>
            <p:cNvPr id="54" name="Right Triangle 53"/>
            <p:cNvSpPr/>
            <p:nvPr/>
          </p:nvSpPr>
          <p:spPr>
            <a:xfrm rot="10800000">
              <a:off x="13008328" y="3348327"/>
              <a:ext cx="228722" cy="520700"/>
            </a:xfrm>
            <a:prstGeom prst="rtTriangle">
              <a:avLst/>
            </a:prstGeom>
            <a:solidFill>
              <a:schemeClr val="bg2"/>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Right Triangle 54"/>
            <p:cNvSpPr/>
            <p:nvPr/>
          </p:nvSpPr>
          <p:spPr>
            <a:xfrm flipH="1">
              <a:off x="12193839" y="3728879"/>
              <a:ext cx="228722" cy="520700"/>
            </a:xfrm>
            <a:prstGeom prst="rtTriangle">
              <a:avLst/>
            </a:prstGeom>
            <a:solidFill>
              <a:schemeClr val="bg2"/>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57" name="Group 56"/>
            <p:cNvGrpSpPr/>
            <p:nvPr/>
          </p:nvGrpSpPr>
          <p:grpSpPr>
            <a:xfrm>
              <a:off x="11727977" y="2012079"/>
              <a:ext cx="2275314" cy="2597577"/>
              <a:chOff x="11127525" y="4501058"/>
              <a:chExt cx="2275314" cy="2597577"/>
            </a:xfrm>
          </p:grpSpPr>
          <p:grpSp>
            <p:nvGrpSpPr>
              <p:cNvPr id="59" name="Group 58"/>
              <p:cNvGrpSpPr/>
              <p:nvPr/>
            </p:nvGrpSpPr>
            <p:grpSpPr>
              <a:xfrm>
                <a:off x="11432881" y="4748566"/>
                <a:ext cx="1733360" cy="816993"/>
                <a:chOff x="11578024" y="4748566"/>
                <a:chExt cx="1733360" cy="816993"/>
              </a:xfrm>
            </p:grpSpPr>
            <p:grpSp>
              <p:nvGrpSpPr>
                <p:cNvPr id="82" name="Group 81"/>
                <p:cNvGrpSpPr/>
                <p:nvPr/>
              </p:nvGrpSpPr>
              <p:grpSpPr>
                <a:xfrm>
                  <a:off x="12487249" y="5185145"/>
                  <a:ext cx="824135" cy="380414"/>
                  <a:chOff x="3660509" y="6108395"/>
                  <a:chExt cx="1962189" cy="1020551"/>
                </a:xfrm>
              </p:grpSpPr>
              <p:cxnSp>
                <p:nvCxnSpPr>
                  <p:cNvPr id="90" name="Straight Connector 89"/>
                  <p:cNvCxnSpPr/>
                  <p:nvPr/>
                </p:nvCxnSpPr>
                <p:spPr>
                  <a:xfrm flipH="1">
                    <a:off x="3660509" y="6108395"/>
                    <a:ext cx="19621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029964" y="6120832"/>
                    <a:ext cx="146650" cy="1008114"/>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92" name="Rectangle 91"/>
                  <p:cNvSpPr/>
                  <p:nvPr/>
                </p:nvSpPr>
                <p:spPr>
                  <a:xfrm>
                    <a:off x="4568278" y="6116937"/>
                    <a:ext cx="146650" cy="1008112"/>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93" name="Rectangle 92"/>
                  <p:cNvSpPr/>
                  <p:nvPr/>
                </p:nvSpPr>
                <p:spPr>
                  <a:xfrm>
                    <a:off x="5097258" y="6109146"/>
                    <a:ext cx="146650" cy="1008111"/>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83" name="Group 82"/>
                <p:cNvGrpSpPr/>
                <p:nvPr/>
              </p:nvGrpSpPr>
              <p:grpSpPr>
                <a:xfrm>
                  <a:off x="11578024" y="4748566"/>
                  <a:ext cx="906549" cy="509982"/>
                  <a:chOff x="3766237" y="4925160"/>
                  <a:chExt cx="2158408" cy="1368152"/>
                </a:xfrm>
              </p:grpSpPr>
              <p:cxnSp>
                <p:nvCxnSpPr>
                  <p:cNvPr id="85" name="Straight Connector 84"/>
                  <p:cNvCxnSpPr/>
                  <p:nvPr/>
                </p:nvCxnSpPr>
                <p:spPr>
                  <a:xfrm>
                    <a:off x="3903722" y="4925160"/>
                    <a:ext cx="0" cy="1368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766237" y="6093297"/>
                    <a:ext cx="21584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4378944" y="5089073"/>
                    <a:ext cx="146650" cy="100811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8" name="Rectangle 87"/>
                  <p:cNvSpPr/>
                  <p:nvPr/>
                </p:nvSpPr>
                <p:spPr>
                  <a:xfrm>
                    <a:off x="4917257" y="5099783"/>
                    <a:ext cx="146650" cy="100811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9" name="Rectangle 88"/>
                  <p:cNvSpPr/>
                  <p:nvPr/>
                </p:nvSpPr>
                <p:spPr>
                  <a:xfrm>
                    <a:off x="5446237" y="5085183"/>
                    <a:ext cx="146650" cy="100811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mc:AlternateContent xmlns:mc="http://schemas.openxmlformats.org/markup-compatibility/2006" xmlns:a14="http://schemas.microsoft.com/office/drawing/2010/main">
              <mc:Choice Requires="a14">
                <p:sp>
                  <p:nvSpPr>
                    <p:cNvPr id="84" name="TextBox 83"/>
                    <p:cNvSpPr txBox="1"/>
                    <p:nvPr/>
                  </p:nvSpPr>
                  <p:spPr>
                    <a:xfrm flipH="1">
                      <a:off x="11878211" y="5148081"/>
                      <a:ext cx="506577" cy="37880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𝑡𝑖𝑚𝑒</m:t>
                            </m:r>
                          </m:oMath>
                        </m:oMathPara>
                      </a14:m>
                      <a:endParaRPr lang="en-IN" sz="1600" dirty="0"/>
                    </a:p>
                  </p:txBody>
                </p:sp>
              </mc:Choice>
              <mc:Fallback xmlns="">
                <p:sp>
                  <p:nvSpPr>
                    <p:cNvPr id="84" name="TextBox 83"/>
                    <p:cNvSpPr txBox="1">
                      <a:spLocks noRot="1" noChangeAspect="1" noMove="1" noResize="1" noEditPoints="1" noAdjustHandles="1" noChangeArrowheads="1" noChangeShapeType="1" noTextEdit="1"/>
                    </p:cNvSpPr>
                    <p:nvPr/>
                  </p:nvSpPr>
                  <p:spPr>
                    <a:xfrm flipH="1">
                      <a:off x="11878211" y="5148081"/>
                      <a:ext cx="506577" cy="378809"/>
                    </a:xfrm>
                    <a:prstGeom prst="rect">
                      <a:avLst/>
                    </a:prstGeom>
                    <a:blipFill>
                      <a:blip r:embed="rId13"/>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p:grpSp>
          <p:sp>
            <p:nvSpPr>
              <p:cNvPr id="60" name="TextBox 59"/>
              <p:cNvSpPr txBox="1"/>
              <p:nvPr/>
            </p:nvSpPr>
            <p:spPr>
              <a:xfrm>
                <a:off x="12494655" y="4501058"/>
                <a:ext cx="528734" cy="378809"/>
              </a:xfrm>
              <a:prstGeom prst="rect">
                <a:avLst/>
              </a:prstGeom>
              <a:noFill/>
            </p:spPr>
            <p:txBody>
              <a:bodyPr wrap="none" rtlCol="0">
                <a:spAutoFit/>
              </a:bodyPr>
              <a:lstStyle/>
              <a:p>
                <a:r>
                  <a:rPr lang="en-IN" sz="1600" dirty="0">
                    <a:solidFill>
                      <a:srgbClr val="F195AE"/>
                    </a:solidFill>
                  </a:rPr>
                  <a:t>LTD </a:t>
                </a:r>
              </a:p>
            </p:txBody>
          </p:sp>
          <p:cxnSp>
            <p:nvCxnSpPr>
              <p:cNvPr id="61" name="Straight Connector 60"/>
              <p:cNvCxnSpPr/>
              <p:nvPr/>
            </p:nvCxnSpPr>
            <p:spPr>
              <a:xfrm flipH="1" flipV="1">
                <a:off x="11500181" y="5565071"/>
                <a:ext cx="8560" cy="1219264"/>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1319801" y="6757232"/>
                <a:ext cx="2083038"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02D315B-1E46-49D6-850F-DDE1E861F25F}"/>
                      </a:ext>
                    </a:extLst>
                  </p:cNvPr>
                  <p:cNvSpPr txBox="1"/>
                  <p:nvPr/>
                </p:nvSpPr>
                <p:spPr>
                  <a:xfrm>
                    <a:off x="11127525" y="5365614"/>
                    <a:ext cx="338800" cy="447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a:latin typeface="Cambria Math"/>
                              <a:ea typeface="Cambria Math"/>
                            </a:rPr>
                            <m:t>𝐆</m:t>
                          </m:r>
                        </m:oMath>
                      </m:oMathPara>
                    </a14:m>
                    <a:endParaRPr lang="en-US" sz="2000" b="1" dirty="0">
                      <a:latin typeface="Arial" panose="020B0604020202020204" pitchFamily="34" charset="0"/>
                      <a:cs typeface="Arial" panose="020B0604020202020204" pitchFamily="34" charset="0"/>
                    </a:endParaRPr>
                  </a:p>
                </p:txBody>
              </p:sp>
            </mc:Choice>
            <mc:Fallback xmlns="">
              <p:sp>
                <p:nvSpPr>
                  <p:cNvPr id="63" name="TextBox 62">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1127525" y="5365614"/>
                    <a:ext cx="338800" cy="447684"/>
                  </a:xfrm>
                  <a:prstGeom prst="rect">
                    <a:avLst/>
                  </a:prstGeom>
                  <a:blipFill>
                    <a:blip r:embed="rId14"/>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02D315B-1E46-49D6-850F-DDE1E861F25F}"/>
                      </a:ext>
                    </a:extLst>
                  </p:cNvPr>
                  <p:cNvSpPr txBox="1"/>
                  <p:nvPr/>
                </p:nvSpPr>
                <p:spPr>
                  <a:xfrm>
                    <a:off x="12854641" y="6719826"/>
                    <a:ext cx="338800" cy="3788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a:rPr>
                            <m:t>𝑡𝑖𝑚𝑒</m:t>
                          </m:r>
                        </m:oMath>
                      </m:oMathPara>
                    </a14:m>
                    <a:endParaRPr lang="en-US" sz="1600" i="1" dirty="0">
                      <a:latin typeface="Arial" panose="020B0604020202020204" pitchFamily="34" charset="0"/>
                      <a:cs typeface="Arial" panose="020B0604020202020204" pitchFamily="34" charset="0"/>
                    </a:endParaRPr>
                  </a:p>
                </p:txBody>
              </p:sp>
            </mc:Choice>
            <mc:Fallback xmlns="">
              <p:sp>
                <p:nvSpPr>
                  <p:cNvPr id="64" name="TextBox 63">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2854641" y="6719826"/>
                    <a:ext cx="338800" cy="378809"/>
                  </a:xfrm>
                  <a:prstGeom prst="rect">
                    <a:avLst/>
                  </a:prstGeom>
                  <a:blipFill>
                    <a:blip r:embed="rId15"/>
                    <a:stretch>
                      <a:fillRect r="-69091"/>
                    </a:stretch>
                  </a:blipFill>
                </p:spPr>
                <p:txBody>
                  <a:bodyPr/>
                  <a:lstStyle/>
                  <a:p>
                    <a:r>
                      <a:rPr lang="en-US">
                        <a:noFill/>
                      </a:rPr>
                      <a:t> </a:t>
                    </a:r>
                  </a:p>
                </p:txBody>
              </p:sp>
            </mc:Fallback>
          </mc:AlternateContent>
          <p:cxnSp>
            <p:nvCxnSpPr>
              <p:cNvPr id="65" name="Straight Connector 64"/>
              <p:cNvCxnSpPr/>
              <p:nvPr/>
            </p:nvCxnSpPr>
            <p:spPr>
              <a:xfrm>
                <a:off x="12361320" y="5677898"/>
                <a:ext cx="0" cy="1122586"/>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142652" y="5723513"/>
                <a:ext cx="0" cy="1122586"/>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1538943" y="6671254"/>
                <a:ext cx="159657" cy="1580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Oval 67"/>
              <p:cNvSpPr/>
              <p:nvPr/>
            </p:nvSpPr>
            <p:spPr>
              <a:xfrm>
                <a:off x="11728957" y="6141782"/>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9" name="Oval 68"/>
              <p:cNvSpPr/>
              <p:nvPr/>
            </p:nvSpPr>
            <p:spPr>
              <a:xfrm>
                <a:off x="11994395" y="5802223"/>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Oval 69"/>
              <p:cNvSpPr/>
              <p:nvPr/>
            </p:nvSpPr>
            <p:spPr>
              <a:xfrm>
                <a:off x="12279266" y="5741483"/>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Oval 70"/>
              <p:cNvSpPr/>
              <p:nvPr/>
            </p:nvSpPr>
            <p:spPr>
              <a:xfrm>
                <a:off x="12544856" y="6295571"/>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Oval 71"/>
              <p:cNvSpPr/>
              <p:nvPr/>
            </p:nvSpPr>
            <p:spPr>
              <a:xfrm>
                <a:off x="12785895" y="6587216"/>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Oval 72"/>
              <p:cNvSpPr/>
              <p:nvPr/>
            </p:nvSpPr>
            <p:spPr>
              <a:xfrm>
                <a:off x="13062823" y="6661781"/>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Rectangle 73"/>
              <p:cNvSpPr/>
              <p:nvPr/>
            </p:nvSpPr>
            <p:spPr>
              <a:xfrm>
                <a:off x="1181214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5" name="Rectangle 74"/>
              <p:cNvSpPr/>
              <p:nvPr/>
            </p:nvSpPr>
            <p:spPr>
              <a:xfrm>
                <a:off x="115606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6" name="Rectangle 75"/>
              <p:cNvSpPr/>
              <p:nvPr/>
            </p:nvSpPr>
            <p:spPr>
              <a:xfrm>
                <a:off x="1202550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7" name="Rectangle 76"/>
              <p:cNvSpPr/>
              <p:nvPr/>
            </p:nvSpPr>
            <p:spPr>
              <a:xfrm>
                <a:off x="12292200" y="508719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8" name="Rectangle 77"/>
              <p:cNvSpPr/>
              <p:nvPr/>
            </p:nvSpPr>
            <p:spPr>
              <a:xfrm>
                <a:off x="125893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9" name="Rectangle 78"/>
              <p:cNvSpPr/>
              <p:nvPr/>
            </p:nvSpPr>
            <p:spPr>
              <a:xfrm>
                <a:off x="128179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0" name="Rectangle 79"/>
              <p:cNvSpPr/>
              <p:nvPr/>
            </p:nvSpPr>
            <p:spPr>
              <a:xfrm>
                <a:off x="1306182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1" name="TextBox 80"/>
              <p:cNvSpPr txBox="1"/>
              <p:nvPr/>
            </p:nvSpPr>
            <p:spPr>
              <a:xfrm>
                <a:off x="11605655" y="4501058"/>
                <a:ext cx="507896" cy="378809"/>
              </a:xfrm>
              <a:prstGeom prst="rect">
                <a:avLst/>
              </a:prstGeom>
              <a:noFill/>
            </p:spPr>
            <p:txBody>
              <a:bodyPr wrap="none" rtlCol="0">
                <a:spAutoFit/>
              </a:bodyPr>
              <a:lstStyle/>
              <a:p>
                <a:r>
                  <a:rPr lang="en-IN" sz="1600" dirty="0">
                    <a:solidFill>
                      <a:srgbClr val="0070C0"/>
                    </a:solidFill>
                  </a:rPr>
                  <a:t>LTP </a:t>
                </a:r>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02D315B-1E46-49D6-850F-DDE1E861F25F}"/>
                    </a:ext>
                  </a:extLst>
                </p:cNvPr>
                <p:cNvSpPr txBox="1"/>
                <p:nvPr/>
              </p:nvSpPr>
              <p:spPr>
                <a:xfrm>
                  <a:off x="11734927" y="2042323"/>
                  <a:ext cx="338800" cy="447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a:latin typeface="Cambria Math" panose="02040503050406030204" pitchFamily="18" charset="0"/>
                            <a:ea typeface="Cambria Math"/>
                          </a:rPr>
                          <m:t>𝐕</m:t>
                        </m:r>
                      </m:oMath>
                    </m:oMathPara>
                  </a14:m>
                  <a:endParaRPr lang="en-US" sz="2000" b="1" dirty="0">
                    <a:latin typeface="Arial" panose="020B0604020202020204" pitchFamily="34" charset="0"/>
                    <a:cs typeface="Arial" panose="020B0604020202020204" pitchFamily="34" charset="0"/>
                  </a:endParaRPr>
                </a:p>
              </p:txBody>
            </p:sp>
          </mc:Choice>
          <mc:Fallback xmlns="">
            <p:sp>
              <p:nvSpPr>
                <p:cNvPr id="58" name="TextBox 57">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1734927" y="2042323"/>
                  <a:ext cx="338800" cy="447684"/>
                </a:xfrm>
                <a:prstGeom prst="rect">
                  <a:avLst/>
                </a:prstGeom>
                <a:blipFill>
                  <a:blip r:embed="rId16"/>
                  <a:stretch>
                    <a:fillRect r="-1818"/>
                  </a:stretch>
                </a:blipFill>
              </p:spPr>
              <p:txBody>
                <a:bodyPr/>
                <a:lstStyle/>
                <a:p>
                  <a:r>
                    <a:rPr lang="en-US">
                      <a:noFill/>
                    </a:rPr>
                    <a:t> </a:t>
                  </a:r>
                </a:p>
              </p:txBody>
            </p:sp>
          </mc:Fallback>
        </mc:AlternateContent>
      </p:grpSp>
      <p:grpSp>
        <p:nvGrpSpPr>
          <p:cNvPr id="193" name="Group 192"/>
          <p:cNvGrpSpPr/>
          <p:nvPr/>
        </p:nvGrpSpPr>
        <p:grpSpPr>
          <a:xfrm>
            <a:off x="3299075" y="4711405"/>
            <a:ext cx="1687820" cy="819812"/>
            <a:chOff x="2869153" y="5411046"/>
            <a:chExt cx="1687820" cy="819812"/>
          </a:xfrm>
        </p:grpSpPr>
        <mc:AlternateContent xmlns:mc="http://schemas.openxmlformats.org/markup-compatibility/2006" xmlns:a14="http://schemas.microsoft.com/office/drawing/2010/main">
          <mc:Choice Requires="a14">
            <p:sp>
              <p:nvSpPr>
                <p:cNvPr id="46" name="TextBox 45"/>
                <p:cNvSpPr txBox="1"/>
                <p:nvPr/>
              </p:nvSpPr>
              <p:spPr>
                <a:xfrm>
                  <a:off x="3842576" y="5447432"/>
                  <a:ext cx="71439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a:solidFill>
                              <a:srgbClr val="F195AE"/>
                            </a:solidFill>
                            <a:latin typeface="Cambria Math" panose="02040503050406030204" pitchFamily="18" charset="0"/>
                          </a:rPr>
                          <m:t>Δ</m:t>
                        </m:r>
                        <m:sSubSup>
                          <m:sSubSupPr>
                            <m:ctrlPr>
                              <a:rPr lang="en-US" sz="1600" i="1">
                                <a:solidFill>
                                  <a:srgbClr val="F195AE"/>
                                </a:solidFill>
                                <a:latin typeface="Cambria Math" panose="02040503050406030204" pitchFamily="18" charset="0"/>
                              </a:rPr>
                            </m:ctrlPr>
                          </m:sSubSupPr>
                          <m:e>
                            <m:r>
                              <a:rPr lang="en-US" sz="1600" i="1">
                                <a:solidFill>
                                  <a:srgbClr val="F195AE"/>
                                </a:solidFill>
                                <a:latin typeface="Cambria Math" panose="02040503050406030204" pitchFamily="18" charset="0"/>
                              </a:rPr>
                              <m:t>𝐺</m:t>
                            </m:r>
                          </m:e>
                          <m:sub>
                            <m:r>
                              <a:rPr lang="en-US" sz="1600" i="1">
                                <a:solidFill>
                                  <a:srgbClr val="F195AE"/>
                                </a:solidFill>
                                <a:latin typeface="Cambria Math" panose="02040503050406030204" pitchFamily="18" charset="0"/>
                              </a:rPr>
                              <m:t>𝐿𝑇𝐷</m:t>
                            </m:r>
                          </m:sub>
                          <m:sup>
                            <m:r>
                              <a:rPr lang="en-US" sz="1600" i="1">
                                <a:solidFill>
                                  <a:srgbClr val="F195AE"/>
                                </a:solidFill>
                                <a:latin typeface="Cambria Math" panose="02040503050406030204" pitchFamily="18" charset="0"/>
                              </a:rPr>
                              <m:t>𝑚𝑎𝑥</m:t>
                            </m:r>
                          </m:sup>
                        </m:sSubSup>
                      </m:oMath>
                    </m:oMathPara>
                  </a14:m>
                  <a:endParaRPr lang="en-US" sz="1600" dirty="0">
                    <a:solidFill>
                      <a:srgbClr val="F195AE"/>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842576" y="5447432"/>
                  <a:ext cx="714397" cy="338554"/>
                </a:xfrm>
                <a:prstGeom prst="rect">
                  <a:avLst/>
                </a:prstGeom>
                <a:blipFill>
                  <a:blip r:embed="rId17"/>
                  <a:stretch>
                    <a:fillRect/>
                  </a:stretch>
                </a:blipFill>
              </p:spPr>
              <p:txBody>
                <a:bodyPr/>
                <a:lstStyle/>
                <a:p>
                  <a:r>
                    <a:rPr lang="en-US">
                      <a:noFill/>
                    </a:rPr>
                    <a:t> </a:t>
                  </a:r>
                </a:p>
              </p:txBody>
            </p:sp>
          </mc:Fallback>
        </mc:AlternateContent>
        <p:sp>
          <p:nvSpPr>
            <p:cNvPr id="51" name="Freeform 50"/>
            <p:cNvSpPr/>
            <p:nvPr/>
          </p:nvSpPr>
          <p:spPr>
            <a:xfrm>
              <a:off x="2869153" y="5411046"/>
              <a:ext cx="819150" cy="819812"/>
            </a:xfrm>
            <a:custGeom>
              <a:avLst/>
              <a:gdLst>
                <a:gd name="connsiteX0" fmla="*/ 0 w 819150"/>
                <a:gd name="connsiteY0" fmla="*/ 920084 h 920084"/>
                <a:gd name="connsiteX1" fmla="*/ 190500 w 819150"/>
                <a:gd name="connsiteY1" fmla="*/ 329534 h 920084"/>
                <a:gd name="connsiteX2" fmla="*/ 495300 w 819150"/>
                <a:gd name="connsiteY2" fmla="*/ 43784 h 920084"/>
                <a:gd name="connsiteX3" fmla="*/ 819150 w 819150"/>
                <a:gd name="connsiteY3" fmla="*/ 5684 h 920084"/>
              </a:gdLst>
              <a:ahLst/>
              <a:cxnLst>
                <a:cxn ang="0">
                  <a:pos x="connsiteX0" y="connsiteY0"/>
                </a:cxn>
                <a:cxn ang="0">
                  <a:pos x="connsiteX1" y="connsiteY1"/>
                </a:cxn>
                <a:cxn ang="0">
                  <a:pos x="connsiteX2" y="connsiteY2"/>
                </a:cxn>
                <a:cxn ang="0">
                  <a:pos x="connsiteX3" y="connsiteY3"/>
                </a:cxn>
              </a:cxnLst>
              <a:rect l="l" t="t" r="r" b="b"/>
              <a:pathLst>
                <a:path w="819150" h="920084">
                  <a:moveTo>
                    <a:pt x="0" y="920084"/>
                  </a:moveTo>
                  <a:cubicBezTo>
                    <a:pt x="53975" y="697834"/>
                    <a:pt x="107950" y="475584"/>
                    <a:pt x="190500" y="329534"/>
                  </a:cubicBezTo>
                  <a:cubicBezTo>
                    <a:pt x="273050" y="183484"/>
                    <a:pt x="390525" y="97759"/>
                    <a:pt x="495300" y="43784"/>
                  </a:cubicBezTo>
                  <a:cubicBezTo>
                    <a:pt x="600075" y="-10191"/>
                    <a:pt x="709612" y="-2254"/>
                    <a:pt x="819150" y="568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Freeform 51"/>
            <p:cNvSpPr/>
            <p:nvPr/>
          </p:nvSpPr>
          <p:spPr>
            <a:xfrm rot="10800000" flipH="1">
              <a:off x="3706353" y="5465614"/>
              <a:ext cx="819150" cy="760400"/>
            </a:xfrm>
            <a:custGeom>
              <a:avLst/>
              <a:gdLst>
                <a:gd name="connsiteX0" fmla="*/ 0 w 819150"/>
                <a:gd name="connsiteY0" fmla="*/ 920084 h 920084"/>
                <a:gd name="connsiteX1" fmla="*/ 190500 w 819150"/>
                <a:gd name="connsiteY1" fmla="*/ 329534 h 920084"/>
                <a:gd name="connsiteX2" fmla="*/ 495300 w 819150"/>
                <a:gd name="connsiteY2" fmla="*/ 43784 h 920084"/>
                <a:gd name="connsiteX3" fmla="*/ 819150 w 819150"/>
                <a:gd name="connsiteY3" fmla="*/ 5684 h 920084"/>
              </a:gdLst>
              <a:ahLst/>
              <a:cxnLst>
                <a:cxn ang="0">
                  <a:pos x="connsiteX0" y="connsiteY0"/>
                </a:cxn>
                <a:cxn ang="0">
                  <a:pos x="connsiteX1" y="connsiteY1"/>
                </a:cxn>
                <a:cxn ang="0">
                  <a:pos x="connsiteX2" y="connsiteY2"/>
                </a:cxn>
                <a:cxn ang="0">
                  <a:pos x="connsiteX3" y="connsiteY3"/>
                </a:cxn>
              </a:cxnLst>
              <a:rect l="l" t="t" r="r" b="b"/>
              <a:pathLst>
                <a:path w="819150" h="920084">
                  <a:moveTo>
                    <a:pt x="0" y="920084"/>
                  </a:moveTo>
                  <a:cubicBezTo>
                    <a:pt x="53975" y="697834"/>
                    <a:pt x="107950" y="475584"/>
                    <a:pt x="190500" y="329534"/>
                  </a:cubicBezTo>
                  <a:cubicBezTo>
                    <a:pt x="273050" y="183484"/>
                    <a:pt x="390525" y="97759"/>
                    <a:pt x="495300" y="43784"/>
                  </a:cubicBezTo>
                  <a:cubicBezTo>
                    <a:pt x="600075" y="-10191"/>
                    <a:pt x="709612" y="-2254"/>
                    <a:pt x="819150" y="5684"/>
                  </a:cubicBezTo>
                </a:path>
              </a:pathLst>
            </a:custGeom>
            <a:noFill/>
            <a:ln>
              <a:solidFill>
                <a:srgbClr val="F195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53" name="TextBox 52"/>
                <p:cNvSpPr txBox="1"/>
                <p:nvPr/>
              </p:nvSpPr>
              <p:spPr>
                <a:xfrm>
                  <a:off x="3082397" y="5831614"/>
                  <a:ext cx="71439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a:solidFill>
                              <a:srgbClr val="0070C0"/>
                            </a:solidFill>
                            <a:latin typeface="Cambria Math" panose="02040503050406030204" pitchFamily="18" charset="0"/>
                          </a:rPr>
                          <m:t>Δ</m:t>
                        </m:r>
                        <m:sSubSup>
                          <m:sSubSupPr>
                            <m:ctrlPr>
                              <a:rPr lang="en-US" sz="1600" i="1">
                                <a:solidFill>
                                  <a:srgbClr val="0070C0"/>
                                </a:solidFill>
                                <a:latin typeface="Cambria Math" panose="02040503050406030204" pitchFamily="18" charset="0"/>
                              </a:rPr>
                            </m:ctrlPr>
                          </m:sSubSupPr>
                          <m:e>
                            <m:r>
                              <a:rPr lang="en-US" sz="1600" i="1">
                                <a:solidFill>
                                  <a:srgbClr val="0070C0"/>
                                </a:solidFill>
                                <a:latin typeface="Cambria Math" panose="02040503050406030204" pitchFamily="18" charset="0"/>
                              </a:rPr>
                              <m:t>𝐺</m:t>
                            </m:r>
                          </m:e>
                          <m:sub>
                            <m:r>
                              <a:rPr lang="en-US" sz="1600" i="1">
                                <a:solidFill>
                                  <a:srgbClr val="0070C0"/>
                                </a:solidFill>
                                <a:latin typeface="Cambria Math" panose="02040503050406030204" pitchFamily="18" charset="0"/>
                              </a:rPr>
                              <m:t>𝐿𝑇𝑃</m:t>
                            </m:r>
                          </m:sub>
                          <m:sup>
                            <m:r>
                              <a:rPr lang="en-US" sz="1600" i="1">
                                <a:solidFill>
                                  <a:srgbClr val="0070C0"/>
                                </a:solidFill>
                                <a:latin typeface="Cambria Math" panose="02040503050406030204" pitchFamily="18" charset="0"/>
                              </a:rPr>
                              <m:t>𝑚𝑎𝑥</m:t>
                            </m:r>
                          </m:sup>
                        </m:sSubSup>
                      </m:oMath>
                    </m:oMathPara>
                  </a14:m>
                  <a:endParaRPr lang="en-US" sz="1600" dirty="0">
                    <a:solidFill>
                      <a:srgbClr val="0070C0"/>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082397" y="5831614"/>
                  <a:ext cx="714397" cy="338554"/>
                </a:xfrm>
                <a:prstGeom prst="rect">
                  <a:avLst/>
                </a:prstGeom>
                <a:blipFill>
                  <a:blip r:embed="rId1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6" name="TextBox 175"/>
              <p:cNvSpPr txBox="1"/>
              <p:nvPr/>
            </p:nvSpPr>
            <p:spPr>
              <a:xfrm>
                <a:off x="9257501" y="189456"/>
                <a:ext cx="1309197" cy="369332"/>
              </a:xfrm>
              <a:prstGeom prst="rect">
                <a:avLst/>
              </a:prstGeom>
              <a:noFill/>
            </p:spPr>
            <p:txBody>
              <a:bodyPr wrap="square" rtlCol="0">
                <a:spAutoFit/>
              </a:bodyPr>
              <a:lstStyle/>
              <a:p>
                <a:r>
                  <a:rPr lang="en-US" dirty="0"/>
                  <a:t>Fixed </a:t>
                </a:r>
                <a14:m>
                  <m:oMath xmlns:m="http://schemas.openxmlformats.org/officeDocument/2006/math">
                    <m:r>
                      <m:rPr>
                        <m:sty m:val="p"/>
                      </m:rPr>
                      <a:rPr lang="en-US">
                        <a:latin typeface="Cambria Math" panose="02040503050406030204" pitchFamily="18" charset="0"/>
                      </a:rPr>
                      <m:t>Δt</m:t>
                    </m:r>
                  </m:oMath>
                </a14:m>
                <a:endParaRPr 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9257501" y="189456"/>
                <a:ext cx="1309197" cy="369332"/>
              </a:xfrm>
              <a:prstGeom prst="rect">
                <a:avLst/>
              </a:prstGeom>
              <a:blipFill>
                <a:blip r:embed="rId19"/>
                <a:stretch>
                  <a:fillRect l="-4206" t="-8197" b="-24590"/>
                </a:stretch>
              </a:blipFill>
            </p:spPr>
            <p:txBody>
              <a:bodyPr/>
              <a:lstStyle/>
              <a:p>
                <a:r>
                  <a:rPr lang="en-US">
                    <a:noFill/>
                  </a:rPr>
                  <a:t> </a:t>
                </a:r>
              </a:p>
            </p:txBody>
          </p:sp>
        </mc:Fallback>
      </mc:AlternateContent>
      <p:grpSp>
        <p:nvGrpSpPr>
          <p:cNvPr id="194" name="Group 193"/>
          <p:cNvGrpSpPr/>
          <p:nvPr/>
        </p:nvGrpSpPr>
        <p:grpSpPr>
          <a:xfrm>
            <a:off x="7055745" y="595117"/>
            <a:ext cx="3761900" cy="1655356"/>
            <a:chOff x="5531745" y="595117"/>
            <a:chExt cx="3761900" cy="1655356"/>
          </a:xfrm>
        </p:grpSpPr>
        <p:cxnSp>
          <p:nvCxnSpPr>
            <p:cNvPr id="169" name="Straight Arrow Connector 168"/>
            <p:cNvCxnSpPr/>
            <p:nvPr/>
          </p:nvCxnSpPr>
          <p:spPr>
            <a:xfrm>
              <a:off x="5531745" y="1433397"/>
              <a:ext cx="28819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1">
              <a:off x="5722499" y="595117"/>
              <a:ext cx="0" cy="1655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TextBox 174"/>
                <p:cNvSpPr txBox="1"/>
                <p:nvPr/>
              </p:nvSpPr>
              <p:spPr>
                <a:xfrm>
                  <a:off x="5573309" y="610882"/>
                  <a:ext cx="1309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𝐺</m:t>
                        </m:r>
                      </m:oMath>
                    </m:oMathPara>
                  </a14:m>
                  <a:endParaRPr lang="en-US" dirty="0"/>
                </a:p>
              </p:txBody>
            </p:sp>
          </mc:Choice>
          <mc:Fallback xmlns="">
            <p:sp>
              <p:nvSpPr>
                <p:cNvPr id="175" name="TextBox 174"/>
                <p:cNvSpPr txBox="1">
                  <a:spLocks noRot="1" noChangeAspect="1" noMove="1" noResize="1" noEditPoints="1" noAdjustHandles="1" noChangeArrowheads="1" noChangeShapeType="1" noTextEdit="1"/>
                </p:cNvSpPr>
                <p:nvPr/>
              </p:nvSpPr>
              <p:spPr>
                <a:xfrm>
                  <a:off x="5573309" y="610882"/>
                  <a:ext cx="1309197"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p:cNvSpPr txBox="1"/>
                <p:nvPr/>
              </p:nvSpPr>
              <p:spPr>
                <a:xfrm>
                  <a:off x="7984448" y="1462794"/>
                  <a:ext cx="1309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77" name="TextBox 176"/>
                <p:cNvSpPr txBox="1">
                  <a:spLocks noRot="1" noChangeAspect="1" noMove="1" noResize="1" noEditPoints="1" noAdjustHandles="1" noChangeArrowheads="1" noChangeShapeType="1" noTextEdit="1"/>
                </p:cNvSpPr>
                <p:nvPr/>
              </p:nvSpPr>
              <p:spPr>
                <a:xfrm>
                  <a:off x="7984448" y="1462794"/>
                  <a:ext cx="1309197" cy="369332"/>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8" name="TextBox 177"/>
              <p:cNvSpPr txBox="1"/>
              <p:nvPr/>
            </p:nvSpPr>
            <p:spPr>
              <a:xfrm>
                <a:off x="6553680" y="2839129"/>
                <a:ext cx="4114320" cy="3875997"/>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rPr>
                      <m:t>𝐺</m:t>
                    </m:r>
                  </m:oMath>
                </a14:m>
                <a:r>
                  <a:rPr lang="en-US" dirty="0"/>
                  <a:t> has a finite range: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𝑚𝑖𝑛</m:t>
                        </m:r>
                      </m:sub>
                    </m:sSub>
                  </m:oMath>
                </a14:m>
                <a:endParaRPr lang="en-US" dirty="0"/>
              </a:p>
              <a:p>
                <a:r>
                  <a:rPr lang="en-US" dirty="0">
                    <a:solidFill>
                      <a:srgbClr val="FF0000"/>
                    </a:solidFill>
                  </a:rPr>
                  <a:t>What does </a:t>
                </a:r>
                <a14:m>
                  <m:oMath xmlns:m="http://schemas.openxmlformats.org/officeDocument/2006/math">
                    <m:r>
                      <m:rPr>
                        <m:sty m:val="p"/>
                      </m:rPr>
                      <a:rPr lang="en-US">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𝐺</m:t>
                    </m:r>
                  </m:oMath>
                </a14:m>
                <a:r>
                  <a:rPr lang="en-US" dirty="0">
                    <a:solidFill>
                      <a:srgbClr val="FF0000"/>
                    </a:solidFill>
                  </a:rPr>
                  <a:t> depend on other than </a:t>
                </a:r>
                <a14:m>
                  <m:oMath xmlns:m="http://schemas.openxmlformats.org/officeDocument/2006/math">
                    <m:r>
                      <m:rPr>
                        <m:sty m:val="p"/>
                      </m:rPr>
                      <a:rPr lang="en-US">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𝑡</m:t>
                    </m:r>
                  </m:oMath>
                </a14:m>
                <a:r>
                  <a:rPr lang="en-US" dirty="0">
                    <a:solidFill>
                      <a:srgbClr val="FF0000"/>
                    </a:solidFill>
                  </a:rPr>
                  <a:t>? </a:t>
                </a:r>
              </a:p>
              <a:p>
                <a:r>
                  <a:rPr lang="en-US" dirty="0"/>
                  <a:t>It depends upon G; </a:t>
                </a:r>
              </a:p>
              <a:p>
                <a:r>
                  <a:rPr lang="en-US" dirty="0">
                    <a:solidFill>
                      <a:srgbClr val="FF0000"/>
                    </a:solidFill>
                  </a:rPr>
                  <a:t>What is the model for </a:t>
                </a:r>
                <a14:m>
                  <m:oMath xmlns:m="http://schemas.openxmlformats.org/officeDocument/2006/math">
                    <m:r>
                      <m:rPr>
                        <m:sty m:val="p"/>
                      </m:rPr>
                      <a:rPr lang="en-US">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𝑡</m:t>
                    </m:r>
                  </m:oMath>
                </a14:m>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𝐺</m:t>
                    </m:r>
                  </m:oMath>
                </a14:m>
                <a:r>
                  <a:rPr lang="en-US" dirty="0">
                    <a:solidFill>
                      <a:srgbClr val="FF0000"/>
                    </a:solidFill>
                  </a:rPr>
                  <a:t> dependence?</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𝑠𝑖𝑔𝑛</m:t>
                      </m:r>
                      <m:d>
                        <m:dPr>
                          <m:ctrlPr>
                            <a:rPr lang="en-US" i="1">
                              <a:latin typeface="Cambria Math" panose="02040503050406030204" pitchFamily="18" charset="0"/>
                            </a:rPr>
                          </m:ctrlPr>
                        </m:dPr>
                        <m:e>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Δ</m:t>
                              </m:r>
                              <m:r>
                                <a:rPr lang="en-US" i="1">
                                  <a:latin typeface="Cambria Math" panose="02040503050406030204" pitchFamily="18" charset="0"/>
                                </a:rPr>
                                <m:t>𝑡</m:t>
                              </m:r>
                            </m:num>
                            <m:den>
                              <m:r>
                                <a:rPr lang="en-US" i="1">
                                  <a:latin typeface="Cambria Math" panose="02040503050406030204" pitchFamily="18" charset="0"/>
                                </a:rPr>
                                <m:t>𝜏</m:t>
                              </m:r>
                            </m:den>
                          </m:f>
                          <m:r>
                            <a:rPr lang="en-US" i="1">
                              <a:latin typeface="Cambria Math" panose="02040503050406030204" pitchFamily="18" charset="0"/>
                            </a:rPr>
                            <m:t>|</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𝐺</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𝑚𝑎𝑥</m:t>
                              </m:r>
                            </m:sub>
                          </m:sSub>
                          <m:r>
                            <a:rPr lang="en-US" i="1">
                              <a:latin typeface="Cambria Math" panose="02040503050406030204" pitchFamily="18" charset="0"/>
                            </a:rPr>
                            <m:t>−</m:t>
                          </m:r>
                          <m:r>
                            <a:rPr lang="en-US" i="1">
                              <a:latin typeface="Cambria Math" panose="02040503050406030204" pitchFamily="18" charset="0"/>
                            </a:rPr>
                            <m:t>𝐺</m:t>
                          </m:r>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𝑚𝑖𝑛</m:t>
                              </m:r>
                            </m:sub>
                          </m:sSub>
                        </m:den>
                      </m:f>
                      <m:r>
                        <a:rPr lang="en-US" i="1">
                          <a:latin typeface="Cambria Math" panose="02040503050406030204" pitchFamily="18" charset="0"/>
                        </a:rPr>
                        <m:t> </m:t>
                      </m:r>
                      <m:r>
                        <a:rPr lang="en-US">
                          <a:latin typeface="Cambria Math" panose="02040503050406030204" pitchFamily="18" charset="0"/>
                        </a:rPr>
                        <m:t> </m:t>
                      </m:r>
                      <m:r>
                        <m:rPr>
                          <m:sty m:val="p"/>
                        </m:rPr>
                        <a:rPr lang="en-US">
                          <a:latin typeface="Cambria Math" panose="02040503050406030204" pitchFamily="18" charset="0"/>
                        </a:rPr>
                        <m:t>when</m:t>
                      </m:r>
                      <m:r>
                        <a:rPr lang="en-US">
                          <a:latin typeface="Cambria Math" panose="02040503050406030204" pitchFamily="18" charset="0"/>
                        </a:rPr>
                        <m:t> </m:t>
                      </m:r>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&gt;0</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𝐺</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𝐺</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𝑚𝑖𝑛</m:t>
                              </m:r>
                            </m:sub>
                          </m:sSub>
                        </m:den>
                      </m:f>
                      <m:r>
                        <a:rPr lang="en-US" i="1">
                          <a:latin typeface="Cambria Math" panose="02040503050406030204" pitchFamily="18" charset="0"/>
                        </a:rPr>
                        <m:t> </m:t>
                      </m:r>
                      <m:r>
                        <a:rPr lang="en-US">
                          <a:latin typeface="Cambria Math" panose="02040503050406030204" pitchFamily="18" charset="0"/>
                        </a:rPr>
                        <m:t> </m:t>
                      </m:r>
                      <m:r>
                        <m:rPr>
                          <m:sty m:val="p"/>
                        </m:rPr>
                        <a:rPr lang="en-US">
                          <a:latin typeface="Cambria Math" panose="02040503050406030204" pitchFamily="18" charset="0"/>
                        </a:rPr>
                        <m:t>when</m:t>
                      </m:r>
                      <m:r>
                        <a:rPr lang="en-US">
                          <a:latin typeface="Cambria Math" panose="02040503050406030204" pitchFamily="18" charset="0"/>
                        </a:rPr>
                        <m:t> </m:t>
                      </m:r>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&lt;0</m:t>
                      </m:r>
                    </m:oMath>
                  </m:oMathPara>
                </a14:m>
                <a:endParaRPr lang="en-US" dirty="0"/>
              </a:p>
              <a:p>
                <a:r>
                  <a:rPr lang="en-US" dirty="0">
                    <a:solidFill>
                      <a:srgbClr val="FF0000"/>
                    </a:solidFill>
                  </a:rPr>
                  <a:t>Draw </a:t>
                </a:r>
                <a14:m>
                  <m:oMath xmlns:m="http://schemas.openxmlformats.org/officeDocument/2006/math">
                    <m:r>
                      <m:rPr>
                        <m:sty m:val="p"/>
                      </m:rPr>
                      <a:rPr lang="en-US">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𝐺</m:t>
                    </m:r>
                  </m:oMath>
                </a14:m>
                <a:r>
                  <a:rPr lang="en-US" dirty="0">
                    <a:solidFill>
                      <a:srgbClr val="FF0000"/>
                    </a:solidFill>
                  </a:rPr>
                  <a:t> vs </a:t>
                </a:r>
                <a14:m>
                  <m:oMath xmlns:m="http://schemas.openxmlformats.org/officeDocument/2006/math">
                    <m:r>
                      <a:rPr lang="en-US" i="1" dirty="0">
                        <a:solidFill>
                          <a:srgbClr val="FF0000"/>
                        </a:solidFill>
                        <a:latin typeface="Cambria Math" panose="02040503050406030204" pitchFamily="18" charset="0"/>
                      </a:rPr>
                      <m:t>𝐺</m:t>
                    </m:r>
                  </m:oMath>
                </a14:m>
                <a:r>
                  <a:rPr lang="en-US" dirty="0">
                    <a:solidFill>
                      <a:srgbClr val="FF0000"/>
                    </a:solidFill>
                  </a:rPr>
                  <a:t> for LTP and LTD</a:t>
                </a:r>
              </a:p>
              <a:p>
                <a:r>
                  <a:rPr lang="en-US" dirty="0">
                    <a:solidFill>
                      <a:srgbClr val="FF0000"/>
                    </a:solidFill>
                  </a:rPr>
                  <a:t>Draw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𝑓𝑖𝑛𝑎𝑙</m:t>
                        </m:r>
                      </m:sub>
                    </m:sSub>
                  </m:oMath>
                </a14:m>
                <a:r>
                  <a:rPr lang="en-US" dirty="0">
                    <a:solidFill>
                      <a:srgbClr val="FF0000"/>
                    </a:solidFill>
                  </a:rPr>
                  <a:t> vs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𝑖𝑛𝑖𝑡𝑖𝑎𝑙</m:t>
                        </m:r>
                        <m:r>
                          <a:rPr lang="en-US" i="1" dirty="0">
                            <a:solidFill>
                              <a:srgbClr val="FF0000"/>
                            </a:solidFill>
                            <a:latin typeface="Cambria Math" panose="02040503050406030204" pitchFamily="18" charset="0"/>
                          </a:rPr>
                          <m:t> </m:t>
                        </m:r>
                      </m:sub>
                    </m:sSub>
                  </m:oMath>
                </a14:m>
                <a:r>
                  <a:rPr lang="en-US" dirty="0">
                    <a:solidFill>
                      <a:srgbClr val="FF0000"/>
                    </a:solidFill>
                  </a:rPr>
                  <a:t>; </a:t>
                </a:r>
              </a:p>
              <a:p>
                <a:r>
                  <a:rPr lang="en-US" dirty="0">
                    <a:solidFill>
                      <a:srgbClr val="FF0000"/>
                    </a:solidFill>
                  </a:rPr>
                  <a:t>Show saturation of  G (#of pulse) here</a:t>
                </a:r>
              </a:p>
            </p:txBody>
          </p:sp>
        </mc:Choice>
        <mc:Fallback xmlns="">
          <p:sp>
            <p:nvSpPr>
              <p:cNvPr id="178" name="TextBox 177"/>
              <p:cNvSpPr txBox="1">
                <a:spLocks noRot="1" noChangeAspect="1" noMove="1" noResize="1" noEditPoints="1" noAdjustHandles="1" noChangeArrowheads="1" noChangeShapeType="1" noTextEdit="1"/>
              </p:cNvSpPr>
              <p:nvPr/>
            </p:nvSpPr>
            <p:spPr>
              <a:xfrm>
                <a:off x="6553680" y="2839129"/>
                <a:ext cx="4114320" cy="3875997"/>
              </a:xfrm>
              <a:prstGeom prst="rect">
                <a:avLst/>
              </a:prstGeom>
              <a:blipFill>
                <a:blip r:embed="rId22"/>
                <a:stretch>
                  <a:fillRect l="-1185" t="-943" r="-593" b="-15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9" name="TextBox 178"/>
              <p:cNvSpPr txBox="1"/>
              <p:nvPr/>
            </p:nvSpPr>
            <p:spPr>
              <a:xfrm>
                <a:off x="9508449" y="1106944"/>
                <a:ext cx="1309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oMath>
                  </m:oMathPara>
                </a14:m>
                <a:endParaRPr lang="en-US" dirty="0"/>
              </a:p>
            </p:txBody>
          </p:sp>
        </mc:Choice>
        <mc:Fallback xmlns="">
          <p:sp>
            <p:nvSpPr>
              <p:cNvPr id="179" name="TextBox 178"/>
              <p:cNvSpPr txBox="1">
                <a:spLocks noRot="1" noChangeAspect="1" noMove="1" noResize="1" noEditPoints="1" noAdjustHandles="1" noChangeArrowheads="1" noChangeShapeType="1" noTextEdit="1"/>
              </p:cNvSpPr>
              <p:nvPr/>
            </p:nvSpPr>
            <p:spPr>
              <a:xfrm>
                <a:off x="9508449" y="1106944"/>
                <a:ext cx="1309197" cy="369332"/>
              </a:xfrm>
              <a:prstGeom prst="rect">
                <a:avLst/>
              </a:prstGeom>
              <a:blipFill>
                <a:blip r:embed="rId23"/>
                <a:stretch>
                  <a:fillRect/>
                </a:stretch>
              </a:blipFill>
            </p:spPr>
            <p:txBody>
              <a:bodyPr/>
              <a:lstStyle/>
              <a:p>
                <a:r>
                  <a:rPr lang="en-US">
                    <a:noFill/>
                  </a:rPr>
                  <a:t> </a:t>
                </a:r>
              </a:p>
            </p:txBody>
          </p:sp>
        </mc:Fallback>
      </mc:AlternateContent>
      <p:sp>
        <p:nvSpPr>
          <p:cNvPr id="181" name="Freeform 180"/>
          <p:cNvSpPr/>
          <p:nvPr/>
        </p:nvSpPr>
        <p:spPr>
          <a:xfrm>
            <a:off x="7292510" y="826657"/>
            <a:ext cx="2367643" cy="587829"/>
          </a:xfrm>
          <a:custGeom>
            <a:avLst/>
            <a:gdLst>
              <a:gd name="connsiteX0" fmla="*/ 0 w 2367643"/>
              <a:gd name="connsiteY0" fmla="*/ 0 h 587829"/>
              <a:gd name="connsiteX1" fmla="*/ 979715 w 2367643"/>
              <a:gd name="connsiteY1" fmla="*/ 424543 h 587829"/>
              <a:gd name="connsiteX2" fmla="*/ 2367643 w 2367643"/>
              <a:gd name="connsiteY2" fmla="*/ 587829 h 587829"/>
            </a:gdLst>
            <a:ahLst/>
            <a:cxnLst>
              <a:cxn ang="0">
                <a:pos x="connsiteX0" y="connsiteY0"/>
              </a:cxn>
              <a:cxn ang="0">
                <a:pos x="connsiteX1" y="connsiteY1"/>
              </a:cxn>
              <a:cxn ang="0">
                <a:pos x="connsiteX2" y="connsiteY2"/>
              </a:cxn>
            </a:cxnLst>
            <a:rect l="l" t="t" r="r" b="b"/>
            <a:pathLst>
              <a:path w="2367643" h="587829">
                <a:moveTo>
                  <a:pt x="0" y="0"/>
                </a:moveTo>
                <a:cubicBezTo>
                  <a:pt x="292554" y="163286"/>
                  <a:pt x="585108" y="326572"/>
                  <a:pt x="979715" y="424543"/>
                </a:cubicBezTo>
                <a:cubicBezTo>
                  <a:pt x="1374322" y="522515"/>
                  <a:pt x="1870982" y="555172"/>
                  <a:pt x="2367643" y="587829"/>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rot="10800000">
            <a:off x="7246500" y="1471507"/>
            <a:ext cx="2367643" cy="587829"/>
          </a:xfrm>
          <a:custGeom>
            <a:avLst/>
            <a:gdLst>
              <a:gd name="connsiteX0" fmla="*/ 0 w 2367643"/>
              <a:gd name="connsiteY0" fmla="*/ 0 h 587829"/>
              <a:gd name="connsiteX1" fmla="*/ 979715 w 2367643"/>
              <a:gd name="connsiteY1" fmla="*/ 424543 h 587829"/>
              <a:gd name="connsiteX2" fmla="*/ 2367643 w 2367643"/>
              <a:gd name="connsiteY2" fmla="*/ 587829 h 587829"/>
            </a:gdLst>
            <a:ahLst/>
            <a:cxnLst>
              <a:cxn ang="0">
                <a:pos x="connsiteX0" y="connsiteY0"/>
              </a:cxn>
              <a:cxn ang="0">
                <a:pos x="connsiteX1" y="connsiteY1"/>
              </a:cxn>
              <a:cxn ang="0">
                <a:pos x="connsiteX2" y="connsiteY2"/>
              </a:cxn>
            </a:cxnLst>
            <a:rect l="l" t="t" r="r" b="b"/>
            <a:pathLst>
              <a:path w="2367643" h="587829">
                <a:moveTo>
                  <a:pt x="0" y="0"/>
                </a:moveTo>
                <a:cubicBezTo>
                  <a:pt x="292554" y="163286"/>
                  <a:pt x="585108" y="326572"/>
                  <a:pt x="979715" y="424543"/>
                </a:cubicBezTo>
                <a:cubicBezTo>
                  <a:pt x="1374322" y="522515"/>
                  <a:pt x="1870982" y="555172"/>
                  <a:pt x="2367643" y="587829"/>
                </a:cubicBezTo>
              </a:path>
            </a:pathLst>
          </a:custGeom>
          <a:noFill/>
          <a:ln>
            <a:solidFill>
              <a:srgbClr val="F195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6928230" y="1582060"/>
            <a:ext cx="2708535" cy="1342680"/>
            <a:chOff x="5404229" y="1582060"/>
            <a:chExt cx="2708535" cy="1342680"/>
          </a:xfrm>
        </p:grpSpPr>
        <p:cxnSp>
          <p:nvCxnSpPr>
            <p:cNvPr id="183" name="Straight Arrow Connector 182"/>
            <p:cNvCxnSpPr/>
            <p:nvPr/>
          </p:nvCxnSpPr>
          <p:spPr>
            <a:xfrm>
              <a:off x="5768509" y="2811382"/>
              <a:ext cx="147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1">
              <a:off x="5919170" y="1896894"/>
              <a:ext cx="0" cy="1027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5" name="Rectangle 184"/>
                <p:cNvSpPr/>
                <p:nvPr/>
              </p:nvSpPr>
              <p:spPr>
                <a:xfrm>
                  <a:off x="5404229" y="1582060"/>
                  <a:ext cx="812530"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𝑓𝑖𝑛𝑎𝑙</m:t>
                            </m:r>
                          </m:sub>
                        </m:sSub>
                      </m:oMath>
                    </m:oMathPara>
                  </a14:m>
                  <a:endParaRPr lang="en-US" dirty="0"/>
                </a:p>
              </p:txBody>
            </p:sp>
          </mc:Choice>
          <mc:Fallback xmlns="">
            <p:sp>
              <p:nvSpPr>
                <p:cNvPr id="185" name="Rectangle 184"/>
                <p:cNvSpPr>
                  <a:spLocks noRot="1" noChangeAspect="1" noMove="1" noResize="1" noEditPoints="1" noAdjustHandles="1" noChangeArrowheads="1" noChangeShapeType="1" noTextEdit="1"/>
                </p:cNvSpPr>
                <p:nvPr/>
              </p:nvSpPr>
              <p:spPr>
                <a:xfrm>
                  <a:off x="5404229" y="1582060"/>
                  <a:ext cx="812530" cy="391582"/>
                </a:xfrm>
                <a:prstGeom prst="rect">
                  <a:avLst/>
                </a:prstGeom>
                <a:blipFill>
                  <a:blip r:embed="rId24"/>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Rectangle 185"/>
                <p:cNvSpPr/>
                <p:nvPr/>
              </p:nvSpPr>
              <p:spPr>
                <a:xfrm>
                  <a:off x="7158079" y="2507618"/>
                  <a:ext cx="954685" cy="369332"/>
                </a:xfrm>
                <a:prstGeom prst="rect">
                  <a:avLst/>
                </a:prstGeom>
              </p:spPr>
              <p:txBody>
                <a:bodyPr wrap="none">
                  <a:spAutoFit/>
                </a:bodyPr>
                <a:lstStyle/>
                <a:p>
                  <a:r>
                    <a:rPr lang="en-US" dirty="0">
                      <a:solidFill>
                        <a:srgbClr val="FF0000"/>
                      </a:solidFill>
                    </a:rPr>
                    <a:t>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𝑖𝑛𝑖𝑡𝑖𝑎𝑙</m:t>
                          </m:r>
                          <m:r>
                            <a:rPr lang="en-US" i="1" dirty="0">
                              <a:solidFill>
                                <a:srgbClr val="FF0000"/>
                              </a:solidFill>
                              <a:latin typeface="Cambria Math" panose="02040503050406030204" pitchFamily="18" charset="0"/>
                            </a:rPr>
                            <m:t> </m:t>
                          </m:r>
                        </m:sub>
                      </m:sSub>
                    </m:oMath>
                  </a14:m>
                  <a:endParaRPr lang="en-US" dirty="0"/>
                </a:p>
              </p:txBody>
            </p:sp>
          </mc:Choice>
          <mc:Fallback xmlns="">
            <p:sp>
              <p:nvSpPr>
                <p:cNvPr id="186" name="Rectangle 185"/>
                <p:cNvSpPr>
                  <a:spLocks noRot="1" noChangeAspect="1" noMove="1" noResize="1" noEditPoints="1" noAdjustHandles="1" noChangeArrowheads="1" noChangeShapeType="1" noTextEdit="1"/>
                </p:cNvSpPr>
                <p:nvPr/>
              </p:nvSpPr>
              <p:spPr>
                <a:xfrm>
                  <a:off x="7158079" y="2507618"/>
                  <a:ext cx="954685" cy="369332"/>
                </a:xfrm>
                <a:prstGeom prst="rect">
                  <a:avLst/>
                </a:prstGeom>
                <a:blipFill>
                  <a:blip r:embed="rId25"/>
                  <a:stretch>
                    <a:fillRect/>
                  </a:stretch>
                </a:blipFill>
              </p:spPr>
              <p:txBody>
                <a:bodyPr/>
                <a:lstStyle/>
                <a:p>
                  <a:r>
                    <a:rPr lang="en-US">
                      <a:noFill/>
                    </a:rPr>
                    <a:t> </a:t>
                  </a:r>
                </a:p>
              </p:txBody>
            </p:sp>
          </mc:Fallback>
        </mc:AlternateContent>
        <p:cxnSp>
          <p:nvCxnSpPr>
            <p:cNvPr id="188" name="Straight Connector 187"/>
            <p:cNvCxnSpPr/>
            <p:nvPr/>
          </p:nvCxnSpPr>
          <p:spPr>
            <a:xfrm flipV="1">
              <a:off x="5913254" y="2021877"/>
              <a:ext cx="1007691" cy="800287"/>
            </a:xfrm>
            <a:prstGeom prst="line">
              <a:avLst/>
            </a:prstGeom>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6972741" y="1914249"/>
              <a:ext cx="489416" cy="369332"/>
            </a:xfrm>
            <a:prstGeom prst="rect">
              <a:avLst/>
            </a:prstGeom>
            <a:noFill/>
          </p:spPr>
          <p:txBody>
            <a:bodyPr wrap="square" rtlCol="0">
              <a:spAutoFit/>
            </a:bodyPr>
            <a:lstStyle/>
            <a:p>
              <a:r>
                <a:rPr lang="en-US" dirty="0"/>
                <a:t>1:1</a:t>
              </a:r>
            </a:p>
          </p:txBody>
        </p:sp>
      </p:grpSp>
      <p:sp>
        <p:nvSpPr>
          <p:cNvPr id="190" name="Freeform 189"/>
          <p:cNvSpPr/>
          <p:nvPr/>
        </p:nvSpPr>
        <p:spPr>
          <a:xfrm rot="8452463">
            <a:off x="7587626" y="2355290"/>
            <a:ext cx="1104523" cy="479010"/>
          </a:xfrm>
          <a:custGeom>
            <a:avLst/>
            <a:gdLst>
              <a:gd name="connsiteX0" fmla="*/ 0 w 2367643"/>
              <a:gd name="connsiteY0" fmla="*/ 0 h 587829"/>
              <a:gd name="connsiteX1" fmla="*/ 979715 w 2367643"/>
              <a:gd name="connsiteY1" fmla="*/ 424543 h 587829"/>
              <a:gd name="connsiteX2" fmla="*/ 2367643 w 2367643"/>
              <a:gd name="connsiteY2" fmla="*/ 587829 h 587829"/>
            </a:gdLst>
            <a:ahLst/>
            <a:cxnLst>
              <a:cxn ang="0">
                <a:pos x="connsiteX0" y="connsiteY0"/>
              </a:cxn>
              <a:cxn ang="0">
                <a:pos x="connsiteX1" y="connsiteY1"/>
              </a:cxn>
              <a:cxn ang="0">
                <a:pos x="connsiteX2" y="connsiteY2"/>
              </a:cxn>
            </a:cxnLst>
            <a:rect l="l" t="t" r="r" b="b"/>
            <a:pathLst>
              <a:path w="2367643" h="587829">
                <a:moveTo>
                  <a:pt x="0" y="0"/>
                </a:moveTo>
                <a:cubicBezTo>
                  <a:pt x="292554" y="163286"/>
                  <a:pt x="585108" y="326572"/>
                  <a:pt x="979715" y="424543"/>
                </a:cubicBezTo>
                <a:cubicBezTo>
                  <a:pt x="1374322" y="522515"/>
                  <a:pt x="1870982" y="555172"/>
                  <a:pt x="2367643" y="587829"/>
                </a:cubicBezTo>
              </a:path>
            </a:pathLst>
          </a:custGeom>
          <a:noFill/>
          <a:ln>
            <a:solidFill>
              <a:srgbClr val="F195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324207">
            <a:off x="7439678" y="1931596"/>
            <a:ext cx="1100219" cy="377909"/>
          </a:xfrm>
          <a:custGeom>
            <a:avLst/>
            <a:gdLst>
              <a:gd name="connsiteX0" fmla="*/ 0 w 2367643"/>
              <a:gd name="connsiteY0" fmla="*/ 0 h 587829"/>
              <a:gd name="connsiteX1" fmla="*/ 979715 w 2367643"/>
              <a:gd name="connsiteY1" fmla="*/ 424543 h 587829"/>
              <a:gd name="connsiteX2" fmla="*/ 2367643 w 2367643"/>
              <a:gd name="connsiteY2" fmla="*/ 587829 h 587829"/>
            </a:gdLst>
            <a:ahLst/>
            <a:cxnLst>
              <a:cxn ang="0">
                <a:pos x="connsiteX0" y="connsiteY0"/>
              </a:cxn>
              <a:cxn ang="0">
                <a:pos x="connsiteX1" y="connsiteY1"/>
              </a:cxn>
              <a:cxn ang="0">
                <a:pos x="connsiteX2" y="connsiteY2"/>
              </a:cxn>
            </a:cxnLst>
            <a:rect l="l" t="t" r="r" b="b"/>
            <a:pathLst>
              <a:path w="2367643" h="587829">
                <a:moveTo>
                  <a:pt x="0" y="0"/>
                </a:moveTo>
                <a:cubicBezTo>
                  <a:pt x="292554" y="163286"/>
                  <a:pt x="585108" y="326572"/>
                  <a:pt x="979715" y="424543"/>
                </a:cubicBezTo>
                <a:cubicBezTo>
                  <a:pt x="1374322" y="522515"/>
                  <a:pt x="1870982" y="555172"/>
                  <a:pt x="2367643" y="587829"/>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94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8">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8">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uiExpand="1" build="p"/>
      <p:bldP spid="179" grpId="0"/>
      <p:bldP spid="181" grpId="0" animBg="1"/>
      <p:bldP spid="182" grpId="0" animBg="1"/>
      <p:bldP spid="190" grpId="0" animBg="1"/>
      <p:bldP spid="1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459"/>
            <a:ext cx="10515600" cy="618385"/>
          </a:xfrm>
        </p:spPr>
        <p:txBody>
          <a:bodyPr>
            <a:normAutofit fontScale="90000"/>
          </a:bodyPr>
          <a:lstStyle/>
          <a:p>
            <a:r>
              <a:rPr lang="en-US" dirty="0"/>
              <a:t>Various STDP behaviors</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24</a:t>
            </a:fld>
            <a:endParaRPr lang="en-US"/>
          </a:p>
        </p:txBody>
      </p:sp>
      <p:pic>
        <p:nvPicPr>
          <p:cNvPr id="6" name="Picture 5"/>
          <p:cNvPicPr>
            <a:picLocks noChangeAspect="1"/>
          </p:cNvPicPr>
          <p:nvPr/>
        </p:nvPicPr>
        <p:blipFill>
          <a:blip r:embed="rId3"/>
          <a:stretch>
            <a:fillRect/>
          </a:stretch>
        </p:blipFill>
        <p:spPr>
          <a:xfrm>
            <a:off x="1984001" y="934196"/>
            <a:ext cx="3194799" cy="5552866"/>
          </a:xfrm>
          <a:prstGeom prst="rect">
            <a:avLst/>
          </a:prstGeom>
        </p:spPr>
      </p:pic>
      <p:pic>
        <p:nvPicPr>
          <p:cNvPr id="7" name="Picture 6"/>
          <p:cNvPicPr>
            <a:picLocks noChangeAspect="1"/>
          </p:cNvPicPr>
          <p:nvPr/>
        </p:nvPicPr>
        <p:blipFill>
          <a:blip r:embed="rId4"/>
          <a:stretch>
            <a:fillRect/>
          </a:stretch>
        </p:blipFill>
        <p:spPr>
          <a:xfrm>
            <a:off x="5467350" y="1314440"/>
            <a:ext cx="4171950" cy="4600575"/>
          </a:xfrm>
          <a:prstGeom prst="rect">
            <a:avLst/>
          </a:prstGeom>
        </p:spPr>
      </p:pic>
    </p:spTree>
    <p:extLst>
      <p:ext uri="{BB962C8B-B14F-4D97-AF65-F5344CB8AC3E}">
        <p14:creationId xmlns:p14="http://schemas.microsoft.com/office/powerpoint/2010/main" val="1731255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51"/>
            <a:ext cx="10515600" cy="618385"/>
          </a:xfrm>
        </p:spPr>
        <p:txBody>
          <a:bodyPr>
            <a:normAutofit fontScale="90000"/>
          </a:bodyPr>
          <a:lstStyle/>
          <a:p>
            <a:r>
              <a:rPr lang="en-US" dirty="0"/>
              <a:t>STDP mechanism</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25</a:t>
            </a:fld>
            <a:endParaRPr lang="en-US"/>
          </a:p>
        </p:txBody>
      </p:sp>
      <p:pic>
        <p:nvPicPr>
          <p:cNvPr id="6" name="Picture 5"/>
          <p:cNvPicPr>
            <a:picLocks noChangeAspect="1"/>
          </p:cNvPicPr>
          <p:nvPr/>
        </p:nvPicPr>
        <p:blipFill>
          <a:blip r:embed="rId2"/>
          <a:stretch>
            <a:fillRect/>
          </a:stretch>
        </p:blipFill>
        <p:spPr>
          <a:xfrm>
            <a:off x="2008895" y="2345850"/>
            <a:ext cx="5088111" cy="3549512"/>
          </a:xfrm>
          <a:prstGeom prst="rect">
            <a:avLst/>
          </a:prstGeom>
        </p:spPr>
      </p:pic>
      <p:sp>
        <p:nvSpPr>
          <p:cNvPr id="7" name="TextBox 6"/>
          <p:cNvSpPr txBox="1"/>
          <p:nvPr/>
        </p:nvSpPr>
        <p:spPr>
          <a:xfrm>
            <a:off x="2152650" y="594757"/>
            <a:ext cx="8164286"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Location dependent STDP: </a:t>
            </a:r>
            <a:r>
              <a:rPr lang="en-US" sz="2000" dirty="0">
                <a:solidFill>
                  <a:srgbClr val="FF0000"/>
                </a:solidFill>
              </a:rPr>
              <a:t>What can this enable?</a:t>
            </a:r>
          </a:p>
          <a:p>
            <a:pPr marL="285750" indent="-285750">
              <a:buFont typeface="Arial" panose="020B0604020202020204" pitchFamily="34" charset="0"/>
              <a:buChar char="•"/>
            </a:pPr>
            <a:r>
              <a:rPr lang="en-US" sz="2000" dirty="0"/>
              <a:t>Spatial structure dependent learning is possible; </a:t>
            </a:r>
            <a:r>
              <a:rPr lang="en-US" sz="2000" dirty="0">
                <a:solidFill>
                  <a:srgbClr val="FF0000"/>
                </a:solidFill>
              </a:rPr>
              <a:t>How specifically? Observe the STDP pattern and comment;</a:t>
            </a:r>
          </a:p>
          <a:p>
            <a:pPr marL="285750" indent="-285750">
              <a:buFont typeface="Arial" panose="020B0604020202020204" pitchFamily="34" charset="0"/>
              <a:buChar char="•"/>
            </a:pPr>
            <a:r>
              <a:rPr lang="en-US" sz="2000" dirty="0"/>
              <a:t>Proximal pre-neurons produce stronger change with shorter symmetric window; Distal STDP has longer LTD window in time;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mc:AlternateContent xmlns:mc="http://schemas.openxmlformats.org/markup-compatibility/2006" xmlns:a14="http://schemas.microsoft.com/office/drawing/2010/main">
        <mc:Choice Requires="a14">
          <p:sp>
            <p:nvSpPr>
              <p:cNvPr id="8" name="TextBox 7"/>
              <p:cNvSpPr txBox="1"/>
              <p:nvPr/>
            </p:nvSpPr>
            <p:spPr>
              <a:xfrm>
                <a:off x="6905898" y="2991394"/>
                <a:ext cx="3762103" cy="1754326"/>
              </a:xfrm>
              <a:prstGeom prst="rect">
                <a:avLst/>
              </a:prstGeom>
              <a:noFill/>
            </p:spPr>
            <p:txBody>
              <a:bodyPr wrap="square" rtlCol="0">
                <a:spAutoFit/>
              </a:bodyPr>
              <a:lstStyle/>
              <a:p>
                <a:r>
                  <a:rPr lang="en-US" dirty="0"/>
                  <a:t>STDP has many types based on synapse type e.g. </a:t>
                </a:r>
              </a:p>
              <a:p>
                <a:pPr marL="342900" indent="-342900">
                  <a:buFont typeface="+mj-lt"/>
                  <a:buAutoNum type="arabicPeriod"/>
                </a:pPr>
                <a:r>
                  <a:rPr lang="en-US" dirty="0"/>
                  <a:t>excitatory/inhibitory, </a:t>
                </a:r>
              </a:p>
              <a:p>
                <a:pPr marL="342900" indent="-342900">
                  <a:buFont typeface="+mj-lt"/>
                  <a:buAutoNum type="arabicPeriod"/>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𝑡</m:t>
                    </m:r>
                  </m:oMath>
                </a14:m>
                <a:r>
                  <a:rPr lang="en-US" dirty="0"/>
                  <a:t> dependence i.e. window, symmetry</a:t>
                </a:r>
              </a:p>
              <a:p>
                <a:pPr marL="342900" indent="-342900">
                  <a:buFont typeface="+mj-lt"/>
                  <a:buAutoNum type="arabicPeriod"/>
                </a:pPr>
                <a:r>
                  <a:rPr lang="en-US" dirty="0"/>
                  <a:t>Location dependence</a:t>
                </a:r>
              </a:p>
            </p:txBody>
          </p:sp>
        </mc:Choice>
        <mc:Fallback xmlns="">
          <p:sp>
            <p:nvSpPr>
              <p:cNvPr id="8" name="TextBox 7"/>
              <p:cNvSpPr txBox="1">
                <a:spLocks noRot="1" noChangeAspect="1" noMove="1" noResize="1" noEditPoints="1" noAdjustHandles="1" noChangeArrowheads="1" noChangeShapeType="1" noTextEdit="1"/>
              </p:cNvSpPr>
              <p:nvPr/>
            </p:nvSpPr>
            <p:spPr>
              <a:xfrm>
                <a:off x="6905898" y="2991394"/>
                <a:ext cx="3762103" cy="1754326"/>
              </a:xfrm>
              <a:prstGeom prst="rect">
                <a:avLst/>
              </a:prstGeom>
              <a:blipFill>
                <a:blip r:embed="rId3"/>
                <a:stretch>
                  <a:fillRect l="-1459" t="-2091" b="-487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96B9D817-9507-421C-BA15-1C5761A95B9A}"/>
                  </a:ext>
                </a:extLst>
              </p14:cNvPr>
              <p14:cNvContentPartPr/>
              <p14:nvPr/>
            </p14:nvContentPartPr>
            <p14:xfrm>
              <a:off x="3517200" y="3244680"/>
              <a:ext cx="1063800" cy="2023200"/>
            </p14:xfrm>
          </p:contentPart>
        </mc:Choice>
        <mc:Fallback xmlns="">
          <p:pic>
            <p:nvPicPr>
              <p:cNvPr id="9" name="Ink 8">
                <a:extLst>
                  <a:ext uri="{FF2B5EF4-FFF2-40B4-BE49-F238E27FC236}">
                    <a16:creationId xmlns:a16="http://schemas.microsoft.com/office/drawing/2014/main" id="{96B9D817-9507-421C-BA15-1C5761A95B9A}"/>
                  </a:ext>
                </a:extLst>
              </p:cNvPr>
              <p:cNvPicPr/>
              <p:nvPr/>
            </p:nvPicPr>
            <p:blipFill>
              <a:blip r:embed="rId5"/>
              <a:stretch>
                <a:fillRect/>
              </a:stretch>
            </p:blipFill>
            <p:spPr>
              <a:xfrm>
                <a:off x="3507840" y="3235320"/>
                <a:ext cx="1082520" cy="2041920"/>
              </a:xfrm>
              <a:prstGeom prst="rect">
                <a:avLst/>
              </a:prstGeom>
            </p:spPr>
          </p:pic>
        </mc:Fallback>
      </mc:AlternateContent>
    </p:spTree>
    <p:extLst>
      <p:ext uri="{BB962C8B-B14F-4D97-AF65-F5344CB8AC3E}">
        <p14:creationId xmlns:p14="http://schemas.microsoft.com/office/powerpoint/2010/main" val="96959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Back-propagating AP</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26</a:t>
            </a:fld>
            <a:endParaRPr lang="en-US"/>
          </a:p>
        </p:txBody>
      </p:sp>
      <p:pic>
        <p:nvPicPr>
          <p:cNvPr id="6" name="Picture 5"/>
          <p:cNvPicPr>
            <a:picLocks noChangeAspect="1"/>
          </p:cNvPicPr>
          <p:nvPr/>
        </p:nvPicPr>
        <p:blipFill>
          <a:blip r:embed="rId2"/>
          <a:stretch>
            <a:fillRect/>
          </a:stretch>
        </p:blipFill>
        <p:spPr>
          <a:xfrm>
            <a:off x="1422510" y="1729026"/>
            <a:ext cx="9346978" cy="3399949"/>
          </a:xfrm>
          <a:prstGeom prst="rect">
            <a:avLst/>
          </a:prstGeom>
        </p:spPr>
      </p:pic>
    </p:spTree>
    <p:extLst>
      <p:ext uri="{BB962C8B-B14F-4D97-AF65-F5344CB8AC3E}">
        <p14:creationId xmlns:p14="http://schemas.microsoft.com/office/powerpoint/2010/main" val="4251903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6" name="Content Placeholder 5"/>
          <p:cNvSpPr>
            <a:spLocks noGrp="1"/>
          </p:cNvSpPr>
          <p:nvPr>
            <p:ph idx="1"/>
          </p:nvPr>
        </p:nvSpPr>
        <p:spPr/>
        <p:txBody>
          <a:bodyPr>
            <a:normAutofit fontScale="92500" lnSpcReduction="20000"/>
          </a:bodyPr>
          <a:lstStyle/>
          <a:p>
            <a:r>
              <a:rPr lang="en-US" dirty="0"/>
              <a:t>Even simple animals can be trained- behavior modification by Habituation and Sensitization</a:t>
            </a:r>
          </a:p>
          <a:p>
            <a:r>
              <a:rPr lang="en-US" dirty="0"/>
              <a:t>STP: short term changes are &lt;1s </a:t>
            </a:r>
          </a:p>
          <a:p>
            <a:pPr lvl="1"/>
            <a:r>
              <a:rPr lang="en-US" dirty="0"/>
              <a:t>Facilitation &amp; Depression (cf. PTP)</a:t>
            </a:r>
          </a:p>
          <a:p>
            <a:r>
              <a:rPr lang="en-US" dirty="0"/>
              <a:t>LTP: Long term (&gt;1s – years)</a:t>
            </a:r>
          </a:p>
          <a:p>
            <a:pPr lvl="1"/>
            <a:r>
              <a:rPr lang="en-US" dirty="0"/>
              <a:t>caused by various inputs</a:t>
            </a:r>
          </a:p>
          <a:p>
            <a:pPr lvl="1"/>
            <a:r>
              <a:rPr lang="en-US" dirty="0"/>
              <a:t>by HF only, Selective</a:t>
            </a:r>
          </a:p>
          <a:p>
            <a:pPr lvl="1"/>
            <a:r>
              <a:rPr lang="en-US" dirty="0"/>
              <a:t>pre-post coincidental spikes: coincidental  </a:t>
            </a:r>
          </a:p>
          <a:p>
            <a:pPr lvl="1"/>
            <a:r>
              <a:rPr lang="en-US" dirty="0"/>
              <a:t>HF synapse affects LF synapse: associative</a:t>
            </a:r>
          </a:p>
          <a:p>
            <a:r>
              <a:rPr lang="en-US" dirty="0"/>
              <a:t>Neuronal connections change by lack of use / intense usage</a:t>
            </a:r>
          </a:p>
          <a:p>
            <a:r>
              <a:rPr lang="en-US" dirty="0"/>
              <a:t>STDP has various types with </a:t>
            </a:r>
            <a:r>
              <a:rPr lang="en-US" dirty="0" err="1"/>
              <a:t>spatio</a:t>
            </a:r>
            <a:r>
              <a:rPr lang="en-US" dirty="0"/>
              <a:t>-temporal, coincident, associative, selective dependence</a:t>
            </a:r>
          </a:p>
          <a:p>
            <a:endParaRPr lang="en-US" dirty="0"/>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27</a:t>
            </a:fld>
            <a:endParaRPr lang="en-US"/>
          </a:p>
        </p:txBody>
      </p:sp>
    </p:spTree>
    <p:extLst>
      <p:ext uri="{BB962C8B-B14F-4D97-AF65-F5344CB8AC3E}">
        <p14:creationId xmlns:p14="http://schemas.microsoft.com/office/powerpoint/2010/main" val="88734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524000" y="1154239"/>
            <a:ext cx="2295814" cy="2543138"/>
          </a:xfrm>
          <a:prstGeom prst="rect">
            <a:avLst/>
          </a:prstGeom>
        </p:spPr>
      </p:pic>
      <p:pic>
        <p:nvPicPr>
          <p:cNvPr id="13" name="Picture 12"/>
          <p:cNvPicPr>
            <a:picLocks noChangeAspect="1"/>
          </p:cNvPicPr>
          <p:nvPr/>
        </p:nvPicPr>
        <p:blipFill>
          <a:blip r:embed="rId4"/>
          <a:stretch>
            <a:fillRect/>
          </a:stretch>
        </p:blipFill>
        <p:spPr>
          <a:xfrm>
            <a:off x="4177337" y="1207238"/>
            <a:ext cx="2231295" cy="2500125"/>
          </a:xfrm>
          <a:prstGeom prst="rect">
            <a:avLst/>
          </a:prstGeom>
        </p:spPr>
      </p:pic>
      <p:sp>
        <p:nvSpPr>
          <p:cNvPr id="8" name="Title 7"/>
          <p:cNvSpPr>
            <a:spLocks noGrp="1"/>
          </p:cNvSpPr>
          <p:nvPr>
            <p:ph type="title"/>
          </p:nvPr>
        </p:nvSpPr>
        <p:spPr>
          <a:xfrm>
            <a:off x="2030160" y="106787"/>
            <a:ext cx="4060916" cy="748245"/>
          </a:xfrm>
        </p:spPr>
        <p:txBody>
          <a:bodyPr>
            <a:noAutofit/>
          </a:bodyPr>
          <a:lstStyle/>
          <a:p>
            <a:r>
              <a:rPr lang="en-US" sz="3600" dirty="0"/>
              <a:t>Habituation and Sensitization </a:t>
            </a:r>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3</a:t>
            </a:fld>
            <a:endParaRPr lang="en-US"/>
          </a:p>
        </p:txBody>
      </p:sp>
      <p:pic>
        <p:nvPicPr>
          <p:cNvPr id="7" name="Picture 6"/>
          <p:cNvPicPr>
            <a:picLocks noChangeAspect="1"/>
          </p:cNvPicPr>
          <p:nvPr/>
        </p:nvPicPr>
        <p:blipFill rotWithShape="1">
          <a:blip r:embed="rId5"/>
          <a:srcRect r="46739"/>
          <a:stretch/>
        </p:blipFill>
        <p:spPr>
          <a:xfrm>
            <a:off x="6338630" y="1596662"/>
            <a:ext cx="4008149" cy="2841756"/>
          </a:xfrm>
          <a:prstGeom prst="rect">
            <a:avLst/>
          </a:prstGeom>
        </p:spPr>
      </p:pic>
      <p:sp>
        <p:nvSpPr>
          <p:cNvPr id="9" name="Rectangle 8"/>
          <p:cNvSpPr/>
          <p:nvPr/>
        </p:nvSpPr>
        <p:spPr>
          <a:xfrm>
            <a:off x="2720559" y="954726"/>
            <a:ext cx="2202398" cy="369332"/>
          </a:xfrm>
          <a:prstGeom prst="rect">
            <a:avLst/>
          </a:prstGeom>
        </p:spPr>
        <p:txBody>
          <a:bodyPr wrap="none">
            <a:spAutoFit/>
          </a:bodyPr>
          <a:lstStyle/>
          <a:p>
            <a:r>
              <a:rPr lang="en-US" dirty="0"/>
              <a:t>Squire &amp; </a:t>
            </a:r>
            <a:r>
              <a:rPr lang="en-US" dirty="0" err="1"/>
              <a:t>Kandel</a:t>
            </a:r>
            <a:r>
              <a:rPr lang="en-US" dirty="0"/>
              <a:t> 1999</a:t>
            </a:r>
          </a:p>
        </p:txBody>
      </p:sp>
      <p:pic>
        <p:nvPicPr>
          <p:cNvPr id="10" name="Picture 9"/>
          <p:cNvPicPr>
            <a:picLocks noChangeAspect="1"/>
          </p:cNvPicPr>
          <p:nvPr/>
        </p:nvPicPr>
        <p:blipFill>
          <a:blip r:embed="rId6"/>
          <a:stretch>
            <a:fillRect/>
          </a:stretch>
        </p:blipFill>
        <p:spPr>
          <a:xfrm>
            <a:off x="6462555" y="-104715"/>
            <a:ext cx="3760296" cy="1841114"/>
          </a:xfrm>
          <a:prstGeom prst="rect">
            <a:avLst/>
          </a:prstGeom>
        </p:spPr>
      </p:pic>
      <p:pic>
        <p:nvPicPr>
          <p:cNvPr id="12" name="Picture 11"/>
          <p:cNvPicPr>
            <a:picLocks noChangeAspect="1"/>
          </p:cNvPicPr>
          <p:nvPr/>
        </p:nvPicPr>
        <p:blipFill rotWithShape="1">
          <a:blip r:embed="rId5"/>
          <a:srcRect l="53694"/>
          <a:stretch/>
        </p:blipFill>
        <p:spPr>
          <a:xfrm>
            <a:off x="7100385" y="3843561"/>
            <a:ext cx="3484760" cy="2841756"/>
          </a:xfrm>
          <a:prstGeom prst="rect">
            <a:avLst/>
          </a:prstGeom>
        </p:spPr>
      </p:pic>
      <p:sp>
        <p:nvSpPr>
          <p:cNvPr id="14" name="TextBox 13"/>
          <p:cNvSpPr txBox="1"/>
          <p:nvPr/>
        </p:nvSpPr>
        <p:spPr>
          <a:xfrm>
            <a:off x="1522367" y="3605521"/>
            <a:ext cx="56889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Touch (non-noxious experience) causes response reduction i.e. habituation (trial 1-13)</a:t>
            </a:r>
          </a:p>
          <a:p>
            <a:pPr marL="285750" indent="-285750">
              <a:buFont typeface="Arial" panose="020B0604020202020204" pitchFamily="34" charset="0"/>
              <a:buChar char="•"/>
            </a:pPr>
            <a:r>
              <a:rPr lang="en-US" dirty="0"/>
              <a:t>Single shock (noxious experience) + touch (non-noxious experience) increase gill contraction (trial 14) ; But then habituation sets in with 1 hour</a:t>
            </a:r>
          </a:p>
          <a:p>
            <a:pPr marL="285750" indent="-285750">
              <a:buFont typeface="Arial" panose="020B0604020202020204" pitchFamily="34" charset="0"/>
              <a:buChar char="•"/>
            </a:pPr>
            <a:r>
              <a:rPr lang="en-US" dirty="0"/>
              <a:t>4 trains of shocks + touch is remembered for &gt; 7 days</a:t>
            </a:r>
          </a:p>
          <a:p>
            <a:pPr marL="285750" indent="-285750">
              <a:buFont typeface="Arial" panose="020B0604020202020204" pitchFamily="34" charset="0"/>
              <a:buChar char="•"/>
            </a:pPr>
            <a:r>
              <a:rPr lang="en-US" dirty="0"/>
              <a:t>4 trains /day * 4 days is remembered with 5x increase in response</a:t>
            </a:r>
          </a:p>
          <a:p>
            <a:pPr marL="285750" indent="-285750">
              <a:buFont typeface="Arial" panose="020B0604020202020204" pitchFamily="34" charset="0"/>
              <a:buChar char="•"/>
            </a:pPr>
            <a:endParaRPr lang="en-US" dirty="0"/>
          </a:p>
        </p:txBody>
      </p:sp>
      <p:sp>
        <p:nvSpPr>
          <p:cNvPr id="15" name="TextBox 14"/>
          <p:cNvSpPr txBox="1"/>
          <p:nvPr/>
        </p:nvSpPr>
        <p:spPr>
          <a:xfrm>
            <a:off x="8016241" y="2694375"/>
            <a:ext cx="2206611" cy="646331"/>
          </a:xfrm>
          <a:prstGeom prst="rect">
            <a:avLst/>
          </a:prstGeom>
          <a:noFill/>
        </p:spPr>
        <p:txBody>
          <a:bodyPr wrap="square" rtlCol="0">
            <a:spAutoFit/>
          </a:bodyPr>
          <a:lstStyle/>
          <a:p>
            <a:r>
              <a:rPr lang="en-US" dirty="0"/>
              <a:t>Non-noxious touch causes habituation</a:t>
            </a:r>
          </a:p>
        </p:txBody>
      </p:sp>
      <p:sp>
        <p:nvSpPr>
          <p:cNvPr id="17" name="TextBox 16"/>
          <p:cNvSpPr txBox="1"/>
          <p:nvPr/>
        </p:nvSpPr>
        <p:spPr>
          <a:xfrm>
            <a:off x="1606855" y="5761987"/>
            <a:ext cx="5398850" cy="923330"/>
          </a:xfrm>
          <a:prstGeom prst="rect">
            <a:avLst/>
          </a:prstGeom>
          <a:noFill/>
        </p:spPr>
        <p:txBody>
          <a:bodyPr wrap="square" rtlCol="0">
            <a:spAutoFit/>
          </a:bodyPr>
          <a:lstStyle/>
          <a:p>
            <a:r>
              <a:rPr lang="en-US" b="1" dirty="0">
                <a:solidFill>
                  <a:srgbClr val="FFC000"/>
                </a:solidFill>
              </a:rPr>
              <a:t>Harmless experience can be used as trigger to strong response due to noxious short/long memory association even in slugs</a:t>
            </a:r>
          </a:p>
        </p:txBody>
      </p:sp>
    </p:spTree>
    <p:extLst>
      <p:ext uri="{BB962C8B-B14F-4D97-AF65-F5344CB8AC3E}">
        <p14:creationId xmlns:p14="http://schemas.microsoft.com/office/powerpoint/2010/main" val="232252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51214" y="674460"/>
            <a:ext cx="5416277" cy="2528876"/>
          </a:xfrm>
          <a:prstGeom prst="rect">
            <a:avLst/>
          </a:prstGeom>
        </p:spPr>
      </p:pic>
      <p:sp>
        <p:nvSpPr>
          <p:cNvPr id="2" name="Title 1"/>
          <p:cNvSpPr>
            <a:spLocks noGrp="1"/>
          </p:cNvSpPr>
          <p:nvPr>
            <p:ph type="title"/>
          </p:nvPr>
        </p:nvSpPr>
        <p:spPr>
          <a:xfrm>
            <a:off x="838200" y="-3447"/>
            <a:ext cx="10515600" cy="680223"/>
          </a:xfrm>
        </p:spPr>
        <p:txBody>
          <a:bodyPr>
            <a:normAutofit/>
          </a:bodyPr>
          <a:lstStyle/>
          <a:p>
            <a:r>
              <a:rPr lang="en-US" sz="3600" dirty="0"/>
              <a:t>Neuronal re-wiring i.e. synaptic change</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4</a:t>
            </a:fld>
            <a:endParaRPr lang="en-US"/>
          </a:p>
        </p:txBody>
      </p:sp>
      <p:pic>
        <p:nvPicPr>
          <p:cNvPr id="7" name="Picture 6"/>
          <p:cNvPicPr>
            <a:picLocks noChangeAspect="1"/>
          </p:cNvPicPr>
          <p:nvPr/>
        </p:nvPicPr>
        <p:blipFill>
          <a:blip r:embed="rId3"/>
          <a:stretch>
            <a:fillRect/>
          </a:stretch>
        </p:blipFill>
        <p:spPr>
          <a:xfrm>
            <a:off x="1524001" y="3628417"/>
            <a:ext cx="5470705" cy="2874338"/>
          </a:xfrm>
          <a:prstGeom prst="rect">
            <a:avLst/>
          </a:prstGeom>
        </p:spPr>
      </p:pic>
      <p:sp>
        <p:nvSpPr>
          <p:cNvPr id="10" name="TextBox 9"/>
          <p:cNvSpPr txBox="1"/>
          <p:nvPr/>
        </p:nvSpPr>
        <p:spPr>
          <a:xfrm>
            <a:off x="6967491" y="674460"/>
            <a:ext cx="4640900" cy="4247317"/>
          </a:xfrm>
          <a:prstGeom prst="rect">
            <a:avLst/>
          </a:prstGeom>
          <a:noFill/>
        </p:spPr>
        <p:txBody>
          <a:bodyPr wrap="square" rtlCol="0">
            <a:spAutoFit/>
          </a:bodyPr>
          <a:lstStyle/>
          <a:p>
            <a:r>
              <a:rPr lang="en-US" dirty="0"/>
              <a:t>During habituation, the simple neuron circuit consists of </a:t>
            </a:r>
          </a:p>
          <a:p>
            <a:r>
              <a:rPr lang="en-US" dirty="0"/>
              <a:t>(a) Sensor</a:t>
            </a:r>
          </a:p>
          <a:p>
            <a:r>
              <a:rPr lang="en-US" dirty="0"/>
              <a:t>(b) Interneuron</a:t>
            </a:r>
          </a:p>
          <a:p>
            <a:r>
              <a:rPr lang="en-US" dirty="0"/>
              <a:t>(c) Motor</a:t>
            </a:r>
          </a:p>
          <a:p>
            <a:r>
              <a:rPr lang="en-US" dirty="0"/>
              <a:t>This system “tires” out (we will see how later).</a:t>
            </a:r>
          </a:p>
          <a:p>
            <a:r>
              <a:rPr lang="en-US" dirty="0"/>
              <a:t>For training, additional neurons are recruited to increase the response. </a:t>
            </a:r>
          </a:p>
          <a:p>
            <a:r>
              <a:rPr lang="en-US" dirty="0">
                <a:solidFill>
                  <a:srgbClr val="FF0000"/>
                </a:solidFill>
              </a:rPr>
              <a:t>How does tail shock enhance siphon touch based gill withdrawal? </a:t>
            </a:r>
          </a:p>
          <a:p>
            <a:r>
              <a:rPr lang="en-US" dirty="0">
                <a:solidFill>
                  <a:srgbClr val="FF0000"/>
                </a:solidFill>
              </a:rPr>
              <a:t>(a) By using tail neuron spiking to potentiate motor neuron </a:t>
            </a:r>
          </a:p>
          <a:p>
            <a:r>
              <a:rPr lang="en-US" b="1" u="sng" dirty="0">
                <a:solidFill>
                  <a:srgbClr val="FF0000"/>
                </a:solidFill>
              </a:rPr>
              <a:t>OR</a:t>
            </a:r>
          </a:p>
          <a:p>
            <a:r>
              <a:rPr lang="en-US" dirty="0">
                <a:solidFill>
                  <a:srgbClr val="FF0000"/>
                </a:solidFill>
              </a:rPr>
              <a:t>(b) by strengthening siphon skin synapse</a:t>
            </a:r>
          </a:p>
          <a:p>
            <a:pPr marL="342900" indent="-342900">
              <a:buAutoNum type="alphaLcParenBoth"/>
            </a:pPr>
            <a:endParaRPr lang="en-US" dirty="0"/>
          </a:p>
        </p:txBody>
      </p:sp>
      <p:sp>
        <p:nvSpPr>
          <p:cNvPr id="13" name="Oval 12"/>
          <p:cNvSpPr/>
          <p:nvPr/>
        </p:nvSpPr>
        <p:spPr>
          <a:xfrm>
            <a:off x="3754969" y="1363990"/>
            <a:ext cx="532944" cy="4869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983923" y="1386124"/>
            <a:ext cx="390141" cy="4426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7114812" y="4840494"/>
            <a:ext cx="3549512" cy="2018070"/>
          </a:xfrm>
          <a:prstGeom prst="rect">
            <a:avLst/>
          </a:prstGeom>
        </p:spPr>
      </p:pic>
    </p:spTree>
    <p:extLst>
      <p:ext uri="{BB962C8B-B14F-4D97-AF65-F5344CB8AC3E}">
        <p14:creationId xmlns:p14="http://schemas.microsoft.com/office/powerpoint/2010/main" val="332548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49440"/>
            <a:ext cx="10515600" cy="620032"/>
          </a:xfrm>
        </p:spPr>
        <p:txBody>
          <a:bodyPr>
            <a:normAutofit fontScale="90000"/>
          </a:bodyPr>
          <a:lstStyle/>
          <a:p>
            <a:r>
              <a:rPr lang="en-US" dirty="0"/>
              <a:t>Short and Long Term P/D</a:t>
            </a:r>
          </a:p>
        </p:txBody>
      </p:sp>
      <p:sp>
        <p:nvSpPr>
          <p:cNvPr id="7" name="Content Placeholder 6"/>
          <p:cNvSpPr>
            <a:spLocks noGrp="1"/>
          </p:cNvSpPr>
          <p:nvPr>
            <p:ph idx="1"/>
          </p:nvPr>
        </p:nvSpPr>
        <p:spPr>
          <a:xfrm>
            <a:off x="2152650" y="758085"/>
            <a:ext cx="7886700" cy="2102681"/>
          </a:xfrm>
        </p:spPr>
        <p:txBody>
          <a:bodyPr>
            <a:normAutofit fontScale="70000" lnSpcReduction="20000"/>
          </a:bodyPr>
          <a:lstStyle/>
          <a:p>
            <a:r>
              <a:rPr lang="en-US" dirty="0"/>
              <a:t>In short term memory, it is more chemical transient signal based e.g. </a:t>
            </a:r>
          </a:p>
          <a:p>
            <a:r>
              <a:rPr lang="en-US" dirty="0">
                <a:solidFill>
                  <a:srgbClr val="FFC000"/>
                </a:solidFill>
              </a:rPr>
              <a:t>NT depletion will reduce signal</a:t>
            </a:r>
            <a:r>
              <a:rPr lang="en-US" dirty="0">
                <a:solidFill>
                  <a:srgbClr val="00B050"/>
                </a:solidFill>
              </a:rPr>
              <a:t>;  </a:t>
            </a:r>
          </a:p>
          <a:p>
            <a:r>
              <a:rPr lang="en-US" dirty="0">
                <a:solidFill>
                  <a:srgbClr val="00B050"/>
                </a:solidFill>
              </a:rPr>
              <a:t>Increase can be due to more neurons participating</a:t>
            </a:r>
          </a:p>
          <a:p>
            <a:endParaRPr lang="en-US" dirty="0"/>
          </a:p>
          <a:p>
            <a:r>
              <a:rPr lang="en-US" dirty="0"/>
              <a:t>In long term, change in </a:t>
            </a:r>
            <a:r>
              <a:rPr lang="en-US" u="sng" dirty="0">
                <a:solidFill>
                  <a:srgbClr val="00B0F0"/>
                </a:solidFill>
              </a:rPr>
              <a:t>genetic expression </a:t>
            </a:r>
            <a:r>
              <a:rPr lang="en-US" dirty="0"/>
              <a:t>(chemical &amp; structural changes) occur.</a:t>
            </a:r>
          </a:p>
          <a:p>
            <a:endParaRPr lang="en-US" dirty="0"/>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5</a:t>
            </a:fld>
            <a:endParaRPr lang="en-US"/>
          </a:p>
        </p:txBody>
      </p:sp>
      <p:pic>
        <p:nvPicPr>
          <p:cNvPr id="2" name="Picture 1"/>
          <p:cNvPicPr>
            <a:picLocks noChangeAspect="1"/>
          </p:cNvPicPr>
          <p:nvPr/>
        </p:nvPicPr>
        <p:blipFill>
          <a:blip r:embed="rId2"/>
          <a:stretch>
            <a:fillRect/>
          </a:stretch>
        </p:blipFill>
        <p:spPr>
          <a:xfrm>
            <a:off x="2552700" y="3038828"/>
            <a:ext cx="6153150" cy="3829052"/>
          </a:xfrm>
          <a:prstGeom prst="rect">
            <a:avLst/>
          </a:prstGeom>
        </p:spPr>
      </p:pic>
    </p:spTree>
    <p:extLst>
      <p:ext uri="{BB962C8B-B14F-4D97-AF65-F5344CB8AC3E}">
        <p14:creationId xmlns:p14="http://schemas.microsoft.com/office/powerpoint/2010/main" val="208105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8" y="75472"/>
            <a:ext cx="4408714" cy="547097"/>
          </a:xfrm>
        </p:spPr>
        <p:txBody>
          <a:bodyPr>
            <a:normAutofit fontScale="90000"/>
          </a:bodyPr>
          <a:lstStyle/>
          <a:p>
            <a:r>
              <a:rPr lang="en-US" dirty="0"/>
              <a:t>Short Term Memory</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6</a:t>
            </a:fld>
            <a:endParaRPr lang="en-US"/>
          </a:p>
        </p:txBody>
      </p:sp>
      <p:pic>
        <p:nvPicPr>
          <p:cNvPr id="6" name="Picture 5"/>
          <p:cNvPicPr>
            <a:picLocks noChangeAspect="1"/>
          </p:cNvPicPr>
          <p:nvPr/>
        </p:nvPicPr>
        <p:blipFill>
          <a:blip r:embed="rId2"/>
          <a:stretch>
            <a:fillRect/>
          </a:stretch>
        </p:blipFill>
        <p:spPr>
          <a:xfrm>
            <a:off x="4647656" y="248191"/>
            <a:ext cx="5982789" cy="4892424"/>
          </a:xfrm>
          <a:prstGeom prst="rect">
            <a:avLst/>
          </a:prstGeom>
        </p:spPr>
      </p:pic>
      <p:sp>
        <p:nvSpPr>
          <p:cNvPr id="7" name="TextBox 6"/>
          <p:cNvSpPr txBox="1"/>
          <p:nvPr/>
        </p:nvSpPr>
        <p:spPr>
          <a:xfrm>
            <a:off x="1524001" y="600893"/>
            <a:ext cx="3435531" cy="5816977"/>
          </a:xfrm>
          <a:prstGeom prst="rect">
            <a:avLst/>
          </a:prstGeom>
          <a:noFill/>
        </p:spPr>
        <p:txBody>
          <a:bodyPr wrap="square" rtlCol="0">
            <a:spAutoFit/>
          </a:bodyPr>
          <a:lstStyle/>
          <a:p>
            <a:r>
              <a:rPr lang="en-US" sz="1550" dirty="0">
                <a:solidFill>
                  <a:schemeClr val="accent1">
                    <a:lumMod val="60000"/>
                    <a:lumOff val="40000"/>
                  </a:schemeClr>
                </a:solidFill>
              </a:rPr>
              <a:t> Serotonin released by the </a:t>
            </a:r>
            <a:r>
              <a:rPr lang="en-US" sz="1550" dirty="0" err="1">
                <a:solidFill>
                  <a:schemeClr val="accent1">
                    <a:lumMod val="60000"/>
                    <a:lumOff val="40000"/>
                  </a:schemeClr>
                </a:solidFill>
              </a:rPr>
              <a:t>facilitatory</a:t>
            </a:r>
            <a:r>
              <a:rPr lang="en-US" sz="1550" dirty="0">
                <a:solidFill>
                  <a:schemeClr val="accent1">
                    <a:lumMod val="60000"/>
                    <a:lumOff val="40000"/>
                  </a:schemeClr>
                </a:solidFill>
              </a:rPr>
              <a:t> interneurons binds to G-</a:t>
            </a:r>
            <a:r>
              <a:rPr lang="en-US" sz="1550" dirty="0" err="1">
                <a:solidFill>
                  <a:schemeClr val="accent1">
                    <a:lumMod val="60000"/>
                    <a:lumOff val="40000"/>
                  </a:schemeClr>
                </a:solidFill>
              </a:rPr>
              <a:t>proteincoupled</a:t>
            </a:r>
            <a:r>
              <a:rPr lang="en-US" sz="1550" dirty="0">
                <a:solidFill>
                  <a:schemeClr val="accent1">
                    <a:lumMod val="60000"/>
                    <a:lumOff val="40000"/>
                  </a:schemeClr>
                </a:solidFill>
              </a:rPr>
              <a:t> receptors on the presynaptic terminals of the siphon sensory neurons (</a:t>
            </a:r>
            <a:r>
              <a:rPr lang="en-US" sz="1550" b="1" u="sng" dirty="0">
                <a:solidFill>
                  <a:schemeClr val="accent1">
                    <a:lumMod val="60000"/>
                    <a:lumOff val="40000"/>
                  </a:schemeClr>
                </a:solidFill>
              </a:rPr>
              <a:t>step 1</a:t>
            </a:r>
            <a:r>
              <a:rPr lang="en-US" sz="1550" dirty="0">
                <a:solidFill>
                  <a:schemeClr val="accent1">
                    <a:lumMod val="60000"/>
                    <a:lumOff val="40000"/>
                  </a:schemeClr>
                </a:solidFill>
              </a:rPr>
              <a:t>), </a:t>
            </a:r>
          </a:p>
          <a:p>
            <a:r>
              <a:rPr lang="en-US" sz="1550" dirty="0">
                <a:solidFill>
                  <a:schemeClr val="accent6">
                    <a:lumMod val="60000"/>
                    <a:lumOff val="40000"/>
                  </a:schemeClr>
                </a:solidFill>
              </a:rPr>
              <a:t>which stimulates production of the second messenger, </a:t>
            </a:r>
            <a:r>
              <a:rPr lang="en-US" sz="1550" dirty="0" err="1">
                <a:solidFill>
                  <a:schemeClr val="accent6">
                    <a:lumMod val="60000"/>
                    <a:lumOff val="40000"/>
                  </a:schemeClr>
                </a:solidFill>
              </a:rPr>
              <a:t>cAMP</a:t>
            </a:r>
            <a:r>
              <a:rPr lang="en-US" sz="1550" dirty="0">
                <a:solidFill>
                  <a:schemeClr val="accent6">
                    <a:lumMod val="60000"/>
                    <a:lumOff val="40000"/>
                  </a:schemeClr>
                </a:solidFill>
              </a:rPr>
              <a:t> (</a:t>
            </a:r>
            <a:r>
              <a:rPr lang="en-US" sz="1550" b="1" u="sng" dirty="0">
                <a:solidFill>
                  <a:schemeClr val="accent6">
                    <a:lumMod val="60000"/>
                    <a:lumOff val="40000"/>
                  </a:schemeClr>
                </a:solidFill>
              </a:rPr>
              <a:t>step 2</a:t>
            </a:r>
            <a:r>
              <a:rPr lang="en-US" sz="1550" dirty="0">
                <a:solidFill>
                  <a:schemeClr val="accent6">
                    <a:lumMod val="60000"/>
                    <a:lumOff val="40000"/>
                  </a:schemeClr>
                </a:solidFill>
              </a:rPr>
              <a:t>).</a:t>
            </a:r>
          </a:p>
          <a:p>
            <a:r>
              <a:rPr lang="en-US" sz="1550" dirty="0">
                <a:solidFill>
                  <a:schemeClr val="accent6">
                    <a:lumMod val="60000"/>
                    <a:lumOff val="40000"/>
                  </a:schemeClr>
                </a:solidFill>
              </a:rPr>
              <a:t> </a:t>
            </a:r>
            <a:r>
              <a:rPr lang="en-US" sz="1550" dirty="0" err="1">
                <a:solidFill>
                  <a:schemeClr val="accent1">
                    <a:lumMod val="60000"/>
                    <a:lumOff val="40000"/>
                  </a:schemeClr>
                </a:solidFill>
              </a:rPr>
              <a:t>cAMP</a:t>
            </a:r>
            <a:r>
              <a:rPr lang="en-US" sz="1550" dirty="0">
                <a:solidFill>
                  <a:schemeClr val="accent1">
                    <a:lumMod val="60000"/>
                    <a:lumOff val="40000"/>
                  </a:schemeClr>
                </a:solidFill>
              </a:rPr>
              <a:t> binds to the regulatory subunits of protein kinase A (PKA; </a:t>
            </a:r>
            <a:r>
              <a:rPr lang="en-US" sz="1550" b="1" u="sng" dirty="0">
                <a:solidFill>
                  <a:schemeClr val="accent1">
                    <a:lumMod val="60000"/>
                    <a:lumOff val="40000"/>
                  </a:schemeClr>
                </a:solidFill>
              </a:rPr>
              <a:t>step 3</a:t>
            </a:r>
            <a:r>
              <a:rPr lang="en-US" sz="1550" dirty="0">
                <a:solidFill>
                  <a:schemeClr val="accent1">
                    <a:lumMod val="60000"/>
                    <a:lumOff val="40000"/>
                  </a:schemeClr>
                </a:solidFill>
              </a:rPr>
              <a:t>), </a:t>
            </a:r>
          </a:p>
          <a:p>
            <a:r>
              <a:rPr lang="en-US" sz="1550" dirty="0">
                <a:solidFill>
                  <a:schemeClr val="accent6">
                    <a:lumMod val="60000"/>
                    <a:lumOff val="40000"/>
                  </a:schemeClr>
                </a:solidFill>
              </a:rPr>
              <a:t>liberating catalytic subunits of </a:t>
            </a:r>
            <a:r>
              <a:rPr lang="en-US" sz="1550" dirty="0" err="1">
                <a:solidFill>
                  <a:schemeClr val="accent6">
                    <a:lumMod val="60000"/>
                    <a:lumOff val="40000"/>
                  </a:schemeClr>
                </a:solidFill>
              </a:rPr>
              <a:t>PKAthat</a:t>
            </a:r>
            <a:r>
              <a:rPr lang="en-US" sz="1550" dirty="0">
                <a:solidFill>
                  <a:schemeClr val="accent6">
                    <a:lumMod val="60000"/>
                    <a:lumOff val="40000"/>
                  </a:schemeClr>
                </a:solidFill>
              </a:rPr>
              <a:t> are then able to phosphorylate several proteins, probably including K+ channels (</a:t>
            </a:r>
            <a:r>
              <a:rPr lang="en-US" sz="1550" b="1" u="sng" dirty="0">
                <a:solidFill>
                  <a:schemeClr val="accent6">
                    <a:lumMod val="60000"/>
                    <a:lumOff val="40000"/>
                  </a:schemeClr>
                </a:solidFill>
              </a:rPr>
              <a:t>step 4</a:t>
            </a:r>
            <a:r>
              <a:rPr lang="en-US" sz="1550" dirty="0">
                <a:solidFill>
                  <a:schemeClr val="accent6">
                    <a:lumMod val="60000"/>
                    <a:lumOff val="40000"/>
                  </a:schemeClr>
                </a:solidFill>
              </a:rPr>
              <a:t>). </a:t>
            </a:r>
          </a:p>
          <a:p>
            <a:r>
              <a:rPr lang="en-US" sz="1550" dirty="0">
                <a:solidFill>
                  <a:schemeClr val="accent1">
                    <a:lumMod val="60000"/>
                    <a:lumOff val="40000"/>
                  </a:schemeClr>
                </a:solidFill>
              </a:rPr>
              <a:t>The net effect of the action of </a:t>
            </a:r>
            <a:r>
              <a:rPr lang="en-US" sz="1550" dirty="0" err="1">
                <a:solidFill>
                  <a:schemeClr val="accent1">
                    <a:lumMod val="60000"/>
                    <a:lumOff val="40000"/>
                  </a:schemeClr>
                </a:solidFill>
              </a:rPr>
              <a:t>PKAis</a:t>
            </a:r>
            <a:r>
              <a:rPr lang="en-US" sz="1550" dirty="0">
                <a:solidFill>
                  <a:schemeClr val="accent1">
                    <a:lumMod val="60000"/>
                    <a:lumOff val="40000"/>
                  </a:schemeClr>
                </a:solidFill>
              </a:rPr>
              <a:t> to reduce the probability that the K+ channels open during a presynaptic action potential. This effect prolongs the presynaptic action potential, thereby opening more presynaptic Ca2+ channels (</a:t>
            </a:r>
            <a:r>
              <a:rPr lang="en-US" sz="1550" b="1" u="sng" dirty="0">
                <a:solidFill>
                  <a:schemeClr val="accent1">
                    <a:lumMod val="60000"/>
                    <a:lumOff val="40000"/>
                  </a:schemeClr>
                </a:solidFill>
              </a:rPr>
              <a:t>step 5</a:t>
            </a:r>
            <a:r>
              <a:rPr lang="en-US" sz="1550" dirty="0">
                <a:solidFill>
                  <a:schemeClr val="accent6">
                    <a:lumMod val="60000"/>
                    <a:lumOff val="40000"/>
                  </a:schemeClr>
                </a:solidFill>
              </a:rPr>
              <a:t>). </a:t>
            </a:r>
          </a:p>
          <a:p>
            <a:r>
              <a:rPr lang="en-US" sz="1550" dirty="0">
                <a:solidFill>
                  <a:schemeClr val="accent6">
                    <a:lumMod val="60000"/>
                    <a:lumOff val="40000"/>
                  </a:schemeClr>
                </a:solidFill>
              </a:rPr>
              <a:t>Finally, the enhanced influx of Ca2+ into the presynaptic terminals increases the amount of transmitter released onto motor neurons during a sensory neuron action potential (</a:t>
            </a:r>
            <a:r>
              <a:rPr lang="en-US" sz="1550" b="1" u="sng" dirty="0">
                <a:solidFill>
                  <a:schemeClr val="accent6">
                    <a:lumMod val="60000"/>
                    <a:lumOff val="40000"/>
                  </a:schemeClr>
                </a:solidFill>
              </a:rPr>
              <a:t>step 6</a:t>
            </a:r>
            <a:r>
              <a:rPr lang="en-US" sz="1550" dirty="0">
                <a:solidFill>
                  <a:schemeClr val="accent6">
                    <a:lumMod val="60000"/>
                    <a:lumOff val="40000"/>
                  </a:schemeClr>
                </a:solidFill>
              </a:rPr>
              <a:t>).</a:t>
            </a:r>
          </a:p>
        </p:txBody>
      </p:sp>
      <p:sp>
        <p:nvSpPr>
          <p:cNvPr id="8" name="TextBox 7"/>
          <p:cNvSpPr txBox="1"/>
          <p:nvPr/>
        </p:nvSpPr>
        <p:spPr>
          <a:xfrm>
            <a:off x="5263232" y="5031651"/>
            <a:ext cx="6910838" cy="1200329"/>
          </a:xfrm>
          <a:prstGeom prst="rect">
            <a:avLst/>
          </a:prstGeom>
          <a:noFill/>
        </p:spPr>
        <p:txBody>
          <a:bodyPr wrap="square" rtlCol="0">
            <a:spAutoFit/>
          </a:bodyPr>
          <a:lstStyle/>
          <a:p>
            <a:r>
              <a:rPr lang="en-US" dirty="0">
                <a:solidFill>
                  <a:srgbClr val="00B0F0"/>
                </a:solidFill>
              </a:rPr>
              <a:t>Chemicals (</a:t>
            </a:r>
            <a:r>
              <a:rPr lang="en-US" dirty="0" err="1">
                <a:solidFill>
                  <a:srgbClr val="00B0F0"/>
                </a:solidFill>
              </a:rPr>
              <a:t>Seratonin</a:t>
            </a:r>
            <a:r>
              <a:rPr lang="en-US" dirty="0">
                <a:solidFill>
                  <a:srgbClr val="00B0F0"/>
                </a:solidFill>
              </a:rPr>
              <a:t>) from Facilitatory neurons prevent K channel opening; </a:t>
            </a:r>
            <a:r>
              <a:rPr lang="en-US" dirty="0">
                <a:solidFill>
                  <a:srgbClr val="00B050"/>
                </a:solidFill>
              </a:rPr>
              <a:t>This prolongs AP to cause more Ca to come in; </a:t>
            </a:r>
            <a:r>
              <a:rPr lang="en-US" dirty="0"/>
              <a:t> </a:t>
            </a:r>
          </a:p>
          <a:p>
            <a:r>
              <a:rPr lang="en-US" dirty="0">
                <a:solidFill>
                  <a:srgbClr val="00B0F0"/>
                </a:solidFill>
              </a:rPr>
              <a:t>This causes prolonged NT release; </a:t>
            </a:r>
          </a:p>
          <a:p>
            <a:r>
              <a:rPr lang="en-US" dirty="0">
                <a:solidFill>
                  <a:srgbClr val="00B0F0"/>
                </a:solidFill>
              </a:rPr>
              <a:t>[</a:t>
            </a:r>
            <a:r>
              <a:rPr lang="en-US" dirty="0">
                <a:solidFill>
                  <a:srgbClr val="00B050"/>
                </a:solidFill>
              </a:rPr>
              <a:t>Ca] increase is progressive.</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8ABAEFD-168C-4199-8778-3B02D79682B0}"/>
                  </a:ext>
                </a:extLst>
              </p14:cNvPr>
              <p14:cNvContentPartPr/>
              <p14:nvPr/>
            </p14:nvContentPartPr>
            <p14:xfrm>
              <a:off x="9095400" y="242280"/>
              <a:ext cx="527400" cy="394200"/>
            </p14:xfrm>
          </p:contentPart>
        </mc:Choice>
        <mc:Fallback xmlns="">
          <p:pic>
            <p:nvPicPr>
              <p:cNvPr id="10" name="Ink 9">
                <a:extLst>
                  <a:ext uri="{FF2B5EF4-FFF2-40B4-BE49-F238E27FC236}">
                    <a16:creationId xmlns:a16="http://schemas.microsoft.com/office/drawing/2014/main" id="{B8ABAEFD-168C-4199-8778-3B02D79682B0}"/>
                  </a:ext>
                </a:extLst>
              </p:cNvPr>
              <p:cNvPicPr/>
              <p:nvPr/>
            </p:nvPicPr>
            <p:blipFill>
              <a:blip r:embed="rId6"/>
              <a:stretch>
                <a:fillRect/>
              </a:stretch>
            </p:blipFill>
            <p:spPr>
              <a:xfrm>
                <a:off x="9086040" y="232920"/>
                <a:ext cx="546120" cy="412920"/>
              </a:xfrm>
              <a:prstGeom prst="rect">
                <a:avLst/>
              </a:prstGeom>
            </p:spPr>
          </p:pic>
        </mc:Fallback>
      </mc:AlternateContent>
    </p:spTree>
    <p:extLst>
      <p:ext uri="{BB962C8B-B14F-4D97-AF65-F5344CB8AC3E}">
        <p14:creationId xmlns:p14="http://schemas.microsoft.com/office/powerpoint/2010/main" val="14447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9"/>
            <a:ext cx="10515600" cy="680223"/>
          </a:xfrm>
        </p:spPr>
        <p:txBody>
          <a:bodyPr>
            <a:normAutofit fontScale="90000"/>
          </a:bodyPr>
          <a:lstStyle/>
          <a:p>
            <a:r>
              <a:rPr lang="en-US" dirty="0"/>
              <a:t>Short Term Plasticity (STP)</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7</a:t>
            </a:fld>
            <a:endParaRPr lang="en-US"/>
          </a:p>
        </p:txBody>
      </p:sp>
      <p:pic>
        <p:nvPicPr>
          <p:cNvPr id="6" name="Picture 5"/>
          <p:cNvPicPr>
            <a:picLocks noChangeAspect="1"/>
          </p:cNvPicPr>
          <p:nvPr/>
        </p:nvPicPr>
        <p:blipFill>
          <a:blip r:embed="rId3"/>
          <a:stretch>
            <a:fillRect/>
          </a:stretch>
        </p:blipFill>
        <p:spPr>
          <a:xfrm>
            <a:off x="2552700" y="3179375"/>
            <a:ext cx="7009448" cy="3111818"/>
          </a:xfrm>
          <a:prstGeom prst="rect">
            <a:avLst/>
          </a:prstGeom>
        </p:spPr>
      </p:pic>
      <p:pic>
        <p:nvPicPr>
          <p:cNvPr id="7" name="Picture 6"/>
          <p:cNvPicPr>
            <a:picLocks noChangeAspect="1"/>
          </p:cNvPicPr>
          <p:nvPr/>
        </p:nvPicPr>
        <p:blipFill>
          <a:blip r:embed="rId4"/>
          <a:stretch>
            <a:fillRect/>
          </a:stretch>
        </p:blipFill>
        <p:spPr>
          <a:xfrm>
            <a:off x="2345772" y="639560"/>
            <a:ext cx="4156364" cy="2658341"/>
          </a:xfrm>
          <a:prstGeom prst="rect">
            <a:avLst/>
          </a:prstGeom>
        </p:spPr>
      </p:pic>
      <p:sp>
        <p:nvSpPr>
          <p:cNvPr id="8" name="TextBox 7"/>
          <p:cNvSpPr txBox="1"/>
          <p:nvPr/>
        </p:nvSpPr>
        <p:spPr>
          <a:xfrm>
            <a:off x="3176681" y="6155005"/>
            <a:ext cx="1554480" cy="369332"/>
          </a:xfrm>
          <a:prstGeom prst="rect">
            <a:avLst/>
          </a:prstGeom>
          <a:noFill/>
        </p:spPr>
        <p:txBody>
          <a:bodyPr wrap="square" rtlCol="0">
            <a:spAutoFit/>
          </a:bodyPr>
          <a:lstStyle/>
          <a:p>
            <a:r>
              <a:rPr lang="en-US" dirty="0"/>
              <a:t>Ca build up</a:t>
            </a:r>
          </a:p>
        </p:txBody>
      </p:sp>
      <p:sp>
        <p:nvSpPr>
          <p:cNvPr id="9" name="TextBox 8"/>
          <p:cNvSpPr txBox="1"/>
          <p:nvPr/>
        </p:nvSpPr>
        <p:spPr>
          <a:xfrm>
            <a:off x="4639720" y="6176744"/>
            <a:ext cx="2912560" cy="369332"/>
          </a:xfrm>
          <a:prstGeom prst="rect">
            <a:avLst/>
          </a:prstGeom>
          <a:noFill/>
        </p:spPr>
        <p:txBody>
          <a:bodyPr wrap="square" rtlCol="0">
            <a:spAutoFit/>
          </a:bodyPr>
          <a:lstStyle/>
          <a:p>
            <a:r>
              <a:rPr lang="en-US" dirty="0"/>
              <a:t>NT exhaustion/post synapse </a:t>
            </a:r>
          </a:p>
        </p:txBody>
      </p:sp>
      <p:sp>
        <p:nvSpPr>
          <p:cNvPr id="10" name="TextBox 9"/>
          <p:cNvSpPr txBox="1"/>
          <p:nvPr/>
        </p:nvSpPr>
        <p:spPr>
          <a:xfrm>
            <a:off x="8026765" y="6129544"/>
            <a:ext cx="2540317" cy="369332"/>
          </a:xfrm>
          <a:prstGeom prst="rect">
            <a:avLst/>
          </a:prstGeom>
          <a:noFill/>
        </p:spPr>
        <p:txBody>
          <a:bodyPr wrap="square" rtlCol="0">
            <a:spAutoFit/>
          </a:bodyPr>
          <a:lstStyle/>
          <a:p>
            <a:r>
              <a:rPr lang="en-US" dirty="0"/>
              <a:t>PTP – stronger synapse</a:t>
            </a:r>
          </a:p>
        </p:txBody>
      </p:sp>
      <p:sp>
        <p:nvSpPr>
          <p:cNvPr id="11" name="TextBox 10"/>
          <p:cNvSpPr txBox="1"/>
          <p:nvPr/>
        </p:nvSpPr>
        <p:spPr>
          <a:xfrm>
            <a:off x="5455920" y="4036423"/>
            <a:ext cx="1489166" cy="369332"/>
          </a:xfrm>
          <a:prstGeom prst="rect">
            <a:avLst/>
          </a:prstGeom>
          <a:noFill/>
        </p:spPr>
        <p:txBody>
          <a:bodyPr wrap="square" rtlCol="0">
            <a:spAutoFit/>
          </a:bodyPr>
          <a:lstStyle/>
          <a:p>
            <a:r>
              <a:rPr lang="en-US" dirty="0"/>
              <a:t>HF: 250Hz</a:t>
            </a:r>
          </a:p>
        </p:txBody>
      </p:sp>
      <p:sp>
        <p:nvSpPr>
          <p:cNvPr id="12" name="TextBox 11"/>
          <p:cNvSpPr txBox="1"/>
          <p:nvPr/>
        </p:nvSpPr>
        <p:spPr>
          <a:xfrm>
            <a:off x="6502136" y="1293937"/>
            <a:ext cx="4124130" cy="1477328"/>
          </a:xfrm>
          <a:prstGeom prst="rect">
            <a:avLst/>
          </a:prstGeom>
          <a:noFill/>
        </p:spPr>
        <p:txBody>
          <a:bodyPr wrap="square" rtlCol="0">
            <a:spAutoFit/>
          </a:bodyPr>
          <a:lstStyle/>
          <a:p>
            <a:r>
              <a:rPr lang="en-US" b="1" dirty="0"/>
              <a:t>10-100 Millisecond </a:t>
            </a:r>
            <a:r>
              <a:rPr lang="en-US" dirty="0"/>
              <a:t>timescale EPP sensitization : Facilitation and Depression</a:t>
            </a:r>
          </a:p>
          <a:p>
            <a:endParaRPr lang="en-US" dirty="0"/>
          </a:p>
          <a:p>
            <a:r>
              <a:rPr lang="en-US" b="1" dirty="0"/>
              <a:t>1-10 Minutes timescale</a:t>
            </a:r>
            <a:r>
              <a:rPr lang="en-US" dirty="0"/>
              <a:t> EPP sensitization: Post Tetanic Potentiation </a:t>
            </a:r>
          </a:p>
        </p:txBody>
      </p:sp>
      <p:sp>
        <p:nvSpPr>
          <p:cNvPr id="13" name="Rectangle 12"/>
          <p:cNvSpPr/>
          <p:nvPr/>
        </p:nvSpPr>
        <p:spPr>
          <a:xfrm>
            <a:off x="8856298" y="728456"/>
            <a:ext cx="1683025" cy="369332"/>
          </a:xfrm>
          <a:prstGeom prst="rect">
            <a:avLst/>
          </a:prstGeom>
        </p:spPr>
        <p:txBody>
          <a:bodyPr wrap="none">
            <a:spAutoFit/>
          </a:bodyPr>
          <a:lstStyle/>
          <a:p>
            <a:r>
              <a:rPr lang="en-US" dirty="0"/>
              <a:t>After Katz, 1966</a:t>
            </a:r>
          </a:p>
        </p:txBody>
      </p:sp>
      <p:sp>
        <p:nvSpPr>
          <p:cNvPr id="14" name="Rectangle 13"/>
          <p:cNvSpPr/>
          <p:nvPr/>
        </p:nvSpPr>
        <p:spPr>
          <a:xfrm>
            <a:off x="5198645" y="689928"/>
            <a:ext cx="2640531" cy="369332"/>
          </a:xfrm>
          <a:prstGeom prst="rect">
            <a:avLst/>
          </a:prstGeom>
        </p:spPr>
        <p:txBody>
          <a:bodyPr wrap="none">
            <a:spAutoFit/>
          </a:bodyPr>
          <a:lstStyle/>
          <a:p>
            <a:r>
              <a:rPr lang="en-US" dirty="0"/>
              <a:t>at neuromuscular synapse</a:t>
            </a:r>
          </a:p>
        </p:txBody>
      </p:sp>
    </p:spTree>
    <p:extLst>
      <p:ext uri="{BB962C8B-B14F-4D97-AF65-F5344CB8AC3E}">
        <p14:creationId xmlns:p14="http://schemas.microsoft.com/office/powerpoint/2010/main" val="145187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62"/>
            <a:ext cx="10515600" cy="680224"/>
          </a:xfrm>
        </p:spPr>
        <p:txBody>
          <a:bodyPr>
            <a:normAutofit/>
          </a:bodyPr>
          <a:lstStyle/>
          <a:p>
            <a:r>
              <a:rPr lang="en-US" sz="3600" dirty="0"/>
              <a:t>Origin of Short term P/D: Not permanent</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8</a:t>
            </a:fld>
            <a:endParaRPr lang="en-US"/>
          </a:p>
        </p:txBody>
      </p:sp>
      <p:pic>
        <p:nvPicPr>
          <p:cNvPr id="6" name="Picture 5"/>
          <p:cNvPicPr>
            <a:picLocks noChangeAspect="1"/>
          </p:cNvPicPr>
          <p:nvPr/>
        </p:nvPicPr>
        <p:blipFill>
          <a:blip r:embed="rId2"/>
          <a:stretch>
            <a:fillRect/>
          </a:stretch>
        </p:blipFill>
        <p:spPr>
          <a:xfrm>
            <a:off x="2268224" y="3651367"/>
            <a:ext cx="2626352" cy="1896413"/>
          </a:xfrm>
          <a:prstGeom prst="rect">
            <a:avLst/>
          </a:prstGeom>
        </p:spPr>
      </p:pic>
      <p:pic>
        <p:nvPicPr>
          <p:cNvPr id="7" name="Picture 6"/>
          <p:cNvPicPr>
            <a:picLocks noChangeAspect="1"/>
          </p:cNvPicPr>
          <p:nvPr/>
        </p:nvPicPr>
        <p:blipFill>
          <a:blip r:embed="rId3"/>
          <a:stretch>
            <a:fillRect/>
          </a:stretch>
        </p:blipFill>
        <p:spPr>
          <a:xfrm>
            <a:off x="2045097" y="816265"/>
            <a:ext cx="2707934" cy="2101797"/>
          </a:xfrm>
          <a:prstGeom prst="rect">
            <a:avLst/>
          </a:prstGeom>
        </p:spPr>
      </p:pic>
      <p:pic>
        <p:nvPicPr>
          <p:cNvPr id="8" name="Picture 7"/>
          <p:cNvPicPr>
            <a:picLocks noChangeAspect="1"/>
          </p:cNvPicPr>
          <p:nvPr/>
        </p:nvPicPr>
        <p:blipFill>
          <a:blip r:embed="rId4"/>
          <a:stretch>
            <a:fillRect/>
          </a:stretch>
        </p:blipFill>
        <p:spPr>
          <a:xfrm>
            <a:off x="6818719" y="752746"/>
            <a:ext cx="2534752" cy="2164773"/>
          </a:xfrm>
          <a:prstGeom prst="rect">
            <a:avLst/>
          </a:prstGeom>
        </p:spPr>
      </p:pic>
      <p:pic>
        <p:nvPicPr>
          <p:cNvPr id="9" name="Picture 8"/>
          <p:cNvPicPr>
            <a:picLocks noChangeAspect="1"/>
          </p:cNvPicPr>
          <p:nvPr/>
        </p:nvPicPr>
        <p:blipFill>
          <a:blip r:embed="rId5"/>
          <a:stretch>
            <a:fillRect/>
          </a:stretch>
        </p:blipFill>
        <p:spPr>
          <a:xfrm>
            <a:off x="6818720" y="3651367"/>
            <a:ext cx="2495393" cy="2117541"/>
          </a:xfrm>
          <a:prstGeom prst="rect">
            <a:avLst/>
          </a:prstGeom>
        </p:spPr>
      </p:pic>
      <p:sp>
        <p:nvSpPr>
          <p:cNvPr id="10" name="TextBox 9"/>
          <p:cNvSpPr txBox="1"/>
          <p:nvPr/>
        </p:nvSpPr>
        <p:spPr>
          <a:xfrm>
            <a:off x="2032393" y="5768277"/>
            <a:ext cx="3561116" cy="646331"/>
          </a:xfrm>
          <a:prstGeom prst="rect">
            <a:avLst/>
          </a:prstGeom>
          <a:noFill/>
        </p:spPr>
        <p:txBody>
          <a:bodyPr wrap="square" rtlCol="0">
            <a:spAutoFit/>
          </a:bodyPr>
          <a:lstStyle/>
          <a:p>
            <a:r>
              <a:rPr lang="en-US" dirty="0"/>
              <a:t>NT vesicles are depleted with longer repeated firing</a:t>
            </a:r>
          </a:p>
        </p:txBody>
      </p:sp>
      <p:sp>
        <p:nvSpPr>
          <p:cNvPr id="11" name="TextBox 10"/>
          <p:cNvSpPr txBox="1"/>
          <p:nvPr/>
        </p:nvSpPr>
        <p:spPr>
          <a:xfrm>
            <a:off x="1945745" y="2969124"/>
            <a:ext cx="3647765" cy="646331"/>
          </a:xfrm>
          <a:prstGeom prst="rect">
            <a:avLst/>
          </a:prstGeom>
          <a:noFill/>
        </p:spPr>
        <p:txBody>
          <a:bodyPr wrap="square" rtlCol="0">
            <a:spAutoFit/>
          </a:bodyPr>
          <a:lstStyle/>
          <a:p>
            <a:r>
              <a:rPr lang="en-US" dirty="0"/>
              <a:t>Ca enhancement with initial repeated firing</a:t>
            </a:r>
          </a:p>
        </p:txBody>
      </p:sp>
      <p:sp>
        <p:nvSpPr>
          <p:cNvPr id="12" name="TextBox 11"/>
          <p:cNvSpPr txBox="1"/>
          <p:nvPr/>
        </p:nvSpPr>
        <p:spPr>
          <a:xfrm>
            <a:off x="6513391" y="2917519"/>
            <a:ext cx="3647765" cy="646331"/>
          </a:xfrm>
          <a:prstGeom prst="rect">
            <a:avLst/>
          </a:prstGeom>
          <a:noFill/>
        </p:spPr>
        <p:txBody>
          <a:bodyPr wrap="square" rtlCol="0">
            <a:spAutoFit/>
          </a:bodyPr>
          <a:lstStyle/>
          <a:p>
            <a:r>
              <a:rPr lang="en-US" dirty="0"/>
              <a:t>Channels become unresponsive (‘’tired’’)</a:t>
            </a:r>
          </a:p>
        </p:txBody>
      </p:sp>
      <p:sp>
        <p:nvSpPr>
          <p:cNvPr id="13" name="TextBox 12"/>
          <p:cNvSpPr txBox="1"/>
          <p:nvPr/>
        </p:nvSpPr>
        <p:spPr>
          <a:xfrm>
            <a:off x="6513391" y="5759911"/>
            <a:ext cx="3647765" cy="646331"/>
          </a:xfrm>
          <a:prstGeom prst="rect">
            <a:avLst/>
          </a:prstGeom>
          <a:noFill/>
        </p:spPr>
        <p:txBody>
          <a:bodyPr wrap="square" rtlCol="0">
            <a:spAutoFit/>
          </a:bodyPr>
          <a:lstStyle/>
          <a:p>
            <a:r>
              <a:rPr lang="en-US" dirty="0"/>
              <a:t>Channels cannot follow the spiking rate “refractory”</a:t>
            </a:r>
          </a:p>
        </p:txBody>
      </p:sp>
      <p:sp>
        <p:nvSpPr>
          <p:cNvPr id="14" name="Rounded Rectangle 13"/>
          <p:cNvSpPr/>
          <p:nvPr/>
        </p:nvSpPr>
        <p:spPr>
          <a:xfrm>
            <a:off x="1945744" y="653143"/>
            <a:ext cx="2948832" cy="231598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945744" y="3533875"/>
            <a:ext cx="2948832" cy="2315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6611679" y="650714"/>
            <a:ext cx="2948832" cy="2315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611679" y="3533875"/>
            <a:ext cx="2948832" cy="2315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399065" y="670292"/>
            <a:ext cx="1795599" cy="369332"/>
          </a:xfrm>
          <a:prstGeom prst="rect">
            <a:avLst/>
          </a:prstGeom>
          <a:noFill/>
        </p:spPr>
        <p:txBody>
          <a:bodyPr wrap="square" rtlCol="0">
            <a:spAutoFit/>
          </a:bodyPr>
          <a:lstStyle/>
          <a:p>
            <a:r>
              <a:rPr lang="en-US" b="1" dirty="0">
                <a:solidFill>
                  <a:srgbClr val="00B0F0"/>
                </a:solidFill>
              </a:rPr>
              <a:t>Presynaptic</a:t>
            </a:r>
          </a:p>
        </p:txBody>
      </p:sp>
      <p:sp>
        <p:nvSpPr>
          <p:cNvPr id="19" name="TextBox 18"/>
          <p:cNvSpPr txBox="1"/>
          <p:nvPr/>
        </p:nvSpPr>
        <p:spPr>
          <a:xfrm>
            <a:off x="3306018" y="3578910"/>
            <a:ext cx="1795599" cy="369332"/>
          </a:xfrm>
          <a:prstGeom prst="rect">
            <a:avLst/>
          </a:prstGeom>
          <a:noFill/>
        </p:spPr>
        <p:txBody>
          <a:bodyPr wrap="square" rtlCol="0">
            <a:spAutoFit/>
          </a:bodyPr>
          <a:lstStyle/>
          <a:p>
            <a:r>
              <a:rPr lang="en-US" b="1" dirty="0">
                <a:solidFill>
                  <a:srgbClr val="00B0F0"/>
                </a:solidFill>
              </a:rPr>
              <a:t>Presynaptic</a:t>
            </a:r>
          </a:p>
        </p:txBody>
      </p:sp>
      <p:sp>
        <p:nvSpPr>
          <p:cNvPr id="20" name="TextBox 19"/>
          <p:cNvSpPr txBox="1"/>
          <p:nvPr/>
        </p:nvSpPr>
        <p:spPr>
          <a:xfrm>
            <a:off x="8231971" y="598006"/>
            <a:ext cx="1795599" cy="369332"/>
          </a:xfrm>
          <a:prstGeom prst="rect">
            <a:avLst/>
          </a:prstGeom>
          <a:noFill/>
        </p:spPr>
        <p:txBody>
          <a:bodyPr wrap="square" rtlCol="0">
            <a:spAutoFit/>
          </a:bodyPr>
          <a:lstStyle/>
          <a:p>
            <a:r>
              <a:rPr lang="en-US" b="1" dirty="0">
                <a:solidFill>
                  <a:srgbClr val="7030A0"/>
                </a:solidFill>
              </a:rPr>
              <a:t>Postsynaptic</a:t>
            </a:r>
          </a:p>
        </p:txBody>
      </p:sp>
      <p:sp>
        <p:nvSpPr>
          <p:cNvPr id="21" name="TextBox 20"/>
          <p:cNvSpPr txBox="1"/>
          <p:nvPr/>
        </p:nvSpPr>
        <p:spPr>
          <a:xfrm>
            <a:off x="8086096" y="3553786"/>
            <a:ext cx="1795599" cy="369332"/>
          </a:xfrm>
          <a:prstGeom prst="rect">
            <a:avLst/>
          </a:prstGeom>
          <a:noFill/>
        </p:spPr>
        <p:txBody>
          <a:bodyPr wrap="square" rtlCol="0">
            <a:spAutoFit/>
          </a:bodyPr>
          <a:lstStyle/>
          <a:p>
            <a:r>
              <a:rPr lang="en-US" b="1" dirty="0">
                <a:solidFill>
                  <a:srgbClr val="7030A0"/>
                </a:solidFill>
              </a:rPr>
              <a:t>Postsynaptic</a:t>
            </a:r>
          </a:p>
        </p:txBody>
      </p:sp>
      <p:sp>
        <p:nvSpPr>
          <p:cNvPr id="22" name="Rectangle 21"/>
          <p:cNvSpPr/>
          <p:nvPr/>
        </p:nvSpPr>
        <p:spPr>
          <a:xfrm>
            <a:off x="1839932" y="6251335"/>
            <a:ext cx="4454489" cy="369332"/>
          </a:xfrm>
          <a:prstGeom prst="rect">
            <a:avLst/>
          </a:prstGeom>
        </p:spPr>
        <p:txBody>
          <a:bodyPr wrap="none">
            <a:spAutoFit/>
          </a:bodyPr>
          <a:lstStyle/>
          <a:p>
            <a:r>
              <a:rPr lang="en-US" dirty="0">
                <a:solidFill>
                  <a:schemeClr val="bg1">
                    <a:lumMod val="75000"/>
                  </a:schemeClr>
                </a:solidFill>
              </a:rPr>
              <a:t>: Nature Reviews Neuroscience (August 2004)</a:t>
            </a:r>
          </a:p>
        </p:txBody>
      </p:sp>
    </p:spTree>
    <p:extLst>
      <p:ext uri="{BB962C8B-B14F-4D97-AF65-F5344CB8AC3E}">
        <p14:creationId xmlns:p14="http://schemas.microsoft.com/office/powerpoint/2010/main" val="193549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066"/>
            <a:ext cx="10515600" cy="680223"/>
          </a:xfrm>
        </p:spPr>
        <p:txBody>
          <a:bodyPr>
            <a:normAutofit fontScale="90000"/>
          </a:bodyPr>
          <a:lstStyle/>
          <a:p>
            <a:r>
              <a:rPr lang="en-US" dirty="0"/>
              <a:t>Timescale of STP/STD is &lt;1mins</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9</a:t>
            </a:fld>
            <a:endParaRPr lang="en-US"/>
          </a:p>
        </p:txBody>
      </p:sp>
      <p:pic>
        <p:nvPicPr>
          <p:cNvPr id="6" name="Picture 5"/>
          <p:cNvPicPr>
            <a:picLocks noChangeAspect="1"/>
          </p:cNvPicPr>
          <p:nvPr/>
        </p:nvPicPr>
        <p:blipFill>
          <a:blip r:embed="rId2"/>
          <a:stretch>
            <a:fillRect/>
          </a:stretch>
        </p:blipFill>
        <p:spPr>
          <a:xfrm>
            <a:off x="2152650" y="1252129"/>
            <a:ext cx="3486150" cy="2838450"/>
          </a:xfrm>
          <a:prstGeom prst="rect">
            <a:avLst/>
          </a:prstGeom>
        </p:spPr>
      </p:pic>
      <p:pic>
        <p:nvPicPr>
          <p:cNvPr id="7" name="Picture 6"/>
          <p:cNvPicPr>
            <a:picLocks noChangeAspect="1"/>
          </p:cNvPicPr>
          <p:nvPr/>
        </p:nvPicPr>
        <p:blipFill>
          <a:blip r:embed="rId3"/>
          <a:stretch>
            <a:fillRect/>
          </a:stretch>
        </p:blipFill>
        <p:spPr>
          <a:xfrm>
            <a:off x="6003199" y="888652"/>
            <a:ext cx="3790950" cy="3162300"/>
          </a:xfrm>
          <a:prstGeom prst="rect">
            <a:avLst/>
          </a:prstGeom>
        </p:spPr>
      </p:pic>
    </p:spTree>
    <p:extLst>
      <p:ext uri="{BB962C8B-B14F-4D97-AF65-F5344CB8AC3E}">
        <p14:creationId xmlns:p14="http://schemas.microsoft.com/office/powerpoint/2010/main" val="3019838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26714</TotalTime>
  <Words>3104</Words>
  <Application>Microsoft Office PowerPoint</Application>
  <PresentationFormat>Widescreen</PresentationFormat>
  <Paragraphs>378</Paragraphs>
  <Slides>27</Slides>
  <Notes>8</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EE746 Neuromorphic Engineering Lecture 3b: Learning</vt:lpstr>
      <vt:lpstr>Topics</vt:lpstr>
      <vt:lpstr>Habituation and Sensitization </vt:lpstr>
      <vt:lpstr>Neuronal re-wiring i.e. synaptic change</vt:lpstr>
      <vt:lpstr>Short and Long Term P/D</vt:lpstr>
      <vt:lpstr>Short Term Memory</vt:lpstr>
      <vt:lpstr>Short Term Plasticity (STP)</vt:lpstr>
      <vt:lpstr>Origin of Short term P/D: Not permanent</vt:lpstr>
      <vt:lpstr>Timescale of STP/STD is &lt;1mins</vt:lpstr>
      <vt:lpstr>Hippocampus Layers in Rabbit</vt:lpstr>
      <vt:lpstr>Long term potentiation (LTP&gt; Hrs) </vt:lpstr>
      <vt:lpstr>Effect of post-synaptic spike</vt:lpstr>
      <vt:lpstr>Specificity &amp; Associativity</vt:lpstr>
      <vt:lpstr>Summary of conditions for LTP vs. no LTP</vt:lpstr>
      <vt:lpstr>Molecular Mech. Step 1: Coincidence</vt:lpstr>
      <vt:lpstr>Molecular Mech. Step 2: Synapse strengthening</vt:lpstr>
      <vt:lpstr>Synaptic Modification</vt:lpstr>
      <vt:lpstr>LTD Mechanism</vt:lpstr>
      <vt:lpstr>Plasticity in behavior due to underuse</vt:lpstr>
      <vt:lpstr>Plasticity of behavior due to training</vt:lpstr>
      <vt:lpstr>Spike Time dependent plasticity</vt:lpstr>
      <vt:lpstr>What does ΔG depend upon?</vt:lpstr>
      <vt:lpstr>What does ΔG depend upon?</vt:lpstr>
      <vt:lpstr>Various STDP behaviors</vt:lpstr>
      <vt:lpstr>STDP mechanism</vt:lpstr>
      <vt:lpstr>Back-propagating AP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EE746 Neuromorphic Engineering</dc:title>
  <dc:creator>UG</dc:creator>
  <cp:lastModifiedBy>Udayan Ganguly</cp:lastModifiedBy>
  <cp:revision>542</cp:revision>
  <dcterms:created xsi:type="dcterms:W3CDTF">2017-07-17T10:52:55Z</dcterms:created>
  <dcterms:modified xsi:type="dcterms:W3CDTF">2024-01-18T08:46:10Z</dcterms:modified>
</cp:coreProperties>
</file>