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3" r:id="rId4"/>
    <p:sldId id="264" r:id="rId5"/>
    <p:sldId id="266" r:id="rId6"/>
    <p:sldId id="262" r:id="rId7"/>
    <p:sldId id="270" r:id="rId8"/>
    <p:sldId id="271" r:id="rId9"/>
    <p:sldId id="258" r:id="rId10"/>
    <p:sldId id="259" r:id="rId11"/>
    <p:sldId id="260" r:id="rId12"/>
    <p:sldId id="261" r:id="rId13"/>
    <p:sldId id="272" r:id="rId14"/>
    <p:sldId id="273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98"/>
  </p:normalViewPr>
  <p:slideViewPr>
    <p:cSldViewPr snapToGrid="0" snapToObjects="1">
      <p:cViewPr varScale="1">
        <p:scale>
          <a:sx n="49" d="100"/>
          <a:sy n="49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26E87-E356-4255-9582-35C750C97DDB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122D-A0FD-4B6B-84E6-49103A5B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122D-A0FD-4B6B-84E6-49103A5B98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DB2A-C3B2-2745-A6A4-D7EA2FE0BCD3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9E5E-91C2-5D41-9EED-0725024C08FF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3662-8B33-474A-807E-DFB6B12DB521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E3D1-AE47-EA47-B9A1-AECA43EEA10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9F2D-355C-974F-8E2C-F6004F791B1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1B72-0395-974B-887A-D7B90138E4D2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377-E847-F04B-8922-3E1A4647E805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30FD-FE64-6A4C-A317-957D4215A5CC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0C97-E2C9-7E4D-BF71-DE0E9ACE5EBF}" type="datetime1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EED0-10BF-6B4F-9A29-D42BDB785B8F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C14-3763-D842-A04F-403F636D1A34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FEECD-D9A9-6444-AFBD-3180F6C55CFF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F36A-1476-274F-AD0A-7B5E9DCAF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ZKLang</a:t>
            </a:r>
            <a:r>
              <a:rPr lang="en-US" dirty="0"/>
              <a:t> – Implementation and Standardization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Jan Camenisch</a:t>
            </a:r>
            <a:r>
              <a:rPr lang="en-US" baseline="30000" dirty="0"/>
              <a:t>1</a:t>
            </a:r>
            <a:r>
              <a:rPr lang="en-US" dirty="0"/>
              <a:t>, Manu Drijvers</a:t>
            </a:r>
            <a:r>
              <a:rPr lang="en-US" baseline="30000" dirty="0"/>
              <a:t>1</a:t>
            </a:r>
            <a:r>
              <a:rPr lang="en-US" dirty="0"/>
              <a:t>, Maria </a:t>
            </a:r>
            <a:r>
              <a:rPr lang="en-US" dirty="0" err="1"/>
              <a:t>Dubovitskaya</a:t>
            </a:r>
            <a:r>
              <a:rPr lang="en-US" baseline="30000" dirty="0"/>
              <a:t> 1</a:t>
            </a:r>
            <a:r>
              <a:rPr lang="en-US" dirty="0"/>
              <a:t>, </a:t>
            </a:r>
          </a:p>
          <a:p>
            <a:r>
              <a:rPr lang="en-US" dirty="0"/>
              <a:t>Nathan George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Lovesh</a:t>
            </a:r>
            <a:r>
              <a:rPr lang="en-US" dirty="0"/>
              <a:t> Harchandani</a:t>
            </a:r>
            <a:r>
              <a:rPr lang="en-US" baseline="30000" dirty="0"/>
              <a:t>2</a:t>
            </a:r>
            <a:r>
              <a:rPr lang="en-US" dirty="0"/>
              <a:t>, Jason Law</a:t>
            </a:r>
            <a:r>
              <a:rPr lang="en-US" baseline="30000" dirty="0"/>
              <a:t>2</a:t>
            </a:r>
          </a:p>
          <a:p>
            <a:r>
              <a:rPr lang="en-US" dirty="0"/>
              <a:t> </a:t>
            </a:r>
          </a:p>
          <a:p>
            <a:r>
              <a:rPr lang="en-US" baseline="30000" dirty="0"/>
              <a:t>1</a:t>
            </a:r>
            <a:r>
              <a:rPr lang="en-US" dirty="0"/>
              <a:t> IBM Research – Zurich</a:t>
            </a:r>
          </a:p>
          <a:p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err="1"/>
              <a:t>Evernym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5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0" y="0"/>
            <a:ext cx="10515600" cy="1325563"/>
          </a:xfrm>
        </p:spPr>
        <p:txBody>
          <a:bodyPr/>
          <a:lstStyle/>
          <a:p>
            <a:r>
              <a:rPr lang="en-US" dirty="0" err="1"/>
              <a:t>ZKLang</a:t>
            </a:r>
            <a:r>
              <a:rPr lang="en-US" dirty="0"/>
              <a:t>: Notation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83" y="1217074"/>
            <a:ext cx="11913031" cy="47566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effectLst/>
              </a:rPr>
              <a:t>Non Interactive Zero-knowledge proof of Knowledge (NIZK) statements: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]: Credential(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)} </a:t>
            </a:r>
            <a:r>
              <a:rPr lang="en-US" sz="2400" dirty="0"/>
              <a:t>		</a:t>
            </a:r>
            <a:r>
              <a:rPr lang="en-US" sz="1800" dirty="0"/>
              <a:t>– possession of a credential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…)</a:t>
            </a:r>
            <a:r>
              <a:rPr lang="en-US" sz="1800" dirty="0"/>
              <a:t> are hidden messages (encoded as integers);</a:t>
            </a:r>
          </a:p>
          <a:p>
            <a:pPr lvl="1"/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 </a:t>
            </a:r>
            <a:r>
              <a:rPr lang="en-US" sz="1800" dirty="0"/>
              <a:t>are messages (attributes) that are revealed</a:t>
            </a:r>
            <a:endParaRPr lang="en-US" sz="1600" dirty="0"/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Smaller/Larger(m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constant)} 	</a:t>
            </a:r>
            <a:r>
              <a:rPr lang="en-US" sz="2400" dirty="0"/>
              <a:t>		</a:t>
            </a:r>
            <a:r>
              <a:rPr lang="en-US" sz="1800" dirty="0"/>
              <a:t>– range proof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):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Enc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auditor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ciphertext,m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)} </a:t>
            </a:r>
            <a:r>
              <a:rPr lang="en-US" sz="2400" dirty="0"/>
              <a:t>			</a:t>
            </a:r>
            <a:r>
              <a:rPr lang="en-US" sz="1800" dirty="0"/>
              <a:t>– verifiable encryption for auditing</a:t>
            </a:r>
          </a:p>
          <a:p>
            <a:pPr lvl="1"/>
            <a:endParaRPr lang="en-US" baseline="-25000" dirty="0"/>
          </a:p>
          <a:p>
            <a:pPr marL="0" indent="0">
              <a:buNone/>
            </a:pPr>
            <a:r>
              <a:rPr lang="en-US" sz="2400" dirty="0"/>
              <a:t>Terms can be combined</a:t>
            </a:r>
          </a:p>
          <a:p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NIZK{(m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)[m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]: Credential(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,m</a:t>
            </a:r>
            <a:r>
              <a:rPr lang="en-US" sz="1800" baseline="-250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 AND 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		   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Enc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800" baseline="-250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auditor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ciphertext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m</a:t>
            </a:r>
            <a:r>
              <a:rPr lang="en-US" sz="18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sz="18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)} 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91592" y="4448014"/>
            <a:ext cx="3776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prove possession of a credential with four attributes issued by an issuer with </a:t>
            </a:r>
            <a:r>
              <a:rPr lang="en-US" dirty="0" err="1"/>
              <a:t>Pk</a:t>
            </a:r>
            <a:r>
              <a:rPr lang="en-US" baseline="-25000" dirty="0" err="1"/>
              <a:t>issuer</a:t>
            </a:r>
            <a:r>
              <a:rPr lang="en-US" dirty="0"/>
              <a:t>, </a:t>
            </a:r>
          </a:p>
          <a:p>
            <a:r>
              <a:rPr lang="en-US" dirty="0"/>
              <a:t>- reveal attribute #4, </a:t>
            </a:r>
          </a:p>
          <a:p>
            <a:r>
              <a:rPr lang="en-US" dirty="0"/>
              <a:t>- verifiably encrypt attribute #3 under auditor’s key </a:t>
            </a:r>
            <a:r>
              <a:rPr lang="en-US" dirty="0" err="1">
                <a:solidFill>
                  <a:prstClr val="black"/>
                </a:solidFill>
              </a:rPr>
              <a:t>PK</a:t>
            </a:r>
            <a:r>
              <a:rPr lang="en-US" baseline="-25000" dirty="0" err="1">
                <a:solidFill>
                  <a:prstClr val="black"/>
                </a:solidFill>
              </a:rPr>
              <a:t>auditor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47" y="0"/>
            <a:ext cx="10515600" cy="1325563"/>
          </a:xfrm>
        </p:spPr>
        <p:txBody>
          <a:bodyPr/>
          <a:lstStyle/>
          <a:p>
            <a:r>
              <a:rPr lang="en-US" dirty="0"/>
              <a:t>Mapping to Verifiable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34" y="1546655"/>
            <a:ext cx="10515600" cy="4351338"/>
          </a:xfrm>
        </p:spPr>
        <p:txBody>
          <a:bodyPr/>
          <a:lstStyle/>
          <a:p>
            <a:r>
              <a:rPr lang="en-US" dirty="0"/>
              <a:t>Map Issuer name to issuer public key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2400" baseline="-25000" dirty="0" err="1">
                <a:latin typeface="Courier" charset="0"/>
                <a:ea typeface="Courier" charset="0"/>
                <a:cs typeface="Courier" charset="0"/>
              </a:rPr>
              <a:t>issuer</a:t>
            </a:r>
            <a:r>
              <a:rPr lang="en-US" dirty="0"/>
              <a:t>)</a:t>
            </a:r>
          </a:p>
          <a:p>
            <a:r>
              <a:rPr lang="en-US" dirty="0"/>
              <a:t>Map higher level data format (strings, dates, names, </a:t>
            </a:r>
            <a:r>
              <a:rPr lang="en-US" dirty="0" err="1"/>
              <a:t>etc</a:t>
            </a:r>
            <a:r>
              <a:rPr lang="en-US" dirty="0"/>
              <a:t>) to integers</a:t>
            </a:r>
          </a:p>
          <a:p>
            <a:r>
              <a:rPr lang="en-US" dirty="0"/>
              <a:t>Translate predicates such as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Over18</a:t>
            </a:r>
            <a:r>
              <a:rPr lang="en-US" dirty="0"/>
              <a:t> into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Larger(today-m</a:t>
            </a:r>
            <a:r>
              <a:rPr lang="en-US" sz="2400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,18)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is an attribute that encodes the year of birth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r>
              <a:rPr lang="en-US" dirty="0"/>
              <a:t>Mapping to Cryptographic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Multiple options possible (RSA, ECC, DL)</a:t>
            </a:r>
          </a:p>
          <a:p>
            <a:pPr lvl="1"/>
            <a:r>
              <a:rPr lang="en-US" dirty="0"/>
              <a:t>Different cryptographic assumptions </a:t>
            </a:r>
          </a:p>
          <a:p>
            <a:pPr lvl="1"/>
            <a:r>
              <a:rPr lang="en-US" dirty="0"/>
              <a:t>Different implementations</a:t>
            </a:r>
          </a:p>
          <a:p>
            <a:r>
              <a:rPr lang="en-US" dirty="0"/>
              <a:t>Different building blocks are realized in different groups</a:t>
            </a:r>
          </a:p>
          <a:p>
            <a:r>
              <a:rPr lang="en-US" dirty="0"/>
              <a:t>Need to be carefully defined to allow for interoperability</a:t>
            </a:r>
          </a:p>
          <a:p>
            <a:pPr lvl="1"/>
            <a:endParaRPr lang="en-US" dirty="0"/>
          </a:p>
          <a:p>
            <a:r>
              <a:rPr lang="en-US" dirty="0"/>
              <a:t>Signatures: </a:t>
            </a:r>
          </a:p>
          <a:p>
            <a:pPr lvl="1"/>
            <a:r>
              <a:rPr lang="en-US" dirty="0"/>
              <a:t>CL-signatures (RSA/ECC), U-Prove (Brands) signatures</a:t>
            </a:r>
          </a:p>
          <a:p>
            <a:r>
              <a:rPr lang="en-US" dirty="0">
                <a:ea typeface="Courier" charset="0"/>
                <a:cs typeface="Courier" charset="0"/>
              </a:rPr>
              <a:t>Range proofs: </a:t>
            </a:r>
          </a:p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Smaller/Larger</a:t>
            </a:r>
            <a:r>
              <a:rPr lang="en-US" dirty="0"/>
              <a:t> can be realized in RSA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3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51" y="163647"/>
            <a:ext cx="10515600" cy="1325563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51" y="160864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Examples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" y="1325563"/>
            <a:ext cx="6123122" cy="36738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07" y="2651126"/>
            <a:ext cx="5751149" cy="383009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2" y="1091386"/>
            <a:ext cx="5173221" cy="5580918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 (VC)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9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effort for standardizing protocols and languages for authentication and identity management</a:t>
            </a:r>
          </a:p>
          <a:p>
            <a:r>
              <a:rPr lang="en-US" dirty="0"/>
              <a:t>Supports different levels of privacy preservation</a:t>
            </a:r>
          </a:p>
          <a:p>
            <a:endParaRPr lang="en-US" dirty="0"/>
          </a:p>
          <a:p>
            <a:r>
              <a:rPr lang="en-US" dirty="0"/>
              <a:t>A holder collects credentials from different issuers </a:t>
            </a:r>
          </a:p>
          <a:p>
            <a:r>
              <a:rPr lang="en-US" dirty="0">
                <a:solidFill>
                  <a:srgbClr val="000000"/>
                </a:solidFill>
              </a:rPr>
              <a:t>A verifiable credential reveals multiple claims about the holder</a:t>
            </a:r>
            <a:r>
              <a:rPr lang="en-US" dirty="0"/>
              <a:t> to service providers</a:t>
            </a:r>
          </a:p>
          <a:p>
            <a:r>
              <a:rPr lang="en-US" dirty="0"/>
              <a:t>A claim </a:t>
            </a:r>
            <a:r>
              <a:rPr lang="en-US"/>
              <a:t>can reveal different </a:t>
            </a:r>
            <a:r>
              <a:rPr lang="en-US" dirty="0"/>
              <a:t>attributes (e.g., email address) or just facts (e.g., Older18) about the holder</a:t>
            </a:r>
          </a:p>
          <a:p>
            <a:r>
              <a:rPr lang="en-US" dirty="0"/>
              <a:t>Revocation and Inspection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54D0BBE4-CA03-48E5-8310-06A26157D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212" y="1508925"/>
            <a:ext cx="10515601" cy="46640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Entities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W3C Verifiable Claims: Data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BDD4EB-0324-4517-9CDE-41869385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Verifiable Credential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Verifiable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034C4EE4-849C-419F-9DB2-A7A79B72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1225" y="1389943"/>
            <a:ext cx="3936922" cy="132556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E397782-4645-4E08-B409-BDFEF7CB3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0375" y="4314825"/>
            <a:ext cx="3171825" cy="25431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02D170-AF7E-42A8-B699-F5763887A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375" y="1389943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49" y="0"/>
            <a:ext cx="10515600" cy="1325563"/>
          </a:xfrm>
        </p:spPr>
        <p:txBody>
          <a:bodyPr/>
          <a:lstStyle/>
          <a:p>
            <a:r>
              <a:rPr lang="en-US" dirty="0"/>
              <a:t>Cryptographic Protocols to Realize 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49" y="1500161"/>
            <a:ext cx="9840132" cy="4351338"/>
          </a:xfrm>
        </p:spPr>
        <p:txBody>
          <a:bodyPr/>
          <a:lstStyle/>
          <a:p>
            <a:r>
              <a:rPr lang="en-US" dirty="0"/>
              <a:t>We can use advanced crypto to get privacy-friendly VC</a:t>
            </a:r>
          </a:p>
          <a:p>
            <a:endParaRPr lang="en-US" dirty="0"/>
          </a:p>
          <a:p>
            <a:r>
              <a:rPr lang="en-US" dirty="0"/>
              <a:t>Issuer signs subject’s attributes using special type of signature (CL signature)</a:t>
            </a:r>
          </a:p>
          <a:p>
            <a:r>
              <a:rPr lang="en-US" dirty="0"/>
              <a:t>Non-Interactive Zero-Knowledge Proofs (NIZK) to generate verifiable credentials/profiles</a:t>
            </a:r>
          </a:p>
          <a:p>
            <a:r>
              <a:rPr lang="en-US" dirty="0"/>
              <a:t>Verifiable Encryption to conditionally reveal attributes only to certain entities (revocation/auditability)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1" y="292108"/>
            <a:ext cx="11582400" cy="517065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Example: Proving Knowledge of BBS+ Signature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8151" y="1234058"/>
                <a:ext cx="11003568" cy="3694404"/>
              </a:xfrm>
            </p:spPr>
            <p:txBody>
              <a:bodyPr/>
              <a:lstStyle/>
              <a:p>
                <a:pPr marL="461398" lvl="1" indent="0">
                  <a:buNone/>
                </a:pPr>
                <a:r>
                  <a:rPr lang="en-US" dirty="0"/>
                  <a:t>PoK of 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on 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w.r.t</a:t>
                </a:r>
                <a:r>
                  <a:rPr lang="en-US" dirty="0"/>
                  <a:t>. issuer public key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61398" lvl="1" indent="0">
                  <a:buNone/>
                </a:pP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234058"/>
                <a:ext cx="11003568" cy="3694404"/>
              </a:xfrm>
              <a:blipFill>
                <a:blip r:embed="rId3"/>
                <a:stretch>
                  <a:fillRect t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947E1-6E9C-4553-A175-053CB8F722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5494" y="5373619"/>
            <a:ext cx="1022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Implementing even a simple verifiable claim results in a complicated NIZK statement and requires orchestration of different cryptographic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1718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5" y="294468"/>
            <a:ext cx="1086302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Gap Between high-level W3C VC language and Complex Cryptographic Algorithms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</p:spPr>
            <p:txBody>
              <a:bodyPr>
                <a:normAutofit fontScale="62500" lnSpcReduction="20000"/>
              </a:bodyPr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463153" y="3541593"/>
            <a:ext cx="1418096" cy="503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5351" y="2931552"/>
            <a:ext cx="4812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1352456"/>
            <a:ext cx="5253925" cy="4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5" y="294468"/>
            <a:ext cx="10863021" cy="1325563"/>
          </a:xfrm>
        </p:spPr>
        <p:txBody>
          <a:bodyPr>
            <a:normAutofit/>
          </a:bodyPr>
          <a:lstStyle/>
          <a:p>
            <a:r>
              <a:rPr lang="en-US" dirty="0"/>
              <a:t>Solution: </a:t>
            </a:r>
            <a:r>
              <a:rPr lang="en-US" dirty="0" err="1"/>
              <a:t>ZKLang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</p:spPr>
            <p:txBody>
              <a:bodyPr>
                <a:normAutofit fontScale="62500" lnSpcReduction="20000"/>
              </a:bodyPr>
              <a:lstStyle/>
              <a:p>
                <a:pPr marL="461398" lvl="1" indent="0">
                  <a:buNone/>
                </a:pPr>
                <a:r>
                  <a:rPr lang="en-US" dirty="0"/>
                  <a:t>Signature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6139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667" i="1">
                          <a:latin typeface="Cambria Math" panose="02040503050406030204" pitchFamily="18" charset="0"/>
                        </a:rPr>
                        <m:t>𝑆𝑃𝐾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∧   </m:t>
                          </m:r>
                          <m:sSub>
                            <m:sSub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"</m:t>
                              </m:r>
                            </m:sup>
                          </m:s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sz="2667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46139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1249" y="2216258"/>
                <a:ext cx="5889356" cy="2743200"/>
              </a:xfrm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463153" y="3541592"/>
            <a:ext cx="1464592" cy="472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7321" y="2941527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ZKLang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1352456"/>
            <a:ext cx="5253925" cy="43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76" y="0"/>
            <a:ext cx="10515600" cy="1325563"/>
          </a:xfrm>
        </p:spPr>
        <p:txBody>
          <a:bodyPr/>
          <a:lstStyle/>
          <a:p>
            <a:r>
              <a:rPr lang="en-US" dirty="0"/>
              <a:t>Overview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325563"/>
            <a:ext cx="11975023" cy="4718776"/>
          </a:xfrm>
        </p:spPr>
        <p:txBody>
          <a:bodyPr>
            <a:normAutofit/>
          </a:bodyPr>
          <a:lstStyle/>
          <a:p>
            <a:r>
              <a:rPr lang="en-US" dirty="0" err="1"/>
              <a:t>ZKLang</a:t>
            </a:r>
            <a:r>
              <a:rPr lang="en-US" dirty="0"/>
              <a:t>: language mapping W3C verifiable claims to cryptographic algorithms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Prove claims in a privacy-preserving way (using ZKP)</a:t>
            </a:r>
          </a:p>
          <a:p>
            <a:pPr lvl="1"/>
            <a:r>
              <a:rPr lang="en-US" dirty="0"/>
              <a:t>Abstracts cryptographic algorithms </a:t>
            </a:r>
          </a:p>
          <a:p>
            <a:pPr lvl="2"/>
            <a:r>
              <a:rPr lang="en-US" dirty="0"/>
              <a:t>(mapping to crypto algorithms needs to be specified)</a:t>
            </a:r>
          </a:p>
          <a:p>
            <a:pPr lvl="1"/>
            <a:r>
              <a:rPr lang="en-US" dirty="0"/>
              <a:t>Translates verifiable claims </a:t>
            </a:r>
          </a:p>
          <a:p>
            <a:pPr lvl="2"/>
            <a:r>
              <a:rPr lang="en-US" dirty="0"/>
              <a:t>(mapping between verifiable claims and </a:t>
            </a:r>
            <a:r>
              <a:rPr lang="en-US" dirty="0" err="1"/>
              <a:t>ZKLang</a:t>
            </a:r>
            <a:r>
              <a:rPr lang="en-US" dirty="0"/>
              <a:t> needs to be specified)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Goal: define and implement </a:t>
            </a:r>
            <a:r>
              <a:rPr lang="en-US" dirty="0" err="1"/>
              <a:t>ZKLang</a:t>
            </a:r>
            <a:r>
              <a:rPr lang="en-US" dirty="0"/>
              <a:t> and present to W3C &amp; </a:t>
            </a:r>
            <a:r>
              <a:rPr lang="en-US" dirty="0" err="1"/>
              <a:t>Hyperledger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F36A-1476-274F-AD0A-7B5E9DCAF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534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Office Theme</vt:lpstr>
      <vt:lpstr>ZKLang – Implementation and Standardization </vt:lpstr>
      <vt:lpstr>W3C Verifiable Claims (VC)</vt:lpstr>
      <vt:lpstr>W3C Verifiable Claims: Entities</vt:lpstr>
      <vt:lpstr>W3C Verifiable Claims: Data Model</vt:lpstr>
      <vt:lpstr>Cryptographic Protocols to Realize VC</vt:lpstr>
      <vt:lpstr>Example: Proving Knowledge of BBS+ Signature</vt:lpstr>
      <vt:lpstr>Problem: Gap Between high-level W3C VC language and Complex Cryptographic Algorithms  </vt:lpstr>
      <vt:lpstr>Solution: ZKLang </vt:lpstr>
      <vt:lpstr>Overview and Goal</vt:lpstr>
      <vt:lpstr>ZKLang: Notation and Examples</vt:lpstr>
      <vt:lpstr>Mapping to Verifiable Claims</vt:lpstr>
      <vt:lpstr>Mapping to Cryptographic algorithms</vt:lpstr>
      <vt:lpstr>PowerPoint Presentation</vt:lpstr>
      <vt:lpstr>Backup slides</vt:lpstr>
      <vt:lpstr>W3C Verifiable Claims: Examples</vt:lpstr>
      <vt:lpstr>W3C Verifiable Claims: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Manu Drijvers</cp:lastModifiedBy>
  <cp:revision>42</cp:revision>
  <dcterms:created xsi:type="dcterms:W3CDTF">2017-12-04T09:15:45Z</dcterms:created>
  <dcterms:modified xsi:type="dcterms:W3CDTF">2017-12-04T18:07:28Z</dcterms:modified>
</cp:coreProperties>
</file>