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009E01"/>
    <a:srgbClr val="1B5382"/>
    <a:srgbClr val="1F5D8F"/>
    <a:srgbClr val="2160A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8" y="-8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84827-468F-8E40-A26B-9FBB7A24846D}" type="datetimeFigureOut">
              <a:rPr lang="en-US" smtClean="0"/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1569D-DA8D-F24F-89E0-9AAABC3C8D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B6BE-45AD-0D47-B927-56A42CD420AC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7C037-EACD-BD47-B3C0-73C39E3D3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7868-2EA5-A848-B625-0E8E6FE8E5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5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8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B9F29-B2E0-0E49-84C7-E30EED17CA6F}" type="datetimeFigureOut">
              <a:rPr lang="en-US" smtClean="0"/>
              <a:pPr/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6BFF-C30C-014B-ACAC-F195203B67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phibious.mit.edu/index.php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urvey.qualtrics.com/SE/?SID=SV_6fJl6u7nBsWrD5a" TargetMode="External"/><Relationship Id="rId6" Type="http://schemas.openxmlformats.org/officeDocument/2006/relationships/hyperlink" Target="amphibious.mit.edu/index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290" y="1694405"/>
          <a:ext cx="7772400" cy="83640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772400"/>
              </a:tblGrid>
              <a:tr h="3448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7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4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93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marT="22860" marB="228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8" name="Picture 77" descr="AAlogomod5_big.png">
            <a:hlinkClick r:id="rId3"/>
          </p:cNvPr>
          <p:cNvPicPr>
            <a:picLocks noChangeAspect="1"/>
          </p:cNvPicPr>
          <p:nvPr/>
        </p:nvPicPr>
        <p:blipFill>
          <a:blip r:embed="rId4"/>
          <a:srcRect t="17438" b="21970"/>
          <a:stretch>
            <a:fillRect/>
          </a:stretch>
        </p:blipFill>
        <p:spPr>
          <a:xfrm>
            <a:off x="4290" y="217244"/>
            <a:ext cx="6922152" cy="11650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655509"/>
            <a:ext cx="6995160" cy="7770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Eurostile"/>
                <a:cs typeface="Eurostile"/>
              </a:rPr>
              <a:t>Amphibious Achievement FAQ:</a:t>
            </a:r>
          </a:p>
          <a:p>
            <a:pPr marL="0" indent="0">
              <a:buNone/>
            </a:pPr>
            <a:endParaRPr lang="en-US" sz="1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Eurostile"/>
                <a:cs typeface="Eurostile"/>
              </a:rPr>
              <a:t>What is Amphibious Achievement?</a:t>
            </a:r>
            <a:endParaRPr lang="en-US" sz="2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dirty="0" smtClean="0">
                <a:latin typeface="Eurostile"/>
                <a:cs typeface="Eurostile"/>
              </a:rPr>
              <a:t>Amphibious Achievement is a dual athletic and academic mentorship program for students in the greater Boston area. Our "Achievers" train to row and swim competitively at MIT facilities in addition to engaging in a comprehensive yet flexible SAT-based curriculum. </a:t>
            </a:r>
          </a:p>
          <a:p>
            <a:pPr marL="0" indent="0">
              <a:buNone/>
            </a:pPr>
            <a:endParaRPr lang="en-US" sz="1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Eurostile"/>
                <a:cs typeface="Eurostile"/>
              </a:rPr>
              <a:t>Who is Amphibious Achievement?</a:t>
            </a:r>
            <a:endParaRPr lang="en-US" sz="2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dirty="0" smtClean="0">
                <a:latin typeface="Eurostile"/>
                <a:cs typeface="Eurostile"/>
              </a:rPr>
              <a:t>Amphibious Achievement was founded by two undergraduate student athletes at MIT who wanted to show students like you how being a student athlete can help you be successful! Our Mentor Corps is dedicated to enhanced learning through advanced resources, competition, incentives, and fun!</a:t>
            </a:r>
          </a:p>
          <a:p>
            <a:pPr marL="0" indent="0">
              <a:buNone/>
            </a:pPr>
            <a:endParaRPr lang="en-US" sz="1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Eurostile"/>
                <a:cs typeface="Eurostile"/>
              </a:rPr>
              <a:t>How else can Amphibious Achievement help me?</a:t>
            </a:r>
            <a:endParaRPr lang="en-US" sz="2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dirty="0" smtClean="0">
                <a:latin typeface="Eurostile"/>
                <a:cs typeface="Eurostile"/>
              </a:rPr>
              <a:t>In addition to coaching and tutoring, the program offers Career Days, which are career building workshops to aid Achievers in the job search and college application processes. </a:t>
            </a:r>
          </a:p>
          <a:p>
            <a:pPr marL="0" indent="0">
              <a:buNone/>
            </a:pPr>
            <a:endParaRPr lang="en-US" sz="1000" dirty="0" smtClean="0">
              <a:latin typeface="Eurostile"/>
              <a:cs typeface="Eurostile"/>
            </a:endParaRPr>
          </a:p>
          <a:p>
            <a:pPr marL="0" indent="0">
              <a:buNone/>
            </a:pPr>
            <a:r>
              <a:rPr lang="en-US" sz="2000" b="1" dirty="0" smtClean="0">
                <a:latin typeface="Eurostile"/>
                <a:cs typeface="Eurostile"/>
              </a:rPr>
              <a:t>How do I apply?!?</a:t>
            </a:r>
            <a:endParaRPr lang="en-US" sz="2000" dirty="0" smtClean="0">
              <a:latin typeface="Eurostile"/>
              <a:cs typeface="Eurostile"/>
            </a:endParaRPr>
          </a:p>
          <a:p>
            <a:pPr marL="2111375" indent="-2111375">
              <a:buNone/>
            </a:pPr>
            <a:r>
              <a:rPr lang="en-US" sz="2000" dirty="0" smtClean="0">
                <a:latin typeface="Eurostile"/>
                <a:cs typeface="Eurostile"/>
              </a:rPr>
              <a:t>Fill out our application</a:t>
            </a:r>
            <a:r>
              <a:rPr lang="en-US" sz="2000" dirty="0" smtClean="0">
                <a:latin typeface="Eurostile"/>
                <a:cs typeface="Eurostile"/>
              </a:rPr>
              <a:t>         !</a:t>
            </a:r>
            <a:r>
              <a:rPr lang="en-US" sz="2000" dirty="0" smtClean="0">
                <a:latin typeface="Eurostile"/>
                <a:cs typeface="Eurostile"/>
              </a:rPr>
              <a:t> For more information, visit</a:t>
            </a:r>
            <a:r>
              <a:rPr lang="en-US" sz="2000" dirty="0" smtClean="0">
                <a:latin typeface="Eurostile"/>
                <a:cs typeface="Eurostile"/>
              </a:rPr>
              <a:t>                                     or </a:t>
            </a:r>
            <a:r>
              <a:rPr lang="en-US" sz="2000" dirty="0" smtClean="0">
                <a:latin typeface="Eurostile"/>
                <a:cs typeface="Eurostile"/>
              </a:rPr>
              <a:t>email </a:t>
            </a:r>
            <a:r>
              <a:rPr lang="en-US" sz="2000" dirty="0" err="1" smtClean="0">
                <a:latin typeface="Eurostile"/>
                <a:cs typeface="Eurostile"/>
              </a:rPr>
              <a:t>aa-exec@mit.edu</a:t>
            </a:r>
            <a:endParaRPr lang="en-US" sz="2000" dirty="0" smtClean="0">
              <a:latin typeface="Eurostile"/>
              <a:cs typeface="Eurostile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 rot="20611057">
            <a:off x="4813635" y="573385"/>
            <a:ext cx="3709697" cy="15696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Handwriting - Dakota"/>
                <a:cs typeface="Handwriting - Dakota"/>
              </a:rPr>
              <a:t>Join us!</a:t>
            </a:r>
          </a:p>
          <a:p>
            <a:endParaRPr lang="en-US" sz="4800" b="1" dirty="0">
              <a:solidFill>
                <a:srgbClr val="FF0000"/>
              </a:solidFill>
              <a:latin typeface="Handwriting - Dakota"/>
              <a:cs typeface="Handwriting - Dakota"/>
            </a:endParaRPr>
          </a:p>
        </p:txBody>
      </p:sp>
      <p:sp>
        <p:nvSpPr>
          <p:cNvPr id="6" name="TextBox 5">
            <a:hlinkClick r:id="rId5"/>
          </p:cNvPr>
          <p:cNvSpPr txBox="1"/>
          <p:nvPr/>
        </p:nvSpPr>
        <p:spPr>
          <a:xfrm>
            <a:off x="2740498" y="8387189"/>
            <a:ext cx="7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urostile"/>
                <a:cs typeface="Eurostile"/>
                <a:hlinkClick r:id="rId5"/>
              </a:rPr>
              <a:t>here</a:t>
            </a:r>
            <a:endParaRPr lang="en-US" sz="2000" dirty="0"/>
          </a:p>
        </p:txBody>
      </p:sp>
      <p:sp>
        <p:nvSpPr>
          <p:cNvPr id="7" name="TextBox 6">
            <a:hlinkClick r:id="rId6" action="ppaction://hlinkfile"/>
          </p:cNvPr>
          <p:cNvSpPr txBox="1"/>
          <p:nvPr/>
        </p:nvSpPr>
        <p:spPr>
          <a:xfrm>
            <a:off x="392055" y="8684333"/>
            <a:ext cx="222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urostile"/>
                <a:cs typeface="Eurostile"/>
                <a:hlinkClick r:id="rId3"/>
              </a:rPr>
              <a:t>amphibious.mit.edu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185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UW Oshkosh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UW Oshkosh</dc:creator>
  <cp:keywords/>
  <cp:lastModifiedBy>UW Oshkosh</cp:lastModifiedBy>
  <cp:revision>25</cp:revision>
  <dcterms:created xsi:type="dcterms:W3CDTF">2011-08-19T17:40:15Z</dcterms:created>
  <dcterms:modified xsi:type="dcterms:W3CDTF">2011-08-19T18:15:29Z</dcterms:modified>
</cp:coreProperties>
</file>