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3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13E8-9C45-4E2C-889A-D72A49F43A2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0055-B76E-4FFD-9BA2-CCA1800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3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orapajo/food-cho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okings.edu/research/strength-in-numbers-state-spending-on-k-12-assessment-systems/" TargetMode="External"/><Relationship Id="rId2" Type="http://schemas.openxmlformats.org/officeDocument/2006/relationships/hyperlink" Target="https://www.ibisworld.com/industry-statistics/market-size/tutoring-test-preparation-franchises-united-states/#:~:text=The%20market%20size%2C%20measured%20by,decline%20%2D17.1%25%20in%202020.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Nutritional Identification and its Correlation with GPA Among University Students</a:t>
            </a:r>
          </a:p>
        </p:txBody>
      </p:sp>
      <p:pic>
        <p:nvPicPr>
          <p:cNvPr id="8" name="Graphic 7" descr="Education">
            <a:extLst>
              <a:ext uri="{FF2B5EF4-FFF2-40B4-BE49-F238E27FC236}">
                <a16:creationId xmlns:a16="http://schemas.microsoft.com/office/drawing/2014/main" id="{141C597B-91EE-44A7-9B39-21F646354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9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Accept">
            <a:extLst>
              <a:ext uri="{FF2B5EF4-FFF2-40B4-BE49-F238E27FC236}">
                <a16:creationId xmlns:a16="http://schemas.microsoft.com/office/drawing/2014/main" id="{88F4E63A-7E05-4C56-8D85-2816D1E6B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Problem Overview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B4CA-B33D-4C48-ABCE-12D5987F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Nutritional choices have a correlation with physical health.</a:t>
            </a:r>
          </a:p>
          <a:p>
            <a:r>
              <a:rPr lang="en-US" sz="2400" dirty="0"/>
              <a:t>Do nutritional choices have a correlation with mental health?</a:t>
            </a:r>
          </a:p>
          <a:p>
            <a:r>
              <a:rPr lang="en-US" sz="2400" dirty="0"/>
              <a:t>Many studies measure diet and exercise.</a:t>
            </a:r>
          </a:p>
          <a:p>
            <a:r>
              <a:rPr lang="en-US" sz="2400" dirty="0"/>
              <a:t>Food identification and rationalization are also study areas of interest.</a:t>
            </a:r>
          </a:p>
        </p:txBody>
      </p:sp>
    </p:spTree>
    <p:extLst>
      <p:ext uri="{BB962C8B-B14F-4D97-AF65-F5344CB8AC3E}">
        <p14:creationId xmlns:p14="http://schemas.microsoft.com/office/powerpoint/2010/main" val="22203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</a:t>
            </a: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B4CA-B33D-4C48-ABCE-12D5987F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Responses were compiled from 126 Mercyhurst University students in 2017.</a:t>
            </a:r>
          </a:p>
          <a:p>
            <a:r>
              <a:rPr lang="en-US" sz="2400" dirty="0"/>
              <a:t>60 questions were asked over nutritional habits and awareness.</a:t>
            </a:r>
          </a:p>
          <a:p>
            <a:r>
              <a:rPr lang="en-US" sz="2400" dirty="0">
                <a:hlinkClick r:id="rId2"/>
              </a:rPr>
              <a:t>Data source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47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Food Identification and GPA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B4CA-B33D-4C48-ABCE-12D5987F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Identify which image better fits self-perception of:</a:t>
            </a:r>
          </a:p>
          <a:p>
            <a:pPr lvl="1"/>
            <a:r>
              <a:rPr lang="en-US" sz="2000" dirty="0"/>
              <a:t>Breakfast</a:t>
            </a:r>
          </a:p>
          <a:p>
            <a:pPr lvl="1"/>
            <a:r>
              <a:rPr lang="en-US" sz="2000" dirty="0"/>
              <a:t>Coffee</a:t>
            </a:r>
          </a:p>
          <a:p>
            <a:pPr lvl="1"/>
            <a:r>
              <a:rPr lang="en-US" sz="2000" dirty="0"/>
              <a:t>Beverage</a:t>
            </a:r>
          </a:p>
          <a:p>
            <a:pPr lvl="1"/>
            <a:r>
              <a:rPr lang="en-US" sz="2000" dirty="0"/>
              <a:t>Fries</a:t>
            </a:r>
          </a:p>
          <a:p>
            <a:pPr lvl="1"/>
            <a:r>
              <a:rPr lang="en-US" sz="2000" dirty="0"/>
              <a:t>Soup</a:t>
            </a:r>
          </a:p>
        </p:txBody>
      </p:sp>
      <p:pic>
        <p:nvPicPr>
          <p:cNvPr id="5" name="Content Placeholder 5" descr="Many different types of food on a table&#10;&#10;Description automatically generated">
            <a:extLst>
              <a:ext uri="{FF2B5EF4-FFF2-40B4-BE49-F238E27FC236}">
                <a16:creationId xmlns:a16="http://schemas.microsoft.com/office/drawing/2014/main" id="{5B6D5E15-BF3F-47E8-9544-881AB24D30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0" r="1" b="892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D8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2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B4CA-B33D-4C48-ABCE-12D5987F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No correlation found between self-identification and GPA.</a:t>
            </a:r>
          </a:p>
          <a:p>
            <a:pPr lvl="1"/>
            <a:r>
              <a:rPr lang="en-US" sz="1800" dirty="0"/>
              <a:t>In some cases, there was a slight preference for healthier options among lower-GPA students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7B9A75-D74C-473B-B05F-A9949D42E5A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r="7564" b="1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05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Calorie Identification and GPA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B4CA-B33D-4C48-ABCE-12D5987F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each food item, select the option that best corresponds to the number of calories in each item:</a:t>
            </a:r>
          </a:p>
          <a:p>
            <a:pPr lvl="1"/>
            <a:r>
              <a:rPr lang="en-US" dirty="0"/>
              <a:t>Chicken </a:t>
            </a:r>
            <a:r>
              <a:rPr lang="en-US" dirty="0" err="1"/>
              <a:t>Piadina</a:t>
            </a:r>
            <a:endParaRPr lang="en-US" dirty="0"/>
          </a:p>
          <a:p>
            <a:pPr lvl="1"/>
            <a:r>
              <a:rPr lang="en-US" dirty="0"/>
              <a:t>Scone</a:t>
            </a:r>
          </a:p>
          <a:p>
            <a:pPr lvl="1"/>
            <a:r>
              <a:rPr lang="en-US" dirty="0"/>
              <a:t>Burrito</a:t>
            </a:r>
          </a:p>
          <a:p>
            <a:pPr lvl="1"/>
            <a:r>
              <a:rPr lang="en-US" dirty="0"/>
              <a:t>Waffle </a:t>
            </a:r>
          </a:p>
        </p:txBody>
      </p:sp>
    </p:spTree>
    <p:extLst>
      <p:ext uri="{BB962C8B-B14F-4D97-AF65-F5344CB8AC3E}">
        <p14:creationId xmlns:p14="http://schemas.microsoft.com/office/powerpoint/2010/main" val="36093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B4CA-B33D-4C48-ABCE-12D5987F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again, no correlation exists.</a:t>
            </a:r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8439B530-8C21-4BD7-B954-0618FD00A5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5930"/>
            <a:ext cx="10515599" cy="22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Usefulness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B4CA-B33D-4C48-ABCE-12D5987F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493098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Sometimes, in order to determine what something is, start with what it </a:t>
            </a:r>
            <a:r>
              <a:rPr lang="en-US" sz="1900" i="1" dirty="0"/>
              <a:t>isn’t</a:t>
            </a:r>
            <a:r>
              <a:rPr lang="en-US" sz="1900" dirty="0"/>
              <a:t>.</a:t>
            </a:r>
          </a:p>
          <a:p>
            <a:r>
              <a:rPr lang="en-US" sz="1900" dirty="0"/>
              <a:t>US citizens spend $1.2bn on test prep every year.[</a:t>
            </a:r>
            <a:r>
              <a:rPr lang="en-US" sz="1900" dirty="0">
                <a:hlinkClick r:id="rId2"/>
              </a:rPr>
              <a:t>1</a:t>
            </a:r>
            <a:r>
              <a:rPr lang="en-US" sz="1900" dirty="0"/>
              <a:t>]</a:t>
            </a:r>
          </a:p>
          <a:p>
            <a:r>
              <a:rPr lang="en-US" sz="1900" dirty="0"/>
              <a:t>US school spend almost $700m supporting standardized tests.[</a:t>
            </a:r>
            <a:r>
              <a:rPr lang="en-US" sz="1900" dirty="0">
                <a:hlinkClick r:id="rId3"/>
              </a:rPr>
              <a:t>2</a:t>
            </a:r>
            <a:r>
              <a:rPr lang="en-US" sz="1900" dirty="0"/>
              <a:t>]</a:t>
            </a:r>
          </a:p>
          <a:p>
            <a:r>
              <a:rPr lang="en-US" sz="1900" dirty="0"/>
              <a:t>Achieving high grades and test scores formative for many students’ futures.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412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544C-D061-46D3-BFDC-3B9A922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B620E55E-465F-4690-9A15-F7EB4B069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B7FA29F1-3AD4-47E5-A8FF-06A8623EF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CMU Sans Serif</vt:lpstr>
      <vt:lpstr>Office Theme</vt:lpstr>
      <vt:lpstr>Nutritional Identification and its Correlation with GPA Among University Students</vt:lpstr>
      <vt:lpstr>Problem Overview</vt:lpstr>
      <vt:lpstr>The Data</vt:lpstr>
      <vt:lpstr>Food Identification and GPA</vt:lpstr>
      <vt:lpstr>Results</vt:lpstr>
      <vt:lpstr>Calorie Identification and GPA</vt:lpstr>
      <vt:lpstr>Results</vt:lpstr>
      <vt:lpstr>Usefulness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Nutritional Identification and its Correlation with GPA Among University Students</dc:title>
  <dc:creator>Christopher Craig</dc:creator>
  <cp:lastModifiedBy>Christopher Craig</cp:lastModifiedBy>
  <cp:revision>3</cp:revision>
  <dcterms:created xsi:type="dcterms:W3CDTF">2020-09-02T20:21:20Z</dcterms:created>
  <dcterms:modified xsi:type="dcterms:W3CDTF">2020-09-02T20:33:58Z</dcterms:modified>
</cp:coreProperties>
</file>