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75" r:id="rId4"/>
    <p:sldId id="286" r:id="rId5"/>
    <p:sldId id="287" r:id="rId6"/>
    <p:sldId id="285" r:id="rId7"/>
    <p:sldId id="290" r:id="rId8"/>
    <p:sldId id="291" r:id="rId9"/>
    <p:sldId id="292" r:id="rId10"/>
    <p:sldId id="278" r:id="rId11"/>
    <p:sldId id="293" r:id="rId12"/>
    <p:sldId id="294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F27E-3551-4C3E-ACCF-164036067DE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EC208-F770-4D06-A55D-12AAC82F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46AEFD-99B8-476F-ADEE-67B517C24C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9AB07E-169C-4510-AAD1-77BF0CDBC12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722AAE57-E0EB-429E-BF49-F80462332F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62A763D-8668-4BB0-85AB-6DE9152E7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2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6" y="4298634"/>
            <a:ext cx="10962042" cy="19009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Carriel</a:t>
            </a:r>
            <a:r>
              <a:rPr lang="en-US" dirty="0"/>
              <a:t>, Addison </a:t>
            </a:r>
            <a:r>
              <a:rPr lang="en-US" dirty="0" err="1"/>
              <a:t>Pietroburgo</a:t>
            </a:r>
            <a:r>
              <a:rPr lang="en-US" dirty="0"/>
              <a:t>, Joshua Steinmetz, Scott Stevener</a:t>
            </a:r>
          </a:p>
          <a:p>
            <a:endParaRPr lang="en-US" sz="2000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FCF-9E5B-4D95-9A5C-FAD32A55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210-BD25-42F8-AC23-32A1663D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05776"/>
            <a:ext cx="9963075" cy="4571187"/>
          </a:xfrm>
        </p:spPr>
        <p:txBody>
          <a:bodyPr>
            <a:noAutofit/>
          </a:bodyPr>
          <a:lstStyle/>
          <a:p>
            <a:r>
              <a:rPr lang="en-US" sz="2000" b="1" dirty="0"/>
              <a:t>Results were surprising, but not unexpected</a:t>
            </a:r>
          </a:p>
          <a:p>
            <a:pPr lvl="1"/>
            <a:r>
              <a:rPr lang="en-US" sz="1800" dirty="0"/>
              <a:t>We expected</a:t>
            </a:r>
          </a:p>
          <a:p>
            <a:pPr lvl="2"/>
            <a:r>
              <a:rPr lang="en-US" sz="1600" dirty="0"/>
              <a:t>More significant differences between urban/rural commuting types</a:t>
            </a:r>
          </a:p>
          <a:p>
            <a:pPr lvl="2"/>
            <a:r>
              <a:rPr lang="en-US" sz="1600" dirty="0"/>
              <a:t>A difference in commuting types between metro areas</a:t>
            </a:r>
          </a:p>
          <a:p>
            <a:pPr lvl="2"/>
            <a:r>
              <a:rPr lang="en-US" sz="1600" dirty="0"/>
              <a:t>That public transit was used more</a:t>
            </a:r>
          </a:p>
          <a:p>
            <a:endParaRPr lang="en-US" sz="2000" dirty="0"/>
          </a:p>
          <a:p>
            <a:r>
              <a:rPr lang="en-US" sz="2000" b="1" dirty="0"/>
              <a:t>Inferences or general conclusions</a:t>
            </a:r>
          </a:p>
          <a:p>
            <a:pPr lvl="1"/>
            <a:r>
              <a:rPr lang="en-US" sz="1800" dirty="0"/>
              <a:t>Driving to work alone is considered the best commuting option.</a:t>
            </a:r>
          </a:p>
          <a:p>
            <a:pPr lvl="1"/>
            <a:r>
              <a:rPr lang="en-US" sz="1800" dirty="0"/>
              <a:t>Commuting options other than solo driving are limited statewide.</a:t>
            </a:r>
          </a:p>
          <a:p>
            <a:pPr lvl="1"/>
            <a:r>
              <a:rPr lang="en-US" sz="1800" dirty="0"/>
              <a:t>Public transit options exist almost exclusively in urban areas. </a:t>
            </a:r>
          </a:p>
          <a:p>
            <a:pPr lvl="1"/>
            <a:r>
              <a:rPr lang="en-US" sz="1800" dirty="0"/>
              <a:t>Even where available, public transit is not significantly used.</a:t>
            </a:r>
          </a:p>
        </p:txBody>
      </p:sp>
    </p:spTree>
    <p:extLst>
      <p:ext uri="{BB962C8B-B14F-4D97-AF65-F5344CB8AC3E}">
        <p14:creationId xmlns:p14="http://schemas.microsoft.com/office/powerpoint/2010/main" val="423140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D6F-05FC-44DC-ADBC-F472E09D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53B7-E47F-42C9-BB7A-D8978DCB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03952"/>
            <a:ext cx="9153833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Difficulties during analysis</a:t>
            </a:r>
          </a:p>
          <a:p>
            <a:pPr lvl="1"/>
            <a:r>
              <a:rPr lang="en-US" sz="1800" dirty="0"/>
              <a:t>Defining metropolitan areas for analysis</a:t>
            </a:r>
          </a:p>
          <a:p>
            <a:pPr lvl="2"/>
            <a:r>
              <a:rPr lang="en-US" sz="1600" dirty="0"/>
              <a:t>Metro areas in Missouri range from nearly 3 million in population (St Louis) to around 150,000 (Columbia).</a:t>
            </a:r>
          </a:p>
          <a:p>
            <a:pPr lvl="2"/>
            <a:r>
              <a:rPr lang="en-US" sz="1600" dirty="0"/>
              <a:t>We chose to classify the three most densely populated areas “metro” or urban and all remaining counties as “rural”</a:t>
            </a:r>
          </a:p>
          <a:p>
            <a:pPr lvl="1"/>
            <a:r>
              <a:rPr lang="en-US" sz="1800" dirty="0"/>
              <a:t>How to deal with small numbers of counties when running ANOVA and T-Tests </a:t>
            </a:r>
          </a:p>
          <a:p>
            <a:endParaRPr lang="en-US" sz="1200" dirty="0"/>
          </a:p>
          <a:p>
            <a:r>
              <a:rPr lang="en-US" sz="2000" b="1" dirty="0"/>
              <a:t>Given additional time further analysis would include:</a:t>
            </a:r>
          </a:p>
          <a:p>
            <a:pPr lvl="1"/>
            <a:r>
              <a:rPr lang="en-US" sz="1800" dirty="0"/>
              <a:t>Time of commute across commuting types </a:t>
            </a:r>
          </a:p>
          <a:p>
            <a:pPr lvl="1"/>
            <a:r>
              <a:rPr lang="en-US" sz="1800" dirty="0"/>
              <a:t>Distance of commute across commuting types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0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6006-ACC2-4177-9D37-9B823DBE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094C-7BA6-4BAA-89BA-4648C8FE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SzPct val="100000"/>
            </a:pPr>
            <a:r>
              <a:rPr lang="en-US" altLang="en-US" sz="2000" b="1" dirty="0"/>
              <a:t>Other data that could offer relevant information include: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altLang="en-US" sz="1800" dirty="0"/>
              <a:t>Average commute type across urban and rural regions including age, education, and income data</a:t>
            </a:r>
          </a:p>
          <a:p>
            <a:pPr>
              <a:lnSpc>
                <a:spcPct val="100000"/>
              </a:lnSpc>
              <a:buSzPct val="100000"/>
            </a:pPr>
            <a:endParaRPr lang="en-US" altLang="en-US" sz="2000" dirty="0"/>
          </a:p>
          <a:p>
            <a:pPr>
              <a:lnSpc>
                <a:spcPct val="100000"/>
              </a:lnSpc>
              <a:buSzPct val="100000"/>
            </a:pPr>
            <a:r>
              <a:rPr lang="en-US" altLang="en-US" sz="2000" b="1" dirty="0"/>
              <a:t>We found that rural and urban regions of Missouri did not differ dramatically in commuting behavior. 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altLang="en-US" sz="1800" dirty="0"/>
              <a:t>Expanding this study to include additional states and regions of different sizes could provide different results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123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021-9256-49CB-9932-7DD4EC3B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53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B701-7EE4-4955-8635-01A96C8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1F54-A31D-4039-9150-AB145ED1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97891"/>
            <a:ext cx="9153833" cy="4894984"/>
          </a:xfrm>
        </p:spPr>
        <p:txBody>
          <a:bodyPr>
            <a:noAutofit/>
          </a:bodyPr>
          <a:lstStyle/>
          <a:p>
            <a:r>
              <a:rPr lang="en-US" sz="2000" b="1" dirty="0"/>
              <a:t>Our Questions</a:t>
            </a:r>
            <a:endParaRPr lang="en-US" sz="2000" dirty="0"/>
          </a:p>
          <a:p>
            <a:pPr lvl="1"/>
            <a:endParaRPr lang="en-US" sz="1000" dirty="0"/>
          </a:p>
          <a:p>
            <a:pPr lvl="1"/>
            <a:r>
              <a:rPr lang="en-US" sz="2000" dirty="0"/>
              <a:t>How do Missourians commute?</a:t>
            </a:r>
          </a:p>
          <a:p>
            <a:pPr lvl="1"/>
            <a:r>
              <a:rPr lang="en-US" sz="2000" dirty="0"/>
              <a:t>What differences exist for commuting types across counties in Missouri?</a:t>
            </a:r>
          </a:p>
          <a:p>
            <a:pPr lvl="1"/>
            <a:r>
              <a:rPr lang="en-US" sz="2000" dirty="0"/>
              <a:t>What differences exist for commuting types within metropolitan areas in Missouri?</a:t>
            </a:r>
          </a:p>
          <a:p>
            <a:endParaRPr lang="en-US" sz="2000" b="1" dirty="0"/>
          </a:p>
          <a:p>
            <a:r>
              <a:rPr lang="en-US" sz="2000" b="1" dirty="0"/>
              <a:t>Hypotheses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H0 = No differences exist between commuting types in metro versus rural counties across Missouri.</a:t>
            </a:r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H1 = Differences exist between commuting types in metro versus rural counties across Missouri, where usage of public transit in metro counties is higher.</a:t>
            </a:r>
          </a:p>
        </p:txBody>
      </p:sp>
    </p:spTree>
    <p:extLst>
      <p:ext uri="{BB962C8B-B14F-4D97-AF65-F5344CB8AC3E}">
        <p14:creationId xmlns:p14="http://schemas.microsoft.com/office/powerpoint/2010/main" val="18571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6347-4B2F-46CA-A688-02A93B45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3F7-5CB3-47FB-BA11-C7A510A3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79418"/>
            <a:ext cx="9153833" cy="4597545"/>
          </a:xfrm>
        </p:spPr>
        <p:txBody>
          <a:bodyPr>
            <a:normAutofit/>
          </a:bodyPr>
          <a:lstStyle/>
          <a:p>
            <a:r>
              <a:rPr lang="en-US" sz="2000" b="1" dirty="0"/>
              <a:t>What kinds of data were needed?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Missouri-wide commuting data at the county level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Defined Metropolitan Statistical Areas (MSAs) for Missouri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Geocoordinates for each county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800" dirty="0"/>
          </a:p>
          <a:p>
            <a:r>
              <a:rPr lang="en-US" sz="2000" b="1" dirty="0"/>
              <a:t>Data sources</a:t>
            </a:r>
          </a:p>
          <a:p>
            <a:pPr lvl="1"/>
            <a:r>
              <a:rPr lang="en-US" sz="1800" dirty="0"/>
              <a:t>US Census API</a:t>
            </a:r>
          </a:p>
          <a:p>
            <a:pPr lvl="1"/>
            <a:r>
              <a:rPr lang="en-US" sz="1800" dirty="0"/>
              <a:t>Wikipedia</a:t>
            </a:r>
          </a:p>
          <a:p>
            <a:pPr lvl="1"/>
            <a:r>
              <a:rPr lang="en-US" sz="1800" dirty="0"/>
              <a:t>Wikilou.com</a:t>
            </a:r>
          </a:p>
          <a:p>
            <a:pPr lvl="1"/>
            <a:r>
              <a:rPr lang="en-US" sz="1800" dirty="0"/>
              <a:t>MARC.org (Mid-America Regional Council)</a:t>
            </a:r>
          </a:p>
          <a:p>
            <a:pPr lvl="1"/>
            <a:r>
              <a:rPr lang="en-US" altLang="en-US" sz="1800" dirty="0"/>
              <a:t>Google Maps Geocode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94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FA23-E21F-4BD5-B215-FC0B8FFE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Exploration &amp; Cleanup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938E1-55E3-4D1C-9D9E-96D18B43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1690688"/>
            <a:ext cx="4477080" cy="4459389"/>
          </a:xfrm>
        </p:spPr>
        <p:txBody>
          <a:bodyPr>
            <a:noAutofit/>
          </a:bodyPr>
          <a:lstStyle/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Used census wrapper to make API calls to get commuter data for each county in MO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Calculated commuter type %s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Made calls to the Google Maps Geocode API to get coordinates for each county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Created heat map of commuter concentrations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>
                <a:solidFill>
                  <a:prstClr val="black"/>
                </a:solidFill>
              </a:rPr>
              <a:t>Looked up counties in STL, KC and Springfield MSAs and repeated process for counties outside of MO</a:t>
            </a:r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/>
          </a:p>
          <a:p>
            <a:pPr marL="458787" indent="-457200"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/>
          </a:p>
          <a:p>
            <a:pPr marL="458787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/>
          </a:p>
          <a:p>
            <a:endParaRPr lang="en-US" sz="2000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329C45D-1189-4874-9D80-3BC9E472AB8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9" t="13658" r="6020" b="9891"/>
          <a:stretch/>
        </p:blipFill>
        <p:spPr bwMode="auto">
          <a:xfrm>
            <a:off x="6345382" y="1685609"/>
            <a:ext cx="4083514" cy="3648584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C7CF-333B-40F2-A114-FC5E4A8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 Analysis: Commute Type Concentrations in 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6D5B6-65E1-4858-A113-CE39158C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803822"/>
            <a:ext cx="2737180" cy="1504491"/>
          </a:xfrm>
          <a:ln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Carpooler % 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19%)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Kansas City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Jefferson City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Farmington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B3A9B-D9A9-4F89-AE83-6E596D77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50393" y="1813349"/>
            <a:ext cx="2737180" cy="1504490"/>
          </a:xfrm>
          <a:ln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Public Transit %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10%)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St. Louis</a:t>
            </a:r>
            <a:endParaRPr lang="en-US" sz="1800" b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2E8C80-E747-4831-9A35-00C8948FD26A}"/>
              </a:ext>
            </a:extLst>
          </p:cNvPr>
          <p:cNvSpPr txBox="1">
            <a:spLocks/>
          </p:cNvSpPr>
          <p:nvPr/>
        </p:nvSpPr>
        <p:spPr>
          <a:xfrm>
            <a:off x="8263218" y="1803824"/>
            <a:ext cx="2737180" cy="15044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Other Transit %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5%)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Ozarks</a:t>
            </a:r>
            <a:endParaRPr 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FBC1CB-5DC4-4498-B710-446E7A6F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0" t="17341" r="7802" b="7459"/>
          <a:stretch/>
        </p:blipFill>
        <p:spPr>
          <a:xfrm>
            <a:off x="1516667" y="3551658"/>
            <a:ext cx="3110148" cy="262767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D1244-2E8D-467B-9241-3E45B2BCC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5" b="2317"/>
          <a:stretch/>
        </p:blipFill>
        <p:spPr>
          <a:xfrm>
            <a:off x="8157905" y="3551658"/>
            <a:ext cx="2842493" cy="262767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C2229D4D-82ED-4A5A-AD7D-5C145786A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t="14101" r="8795" b="11024"/>
          <a:stretch/>
        </p:blipFill>
        <p:spPr bwMode="auto">
          <a:xfrm>
            <a:off x="4850393" y="3561182"/>
            <a:ext cx="3083934" cy="2618152"/>
          </a:xfrm>
          <a:prstGeom prst="rect">
            <a:avLst/>
          </a:prstGeom>
          <a:noFill/>
          <a:ln w="9525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2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F3985C7-F674-4E14-80F6-2F449336C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65125"/>
            <a:ext cx="9134475" cy="1325563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3600" dirty="0">
                <a:latin typeface="Arial" panose="020B0604020202020204" pitchFamily="34" charset="0"/>
              </a:rPr>
              <a:t>Data Analysis: MSA Comparisons - 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Commuter Concentrations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674CE6-6466-44C0-8630-F7F89AD2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4" r="30014"/>
          <a:stretch>
            <a:fillRect/>
          </a:stretch>
        </p:blipFill>
        <p:spPr bwMode="auto">
          <a:xfrm>
            <a:off x="1533525" y="2817813"/>
            <a:ext cx="3749675" cy="3665537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0014" r="30014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F181F260-246D-45C1-B578-274CFEF6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9" r="33946"/>
          <a:stretch>
            <a:fillRect/>
          </a:stretch>
        </p:blipFill>
        <p:spPr bwMode="auto">
          <a:xfrm>
            <a:off x="7823200" y="2825750"/>
            <a:ext cx="3749675" cy="3665538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6088" t="9" r="33946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72F284-D282-4A93-A9DC-8B035D70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r="26782"/>
          <a:stretch>
            <a:fillRect/>
          </a:stretch>
        </p:blipFill>
        <p:spPr bwMode="auto">
          <a:xfrm>
            <a:off x="4772025" y="1690688"/>
            <a:ext cx="3749675" cy="3665537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244" r="26782"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A5F2-FDEA-4277-8BA4-714AED7E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Statewide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D88F-A93E-4318-A960-D9D4ED401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sz="2000" dirty="0"/>
              <a:t>As expected, a massive majority of Missouri commuters are “Solo Commuters”</a:t>
            </a:r>
          </a:p>
          <a:p>
            <a:pPr marL="285750" indent="-285750"/>
            <a:r>
              <a:rPr lang="en-US" sz="2000" dirty="0"/>
              <a:t>Commuter proportions very similar county to county. Highest numbers of commuters located in Kansas City, St. Louis and along I-44.</a:t>
            </a:r>
          </a:p>
          <a:p>
            <a:pPr marL="285750" indent="-285750"/>
            <a:r>
              <a:rPr lang="en-US" sz="2000" dirty="0"/>
              <a:t>A very small amount of commuters represented who use public transit, walk or are listed as using “other transit”. </a:t>
            </a:r>
          </a:p>
          <a:p>
            <a:pPr marL="285750" indent="-285750"/>
            <a:r>
              <a:rPr lang="en-US" sz="2000" dirty="0"/>
              <a:t>We love our cars!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62D9C-1B87-4BEC-ABA2-30EB2A4E8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657"/>
          <a:stretch/>
        </p:blipFill>
        <p:spPr>
          <a:xfrm>
            <a:off x="6110874" y="1605776"/>
            <a:ext cx="5565404" cy="420949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B13A-7AD3-4912-92A7-13F22DCA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Urban vs. Rural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0ADD-FB82-49D1-8C9A-C4154399D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1" y="1825625"/>
            <a:ext cx="414082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Not a very significant level of difference.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conducting an Independent T-Test it was found that rural areas do have a decently higher amount of carpoolers and walking commuters.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This could be due to people living in closer proximity to their place of work in rural areas.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97217-015D-490F-8432-4724943F3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4029" y="1793969"/>
            <a:ext cx="5776332" cy="385088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13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DBE1-4007-43EA-B8B2-6BE86A1D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Metro vs.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FF82-DD6A-4418-80C0-5BD9D5044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605776"/>
            <a:ext cx="4495801" cy="4716965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 ANOVA test revealed significant differences for commute types % between the cities.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 T-Test showed Carpooler % between Kansas City and St. Louis to be significant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Visually notable differences include amount of carpoolers and amount of walking commuters in Springfield.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Could be due to higher percentage of people living near their place of work (i.e. a college campus, manufacturing facility, medical complex). 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88F9F-1988-4CD1-B0E6-E1B848A5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064" y="1951463"/>
            <a:ext cx="5579818" cy="367990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458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Missouri Commuter Analysis</vt:lpstr>
      <vt:lpstr>Motivation &amp; Summary</vt:lpstr>
      <vt:lpstr>Questions &amp; Data</vt:lpstr>
      <vt:lpstr>Data Exploration &amp; Cleanup</vt:lpstr>
      <vt:lpstr>Data Analysis: Commute Type Concentrations in MO</vt:lpstr>
      <vt:lpstr>Data Analysis: MSA Comparisons -  Commuter Concentrations</vt:lpstr>
      <vt:lpstr>Data Analysis: Statewide</vt:lpstr>
      <vt:lpstr>Data Analysis: Urban vs. Rural</vt:lpstr>
      <vt:lpstr>Data Analysis: Metro vs. Metro</vt:lpstr>
      <vt:lpstr>Discussion</vt:lpstr>
      <vt:lpstr>Post-Mortem</vt:lpstr>
      <vt:lpstr>Post-Mortem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s stevener</cp:lastModifiedBy>
  <cp:revision>68</cp:revision>
  <dcterms:created xsi:type="dcterms:W3CDTF">2018-11-03T18:08:23Z</dcterms:created>
  <dcterms:modified xsi:type="dcterms:W3CDTF">2018-11-10T06:05:40Z</dcterms:modified>
</cp:coreProperties>
</file>