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6" r:id="rId5"/>
    <p:sldId id="267" r:id="rId6"/>
    <p:sldId id="273" r:id="rId7"/>
    <p:sldId id="268" r:id="rId8"/>
    <p:sldId id="271" r:id="rId9"/>
    <p:sldId id="269" r:id="rId10"/>
    <p:sldId id="259" r:id="rId11"/>
    <p:sldId id="270" r:id="rId12"/>
    <p:sldId id="272" r:id="rId13"/>
    <p:sldId id="260" r:id="rId14"/>
    <p:sldId id="261" r:id="rId15"/>
    <p:sldId id="262" r:id="rId16"/>
    <p:sldId id="264" r:id="rId17"/>
    <p:sldId id="26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s://www.google.com/url?sa=i&amp;rct=j&amp;q=&amp;esrc=s&amp;source=images&amp;cd=&amp;cad=rja&amp;uact=8&amp;ved=2ahUKEwiEx6__jbreAhUxhuAKHSDcCT0QjRx6BAgBEAU&amp;url=https://www.onlinewebfonts.com/icon/561228&amp;psig=AOvVaw3WVXhUHwOEn4HFT8IWiP7B&amp;ust=1541399264614678" TargetMode="External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hyperlink" Target="https://www.google.com/url?sa=i&amp;rct=j&amp;q=&amp;esrc=s&amp;source=images&amp;cd=&amp;cad=rja&amp;uact=8&amp;ved=2ahUKEwiImoz2krreAhWlVN8KHTIQAmkQjRx6BAgBEAU&amp;url=http://clipart-library.com/clipart/1727794.htm&amp;psig=AOvVaw0UTHll8Ck-DEdNBGdg6Rvm&amp;ust=1541400573882747" TargetMode="External"/><Relationship Id="rId4" Type="http://schemas.openxmlformats.org/officeDocument/2006/relationships/image" Target="../media/image2.png"/><Relationship Id="rId9" Type="http://schemas.openxmlformats.org/officeDocument/2006/relationships/image" Target="../media/image6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s://www.google.com/url?sa=i&amp;rct=j&amp;q=&amp;esrc=s&amp;source=images&amp;cd=&amp;cad=rja&amp;uact=8&amp;ved=2ahUKEwiEx6__jbreAhUxhuAKHSDcCT0QjRx6BAgBEAU&amp;url=https://www.onlinewebfonts.com/icon/561228&amp;psig=AOvVaw3WVXhUHwOEn4HFT8IWiP7B&amp;ust=1541399264614678" TargetMode="External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hyperlink" Target="https://www.google.com/url?sa=i&amp;rct=j&amp;q=&amp;esrc=s&amp;source=images&amp;cd=&amp;cad=rja&amp;uact=8&amp;ved=2ahUKEwiImoz2krreAhWlVN8KHTIQAmkQjRx6BAgBEAU&amp;url=http://clipart-library.com/clipart/1727794.htm&amp;psig=AOvVaw0UTHll8Ck-DEdNBGdg6Rvm&amp;ust=1541400573882747" TargetMode="External"/><Relationship Id="rId4" Type="http://schemas.openxmlformats.org/officeDocument/2006/relationships/image" Target="../media/image2.png"/><Relationship Id="rId9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s://www.google.com/url?sa=i&amp;rct=j&amp;q=&amp;esrc=s&amp;source=images&amp;cd=&amp;cad=rja&amp;uact=8&amp;ved=2ahUKEwiEx6__jbreAhUxhuAKHSDcCT0QjRx6BAgBEAU&amp;url=https://www.onlinewebfonts.com/icon/561228&amp;psig=AOvVaw3WVXhUHwOEn4HFT8IWiP7B&amp;ust=1541399264614678" TargetMode="External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hyperlink" Target="https://www.google.com/url?sa=i&amp;rct=j&amp;q=&amp;esrc=s&amp;source=images&amp;cd=&amp;cad=rja&amp;uact=8&amp;ved=2ahUKEwiImoz2krreAhWlVN8KHTIQAmkQjRx6BAgBEAU&amp;url=http://clipart-library.com/clipart/1727794.htm&amp;psig=AOvVaw0UTHll8Ck-DEdNBGdg6Rvm&amp;ust=1541400573882747" TargetMode="External"/><Relationship Id="rId4" Type="http://schemas.openxmlformats.org/officeDocument/2006/relationships/image" Target="../media/image2.png"/><Relationship Id="rId9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s://www.google.com/url?sa=i&amp;rct=j&amp;q=&amp;esrc=s&amp;source=images&amp;cd=&amp;cad=rja&amp;uact=8&amp;ved=2ahUKEwiEx6__jbreAhUxhuAKHSDcCT0QjRx6BAgBEAU&amp;url=https://www.onlinewebfonts.com/icon/561228&amp;psig=AOvVaw3WVXhUHwOEn4HFT8IWiP7B&amp;ust=1541399264614678" TargetMode="External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hyperlink" Target="https://www.google.com/url?sa=i&amp;rct=j&amp;q=&amp;esrc=s&amp;source=images&amp;cd=&amp;cad=rja&amp;uact=8&amp;ved=2ahUKEwiImoz2krreAhWlVN8KHTIQAmkQjRx6BAgBEAU&amp;url=http://clipart-library.com/clipart/1727794.htm&amp;psig=AOvVaw0UTHll8Ck-DEdNBGdg6Rvm&amp;ust=1541400573882747" TargetMode="External"/><Relationship Id="rId4" Type="http://schemas.openxmlformats.org/officeDocument/2006/relationships/image" Target="../media/image2.png"/><Relationship Id="rId9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s://www.google.com/url?sa=i&amp;rct=j&amp;q=&amp;esrc=s&amp;source=images&amp;cd=&amp;cad=rja&amp;uact=8&amp;ved=2ahUKEwiEx6__jbreAhUxhuAKHSDcCT0QjRx6BAgBEAU&amp;url=https://www.onlinewebfonts.com/icon/561228&amp;psig=AOvVaw3WVXhUHwOEn4HFT8IWiP7B&amp;ust=1541399264614678" TargetMode="External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hyperlink" Target="https://www.google.com/url?sa=i&amp;rct=j&amp;q=&amp;esrc=s&amp;source=images&amp;cd=&amp;cad=rja&amp;uact=8&amp;ved=2ahUKEwiImoz2krreAhWlVN8KHTIQAmkQjRx6BAgBEAU&amp;url=http://clipart-library.com/clipart/1727794.htm&amp;psig=AOvVaw0UTHll8Ck-DEdNBGdg6Rvm&amp;ust=1541400573882747" TargetMode="External"/><Relationship Id="rId4" Type="http://schemas.openxmlformats.org/officeDocument/2006/relationships/image" Target="../media/image2.png"/><Relationship Id="rId9" Type="http://schemas.openxmlformats.org/officeDocument/2006/relationships/image" Target="../media/image6.png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s://www.google.com/url?sa=i&amp;rct=j&amp;q=&amp;esrc=s&amp;source=images&amp;cd=&amp;cad=rja&amp;uact=8&amp;ved=2ahUKEwiEx6__jbreAhUxhuAKHSDcCT0QjRx6BAgBEAU&amp;url=https://www.onlinewebfonts.com/icon/561228&amp;psig=AOvVaw3WVXhUHwOEn4HFT8IWiP7B&amp;ust=1541399264614678" TargetMode="External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hyperlink" Target="https://www.google.com/url?sa=i&amp;rct=j&amp;q=&amp;esrc=s&amp;source=images&amp;cd=&amp;cad=rja&amp;uact=8&amp;ved=2ahUKEwiImoz2krreAhWlVN8KHTIQAmkQjRx6BAgBEAU&amp;url=http://clipart-library.com/clipart/1727794.htm&amp;psig=AOvVaw0UTHll8Ck-DEdNBGdg6Rvm&amp;ust=1541400573882747" TargetMode="External"/><Relationship Id="rId4" Type="http://schemas.openxmlformats.org/officeDocument/2006/relationships/image" Target="../media/image2.png"/><Relationship Id="rId9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s://www.google.com/url?sa=i&amp;rct=j&amp;q=&amp;esrc=s&amp;source=images&amp;cd=&amp;cad=rja&amp;uact=8&amp;ved=2ahUKEwiEx6__jbreAhUxhuAKHSDcCT0QjRx6BAgBEAU&amp;url=https://www.onlinewebfonts.com/icon/561228&amp;psig=AOvVaw3WVXhUHwOEn4HFT8IWiP7B&amp;ust=1541399264614678" TargetMode="External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hyperlink" Target="https://www.google.com/url?sa=i&amp;rct=j&amp;q=&amp;esrc=s&amp;source=images&amp;cd=&amp;cad=rja&amp;uact=8&amp;ved=2ahUKEwiImoz2krreAhWlVN8KHTIQAmkQjRx6BAgBEAU&amp;url=http://clipart-library.com/clipart/1727794.htm&amp;psig=AOvVaw0UTHll8Ck-DEdNBGdg6Rvm&amp;ust=1541400573882747" TargetMode="External"/><Relationship Id="rId4" Type="http://schemas.openxmlformats.org/officeDocument/2006/relationships/image" Target="../media/image2.png"/><Relationship Id="rId9" Type="http://schemas.openxmlformats.org/officeDocument/2006/relationships/image" Target="../media/image6.png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s://www.google.com/url?sa=i&amp;rct=j&amp;q=&amp;esrc=s&amp;source=images&amp;cd=&amp;cad=rja&amp;uact=8&amp;ved=2ahUKEwiEx6__jbreAhUxhuAKHSDcCT0QjRx6BAgBEAU&amp;url=https://www.onlinewebfonts.com/icon/561228&amp;psig=AOvVaw3WVXhUHwOEn4HFT8IWiP7B&amp;ust=1541399264614678" TargetMode="External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hyperlink" Target="https://www.google.com/url?sa=i&amp;rct=j&amp;q=&amp;esrc=s&amp;source=images&amp;cd=&amp;cad=rja&amp;uact=8&amp;ved=2ahUKEwiImoz2krreAhWlVN8KHTIQAmkQjRx6BAgBEAU&amp;url=http://clipart-library.com/clipart/1727794.htm&amp;psig=AOvVaw0UTHll8Ck-DEdNBGdg6Rvm&amp;ust=1541400573882747" TargetMode="External"/><Relationship Id="rId4" Type="http://schemas.openxmlformats.org/officeDocument/2006/relationships/image" Target="../media/image2.png"/><Relationship Id="rId9" Type="http://schemas.openxmlformats.org/officeDocument/2006/relationships/image" Target="../media/image6.png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s://www.google.com/url?sa=i&amp;rct=j&amp;q=&amp;esrc=s&amp;source=images&amp;cd=&amp;cad=rja&amp;uact=8&amp;ved=2ahUKEwiEx6__jbreAhUxhuAKHSDcCT0QjRx6BAgBEAU&amp;url=https://www.onlinewebfonts.com/icon/561228&amp;psig=AOvVaw3WVXhUHwOEn4HFT8IWiP7B&amp;ust=1541399264614678" TargetMode="External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hyperlink" Target="https://www.google.com/url?sa=i&amp;rct=j&amp;q=&amp;esrc=s&amp;source=images&amp;cd=&amp;cad=rja&amp;uact=8&amp;ved=2ahUKEwiImoz2krreAhWlVN8KHTIQAmkQjRx6BAgBEAU&amp;url=http://clipart-library.com/clipart/1727794.htm&amp;psig=AOvVaw0UTHll8Ck-DEdNBGdg6Rvm&amp;ust=1541400573882747" TargetMode="External"/><Relationship Id="rId4" Type="http://schemas.openxmlformats.org/officeDocument/2006/relationships/image" Target="../media/image2.png"/><Relationship Id="rId9" Type="http://schemas.openxmlformats.org/officeDocument/2006/relationships/image" Target="../media/image6.png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s://www.google.com/url?sa=i&amp;rct=j&amp;q=&amp;esrc=s&amp;source=images&amp;cd=&amp;cad=rja&amp;uact=8&amp;ved=2ahUKEwiEx6__jbreAhUxhuAKHSDcCT0QjRx6BAgBEAU&amp;url=https://www.onlinewebfonts.com/icon/561228&amp;psig=AOvVaw3WVXhUHwOEn4HFT8IWiP7B&amp;ust=1541399264614678" TargetMode="External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hyperlink" Target="https://www.google.com/url?sa=i&amp;rct=j&amp;q=&amp;esrc=s&amp;source=images&amp;cd=&amp;cad=rja&amp;uact=8&amp;ved=2ahUKEwiImoz2krreAhWlVN8KHTIQAmkQjRx6BAgBEAU&amp;url=http://clipart-library.com/clipart/1727794.htm&amp;psig=AOvVaw0UTHll8Ck-DEdNBGdg6Rvm&amp;ust=1541400573882747" TargetMode="External"/><Relationship Id="rId4" Type="http://schemas.openxmlformats.org/officeDocument/2006/relationships/image" Target="../media/image2.png"/><Relationship Id="rId9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gradFill flip="none" rotWithShape="1">
          <a:gsLst>
            <a:gs pos="83000">
              <a:schemeClr val="bg1"/>
            </a:gs>
            <a:gs pos="100000">
              <a:schemeClr val="accent1">
                <a:lumMod val="45000"/>
                <a:lumOff val="55000"/>
              </a:schemeClr>
            </a:gs>
            <a:gs pos="92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1A453-E4CF-42FE-B44C-5FC2BE73D4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29251D-476F-4BA8-96F5-6A20712394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8C0FDA-CA7C-458A-91F4-CCF6EDCE8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B2EEC-F317-4745-AF46-FE90552E6874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2206E8-EC49-4214-AC71-95E55F934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62F97E-7422-4980-8B06-ACCD5A497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3B6FB-DC80-4C25-989A-39034F4FD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493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F06DA-E2E6-4333-8926-260EB2002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3D305E-293A-480A-9BF8-2C0C20CC71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D301E3-A7DE-4A2C-BD20-523BEE796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B2EEC-F317-4745-AF46-FE90552E6874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A0B888-681A-4482-9A43-692A338E9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2BA6FD-2625-477E-B0E9-1626B2905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3B6FB-DC80-4C25-989A-39034F4FDA7B}" type="slidenum">
              <a:rPr lang="en-US" smtClean="0"/>
              <a:t>‹#›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AED0870-3848-4C99-B13D-9569FA03DCA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39"/>
          <a:stretch/>
        </p:blipFill>
        <p:spPr>
          <a:xfrm>
            <a:off x="330530" y="3964488"/>
            <a:ext cx="1015340" cy="802019"/>
          </a:xfrm>
          <a:prstGeom prst="rect">
            <a:avLst/>
          </a:prstGeom>
        </p:spPr>
      </p:pic>
      <p:pic>
        <p:nvPicPr>
          <p:cNvPr id="13" name="Picture 2" descr="Related image">
            <a:hlinkClick r:id="rId3"/>
            <a:extLst>
              <a:ext uri="{FF2B5EF4-FFF2-40B4-BE49-F238E27FC236}">
                <a16:creationId xmlns:a16="http://schemas.microsoft.com/office/drawing/2014/main" id="{AF899F31-A891-41A3-9022-3AB79BC161C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530" y="2941528"/>
            <a:ext cx="749940" cy="802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Related image">
            <a:hlinkClick r:id="rId5"/>
            <a:extLst>
              <a:ext uri="{FF2B5EF4-FFF2-40B4-BE49-F238E27FC236}">
                <a16:creationId xmlns:a16="http://schemas.microsoft.com/office/drawing/2014/main" id="{A3CE1C8D-F17D-4DF7-ACFA-216F4C0E4D7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duotone>
              <a:schemeClr val="accent5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530" y="4987448"/>
            <a:ext cx="826446" cy="826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802783C-400C-4848-843C-D81CE46F9B10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duotone>
              <a:schemeClr val="accent5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530" y="1896723"/>
            <a:ext cx="897724" cy="75169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5B92459-CBDE-47D1-87DD-ED07DC742421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duotone>
              <a:schemeClr val="accent5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530" y="1016921"/>
            <a:ext cx="785829" cy="65886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126EC56-62A9-40F1-AD4E-6346A8BDDBD5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duotone>
              <a:schemeClr val="accent5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507" y="5771269"/>
            <a:ext cx="826446" cy="826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078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B0B892-DC6C-499C-8BB1-D5ADA67B88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>
            <a:normAutofit/>
          </a:bodyPr>
          <a:lstStyle>
            <a:lvl1pPr>
              <a:defRPr sz="4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C76657-5172-4846-9AC0-24E067649E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43664" y="365125"/>
            <a:ext cx="7028835" cy="5811838"/>
          </a:xfrm>
        </p:spPr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29B593-A794-4A72-BC43-8F8D89893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B2EEC-F317-4745-AF46-FE90552E6874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5A3DA0-8707-481E-9AC2-E67C75953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F63632-E2F3-4E24-9456-7922300A9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3B6FB-DC80-4C25-989A-39034F4FDA7B}" type="slidenum">
              <a:rPr lang="en-US" smtClean="0"/>
              <a:t>‹#›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46D8328-65F8-48AB-86F4-8BEFF9C8EB9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39"/>
          <a:stretch/>
        </p:blipFill>
        <p:spPr>
          <a:xfrm>
            <a:off x="330530" y="3964488"/>
            <a:ext cx="1015340" cy="802019"/>
          </a:xfrm>
          <a:prstGeom prst="rect">
            <a:avLst/>
          </a:prstGeom>
        </p:spPr>
      </p:pic>
      <p:pic>
        <p:nvPicPr>
          <p:cNvPr id="13" name="Picture 2" descr="Related image">
            <a:hlinkClick r:id="rId3"/>
            <a:extLst>
              <a:ext uri="{FF2B5EF4-FFF2-40B4-BE49-F238E27FC236}">
                <a16:creationId xmlns:a16="http://schemas.microsoft.com/office/drawing/2014/main" id="{71168F5B-F62D-41FA-A3AE-EAFDA9EC949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530" y="2941528"/>
            <a:ext cx="749940" cy="802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Related image">
            <a:hlinkClick r:id="rId5"/>
            <a:extLst>
              <a:ext uri="{FF2B5EF4-FFF2-40B4-BE49-F238E27FC236}">
                <a16:creationId xmlns:a16="http://schemas.microsoft.com/office/drawing/2014/main" id="{7B15FB66-3EC5-49CD-A7BA-22E27E8875D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duotone>
              <a:schemeClr val="accent5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530" y="4987448"/>
            <a:ext cx="826446" cy="826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98AB291-8592-4C75-8DCD-F9E496AC0B71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duotone>
              <a:schemeClr val="accent5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530" y="1896723"/>
            <a:ext cx="897724" cy="75169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9D68FBA-714F-425C-981F-FB5320852E0A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duotone>
              <a:schemeClr val="accent5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530" y="1016921"/>
            <a:ext cx="785829" cy="65886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681344D-04CD-492B-9159-6D70AC015975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duotone>
              <a:schemeClr val="accent5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507" y="5771269"/>
            <a:ext cx="826446" cy="826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996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gradFill flip="none" rotWithShape="1">
          <a:gsLst>
            <a:gs pos="86000">
              <a:schemeClr val="bg1"/>
            </a:gs>
            <a:gs pos="100000">
              <a:schemeClr val="accent1">
                <a:lumMod val="45000"/>
                <a:lumOff val="55000"/>
              </a:schemeClr>
            </a:gs>
            <a:gs pos="97000">
              <a:schemeClr val="accent1">
                <a:lumMod val="30000"/>
                <a:lumOff val="70000"/>
              </a:schemeClr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9AC21-D23F-426D-8781-1C0370FCB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3832" y="365125"/>
            <a:ext cx="9153833" cy="1325563"/>
          </a:xfrm>
        </p:spPr>
        <p:txBody>
          <a:bodyPr>
            <a:normAutofit/>
          </a:bodyPr>
          <a:lstStyle>
            <a:lvl1pPr>
              <a:defRPr sz="40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7C6AA-9FA7-4341-B7C0-774F6D8FCC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3832" y="1825625"/>
            <a:ext cx="9153833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A2797B-EF18-46AE-972D-990D9CE0B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B2EEC-F317-4745-AF46-FE90552E6874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094343-A60D-4F82-9A89-2478B5DC4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E04299-73AB-400F-A13B-6EAA1BAF4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3B6FB-DC80-4C25-989A-39034F4FDA7B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E52F1C3-5908-42FD-A56F-3CFBF00A8FC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39"/>
          <a:stretch/>
        </p:blipFill>
        <p:spPr>
          <a:xfrm>
            <a:off x="330530" y="3964488"/>
            <a:ext cx="1015340" cy="802019"/>
          </a:xfrm>
          <a:prstGeom prst="rect">
            <a:avLst/>
          </a:prstGeom>
        </p:spPr>
      </p:pic>
      <p:pic>
        <p:nvPicPr>
          <p:cNvPr id="8" name="Picture 2" descr="Related image">
            <a:hlinkClick r:id="rId3"/>
            <a:extLst>
              <a:ext uri="{FF2B5EF4-FFF2-40B4-BE49-F238E27FC236}">
                <a16:creationId xmlns:a16="http://schemas.microsoft.com/office/drawing/2014/main" id="{34BE631B-854E-4C6B-A3A7-DC78685670B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530" y="2941528"/>
            <a:ext cx="749940" cy="802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Related image">
            <a:hlinkClick r:id="rId5"/>
            <a:extLst>
              <a:ext uri="{FF2B5EF4-FFF2-40B4-BE49-F238E27FC236}">
                <a16:creationId xmlns:a16="http://schemas.microsoft.com/office/drawing/2014/main" id="{4F8DE804-3A18-4630-BE1C-F73905A9823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duotone>
              <a:schemeClr val="accent5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530" y="4987448"/>
            <a:ext cx="826446" cy="826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6ACB526-D942-4153-B444-142E67E683AC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duotone>
              <a:schemeClr val="accent5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530" y="1896723"/>
            <a:ext cx="897724" cy="75169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7BBAD95-3079-4402-9BAB-C062B8BB4F20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duotone>
              <a:schemeClr val="accent5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530" y="1016921"/>
            <a:ext cx="785829" cy="65886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7FE4B7F-86E8-40AC-9D7B-1CF4435C8279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duotone>
              <a:schemeClr val="accent5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507" y="5771269"/>
            <a:ext cx="826446" cy="826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954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6586F-3B38-4081-A3B5-EFDA48605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709738"/>
            <a:ext cx="9153832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5DD30E-6D9D-47AD-8562-7D536F6370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53832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9D9E24-62D1-45D0-8278-51316C35D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B2EEC-F317-4745-AF46-FE90552E6874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4F78B8-F90B-4606-AC22-929CE9C3B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7B35C4-845E-4A5A-BA4B-FAA1D66AB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3B6FB-DC80-4C25-989A-39034F4FDA7B}" type="slidenum">
              <a:rPr lang="en-US" smtClean="0"/>
              <a:t>‹#›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DD55E0D-A8C5-41E3-8DCF-06D85732A69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39"/>
          <a:stretch/>
        </p:blipFill>
        <p:spPr>
          <a:xfrm>
            <a:off x="330530" y="3964488"/>
            <a:ext cx="1015340" cy="802019"/>
          </a:xfrm>
          <a:prstGeom prst="rect">
            <a:avLst/>
          </a:prstGeom>
        </p:spPr>
      </p:pic>
      <p:pic>
        <p:nvPicPr>
          <p:cNvPr id="13" name="Picture 2" descr="Related image">
            <a:hlinkClick r:id="rId3"/>
            <a:extLst>
              <a:ext uri="{FF2B5EF4-FFF2-40B4-BE49-F238E27FC236}">
                <a16:creationId xmlns:a16="http://schemas.microsoft.com/office/drawing/2014/main" id="{4B84B73B-8F10-4CEE-813E-03CFD67D78E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530" y="2941528"/>
            <a:ext cx="749940" cy="802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Related image">
            <a:hlinkClick r:id="rId5"/>
            <a:extLst>
              <a:ext uri="{FF2B5EF4-FFF2-40B4-BE49-F238E27FC236}">
                <a16:creationId xmlns:a16="http://schemas.microsoft.com/office/drawing/2014/main" id="{2F3FE9D7-0CF7-4F95-8DA8-69FBBACA5D3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duotone>
              <a:schemeClr val="accent5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530" y="4987448"/>
            <a:ext cx="826446" cy="826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2FE5981-D981-4379-B609-58A6D54D963B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duotone>
              <a:schemeClr val="accent5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530" y="1896723"/>
            <a:ext cx="897724" cy="75169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DB77396-73CA-4E52-B419-E6AAE2D4ADC2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duotone>
              <a:schemeClr val="accent5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530" y="1016921"/>
            <a:ext cx="785829" cy="65886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DF78F1A-DE2C-457B-A7EA-014BF9C8653C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duotone>
              <a:schemeClr val="accent5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507" y="5771269"/>
            <a:ext cx="826446" cy="826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323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AF01F-7647-461E-8D57-D1E13C9F6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60E45E-91EC-45AA-9A99-B0F9BD58DC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495800" cy="435133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FC6EA3-7B6A-4D02-83AA-93AF5C31D3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44958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660868-FCC1-4303-A5E0-D0636E092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B2EEC-F317-4745-AF46-FE90552E6874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B157AD-D3DB-40E7-8B8F-A86ACEE42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38B02A-5273-4FC3-AD2F-3F3A0874B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3B6FB-DC80-4C25-989A-39034F4FDA7B}" type="slidenum">
              <a:rPr lang="en-US" smtClean="0"/>
              <a:t>‹#›</a:t>
            </a:fld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4081CAC-B790-4CC8-AAA9-73F2D2A3854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39"/>
          <a:stretch/>
        </p:blipFill>
        <p:spPr>
          <a:xfrm>
            <a:off x="330530" y="3964488"/>
            <a:ext cx="1015340" cy="802019"/>
          </a:xfrm>
          <a:prstGeom prst="rect">
            <a:avLst/>
          </a:prstGeom>
        </p:spPr>
      </p:pic>
      <p:pic>
        <p:nvPicPr>
          <p:cNvPr id="14" name="Picture 2" descr="Related image">
            <a:hlinkClick r:id="rId3"/>
            <a:extLst>
              <a:ext uri="{FF2B5EF4-FFF2-40B4-BE49-F238E27FC236}">
                <a16:creationId xmlns:a16="http://schemas.microsoft.com/office/drawing/2014/main" id="{05E0C3B5-2079-4E06-A849-81215E50FA6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530" y="2941528"/>
            <a:ext cx="749940" cy="802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Related image">
            <a:hlinkClick r:id="rId5"/>
            <a:extLst>
              <a:ext uri="{FF2B5EF4-FFF2-40B4-BE49-F238E27FC236}">
                <a16:creationId xmlns:a16="http://schemas.microsoft.com/office/drawing/2014/main" id="{1D0DFD48-C684-4481-B193-625370668FB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duotone>
              <a:schemeClr val="accent5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530" y="4987448"/>
            <a:ext cx="826446" cy="826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81B9565-14E3-49E6-BE13-6A1AFACAFB46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duotone>
              <a:schemeClr val="accent5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530" y="1896723"/>
            <a:ext cx="897724" cy="75169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A7F5A9F-84EC-47F1-A293-FC8FC766C989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duotone>
              <a:schemeClr val="accent5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530" y="1016921"/>
            <a:ext cx="785829" cy="65886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15E7EAC-0D3C-4104-A2B7-868C39765CBD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duotone>
              <a:schemeClr val="accent5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507" y="5771269"/>
            <a:ext cx="826446" cy="826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650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2D506-2C93-4E2A-B26A-D2CE4BBDF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0495" y="365125"/>
            <a:ext cx="9151010" cy="1325563"/>
          </a:xfr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6DD4BC-B77F-4917-B1A9-AF4B4059A3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0495" y="1681163"/>
            <a:ext cx="447708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83A79A-2565-4E2B-B87E-936D291E58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20495" y="2505075"/>
            <a:ext cx="4477080" cy="368458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2AF9E4-6D82-4DD7-BE12-CF77A8C282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449930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D0A3EB-7D8A-40E5-BD97-6E5C2C55C8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4499305" cy="368458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FEA2C3-41C6-448B-9B51-E7F2A3990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B2EEC-F317-4745-AF46-FE90552E6874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D62083-1DA1-4A0F-8F1F-A68A7FB8E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274CE9-2509-4EBE-B19D-547F0DEDC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3B6FB-DC80-4C25-989A-39034F4FDA7B}" type="slidenum">
              <a:rPr lang="en-US" smtClean="0"/>
              <a:t>‹#›</a:t>
            </a:fld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C90EB56-9A58-4B2A-83A2-4D26380FFE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39"/>
          <a:stretch/>
        </p:blipFill>
        <p:spPr>
          <a:xfrm>
            <a:off x="330530" y="3964488"/>
            <a:ext cx="1015340" cy="802019"/>
          </a:xfrm>
          <a:prstGeom prst="rect">
            <a:avLst/>
          </a:prstGeom>
        </p:spPr>
      </p:pic>
      <p:pic>
        <p:nvPicPr>
          <p:cNvPr id="16" name="Picture 2" descr="Related image">
            <a:hlinkClick r:id="rId3"/>
            <a:extLst>
              <a:ext uri="{FF2B5EF4-FFF2-40B4-BE49-F238E27FC236}">
                <a16:creationId xmlns:a16="http://schemas.microsoft.com/office/drawing/2014/main" id="{7745AC8C-3CE1-4B64-8F39-7B669B09FF8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530" y="2941528"/>
            <a:ext cx="749940" cy="802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Related image">
            <a:hlinkClick r:id="rId5"/>
            <a:extLst>
              <a:ext uri="{FF2B5EF4-FFF2-40B4-BE49-F238E27FC236}">
                <a16:creationId xmlns:a16="http://schemas.microsoft.com/office/drawing/2014/main" id="{27C9AB18-5A00-4823-A5FF-E63C7E113C0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duotone>
              <a:schemeClr val="accent5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530" y="4987448"/>
            <a:ext cx="826446" cy="826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67654B3-3802-4A1F-AC6A-4203B83174DA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duotone>
              <a:schemeClr val="accent5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530" y="1896723"/>
            <a:ext cx="897724" cy="75169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876C692-72B9-44A7-B1F2-C62FCFACFCAD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duotone>
              <a:schemeClr val="accent5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530" y="1016921"/>
            <a:ext cx="785829" cy="65886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7083CEE-4541-4A24-AFDA-B45A214D8944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duotone>
              <a:schemeClr val="accent5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507" y="5771269"/>
            <a:ext cx="826446" cy="826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137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49563-CE7C-41CF-B9AF-D8B6FA9BC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365125"/>
            <a:ext cx="9153832" cy="1325563"/>
          </a:xfr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B6FF24-B850-493C-B586-17A5A5081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B2EEC-F317-4745-AF46-FE90552E6874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20F4E9-8C9C-4BB4-A206-2E5F095B3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B3C928-1328-45A0-B00D-E40224CF8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3B6FB-DC80-4C25-989A-39034F4FDA7B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22ADF2D-48F0-470C-9773-95FEBBA1680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39"/>
          <a:stretch/>
        </p:blipFill>
        <p:spPr>
          <a:xfrm>
            <a:off x="330530" y="3964488"/>
            <a:ext cx="1015340" cy="802019"/>
          </a:xfrm>
          <a:prstGeom prst="rect">
            <a:avLst/>
          </a:prstGeom>
        </p:spPr>
      </p:pic>
      <p:pic>
        <p:nvPicPr>
          <p:cNvPr id="12" name="Picture 2" descr="Related image">
            <a:hlinkClick r:id="rId3"/>
            <a:extLst>
              <a:ext uri="{FF2B5EF4-FFF2-40B4-BE49-F238E27FC236}">
                <a16:creationId xmlns:a16="http://schemas.microsoft.com/office/drawing/2014/main" id="{48374302-A181-4BAD-858D-13B925F60EC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530" y="2941528"/>
            <a:ext cx="749940" cy="802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Related image">
            <a:hlinkClick r:id="rId5"/>
            <a:extLst>
              <a:ext uri="{FF2B5EF4-FFF2-40B4-BE49-F238E27FC236}">
                <a16:creationId xmlns:a16="http://schemas.microsoft.com/office/drawing/2014/main" id="{58AC72EF-03CD-4F8D-BC23-0A2635A56E6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duotone>
              <a:schemeClr val="accent5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530" y="4987448"/>
            <a:ext cx="826446" cy="826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584A505-0515-40E9-94B9-2AF841D71B9C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duotone>
              <a:schemeClr val="accent5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530" y="1896723"/>
            <a:ext cx="897724" cy="75169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3566951-97F5-4043-B68B-4BCCA24563BD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duotone>
              <a:schemeClr val="accent5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530" y="1016921"/>
            <a:ext cx="785829" cy="65886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F24F1D9-1A85-4398-B81D-6E5C18282898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duotone>
              <a:schemeClr val="accent5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507" y="5771269"/>
            <a:ext cx="826446" cy="826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975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5CC5EA-5912-4AD1-9B73-55AFA1790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B2EEC-F317-4745-AF46-FE90552E6874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978B75-64BA-481D-8C74-C54C67DBC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9A0400-41FA-47A3-8B39-6DFF79D4D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3B6FB-DC80-4C25-989A-39034F4FDA7B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9EB00AB-5710-43C8-A53B-BCDD5AE3196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39"/>
          <a:stretch/>
        </p:blipFill>
        <p:spPr>
          <a:xfrm>
            <a:off x="330530" y="3964488"/>
            <a:ext cx="1015340" cy="802019"/>
          </a:xfrm>
          <a:prstGeom prst="rect">
            <a:avLst/>
          </a:prstGeom>
        </p:spPr>
      </p:pic>
      <p:pic>
        <p:nvPicPr>
          <p:cNvPr id="11" name="Picture 2" descr="Related image">
            <a:hlinkClick r:id="rId3"/>
            <a:extLst>
              <a:ext uri="{FF2B5EF4-FFF2-40B4-BE49-F238E27FC236}">
                <a16:creationId xmlns:a16="http://schemas.microsoft.com/office/drawing/2014/main" id="{541956FA-5835-4EBE-8736-82DEBC7D79A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530" y="2941528"/>
            <a:ext cx="749940" cy="802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Related image">
            <a:hlinkClick r:id="rId5"/>
            <a:extLst>
              <a:ext uri="{FF2B5EF4-FFF2-40B4-BE49-F238E27FC236}">
                <a16:creationId xmlns:a16="http://schemas.microsoft.com/office/drawing/2014/main" id="{45292F93-BCAF-433B-8BB9-B360A922C92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duotone>
              <a:schemeClr val="accent5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530" y="4987448"/>
            <a:ext cx="826446" cy="826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589F8B9-2A6E-4A7F-A3A0-8375F98D0D6E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duotone>
              <a:schemeClr val="accent5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530" y="1896723"/>
            <a:ext cx="897724" cy="75169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E4090E4-4AAE-487A-A1FD-3E53A85AB13F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duotone>
              <a:schemeClr val="accent5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530" y="1016921"/>
            <a:ext cx="785829" cy="65886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7F4EFE1-A92A-4DEE-9AB3-5E255157B1F8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duotone>
              <a:schemeClr val="accent5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507" y="5771269"/>
            <a:ext cx="826446" cy="826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627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BA884-080C-4552-B03D-D95EA0A6E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7523" y="457200"/>
            <a:ext cx="324450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F0C586-FA40-495C-B3E3-C48BF66A3E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5517179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990DED-31FF-4A5C-8F64-CD04E92027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32249" y="2057400"/>
            <a:ext cx="32397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28E9C6-A600-48B4-9FBB-EC091A2C9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B2EEC-F317-4745-AF46-FE90552E6874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A8A028-891C-49E6-95A0-D285E359A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6E04EB-82C5-456D-8154-70726360C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3B6FB-DC80-4C25-989A-39034F4FDA7B}" type="slidenum">
              <a:rPr lang="en-US" smtClean="0"/>
              <a:t>‹#›</a:t>
            </a:fld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8452112-F509-44E8-9232-B7E80B5DE97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39"/>
          <a:stretch/>
        </p:blipFill>
        <p:spPr>
          <a:xfrm>
            <a:off x="330530" y="3964488"/>
            <a:ext cx="1015340" cy="802019"/>
          </a:xfrm>
          <a:prstGeom prst="rect">
            <a:avLst/>
          </a:prstGeom>
        </p:spPr>
      </p:pic>
      <p:pic>
        <p:nvPicPr>
          <p:cNvPr id="14" name="Picture 2" descr="Related image">
            <a:hlinkClick r:id="rId3"/>
            <a:extLst>
              <a:ext uri="{FF2B5EF4-FFF2-40B4-BE49-F238E27FC236}">
                <a16:creationId xmlns:a16="http://schemas.microsoft.com/office/drawing/2014/main" id="{43D9BF35-FC12-467C-8461-193AEA212B9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530" y="2941528"/>
            <a:ext cx="749940" cy="802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Related image">
            <a:hlinkClick r:id="rId5"/>
            <a:extLst>
              <a:ext uri="{FF2B5EF4-FFF2-40B4-BE49-F238E27FC236}">
                <a16:creationId xmlns:a16="http://schemas.microsoft.com/office/drawing/2014/main" id="{C339654C-F5F3-4B51-8DDD-5D97FF56636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duotone>
              <a:schemeClr val="accent5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530" y="4987448"/>
            <a:ext cx="826446" cy="826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08DB0B9-29C8-4CBA-BDBB-F041BBD52F24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duotone>
              <a:schemeClr val="accent5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530" y="1896723"/>
            <a:ext cx="897724" cy="75169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423D030-89D4-44BD-9502-AC6F56DACE9B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duotone>
              <a:schemeClr val="accent5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530" y="1016921"/>
            <a:ext cx="785829" cy="65886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41F5FE3-4CE7-4C20-A448-8D59D4DB24D1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duotone>
              <a:schemeClr val="accent5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507" y="5771269"/>
            <a:ext cx="826446" cy="826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940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2761D-74EA-4DB5-9E50-FA208F1FF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7522" y="457200"/>
            <a:ext cx="324450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22A0FB-F187-4EF7-9616-906CC8C1B6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548129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586C10-4ABE-494E-8700-A3585459DE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27522" y="2057400"/>
            <a:ext cx="324450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4F6E18-39A3-4D20-AE72-6D49AC182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B2EEC-F317-4745-AF46-FE90552E6874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5190CD-0025-46A2-8E32-E492486F1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1EBA8C-C676-41D1-B2C3-F49704E43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3B6FB-DC80-4C25-989A-39034F4FDA7B}" type="slidenum">
              <a:rPr lang="en-US" smtClean="0"/>
              <a:t>‹#›</a:t>
            </a:fld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424864D-87F3-42A4-B8A2-2EE8D4869CA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39"/>
          <a:stretch/>
        </p:blipFill>
        <p:spPr>
          <a:xfrm>
            <a:off x="330530" y="3964488"/>
            <a:ext cx="1015340" cy="802019"/>
          </a:xfrm>
          <a:prstGeom prst="rect">
            <a:avLst/>
          </a:prstGeom>
        </p:spPr>
      </p:pic>
      <p:pic>
        <p:nvPicPr>
          <p:cNvPr id="14" name="Picture 2" descr="Related image">
            <a:hlinkClick r:id="rId3"/>
            <a:extLst>
              <a:ext uri="{FF2B5EF4-FFF2-40B4-BE49-F238E27FC236}">
                <a16:creationId xmlns:a16="http://schemas.microsoft.com/office/drawing/2014/main" id="{C565163D-56AE-4163-9518-EA87E3A3470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530" y="2941528"/>
            <a:ext cx="749940" cy="802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Related image">
            <a:hlinkClick r:id="rId5"/>
            <a:extLst>
              <a:ext uri="{FF2B5EF4-FFF2-40B4-BE49-F238E27FC236}">
                <a16:creationId xmlns:a16="http://schemas.microsoft.com/office/drawing/2014/main" id="{9430408B-D100-4E49-B0FA-1F589F78ECA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duotone>
              <a:schemeClr val="accent5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530" y="4987448"/>
            <a:ext cx="826446" cy="826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212B788-054F-4438-8D2B-A299231A940A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duotone>
              <a:schemeClr val="accent5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530" y="1896723"/>
            <a:ext cx="897724" cy="75169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CE42A66-D04E-4EC7-8FBA-24807B26075C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duotone>
              <a:schemeClr val="accent5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530" y="1016921"/>
            <a:ext cx="785829" cy="65886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5C3747D-223B-48EC-811F-5F82C2B7911F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duotone>
              <a:schemeClr val="accent5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507" y="5771269"/>
            <a:ext cx="826446" cy="826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187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3000">
              <a:schemeClr val="bg1"/>
            </a:gs>
            <a:gs pos="100000">
              <a:schemeClr val="accent1">
                <a:lumMod val="45000"/>
                <a:lumOff val="55000"/>
              </a:schemeClr>
            </a:gs>
            <a:gs pos="92000">
              <a:schemeClr val="accent1">
                <a:lumMod val="30000"/>
                <a:lumOff val="70000"/>
              </a:schemeClr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5D2027-A034-434F-A543-0538DE053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365125"/>
            <a:ext cx="913416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426089-E7F1-4D42-BE16-BD43E200E2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0" y="1825625"/>
            <a:ext cx="913416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B74711-E3B6-41B2-A6D5-4EA97FC8AF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1B2EEC-F317-4745-AF46-FE90552E6874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5D417E-9844-48D9-85F0-E1CECFBE45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1DD32-07DF-4162-BF97-E2B8ECD456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A3B6FB-DC80-4C25-989A-39034F4FD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324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s://www.google.com/url?sa=i&amp;rct=j&amp;q=&amp;esrc=s&amp;source=images&amp;cd=&amp;cad=rja&amp;uact=8&amp;ved=2ahUKEwiEx6__jbreAhUxhuAKHSDcCT0QjRx6BAgBEAU&amp;url=https://www.onlinewebfonts.com/icon/561228&amp;psig=AOvVaw3WVXhUHwOEn4HFT8IWiP7B&amp;ust=1541399264614678" TargetMode="External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hyperlink" Target="https://www.google.com/url?sa=i&amp;rct=j&amp;q=&amp;esrc=s&amp;source=images&amp;cd=&amp;cad=rja&amp;uact=8&amp;ved=2ahUKEwiImoz2krreAhWlVN8KHTIQAmkQjRx6BAgBEAU&amp;url=http://clipart-library.com/clipart/1727794.htm&amp;psig=AOvVaw0UTHll8Ck-DEdNBGdg6Rvm&amp;ust=1541400573882747" TargetMode="Externa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google.com/url?sa=i&amp;rct=j&amp;q=&amp;esrc=s&amp;source=images&amp;cd=&amp;cad=rja&amp;uact=8&amp;ved=2ahUKEwiEx6__jbreAhUxhuAKHSDcCT0QjRx6BAgBEAU&amp;url=https://www.onlinewebfonts.com/icon/561228&amp;psig=AOvVaw3WVXhUHwOEn4HFT8IWiP7B&amp;ust=1541399264614678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google.com/url?sa=i&amp;rct=j&amp;q=&amp;esrc=s&amp;source=images&amp;cd=&amp;cad=rja&amp;uact=8&amp;ved=2ahUKEwiImoz2krreAhWlVN8KHTIQAmkQjRx6BAgBEAU&amp;url=http://clipart-library.com/clipart/1727794.htm&amp;psig=AOvVaw0UTHll8Ck-DEdNBGdg6Rvm&amp;ust=1541400573882747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9EAE0DF-CD28-427F-B1F9-144BC12F0F31}"/>
              </a:ext>
            </a:extLst>
          </p:cNvPr>
          <p:cNvSpPr/>
          <p:nvPr/>
        </p:nvSpPr>
        <p:spPr>
          <a:xfrm>
            <a:off x="0" y="2373460"/>
            <a:ext cx="12192000" cy="25436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DA93AE-B94F-40C1-8B84-5549B0C3F8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97450"/>
            <a:ext cx="9144000" cy="1094826"/>
          </a:xfrm>
        </p:spPr>
        <p:txBody>
          <a:bodyPr>
            <a:normAutofit fontScale="90000"/>
          </a:bodyPr>
          <a:lstStyle/>
          <a:p>
            <a:r>
              <a:rPr lang="en-US" sz="5400" b="1" dirty="0">
                <a:latin typeface="Arial" panose="020B0604020202020204" pitchFamily="34" charset="0"/>
                <a:cs typeface="Arial" panose="020B0604020202020204" pitchFamily="34" charset="0"/>
              </a:rPr>
              <a:t>Missouri Commuter Analysis</a:t>
            </a:r>
            <a:br>
              <a:rPr lang="en-US" sz="5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Based on data from XXXXX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33ED50-6BAB-468C-BEB0-39F2CECD1F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98634"/>
            <a:ext cx="9144000" cy="1900973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sz="2000" dirty="0"/>
              <a:t>Washington University Data Analytics Boot Camp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Fall 2018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C5C7B69-1B25-410D-8F36-CE049FBC28F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39"/>
          <a:stretch/>
        </p:blipFill>
        <p:spPr>
          <a:xfrm>
            <a:off x="6984456" y="3180429"/>
            <a:ext cx="1560676" cy="1232782"/>
          </a:xfrm>
          <a:prstGeom prst="rect">
            <a:avLst/>
          </a:prstGeom>
        </p:spPr>
      </p:pic>
      <p:pic>
        <p:nvPicPr>
          <p:cNvPr id="1026" name="Picture 2" descr="Related image">
            <a:hlinkClick r:id="rId3"/>
            <a:extLst>
              <a:ext uri="{FF2B5EF4-FFF2-40B4-BE49-F238E27FC236}">
                <a16:creationId xmlns:a16="http://schemas.microsoft.com/office/drawing/2014/main" id="{788E2F1F-12F2-447A-ABAF-E018A1D4FF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9634" y="3100133"/>
            <a:ext cx="1152731" cy="1232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lated image">
            <a:hlinkClick r:id="rId5"/>
            <a:extLst>
              <a:ext uri="{FF2B5EF4-FFF2-40B4-BE49-F238E27FC236}">
                <a16:creationId xmlns:a16="http://schemas.microsoft.com/office/drawing/2014/main" id="{84B22CEC-257D-424C-87D4-981C5567C8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accent5">
                <a:shade val="45000"/>
                <a:satMod val="135000"/>
              </a:schemeClr>
              <a:prstClr val="white"/>
            </a:duotone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7223" y="3081361"/>
            <a:ext cx="1270327" cy="1270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0DD9EA2-FD4A-41E2-9AE6-CBC72653A380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5">
                <a:shade val="45000"/>
                <a:satMod val="135000"/>
              </a:schemeClr>
              <a:prstClr val="white"/>
            </a:duotone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2007" y="3212332"/>
            <a:ext cx="1379889" cy="1155434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32A242B2-12D9-4419-B7E1-3ED20F6BD90C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accent5">
                <a:shade val="45000"/>
                <a:satMod val="135000"/>
              </a:schemeClr>
              <a:prstClr val="white"/>
            </a:duotone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6373" y="3317399"/>
            <a:ext cx="1207896" cy="1012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181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F7C95-8B18-4770-B4EB-EFA7DEA39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3831" y="365125"/>
            <a:ext cx="9763433" cy="1325563"/>
          </a:xfrm>
        </p:spPr>
        <p:txBody>
          <a:bodyPr>
            <a:normAutofit/>
          </a:bodyPr>
          <a:lstStyle/>
          <a:p>
            <a:r>
              <a:rPr lang="en-US" sz="4000" b="1" dirty="0"/>
              <a:t>MSAs Analyzed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E86F2-BC11-4C17-8CF1-DCBE4A28DF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3832" y="1616390"/>
            <a:ext cx="9438968" cy="4563122"/>
          </a:xfrm>
        </p:spPr>
        <p:txBody>
          <a:bodyPr numCol="3" spcCol="457200">
            <a:noAutofit/>
          </a:bodyPr>
          <a:lstStyle/>
          <a:p>
            <a:pPr marL="0" indent="0">
              <a:buNone/>
            </a:pPr>
            <a:r>
              <a:rPr lang="en-US" sz="1800" b="1" dirty="0"/>
              <a:t>St. Louis</a:t>
            </a:r>
          </a:p>
          <a:p>
            <a:r>
              <a:rPr lang="en-US" sz="1800" dirty="0"/>
              <a:t>St. Louis City, MO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/>
              <a:t>St. Louis County, MO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/>
              <a:t>St. Charles County, MO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/>
              <a:t>Jefferson County, MO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/>
              <a:t>Franklin County, MO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/>
              <a:t>Lincoln County, MO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/>
              <a:t>Warren County, MO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/>
              <a:t>Madison County, IL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/>
              <a:t>St. Clair County, IL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/>
              <a:t>Clinton County, IL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/>
              <a:t>Monroe County, IL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/>
              <a:t>Jersey County, IL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endParaRPr lang="en-US" sz="1800" dirty="0"/>
          </a:p>
          <a:p>
            <a:pPr>
              <a:lnSpc>
                <a:spcPct val="120000"/>
              </a:lnSpc>
              <a:spcBef>
                <a:spcPts val="600"/>
              </a:spcBef>
            </a:pPr>
            <a:endParaRPr lang="en-US" sz="1800" dirty="0"/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sz="1800" b="1" dirty="0"/>
              <a:t>Kansas City</a:t>
            </a:r>
            <a:endParaRPr lang="en-US" sz="18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/>
              <a:t>Bates County, MO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/>
              <a:t>Caldwell County, MO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/>
              <a:t>Cass County, MO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/>
              <a:t>Clay County, MO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/>
              <a:t>Clinton County, MO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/>
              <a:t>Jackson County, MO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/>
              <a:t>Lafayette County, MO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/>
              <a:t>Platte County, MO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/>
              <a:t>Ray County, MO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/>
              <a:t>Johnson County, KS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/>
              <a:t>Leavenworth County, KS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/>
              <a:t>Linn County, KS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/>
              <a:t>Miami County, KS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/>
              <a:t>Wyandotte County, KS</a:t>
            </a:r>
          </a:p>
          <a:p>
            <a:pPr marL="236538" indent="-236538">
              <a:lnSpc>
                <a:spcPct val="120000"/>
              </a:lnSpc>
              <a:spcBef>
                <a:spcPts val="600"/>
              </a:spcBef>
              <a:buNone/>
              <a:tabLst>
                <a:tab pos="341313" algn="l"/>
              </a:tabLst>
            </a:pPr>
            <a:r>
              <a:rPr lang="en-US" sz="1800" b="1" dirty="0"/>
              <a:t>Springfield</a:t>
            </a:r>
            <a:endParaRPr lang="en-US" sz="1800" dirty="0"/>
          </a:p>
          <a:p>
            <a:pPr marL="236538" indent="-236538">
              <a:lnSpc>
                <a:spcPct val="100000"/>
              </a:lnSpc>
              <a:spcBef>
                <a:spcPts val="0"/>
              </a:spcBef>
              <a:tabLst>
                <a:tab pos="230188" algn="l"/>
              </a:tabLst>
            </a:pPr>
            <a:r>
              <a:rPr lang="en-US" sz="1800" dirty="0"/>
              <a:t>Greene County, MO</a:t>
            </a:r>
          </a:p>
          <a:p>
            <a:pPr marL="236538" indent="-236538">
              <a:lnSpc>
                <a:spcPct val="100000"/>
              </a:lnSpc>
              <a:spcBef>
                <a:spcPts val="0"/>
              </a:spcBef>
              <a:tabLst>
                <a:tab pos="230188" algn="l"/>
              </a:tabLst>
            </a:pPr>
            <a:r>
              <a:rPr lang="en-US" sz="1800" dirty="0"/>
              <a:t>Christian County, MO</a:t>
            </a:r>
          </a:p>
          <a:p>
            <a:pPr marL="236538" indent="-236538">
              <a:lnSpc>
                <a:spcPct val="100000"/>
              </a:lnSpc>
              <a:spcBef>
                <a:spcPts val="0"/>
              </a:spcBef>
              <a:tabLst>
                <a:tab pos="230188" algn="l"/>
              </a:tabLst>
            </a:pPr>
            <a:r>
              <a:rPr lang="en-US" sz="1800" dirty="0"/>
              <a:t>Webster County, MO</a:t>
            </a:r>
          </a:p>
          <a:p>
            <a:pPr marL="236538" indent="-236538">
              <a:lnSpc>
                <a:spcPct val="100000"/>
              </a:lnSpc>
              <a:spcBef>
                <a:spcPts val="0"/>
              </a:spcBef>
              <a:tabLst>
                <a:tab pos="230188" algn="l"/>
              </a:tabLst>
            </a:pPr>
            <a:r>
              <a:rPr lang="en-US" sz="1800" dirty="0"/>
              <a:t>Polk County, MO</a:t>
            </a:r>
          </a:p>
          <a:p>
            <a:pPr marL="236538" indent="-236538">
              <a:lnSpc>
                <a:spcPct val="100000"/>
              </a:lnSpc>
              <a:spcBef>
                <a:spcPts val="0"/>
              </a:spcBef>
              <a:tabLst>
                <a:tab pos="230188" algn="l"/>
              </a:tabLst>
            </a:pPr>
            <a:r>
              <a:rPr lang="en-US" sz="1800" dirty="0"/>
              <a:t>Dallas County, MO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8426072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6C661A37-4510-4D74-9917-3CBF65FA5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MSA Analysis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ECC610BC-D68E-4742-B34D-ECB341F66D2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548E009-70A7-4A4B-A579-3566E6AE6B9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8455" y="1645832"/>
            <a:ext cx="5386027" cy="3556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23922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45AD3-9A89-4DBF-A4D1-C2722CB2B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D72E4D-D08D-4A14-8699-5F2E6F77D7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9980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8785A-D677-45F8-9A8E-01CFAD384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3832" y="393291"/>
            <a:ext cx="9153833" cy="1278194"/>
          </a:xfrm>
        </p:spPr>
        <p:txBody>
          <a:bodyPr>
            <a:normAutofit/>
          </a:bodyPr>
          <a:lstStyle/>
          <a:p>
            <a:r>
              <a:rPr lang="en-US" dirty="0"/>
              <a:t>Solo Commuters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C6D485-D2CA-4D75-AA14-689F672BF5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7FA2B47-7C08-4097-8ADD-BFD4D01FA4E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530" y="1013916"/>
            <a:ext cx="785829" cy="658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1468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E8BAA-BB1D-4C31-8A63-059AF3658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3832" y="365125"/>
            <a:ext cx="9153833" cy="1316191"/>
          </a:xfrm>
        </p:spPr>
        <p:txBody>
          <a:bodyPr/>
          <a:lstStyle/>
          <a:p>
            <a:r>
              <a:rPr lang="en-US" dirty="0"/>
              <a:t>Carpoolers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356092-B8A3-4539-85D3-6F6EF835CF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379E98B-471A-40BE-ADDD-3EE87B718E00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530" y="1901976"/>
            <a:ext cx="897724" cy="751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4670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86B38-EDB0-4229-8D71-F960F7D05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Public Transit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C25182-F4DE-494E-BEFF-FE4D64D149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2" descr="Related image">
            <a:hlinkClick r:id="rId2"/>
            <a:extLst>
              <a:ext uri="{FF2B5EF4-FFF2-40B4-BE49-F238E27FC236}">
                <a16:creationId xmlns:a16="http://schemas.microsoft.com/office/drawing/2014/main" id="{4983EE56-BAED-474D-9D79-808886360B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766" y="2928309"/>
            <a:ext cx="749940" cy="802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8EC2494-F41A-4074-BD88-A816202B36C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39"/>
          <a:stretch/>
        </p:blipFill>
        <p:spPr>
          <a:xfrm>
            <a:off x="330064" y="3992058"/>
            <a:ext cx="1015340" cy="802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236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43F64-849B-4A2C-AEBF-E287F3F41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Walking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91D9B2-4A28-4EED-8B7C-0D329E5BBF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4" descr="Related image">
            <a:hlinkClick r:id="rId2"/>
            <a:extLst>
              <a:ext uri="{FF2B5EF4-FFF2-40B4-BE49-F238E27FC236}">
                <a16:creationId xmlns:a16="http://schemas.microsoft.com/office/drawing/2014/main" id="{D107BD86-9E00-4E25-9DFC-438ED30070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767" y="4983464"/>
            <a:ext cx="826446" cy="826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49778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26BA8-F57C-4CBA-981F-4BB386158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Transit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32F58-589C-443E-8734-0A8E035B70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0ECDEC8-3D8C-473D-A708-3540A96BD7A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507" y="5771269"/>
            <a:ext cx="826446" cy="826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8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641ED-BC63-4C8D-A81A-1A00E54BD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3664" y="365125"/>
            <a:ext cx="9134169" cy="1325563"/>
          </a:xfrm>
        </p:spPr>
        <p:txBody>
          <a:bodyPr>
            <a:normAutofit/>
          </a:bodyPr>
          <a:lstStyle/>
          <a:p>
            <a:r>
              <a:rPr lang="en-US" sz="4000" b="1" dirty="0"/>
              <a:t>What we wanted to understand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CFB7CA-28C6-45A7-ABAE-4DB504EDCC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3665" y="1612490"/>
            <a:ext cx="9134168" cy="4564473"/>
          </a:xfrm>
        </p:spPr>
        <p:txBody>
          <a:bodyPr/>
          <a:lstStyle/>
          <a:p>
            <a:r>
              <a:rPr lang="en-US" dirty="0"/>
              <a:t>How do Missourians commute?</a:t>
            </a:r>
          </a:p>
          <a:p>
            <a:endParaRPr lang="en-US" dirty="0"/>
          </a:p>
          <a:p>
            <a:r>
              <a:rPr lang="en-US" dirty="0"/>
              <a:t>What differences exist for commuting types across counties in Missouri?</a:t>
            </a:r>
          </a:p>
          <a:p>
            <a:endParaRPr lang="en-US" dirty="0"/>
          </a:p>
          <a:p>
            <a:r>
              <a:rPr lang="en-US" dirty="0"/>
              <a:t>What differences exist for commuting types within metropolitan areas in Missouri?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705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A7949-7E03-4F0B-9C1F-4275BA631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Hypotheses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499F6F-0AAE-4260-B6D9-3C517A8BC6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3832" y="1612490"/>
            <a:ext cx="9153833" cy="456447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H</a:t>
            </a:r>
            <a:r>
              <a:rPr lang="en-US" baseline="-25000" dirty="0"/>
              <a:t>0 = </a:t>
            </a:r>
            <a:r>
              <a:rPr lang="en-US" dirty="0"/>
              <a:t>No differences exist between commuting types in metro versus rural counties across Missouri.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</a:t>
            </a:r>
            <a:r>
              <a:rPr lang="en-US" baseline="-25000" dirty="0"/>
              <a:t>1</a:t>
            </a:r>
            <a:r>
              <a:rPr lang="en-US" dirty="0"/>
              <a:t> = Differences exist between commuting types in metro versus rural counties across Missouri, where usage of public transit in metro counties is higher.  </a:t>
            </a:r>
          </a:p>
        </p:txBody>
      </p:sp>
    </p:spTree>
    <p:extLst>
      <p:ext uri="{BB962C8B-B14F-4D97-AF65-F5344CB8AC3E}">
        <p14:creationId xmlns:p14="http://schemas.microsoft.com/office/powerpoint/2010/main" val="560232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0248E-E715-4FFB-9952-2EB8BB3C1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 of Commuting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B8CA07-15E3-44DC-A0A8-5120AA5511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dirty="0"/>
              <a:t>Census surveys define Commuting (Journey to Work) as  “a worker’s travel from home to work”. </a:t>
            </a:r>
          </a:p>
          <a:p>
            <a:pPr fontAlgn="base"/>
            <a:r>
              <a:rPr lang="en-US" dirty="0"/>
              <a:t>Census surveys ask questions about Commuting such as travel time, means of transportation, time of departure for work, vehicles available, and expenses associated with the commute.</a:t>
            </a:r>
          </a:p>
          <a:p>
            <a:pPr fontAlgn="base"/>
            <a:r>
              <a:rPr lang="en-US" dirty="0"/>
              <a:t>For this analysis we looked only at means of transportation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497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0FC5E-A58A-4472-8073-7CFD30350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Statewide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11E7FD-50A6-4480-8C7A-370A1D464B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403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1EDA6-12A4-4AF7-876B-D9CEDC239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Statewide Analysis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97ECFAE-0E16-47DE-9238-714B5DD493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219" y="1645832"/>
            <a:ext cx="5386027" cy="355681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7831F8-E75F-4A17-BD48-9CCD89C2D41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3144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13819-0358-4800-A10B-6A73E73B8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Urban vs. Rural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A6475D-AA54-44F2-A6CD-99A20FEFE1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9274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704D786-B9E2-487E-B7F4-7F97CBC12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AEC7634-A30E-45E9-A8F0-4AA1503312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C910199-C214-46B4-A067-7FED1F7A81F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0583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D4802-761B-44E4-87AF-2979CE3F6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of Missouri’s Metropolitan Statistical Areas (MSA)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796F22-021F-49BB-8F18-0D9DD86296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6326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318</Words>
  <Application>Microsoft Office PowerPoint</Application>
  <PresentationFormat>Widescreen</PresentationFormat>
  <Paragraphs>67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Office Theme</vt:lpstr>
      <vt:lpstr>Missouri Commuter Analysis Based on data from XXXXX</vt:lpstr>
      <vt:lpstr>What we wanted to understand</vt:lpstr>
      <vt:lpstr>Hypotheses</vt:lpstr>
      <vt:lpstr>Definition of Commuting</vt:lpstr>
      <vt:lpstr>Statewide Analysis</vt:lpstr>
      <vt:lpstr>Statewide Analysis</vt:lpstr>
      <vt:lpstr>Urban vs. Rural Analysis</vt:lpstr>
      <vt:lpstr>PowerPoint Presentation</vt:lpstr>
      <vt:lpstr>Analysis of Missouri’s Metropolitan Statistical Areas (MSA)</vt:lpstr>
      <vt:lpstr>MSAs Analyzed</vt:lpstr>
      <vt:lpstr>MSA Analysis</vt:lpstr>
      <vt:lpstr>PowerPoint Presentation</vt:lpstr>
      <vt:lpstr>Solo Commuters</vt:lpstr>
      <vt:lpstr>Carpoolers</vt:lpstr>
      <vt:lpstr>Public Transit</vt:lpstr>
      <vt:lpstr>Walking</vt:lpstr>
      <vt:lpstr>Other Transit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Missouri Commuter Analysis</dc:title>
  <dc:creator>s stevener</dc:creator>
  <cp:lastModifiedBy>s stevener</cp:lastModifiedBy>
  <cp:revision>29</cp:revision>
  <dcterms:created xsi:type="dcterms:W3CDTF">2018-11-03T18:08:23Z</dcterms:created>
  <dcterms:modified xsi:type="dcterms:W3CDTF">2018-11-06T02:52:30Z</dcterms:modified>
</cp:coreProperties>
</file>