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1" r:id="rId3"/>
    <p:sldId id="275" r:id="rId4"/>
    <p:sldId id="286" r:id="rId5"/>
    <p:sldId id="287" r:id="rId6"/>
    <p:sldId id="285" r:id="rId7"/>
    <p:sldId id="290" r:id="rId8"/>
    <p:sldId id="291" r:id="rId9"/>
    <p:sldId id="292" r:id="rId10"/>
    <p:sldId id="278" r:id="rId11"/>
    <p:sldId id="279" r:id="rId12"/>
    <p:sldId id="280" r:id="rId13"/>
    <p:sldId id="282" r:id="rId14"/>
    <p:sldId id="266" r:id="rId15"/>
    <p:sldId id="273" r:id="rId16"/>
    <p:sldId id="272" r:id="rId17"/>
    <p:sldId id="270" r:id="rId18"/>
    <p:sldId id="257" r:id="rId19"/>
    <p:sldId id="258" r:id="rId20"/>
    <p:sldId id="259" r:id="rId21"/>
    <p:sldId id="271" r:id="rId22"/>
    <p:sldId id="260" r:id="rId23"/>
    <p:sldId id="261" r:id="rId24"/>
    <p:sldId id="262" r:id="rId25"/>
    <p:sldId id="264" r:id="rId26"/>
    <p:sldId id="26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432" y="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9F27E-3551-4C3E-ACCF-164036067DE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EC208-F770-4D06-A55D-12AAC82F5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0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446AEFD-99B8-476F-ADEE-67B517C24C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9AB07E-169C-4510-AAD1-77BF0CDBC12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722AAE57-E0EB-429E-BF49-F80462332F0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D62A763D-8668-4BB0-85AB-6DE9152E7A2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83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A453-E4CF-42FE-B44C-5FC2BE73D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9251D-476F-4BA8-96F5-6A2071239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C0FDA-CA7C-458A-91F4-CCF6EDCE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206E8-EC49-4214-AC71-95E55F93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2F97E-7422-4980-8B06-ACCD5A49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9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06DA-E2E6-4333-8926-260EB200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D305E-293A-480A-9BF8-2C0C20CC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301E3-A7DE-4A2C-BD20-523BEE79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0B888-681A-4482-9A43-692A338E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BA6FD-2625-477E-B0E9-1626B290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ED0870-3848-4C99-B13D-9569FA03DC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3" name="Picture 2" descr="Related image">
            <a:hlinkClick r:id="rId3"/>
            <a:extLst>
              <a:ext uri="{FF2B5EF4-FFF2-40B4-BE49-F238E27FC236}">
                <a16:creationId xmlns:a16="http://schemas.microsoft.com/office/drawing/2014/main" id="{AF899F31-A891-41A3-9022-3AB79BC161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lated image">
            <a:hlinkClick r:id="rId5"/>
            <a:extLst>
              <a:ext uri="{FF2B5EF4-FFF2-40B4-BE49-F238E27FC236}">
                <a16:creationId xmlns:a16="http://schemas.microsoft.com/office/drawing/2014/main" id="{A3CE1C8D-F17D-4DF7-ACFA-216F4C0E4D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02783C-400C-4848-843C-D81CE46F9B1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B92459-CBDE-47D1-87DD-ED07DC74242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26EC56-62A9-40F1-AD4E-6346A8BDDBD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7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0B892-DC6C-499C-8BB1-D5ADA67B8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76657-5172-4846-9AC0-24E067649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43664" y="365125"/>
            <a:ext cx="702883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9B593-A794-4A72-BC43-8F8D8989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A3DA0-8707-481E-9AC2-E67C7595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63632-E2F3-4E24-9456-7922300A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6D8328-65F8-48AB-86F4-8BEFF9C8EB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3" name="Picture 2" descr="Related image">
            <a:hlinkClick r:id="rId3"/>
            <a:extLst>
              <a:ext uri="{FF2B5EF4-FFF2-40B4-BE49-F238E27FC236}">
                <a16:creationId xmlns:a16="http://schemas.microsoft.com/office/drawing/2014/main" id="{71168F5B-F62D-41FA-A3AE-EAFDA9EC94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lated image">
            <a:hlinkClick r:id="rId5"/>
            <a:extLst>
              <a:ext uri="{FF2B5EF4-FFF2-40B4-BE49-F238E27FC236}">
                <a16:creationId xmlns:a16="http://schemas.microsoft.com/office/drawing/2014/main" id="{7B15FB66-3EC5-49CD-A7BA-22E27E8875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8AB291-8592-4C75-8DCD-F9E496AC0B7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D68FBA-714F-425C-981F-FB5320852E0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81344D-04CD-492B-9159-6D70AC01597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9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86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97000">
              <a:schemeClr val="accent1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AC21-D23F-426D-8781-1C0370FC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832" y="365125"/>
            <a:ext cx="9153833" cy="1325563"/>
          </a:xfrm>
        </p:spPr>
        <p:txBody>
          <a:bodyPr>
            <a:normAutofit/>
          </a:bodyPr>
          <a:lstStyle>
            <a:lvl1pPr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7C6AA-9FA7-4341-B7C0-774F6D8FC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832" y="1825625"/>
            <a:ext cx="9153833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2797B-EF18-46AE-972D-990D9CE0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94343-A60D-4F82-9A89-2478B5DC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04299-73AB-400F-A13B-6EAA1BAF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52F1C3-5908-42FD-A56F-3CFBF00A8F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8" name="Picture 2" descr="Related image">
            <a:hlinkClick r:id="rId3"/>
            <a:extLst>
              <a:ext uri="{FF2B5EF4-FFF2-40B4-BE49-F238E27FC236}">
                <a16:creationId xmlns:a16="http://schemas.microsoft.com/office/drawing/2014/main" id="{34BE631B-854E-4C6B-A3A7-DC78685670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lated image">
            <a:hlinkClick r:id="rId5"/>
            <a:extLst>
              <a:ext uri="{FF2B5EF4-FFF2-40B4-BE49-F238E27FC236}">
                <a16:creationId xmlns:a16="http://schemas.microsoft.com/office/drawing/2014/main" id="{4F8DE804-3A18-4630-BE1C-F73905A982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ACB526-D942-4153-B444-142E67E683A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BBAD95-3079-4402-9BAB-C062B8BB4F2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FE4B7F-86E8-40AC-9D7B-1CF4435C827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5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586F-3B38-4081-A3B5-EFDA4860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709738"/>
            <a:ext cx="915383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DD30E-6D9D-47AD-8562-7D536F63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5383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D9E24-62D1-45D0-8278-51316C35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F78B8-F90B-4606-AC22-929CE9C3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B35C4-845E-4A5A-BA4B-FAA1D66A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D55E0D-A8C5-41E3-8DCF-06D85732A6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3" name="Picture 2" descr="Related image">
            <a:hlinkClick r:id="rId3"/>
            <a:extLst>
              <a:ext uri="{FF2B5EF4-FFF2-40B4-BE49-F238E27FC236}">
                <a16:creationId xmlns:a16="http://schemas.microsoft.com/office/drawing/2014/main" id="{4B84B73B-8F10-4CEE-813E-03CFD67D78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lated image">
            <a:hlinkClick r:id="rId5"/>
            <a:extLst>
              <a:ext uri="{FF2B5EF4-FFF2-40B4-BE49-F238E27FC236}">
                <a16:creationId xmlns:a16="http://schemas.microsoft.com/office/drawing/2014/main" id="{2F3FE9D7-0CF7-4F95-8DA8-69FBBACA5D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FE5981-D981-4379-B609-58A6D54D963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B77396-73CA-4E52-B419-E6AAE2D4ADC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F78F1A-DE2C-457B-A7EA-014BF9C8653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2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F01F-7647-461E-8D57-D1E13C9F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0E45E-91EC-45AA-9A99-B0F9BD58D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4958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C6EA3-7B6A-4D02-83AA-93AF5C31D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495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60868-FCC1-4303-A5E0-D0636E09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157AD-D3DB-40E7-8B8F-A86ACEE4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8B02A-5273-4FC3-AD2F-3F3A0874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081CAC-B790-4CC8-AAA9-73F2D2A385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4" name="Picture 2" descr="Related image">
            <a:hlinkClick r:id="rId3"/>
            <a:extLst>
              <a:ext uri="{FF2B5EF4-FFF2-40B4-BE49-F238E27FC236}">
                <a16:creationId xmlns:a16="http://schemas.microsoft.com/office/drawing/2014/main" id="{05E0C3B5-2079-4E06-A849-81215E50FA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lated image">
            <a:hlinkClick r:id="rId5"/>
            <a:extLst>
              <a:ext uri="{FF2B5EF4-FFF2-40B4-BE49-F238E27FC236}">
                <a16:creationId xmlns:a16="http://schemas.microsoft.com/office/drawing/2014/main" id="{1D0DFD48-C684-4481-B193-625370668F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1B9565-14E3-49E6-BE13-6A1AFACAFB4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7F5A9F-84EC-47F1-A293-FC8FC766C98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15E7EAC-0D3C-4104-A2B7-868C39765CB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5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D506-2C93-4E2A-B26A-D2CE4BBD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495" y="365125"/>
            <a:ext cx="9151010" cy="132556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DD4BC-B77F-4917-B1A9-AF4B4059A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0495" y="1681163"/>
            <a:ext cx="447708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3A79A-2565-4E2B-B87E-936D291E5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0495" y="2505075"/>
            <a:ext cx="447708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AF9E4-6D82-4DD7-BE12-CF77A8C28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4993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0A3EB-7D8A-40E5-BD97-6E5C2C55C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499305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EA2C3-41C6-448B-9B51-E7F2A399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62083-1DA1-4A0F-8F1F-A68A7FB8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74CE9-2509-4EBE-B19D-547F0DED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90EB56-9A58-4B2A-83A2-4D26380FFE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6" name="Picture 2" descr="Related image">
            <a:hlinkClick r:id="rId3"/>
            <a:extLst>
              <a:ext uri="{FF2B5EF4-FFF2-40B4-BE49-F238E27FC236}">
                <a16:creationId xmlns:a16="http://schemas.microsoft.com/office/drawing/2014/main" id="{7745AC8C-3CE1-4B64-8F39-7B669B09FF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lated image">
            <a:hlinkClick r:id="rId5"/>
            <a:extLst>
              <a:ext uri="{FF2B5EF4-FFF2-40B4-BE49-F238E27FC236}">
                <a16:creationId xmlns:a16="http://schemas.microsoft.com/office/drawing/2014/main" id="{27C9AB18-5A00-4823-A5FF-E63C7E113C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7654B3-3802-4A1F-AC6A-4203B83174D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76C692-72B9-44A7-B1F2-C62FCFACFCA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083CEE-4541-4A24-AFDA-B45A214D894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3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9563-CE7C-41CF-B9AF-D8B6FA9B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125"/>
            <a:ext cx="9153832" cy="132556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6FF24-B850-493C-B586-17A5A508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0F4E9-8C9C-4BB4-A206-2E5F095B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3C928-1328-45A0-B00D-E40224CF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2ADF2D-48F0-470C-9773-95FEBBA168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2" name="Picture 2" descr="Related image">
            <a:hlinkClick r:id="rId3"/>
            <a:extLst>
              <a:ext uri="{FF2B5EF4-FFF2-40B4-BE49-F238E27FC236}">
                <a16:creationId xmlns:a16="http://schemas.microsoft.com/office/drawing/2014/main" id="{48374302-A181-4BAD-858D-13B925F60E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lated image">
            <a:hlinkClick r:id="rId5"/>
            <a:extLst>
              <a:ext uri="{FF2B5EF4-FFF2-40B4-BE49-F238E27FC236}">
                <a16:creationId xmlns:a16="http://schemas.microsoft.com/office/drawing/2014/main" id="{58AC72EF-03CD-4F8D-BC23-0A2635A56E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84A505-0515-40E9-94B9-2AF841D71B9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566951-97F5-4043-B68B-4BCCA24563B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24F1D9-1A85-4398-B81D-6E5C1828289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7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CC5EA-5912-4AD1-9B73-55AFA179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978B75-64BA-481D-8C74-C54C67DB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A0400-41FA-47A3-8B39-6DFF79D4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00AB-5710-43C8-A53B-BCDD5AE31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1" name="Picture 2" descr="Related image">
            <a:hlinkClick r:id="rId3"/>
            <a:extLst>
              <a:ext uri="{FF2B5EF4-FFF2-40B4-BE49-F238E27FC236}">
                <a16:creationId xmlns:a16="http://schemas.microsoft.com/office/drawing/2014/main" id="{541956FA-5835-4EBE-8736-82DEBC7D79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lated image">
            <a:hlinkClick r:id="rId5"/>
            <a:extLst>
              <a:ext uri="{FF2B5EF4-FFF2-40B4-BE49-F238E27FC236}">
                <a16:creationId xmlns:a16="http://schemas.microsoft.com/office/drawing/2014/main" id="{45292F93-BCAF-433B-8BB9-B360A922C9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89F8B9-2A6E-4A7F-A3A0-8375F98D0D6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4090E4-4AAE-487A-A1FD-3E53A85AB13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F4EFE1-A92A-4DEE-9AB3-5E255157B1F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2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A884-080C-4552-B03D-D95EA0A6E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523" y="457200"/>
            <a:ext cx="32445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C586-FA40-495C-B3E3-C48BF66A3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51717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90DED-31FF-4A5C-8F64-CD04E9202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32249" y="2057400"/>
            <a:ext cx="32397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8E9C6-A600-48B4-9FBB-EC091A2C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8A028-891C-49E6-95A0-D285E359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E04EB-82C5-456D-8154-70726360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452112-F509-44E8-9232-B7E80B5DE9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4" name="Picture 2" descr="Related image">
            <a:hlinkClick r:id="rId3"/>
            <a:extLst>
              <a:ext uri="{FF2B5EF4-FFF2-40B4-BE49-F238E27FC236}">
                <a16:creationId xmlns:a16="http://schemas.microsoft.com/office/drawing/2014/main" id="{43D9BF35-FC12-467C-8461-193AEA212B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lated image">
            <a:hlinkClick r:id="rId5"/>
            <a:extLst>
              <a:ext uri="{FF2B5EF4-FFF2-40B4-BE49-F238E27FC236}">
                <a16:creationId xmlns:a16="http://schemas.microsoft.com/office/drawing/2014/main" id="{C339654C-F5F3-4B51-8DDD-5D97FF5663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8DB0B9-29C8-4CBA-BDBB-F041BBD52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23D030-89D4-44BD-9502-AC6F56DACE9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41F5FE3-4CE7-4C20-A448-8D59D4DB24D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4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761D-74EA-4DB5-9E50-FA208F1F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522" y="457200"/>
            <a:ext cx="324450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2A0FB-F187-4EF7-9616-906CC8C1B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812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86C10-4ABE-494E-8700-A3585459D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7522" y="2057400"/>
            <a:ext cx="324450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F6E18-39A3-4D20-AE72-6D49AC18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190CD-0025-46A2-8E32-E492486F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EBA8C-C676-41D1-B2C3-F49704E4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24864D-87F3-42A4-B8A2-2EE8D4869C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4" name="Picture 2" descr="Related image">
            <a:hlinkClick r:id="rId3"/>
            <a:extLst>
              <a:ext uri="{FF2B5EF4-FFF2-40B4-BE49-F238E27FC236}">
                <a16:creationId xmlns:a16="http://schemas.microsoft.com/office/drawing/2014/main" id="{C565163D-56AE-4163-9518-EA87E3A347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lated image">
            <a:hlinkClick r:id="rId5"/>
            <a:extLst>
              <a:ext uri="{FF2B5EF4-FFF2-40B4-BE49-F238E27FC236}">
                <a16:creationId xmlns:a16="http://schemas.microsoft.com/office/drawing/2014/main" id="{9430408B-D100-4E49-B0FA-1F589F78EC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12B788-054F-4438-8D2B-A299231A940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CE42A66-D04E-4EC7-8FBA-24807B26075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C3747D-223B-48EC-811F-5F82C2B7911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8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D2027-A034-434F-A543-0538DE05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125"/>
            <a:ext cx="91341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26089-E7F1-4D42-BE16-BD43E200E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1825625"/>
            <a:ext cx="9134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74711-E3B6-41B2-A6D5-4EA97FC8A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B2EEC-F317-4745-AF46-FE90552E687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D417E-9844-48D9-85F0-E1CECFBE4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1DD32-07DF-4162-BF97-E2B8ECD4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2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9EAE0DF-CD28-427F-B1F9-144BC12F0F31}"/>
              </a:ext>
            </a:extLst>
          </p:cNvPr>
          <p:cNvSpPr/>
          <p:nvPr/>
        </p:nvSpPr>
        <p:spPr>
          <a:xfrm>
            <a:off x="0" y="2373460"/>
            <a:ext cx="12192000" cy="2543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A93AE-B94F-40C1-8B84-5549B0C3F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7450"/>
            <a:ext cx="9144000" cy="1094826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Missouri Commuter Analysis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3ED50-6BAB-468C-BEB0-39F2CECD1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186" y="4298634"/>
            <a:ext cx="10962042" cy="1900973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Martin </a:t>
            </a:r>
            <a:r>
              <a:rPr lang="en-US" dirty="0" err="1"/>
              <a:t>Carriel</a:t>
            </a:r>
            <a:r>
              <a:rPr lang="en-US" dirty="0"/>
              <a:t>, Addison </a:t>
            </a:r>
            <a:r>
              <a:rPr lang="en-US" dirty="0" err="1"/>
              <a:t>Pietroburgo</a:t>
            </a:r>
            <a:r>
              <a:rPr lang="en-US" dirty="0"/>
              <a:t>, Joshua Steinmetz, Scott Stevener</a:t>
            </a:r>
          </a:p>
          <a:p>
            <a:endParaRPr lang="en-US" sz="2000" dirty="0"/>
          </a:p>
          <a:p>
            <a:r>
              <a:rPr lang="en-US" sz="2000" dirty="0"/>
              <a:t>Washington University Data Analytics Boot Camp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Fall 2018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C5C7B69-1B25-410D-8F36-CE049FBC28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6984456" y="3180429"/>
            <a:ext cx="1560676" cy="1232782"/>
          </a:xfrm>
          <a:prstGeom prst="rect">
            <a:avLst/>
          </a:prstGeom>
        </p:spPr>
      </p:pic>
      <p:pic>
        <p:nvPicPr>
          <p:cNvPr id="1026" name="Picture 2" descr="Related image">
            <a:hlinkClick r:id="rId3"/>
            <a:extLst>
              <a:ext uri="{FF2B5EF4-FFF2-40B4-BE49-F238E27FC236}">
                <a16:creationId xmlns:a16="http://schemas.microsoft.com/office/drawing/2014/main" id="{788E2F1F-12F2-447A-ABAF-E018A1D4F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634" y="3100133"/>
            <a:ext cx="1152731" cy="123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hlinkClick r:id="rId5"/>
            <a:extLst>
              <a:ext uri="{FF2B5EF4-FFF2-40B4-BE49-F238E27FC236}">
                <a16:creationId xmlns:a16="http://schemas.microsoft.com/office/drawing/2014/main" id="{84B22CEC-257D-424C-87D4-981C5567C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223" y="3081361"/>
            <a:ext cx="1270327" cy="127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0DD9EA2-FD4A-41E2-9AE6-CBC72653A38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007" y="3212332"/>
            <a:ext cx="1379889" cy="115543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2A242B2-12D9-4419-B7E1-3ED20F6BD90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373" y="3317399"/>
            <a:ext cx="1207896" cy="101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DFCF-9E5B-4D95-9A5C-FAD32A55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29210-BD25-42F8-AC23-32A1663DB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832" y="1605776"/>
            <a:ext cx="9963075" cy="4571187"/>
          </a:xfrm>
        </p:spPr>
        <p:txBody>
          <a:bodyPr>
            <a:normAutofit/>
          </a:bodyPr>
          <a:lstStyle/>
          <a:p>
            <a:r>
              <a:rPr lang="en-US" dirty="0"/>
              <a:t>Results were surprising, but not unexpected</a:t>
            </a:r>
          </a:p>
          <a:p>
            <a:pPr lvl="1"/>
            <a:r>
              <a:rPr lang="en-US" dirty="0"/>
              <a:t>We expected</a:t>
            </a:r>
          </a:p>
          <a:p>
            <a:pPr lvl="2"/>
            <a:r>
              <a:rPr lang="en-US" dirty="0"/>
              <a:t>More significant differences between urban/rural commuting types</a:t>
            </a:r>
          </a:p>
          <a:p>
            <a:pPr lvl="2"/>
            <a:r>
              <a:rPr lang="en-US" dirty="0"/>
              <a:t>A difference in commuting types between metro areas</a:t>
            </a:r>
          </a:p>
          <a:p>
            <a:pPr lvl="2"/>
            <a:r>
              <a:rPr lang="en-US" dirty="0"/>
              <a:t>That public transit was used more</a:t>
            </a:r>
          </a:p>
          <a:p>
            <a:endParaRPr lang="en-US" sz="1400" dirty="0"/>
          </a:p>
          <a:p>
            <a:r>
              <a:rPr lang="en-US" dirty="0"/>
              <a:t>Inferences or general conclusions?</a:t>
            </a:r>
          </a:p>
          <a:p>
            <a:pPr lvl="1"/>
            <a:r>
              <a:rPr lang="en-US" dirty="0"/>
              <a:t>Driving to work alone is considered the best commuting option.</a:t>
            </a:r>
          </a:p>
          <a:p>
            <a:pPr lvl="1"/>
            <a:r>
              <a:rPr lang="en-US" dirty="0"/>
              <a:t>Commuting options other than solo driving are limited statewide.</a:t>
            </a:r>
          </a:p>
          <a:p>
            <a:pPr lvl="1"/>
            <a:r>
              <a:rPr lang="en-US" dirty="0"/>
              <a:t>Public transit options exist almost exclusively in urban areas. </a:t>
            </a:r>
          </a:p>
          <a:p>
            <a:pPr lvl="1"/>
            <a:r>
              <a:rPr lang="en-US" dirty="0"/>
              <a:t>Even where available, public transit is not significantly used.</a:t>
            </a:r>
          </a:p>
        </p:txBody>
      </p:sp>
    </p:spTree>
    <p:extLst>
      <p:ext uri="{BB962C8B-B14F-4D97-AF65-F5344CB8AC3E}">
        <p14:creationId xmlns:p14="http://schemas.microsoft.com/office/powerpoint/2010/main" val="4231408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4D6F-05FC-44DC-ADBC-F472E09D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F53B7-E47F-42C9-BB7A-D8978DCB4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Discuss any difficulties that arose, and how you dealt with them</a:t>
            </a:r>
          </a:p>
          <a:p>
            <a:r>
              <a:rPr lang="en-US" dirty="0"/>
              <a:t>Discuss any additional questions that came up, but which you didn't have time to answer: What would you research next, if you had two more weeks?</a:t>
            </a:r>
          </a:p>
          <a:p>
            <a:pPr lvl="1"/>
            <a:r>
              <a:rPr lang="en-US" dirty="0"/>
              <a:t>Analysis of other State’s commuting data to look for similarities/differences, specifically those in different geographies, with urban/rural ratio, larger metros</a:t>
            </a:r>
          </a:p>
          <a:p>
            <a:pPr lvl="1"/>
            <a:r>
              <a:rPr lang="en-US" dirty="0"/>
              <a:t>Additional analysis into Income Levels and Commuting Types.</a:t>
            </a:r>
          </a:p>
          <a:p>
            <a:pPr lvl="1"/>
            <a:r>
              <a:rPr lang="en-US" dirty="0"/>
              <a:t>Why are we seeing concentrations of Walkers in northern Missouri?</a:t>
            </a:r>
          </a:p>
        </p:txBody>
      </p:sp>
    </p:spTree>
    <p:extLst>
      <p:ext uri="{BB962C8B-B14F-4D97-AF65-F5344CB8AC3E}">
        <p14:creationId xmlns:p14="http://schemas.microsoft.com/office/powerpoint/2010/main" val="2473257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5E7F-8E91-4A5C-874D-F197C539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6B021-9256-49CB-9932-7DD4EC3BD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3539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5814-DF20-49BE-AA6A-7D2B28F96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B4DCE-0E78-481D-B52E-112B5F560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44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0248E-E715-4FFB-9952-2EB8BB3C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Commuting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8CA07-15E3-44DC-A0A8-5120AA551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Census surveys define Commuting (Journey to Work) as  “a worker’s travel from home to work”. </a:t>
            </a:r>
          </a:p>
          <a:p>
            <a:pPr fontAlgn="base"/>
            <a:r>
              <a:rPr lang="en-US" dirty="0"/>
              <a:t>Census surveys ask questions about Commuting such as travel time, means of transportation, time of departure for work, vehicles available, and expenses associated with the commute.</a:t>
            </a:r>
          </a:p>
          <a:p>
            <a:pPr fontAlgn="base"/>
            <a:r>
              <a:rPr lang="en-US" dirty="0"/>
              <a:t>For this analysis we looked only at means of transportation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497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EDA6-12A4-4AF7-876B-D9CEDC23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Statewide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7ECFAE-0E16-47DE-9238-714B5DD49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383" y="1613558"/>
            <a:ext cx="5962331" cy="39373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831F8-E75F-4A17-BD48-9CCD89C2D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14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933C87-30DB-40A7-AB89-45A39D1A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Maps of MO MSAs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348F965-6861-4D49-9523-6E80AFEEDE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2" r="30012"/>
          <a:stretch/>
        </p:blipFill>
        <p:spPr>
          <a:xfrm>
            <a:off x="1524000" y="2817678"/>
            <a:ext cx="3749965" cy="3666548"/>
          </a:xfrm>
          <a:ln w="12700" cmpd="sng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B61855-FDFD-4312-9088-ACED8614BF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8" t="16" r="33943" b="1"/>
          <a:stretch/>
        </p:blipFill>
        <p:spPr>
          <a:xfrm>
            <a:off x="7823196" y="2826327"/>
            <a:ext cx="3749965" cy="366654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B9CF99-EE6D-492C-BC5E-00C707E3FD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3" r="26782"/>
          <a:stretch/>
        </p:blipFill>
        <p:spPr>
          <a:xfrm>
            <a:off x="4762595" y="1690688"/>
            <a:ext cx="3749965" cy="3666547"/>
          </a:xfrm>
          <a:ln w="1270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899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C661A37-4510-4D74-9917-3CBF65FA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MSA Analysis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CC610BC-D68E-4742-B34D-ECB341F66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48E009-70A7-4A4B-A579-3566E6AE6B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4" y="1618321"/>
            <a:ext cx="6020277" cy="397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392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7949-7E03-4F0B-9C1F-4275BA63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99F6F-0AAE-4260-B6D9-3C517A8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832" y="1612490"/>
            <a:ext cx="9153833" cy="4564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</a:t>
            </a:r>
            <a:r>
              <a:rPr lang="en-US" baseline="-25000" dirty="0"/>
              <a:t>0 = </a:t>
            </a:r>
            <a:r>
              <a:rPr lang="en-US" dirty="0"/>
              <a:t>No differences exist between commuting types in metro versus rural counties across Missouri.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 = Differences exist between commuting types in metro versus rural counties across Missouri, where usage of public transit in metro counties is higher.  </a:t>
            </a:r>
          </a:p>
        </p:txBody>
      </p:sp>
    </p:spTree>
    <p:extLst>
      <p:ext uri="{BB962C8B-B14F-4D97-AF65-F5344CB8AC3E}">
        <p14:creationId xmlns:p14="http://schemas.microsoft.com/office/powerpoint/2010/main" val="560232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41ED-BC63-4C8D-A81A-1A00E54B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664" y="365125"/>
            <a:ext cx="913416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What we wanted to understand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FB7CA-28C6-45A7-ABAE-4DB504EDC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665" y="1612490"/>
            <a:ext cx="9134168" cy="4564473"/>
          </a:xfrm>
        </p:spPr>
        <p:txBody>
          <a:bodyPr/>
          <a:lstStyle/>
          <a:p>
            <a:r>
              <a:rPr lang="en-US" dirty="0"/>
              <a:t>How do Missourians commute?</a:t>
            </a:r>
          </a:p>
          <a:p>
            <a:endParaRPr lang="en-US" dirty="0"/>
          </a:p>
          <a:p>
            <a:r>
              <a:rPr lang="en-US" dirty="0"/>
              <a:t>What differences exist for commuting types across counties in Missouri?</a:t>
            </a:r>
          </a:p>
          <a:p>
            <a:endParaRPr lang="en-US" dirty="0"/>
          </a:p>
          <a:p>
            <a:r>
              <a:rPr lang="en-US" dirty="0"/>
              <a:t>What differences exist for commuting types within metropolitan areas in Missouri?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0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4B701-7EE4-4955-8635-01A96C87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51F54-A31D-4039-9150-AB145ED15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832" y="1597891"/>
            <a:ext cx="9153833" cy="489498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Hypotheses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900" dirty="0"/>
              <a:t>H0 = No differences exist between commuting types in metro versus rural counties across Missouri.</a:t>
            </a:r>
          </a:p>
          <a:p>
            <a:pPr lvl="1"/>
            <a:endParaRPr lang="en-US" sz="29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900" dirty="0"/>
              <a:t>H1 = Differences exist between commuting types in metro versus rural counties across Missouri, where usage of public transit in metro counties is higher.</a:t>
            </a:r>
          </a:p>
          <a:p>
            <a:pPr lvl="1"/>
            <a:endParaRPr lang="en-US" dirty="0"/>
          </a:p>
          <a:p>
            <a:r>
              <a:rPr lang="en-US" b="1" dirty="0"/>
              <a:t>Our Questions</a:t>
            </a:r>
            <a:endParaRPr lang="en-US" dirty="0"/>
          </a:p>
          <a:p>
            <a:pPr lvl="1"/>
            <a:endParaRPr lang="en-US" sz="1600" dirty="0"/>
          </a:p>
          <a:p>
            <a:pPr lvl="1"/>
            <a:r>
              <a:rPr lang="en-US" sz="2900" dirty="0"/>
              <a:t>How do Missourians commute?</a:t>
            </a:r>
          </a:p>
          <a:p>
            <a:endParaRPr lang="en-US" sz="2900" dirty="0"/>
          </a:p>
          <a:p>
            <a:pPr lvl="1"/>
            <a:r>
              <a:rPr lang="en-US" sz="2900" dirty="0"/>
              <a:t>What differences exist for commuting types across counties in Missouri?</a:t>
            </a:r>
          </a:p>
          <a:p>
            <a:endParaRPr lang="en-US" sz="2900" dirty="0"/>
          </a:p>
          <a:p>
            <a:pPr lvl="1"/>
            <a:r>
              <a:rPr lang="en-US" sz="2900" dirty="0"/>
              <a:t>What differences exist for commuting types within metropolitan areas in Missouri?</a:t>
            </a:r>
          </a:p>
        </p:txBody>
      </p:sp>
    </p:spTree>
    <p:extLst>
      <p:ext uri="{BB962C8B-B14F-4D97-AF65-F5344CB8AC3E}">
        <p14:creationId xmlns:p14="http://schemas.microsoft.com/office/powerpoint/2010/main" val="1857124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7C95-8B18-4770-B4EB-EFA7DEA3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831" y="365125"/>
            <a:ext cx="976343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MSAs Analyzed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E86F2-BC11-4C17-8CF1-DCBE4A28D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832" y="1616390"/>
            <a:ext cx="9438968" cy="4563122"/>
          </a:xfrm>
        </p:spPr>
        <p:txBody>
          <a:bodyPr numCol="3" spcCol="457200">
            <a:noAutofit/>
          </a:bodyPr>
          <a:lstStyle/>
          <a:p>
            <a:pPr marL="0" indent="0">
              <a:buNone/>
            </a:pPr>
            <a:r>
              <a:rPr lang="en-US" sz="1800" b="1" dirty="0"/>
              <a:t>St. Louis</a:t>
            </a:r>
          </a:p>
          <a:p>
            <a:r>
              <a:rPr lang="en-US" sz="1800" dirty="0"/>
              <a:t>St. Louis City,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St. Louis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St. Charles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Jefferson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Franklin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Lincoln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Warren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Madison County, IL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St. Clair County, IL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Clinton County, IL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Monroe County, IL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Jersey County, IL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b="1" dirty="0"/>
              <a:t>Kansas City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Bates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Caldwell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Cass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Clay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Clinton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Jackson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Lafayette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Platte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Ray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Johnson County, KS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Leavenworth County, KS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Linn County, KS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Miami County, KS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Wyandotte County, KS</a:t>
            </a:r>
          </a:p>
          <a:p>
            <a:pPr marL="236538" indent="-236538">
              <a:lnSpc>
                <a:spcPct val="120000"/>
              </a:lnSpc>
              <a:spcBef>
                <a:spcPts val="600"/>
              </a:spcBef>
              <a:buNone/>
              <a:tabLst>
                <a:tab pos="341313" algn="l"/>
              </a:tabLst>
            </a:pPr>
            <a:r>
              <a:rPr lang="en-US" sz="1800" b="1" dirty="0"/>
              <a:t>Springfield</a:t>
            </a:r>
            <a:endParaRPr lang="en-US" sz="1800" dirty="0"/>
          </a:p>
          <a:p>
            <a:pPr marL="236538" indent="-236538">
              <a:lnSpc>
                <a:spcPct val="100000"/>
              </a:lnSpc>
              <a:spcBef>
                <a:spcPts val="0"/>
              </a:spcBef>
              <a:tabLst>
                <a:tab pos="230188" algn="l"/>
              </a:tabLst>
            </a:pPr>
            <a:r>
              <a:rPr lang="en-US" sz="1800" dirty="0"/>
              <a:t>Greene County, MO</a:t>
            </a:r>
          </a:p>
          <a:p>
            <a:pPr marL="236538" indent="-236538">
              <a:lnSpc>
                <a:spcPct val="100000"/>
              </a:lnSpc>
              <a:spcBef>
                <a:spcPts val="0"/>
              </a:spcBef>
              <a:tabLst>
                <a:tab pos="230188" algn="l"/>
              </a:tabLst>
            </a:pPr>
            <a:r>
              <a:rPr lang="en-US" sz="1800" dirty="0"/>
              <a:t>Christian County, MO</a:t>
            </a:r>
          </a:p>
          <a:p>
            <a:pPr marL="236538" indent="-236538">
              <a:lnSpc>
                <a:spcPct val="100000"/>
              </a:lnSpc>
              <a:spcBef>
                <a:spcPts val="0"/>
              </a:spcBef>
              <a:tabLst>
                <a:tab pos="230188" algn="l"/>
              </a:tabLst>
            </a:pPr>
            <a:r>
              <a:rPr lang="en-US" sz="1800" dirty="0"/>
              <a:t>Webster County, MO</a:t>
            </a:r>
          </a:p>
          <a:p>
            <a:pPr marL="236538" indent="-236538">
              <a:lnSpc>
                <a:spcPct val="100000"/>
              </a:lnSpc>
              <a:spcBef>
                <a:spcPts val="0"/>
              </a:spcBef>
              <a:tabLst>
                <a:tab pos="230188" algn="l"/>
              </a:tabLst>
            </a:pPr>
            <a:r>
              <a:rPr lang="en-US" sz="1800" dirty="0"/>
              <a:t>Polk County, MO</a:t>
            </a:r>
          </a:p>
          <a:p>
            <a:pPr marL="236538" indent="-236538">
              <a:lnSpc>
                <a:spcPct val="100000"/>
              </a:lnSpc>
              <a:spcBef>
                <a:spcPts val="0"/>
              </a:spcBef>
              <a:tabLst>
                <a:tab pos="230188" algn="l"/>
              </a:tabLst>
            </a:pPr>
            <a:r>
              <a:rPr lang="en-US" sz="1800" dirty="0"/>
              <a:t>Dallas County, MO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2607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04D786-B9E2-487E-B7F4-7F97CBC1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C7634-A30E-45E9-A8F0-4AA15033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910199-C214-46B4-A067-7FED1F7A8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58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785A-D677-45F8-9A8E-01CFAD38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832" y="393291"/>
            <a:ext cx="9153833" cy="1278194"/>
          </a:xfrm>
        </p:spPr>
        <p:txBody>
          <a:bodyPr>
            <a:normAutofit/>
          </a:bodyPr>
          <a:lstStyle/>
          <a:p>
            <a:r>
              <a:rPr lang="en-US" dirty="0"/>
              <a:t>Solo Commuters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6D485-D2CA-4D75-AA14-689F672B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A2B47-7C08-4097-8ADD-BFD4D01FA4E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3916"/>
            <a:ext cx="785829" cy="65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46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8BAA-BB1D-4C31-8A63-059AF365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832" y="365125"/>
            <a:ext cx="9153833" cy="1316191"/>
          </a:xfrm>
        </p:spPr>
        <p:txBody>
          <a:bodyPr/>
          <a:lstStyle/>
          <a:p>
            <a:r>
              <a:rPr lang="en-US" dirty="0"/>
              <a:t>Carpoolers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56092-B8A3-4539-85D3-6F6EF835C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79E98B-471A-40BE-ADDD-3EE87B718E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901976"/>
            <a:ext cx="897724" cy="75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67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6B38-EDB0-4229-8D71-F960F7D0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Transit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5182-F4DE-494E-BEFF-FE4D64D14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Related image">
            <a:hlinkClick r:id="rId2"/>
            <a:extLst>
              <a:ext uri="{FF2B5EF4-FFF2-40B4-BE49-F238E27FC236}">
                <a16:creationId xmlns:a16="http://schemas.microsoft.com/office/drawing/2014/main" id="{4983EE56-BAED-474D-9D79-808886360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66" y="2928309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EC2494-F41A-4074-BD88-A816202B36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064" y="3992058"/>
            <a:ext cx="1015340" cy="80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3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3F64-849B-4A2C-AEBF-E287F3F4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1D9B2-4A28-4EED-8B7C-0D329E5BB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4" descr="Related image">
            <a:hlinkClick r:id="rId2"/>
            <a:extLst>
              <a:ext uri="{FF2B5EF4-FFF2-40B4-BE49-F238E27FC236}">
                <a16:creationId xmlns:a16="http://schemas.microsoft.com/office/drawing/2014/main" id="{D107BD86-9E00-4E25-9DFC-438ED3007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67" y="4983464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977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6BA8-F57C-4CBA-981F-4BB38615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Transit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2F58-589C-443E-8734-0A8E035B7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ECDEC8-3D8C-473D-A708-3540A96BD7A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6347-4B2F-46CA-A688-02A93B45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363F7-5CB3-47FB-BA11-C7A510A34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832" y="1579418"/>
            <a:ext cx="9153833" cy="4597545"/>
          </a:xfrm>
        </p:spPr>
        <p:txBody>
          <a:bodyPr>
            <a:normAutofit/>
          </a:bodyPr>
          <a:lstStyle/>
          <a:p>
            <a:r>
              <a:rPr lang="en-US" sz="2400" b="1" dirty="0"/>
              <a:t>What kinds of data were needed?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Missouri-wide commuting data at the county level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Defined Metropolitan Statistical Areas (MSAs) for Missouri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Geocoordinates for each county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sz="2000" dirty="0"/>
          </a:p>
          <a:p>
            <a:r>
              <a:rPr lang="en-US" sz="2400" b="1" dirty="0"/>
              <a:t>Data sources</a:t>
            </a:r>
          </a:p>
          <a:p>
            <a:pPr lvl="1"/>
            <a:r>
              <a:rPr lang="en-US" sz="2000" dirty="0"/>
              <a:t>US Census API</a:t>
            </a:r>
          </a:p>
          <a:p>
            <a:pPr lvl="1"/>
            <a:r>
              <a:rPr lang="en-US" sz="2000" dirty="0"/>
              <a:t>Wikipedia</a:t>
            </a:r>
          </a:p>
          <a:p>
            <a:pPr lvl="1"/>
            <a:r>
              <a:rPr lang="en-US" sz="2000" dirty="0"/>
              <a:t>Wikilou.com</a:t>
            </a:r>
          </a:p>
          <a:p>
            <a:pPr lvl="1"/>
            <a:r>
              <a:rPr lang="en-US" sz="2000" dirty="0"/>
              <a:t>MARC.org (Mid-America Regional Council)</a:t>
            </a:r>
          </a:p>
          <a:p>
            <a:pPr lvl="1"/>
            <a:r>
              <a:rPr lang="en-US" altLang="en-US" sz="2000" dirty="0"/>
              <a:t>Google Maps Geocode API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944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FA23-E21F-4BD5-B215-FC0B8FFE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Exploration &amp; Cleanup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938E1-55E3-4D1C-9D9E-96D18B431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0495" y="1690688"/>
            <a:ext cx="4477080" cy="3643505"/>
          </a:xfrm>
        </p:spPr>
        <p:txBody>
          <a:bodyPr>
            <a:normAutofit fontScale="77500" lnSpcReduction="20000"/>
          </a:bodyPr>
          <a:lstStyle/>
          <a:p>
            <a:pPr marL="458787" indent="-457200">
              <a:lnSpc>
                <a:spcPct val="110000"/>
              </a:lnSpc>
              <a:spcBef>
                <a:spcPts val="0"/>
              </a:spcBef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600" dirty="0"/>
              <a:t>Used census wrapper to make API calls to get commuter data for each county in MO</a:t>
            </a:r>
          </a:p>
          <a:p>
            <a:pPr marL="458787" indent="-457200">
              <a:lnSpc>
                <a:spcPct val="110000"/>
              </a:lnSpc>
              <a:spcBef>
                <a:spcPts val="0"/>
              </a:spcBef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600" dirty="0"/>
          </a:p>
          <a:p>
            <a:pPr marL="458787" indent="-457200">
              <a:lnSpc>
                <a:spcPct val="110000"/>
              </a:lnSpc>
              <a:spcBef>
                <a:spcPts val="0"/>
              </a:spcBef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600" dirty="0"/>
              <a:t>Calculated commuter type %s</a:t>
            </a:r>
          </a:p>
          <a:p>
            <a:pPr marL="458787" indent="-457200">
              <a:lnSpc>
                <a:spcPct val="110000"/>
              </a:lnSpc>
              <a:spcBef>
                <a:spcPts val="0"/>
              </a:spcBef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600" dirty="0"/>
          </a:p>
          <a:p>
            <a:pPr marL="458787" indent="-457200">
              <a:lnSpc>
                <a:spcPct val="110000"/>
              </a:lnSpc>
              <a:spcBef>
                <a:spcPts val="0"/>
              </a:spcBef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600" dirty="0"/>
              <a:t>Made calls to the Google Maps Geocode API to get coordinates for each county</a:t>
            </a:r>
          </a:p>
          <a:p>
            <a:pPr marL="458787" indent="-457200">
              <a:lnSpc>
                <a:spcPct val="110000"/>
              </a:lnSpc>
              <a:spcBef>
                <a:spcPts val="0"/>
              </a:spcBef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600" dirty="0"/>
          </a:p>
          <a:p>
            <a:pPr marL="458787" indent="-457200">
              <a:lnSpc>
                <a:spcPct val="110000"/>
              </a:lnSpc>
              <a:spcBef>
                <a:spcPts val="0"/>
              </a:spcBef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600" dirty="0"/>
              <a:t>Created heat map of commuter concentrations</a:t>
            </a:r>
          </a:p>
          <a:p>
            <a:pPr marL="458787" indent="-457200"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600" dirty="0"/>
          </a:p>
          <a:p>
            <a:pPr marL="458787" indent="-45720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dirty="0"/>
          </a:p>
          <a:p>
            <a:endParaRPr lang="en-US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F329C45D-1189-4874-9D80-3BC9E472AB8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9" t="13658" r="6020" b="9891"/>
          <a:stretch/>
        </p:blipFill>
        <p:spPr bwMode="auto">
          <a:xfrm>
            <a:off x="6345382" y="1685609"/>
            <a:ext cx="4083514" cy="3648584"/>
          </a:xfrm>
          <a:prstGeom prst="rect">
            <a:avLst/>
          </a:prstGeom>
          <a:noFill/>
          <a:ln w="9525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C7E6876-3A2F-4690-8907-1DB4B0ACFBBA}"/>
              </a:ext>
            </a:extLst>
          </p:cNvPr>
          <p:cNvSpPr/>
          <p:nvPr/>
        </p:nvSpPr>
        <p:spPr>
          <a:xfrm>
            <a:off x="1520495" y="5509752"/>
            <a:ext cx="9151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8787" lvl="0" indent="-4572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Looked up counties in STL, KC and Springfield MSAs and repeated process for counties outside of MO</a:t>
            </a:r>
          </a:p>
        </p:txBody>
      </p:sp>
    </p:spTree>
    <p:extLst>
      <p:ext uri="{BB962C8B-B14F-4D97-AF65-F5344CB8AC3E}">
        <p14:creationId xmlns:p14="http://schemas.microsoft.com/office/powerpoint/2010/main" val="8836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C7CF-333B-40F2-A114-FC5E4A84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en-US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Data Analysis: Commute Type Concentrations in 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6D5B6-65E1-4858-A113-CE39158CE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0495" y="1803822"/>
            <a:ext cx="2737180" cy="1504491"/>
          </a:xfrm>
          <a:ln>
            <a:noFill/>
          </a:ln>
        </p:spPr>
        <p:txBody>
          <a:bodyPr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ct val="45000"/>
            </a:pPr>
            <a:r>
              <a:rPr lang="en-US" altLang="en-US" sz="2000" dirty="0"/>
              <a:t>Carpooler % 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45000"/>
            </a:pPr>
            <a:r>
              <a:rPr lang="en-US" altLang="en-US" sz="1800" b="0" dirty="0"/>
              <a:t>(max. 19%)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45000"/>
            </a:pPr>
            <a:r>
              <a:rPr lang="en-US" altLang="en-US" sz="1800" b="0" dirty="0"/>
              <a:t>- Kansas City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45000"/>
            </a:pPr>
            <a:r>
              <a:rPr lang="en-US" altLang="en-US" sz="1800" b="0" dirty="0"/>
              <a:t>- Jefferson City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45000"/>
            </a:pPr>
            <a:r>
              <a:rPr lang="en-US" altLang="en-US" sz="1800" b="0" dirty="0"/>
              <a:t>- Farmington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AB3A9B-D9A9-4F89-AE83-6E596D771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50393" y="1813349"/>
            <a:ext cx="2737180" cy="1504490"/>
          </a:xfrm>
          <a:ln>
            <a:noFill/>
          </a:ln>
        </p:spPr>
        <p:txBody>
          <a:bodyPr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ct val="45000"/>
            </a:pPr>
            <a:r>
              <a:rPr lang="en-US" altLang="en-US" sz="2000" dirty="0"/>
              <a:t>Public Transit %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45000"/>
            </a:pPr>
            <a:r>
              <a:rPr lang="en-US" altLang="en-US" sz="1800" b="0" dirty="0"/>
              <a:t>(max. 10%)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45000"/>
            </a:pPr>
            <a:r>
              <a:rPr lang="en-US" altLang="en-US" sz="1800" b="0" dirty="0"/>
              <a:t>- St. Louis</a:t>
            </a:r>
            <a:endParaRPr lang="en-US" sz="1800" b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D2E8C80-E747-4831-9A35-00C8948FD26A}"/>
              </a:ext>
            </a:extLst>
          </p:cNvPr>
          <p:cNvSpPr txBox="1">
            <a:spLocks/>
          </p:cNvSpPr>
          <p:nvPr/>
        </p:nvSpPr>
        <p:spPr>
          <a:xfrm>
            <a:off x="8263218" y="1803824"/>
            <a:ext cx="2737180" cy="150448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SzPct val="45000"/>
            </a:pPr>
            <a:r>
              <a:rPr lang="en-US" altLang="en-US" sz="2000" dirty="0"/>
              <a:t>Other Transit %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45000"/>
            </a:pPr>
            <a:r>
              <a:rPr lang="en-US" altLang="en-US" sz="1800" b="0" dirty="0"/>
              <a:t>(max. 5%)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45000"/>
            </a:pPr>
            <a:r>
              <a:rPr lang="en-US" altLang="en-US" sz="1800" b="0" dirty="0"/>
              <a:t>- Ozarks</a:t>
            </a:r>
            <a:endParaRPr lang="en-US" sz="1800" b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FBC1CB-5DC4-4498-B710-446E7A6F0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50" t="17341" r="7802" b="7459"/>
          <a:stretch/>
        </p:blipFill>
        <p:spPr>
          <a:xfrm>
            <a:off x="1516667" y="3551658"/>
            <a:ext cx="3110148" cy="262767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BD1244-2E8D-467B-9241-3E45B2BCC9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25" b="2317"/>
          <a:stretch/>
        </p:blipFill>
        <p:spPr>
          <a:xfrm>
            <a:off x="8157905" y="3551658"/>
            <a:ext cx="2842493" cy="262767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C2229D4D-82ED-4A5A-AD7D-5C145786AB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0" t="14101" r="8795" b="11024"/>
          <a:stretch/>
        </p:blipFill>
        <p:spPr bwMode="auto">
          <a:xfrm>
            <a:off x="4850393" y="3561182"/>
            <a:ext cx="3083934" cy="2618152"/>
          </a:xfrm>
          <a:prstGeom prst="rect">
            <a:avLst/>
          </a:prstGeom>
          <a:noFill/>
          <a:ln w="9525" cap="flat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23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8F3985C7-F674-4E14-80F6-2F449336C0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65125"/>
            <a:ext cx="9134475" cy="1325563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3600" dirty="0">
                <a:latin typeface="Arial" panose="020B0604020202020204" pitchFamily="34" charset="0"/>
              </a:rPr>
              <a:t>Data Analysis: MSA Comparisons - </a:t>
            </a:r>
            <a:br>
              <a:rPr lang="en-US" altLang="en-US" sz="3600" dirty="0">
                <a:latin typeface="Arial" panose="020B0604020202020204" pitchFamily="34" charset="0"/>
              </a:rPr>
            </a:br>
            <a:r>
              <a:rPr lang="en-US" altLang="en-US" sz="3600" dirty="0">
                <a:latin typeface="Arial" panose="020B0604020202020204" pitchFamily="34" charset="0"/>
              </a:rPr>
              <a:t>Commuter Concentrations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2674CE6-6466-44C0-8630-F7F89AD23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4" r="30014"/>
          <a:stretch>
            <a:fillRect/>
          </a:stretch>
        </p:blipFill>
        <p:spPr bwMode="auto">
          <a:xfrm>
            <a:off x="1533525" y="2817813"/>
            <a:ext cx="3749675" cy="3665537"/>
          </a:xfrm>
          <a:prstGeom prst="rect">
            <a:avLst/>
          </a:prstGeom>
          <a:noFill/>
          <a:ln w="12600" cap="flat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r="2700000" algn="ctr" rotWithShape="0">
              <a:srgbClr val="808080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30014" r="30014"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11267" name="Picture 3">
            <a:extLst>
              <a:ext uri="{FF2B5EF4-FFF2-40B4-BE49-F238E27FC236}">
                <a16:creationId xmlns:a16="http://schemas.microsoft.com/office/drawing/2014/main" id="{F181F260-246D-45C1-B578-274CFEF65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8" t="9" r="33946"/>
          <a:stretch>
            <a:fillRect/>
          </a:stretch>
        </p:blipFill>
        <p:spPr bwMode="auto">
          <a:xfrm>
            <a:off x="7823200" y="2825750"/>
            <a:ext cx="3749675" cy="3665538"/>
          </a:xfrm>
          <a:prstGeom prst="rect">
            <a:avLst/>
          </a:prstGeom>
          <a:noFill/>
          <a:ln w="12600" cap="flat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r="2700000" algn="ctr" rotWithShape="0">
              <a:srgbClr val="808080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6088" t="9" r="33946"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DF72F284-D282-4A93-A9DC-8B035D70F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4" r="26782"/>
          <a:stretch>
            <a:fillRect/>
          </a:stretch>
        </p:blipFill>
        <p:spPr bwMode="auto">
          <a:xfrm>
            <a:off x="4772025" y="1690688"/>
            <a:ext cx="3749675" cy="3665537"/>
          </a:xfrm>
          <a:prstGeom prst="rect">
            <a:avLst/>
          </a:prstGeom>
          <a:noFill/>
          <a:ln w="12600" cap="flat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r="2700000" algn="ctr" rotWithShape="0">
              <a:srgbClr val="808080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33244" r="26782"/>
                  <a:stretch>
                    <a:fillRect/>
                  </a:stretch>
                </a:blip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AA5F2-FDEA-4277-8BA4-714AED7E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Statewide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CD88F-A93E-4318-A960-D9D4ED401C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285750" indent="-285750"/>
            <a:r>
              <a:rPr lang="en-US" sz="2000" dirty="0"/>
              <a:t>As expected, a massive majority of Missouri commuters are “Solo Commuters”</a:t>
            </a:r>
          </a:p>
          <a:p>
            <a:pPr marL="285750" indent="-285750"/>
            <a:r>
              <a:rPr lang="en-US" sz="2000" dirty="0"/>
              <a:t>Commuter proportions very similar county to county. Highest numbers of commuters located in Kansas City, St. Louis and along I-44.</a:t>
            </a:r>
          </a:p>
          <a:p>
            <a:pPr marL="285750" indent="-285750"/>
            <a:r>
              <a:rPr lang="en-US" sz="2000" dirty="0"/>
              <a:t>A very small amount of commuters represented who use public transit, walk or are listed as using “other transit”. </a:t>
            </a:r>
          </a:p>
          <a:p>
            <a:pPr marL="285750" indent="-285750"/>
            <a:r>
              <a:rPr lang="en-US" sz="2000" dirty="0"/>
              <a:t>We love our cars!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462D9C-1B87-4BEC-ABA2-30EB2A4E8A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2657"/>
          <a:stretch/>
        </p:blipFill>
        <p:spPr>
          <a:xfrm>
            <a:off x="6110874" y="1605776"/>
            <a:ext cx="5565404" cy="420949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765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B13A-7AD3-4912-92A7-13F22DCA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Urban vs. Rural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60ADD-FB82-49D1-8C9A-C4154399D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1" y="1825625"/>
            <a:ext cx="4140820" cy="4351338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Not a very significant level of difference.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By conducting an Independent T-Test it was found that rural areas do have a decently higher amount of carpoolers and walking commuters.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This could be due to people living in closer proximity to their place of work in rural areas.</a:t>
            </a:r>
          </a:p>
          <a:p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D97217-015D-490F-8432-4724943F3B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54029" y="1793969"/>
            <a:ext cx="5776332" cy="3850887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2134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DBE1-4007-43EA-B8B2-6BE86A1D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Metro vs. Metro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4FF82-DD6A-4418-80C0-5BD9D5044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3999" y="1605776"/>
            <a:ext cx="4495801" cy="4716965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An ANOVA test revealed significant differences for commute types % between the cities.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endParaRPr lang="en-US" sz="10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A T-Test showed Carpooler % between Kansas City and St. Louis to be significant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endParaRPr lang="en-US" sz="10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Visually notable differences include amount of carpoolers and amount of walking commuters in Springfield.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endParaRPr lang="en-US" sz="1000" dirty="0"/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Could be due to higher percentage of people living near their place of work (i.e. a college campus, manufacturing facility, medical complex). </a:t>
            </a:r>
          </a:p>
          <a:p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E88F9F-1988-4CD1-B0E6-E1B848A5F1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6064" y="1951463"/>
            <a:ext cx="5579818" cy="367990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458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939</Words>
  <Application>Microsoft Office PowerPoint</Application>
  <PresentationFormat>Widescreen</PresentationFormat>
  <Paragraphs>154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Missouri Commuter Analysis</vt:lpstr>
      <vt:lpstr>Motivation &amp; Summary</vt:lpstr>
      <vt:lpstr>Questions &amp; Data</vt:lpstr>
      <vt:lpstr>Data Exploration &amp; Cleanup</vt:lpstr>
      <vt:lpstr>Data Analysis: Commute Type Concentrations in MO</vt:lpstr>
      <vt:lpstr>Data Analysis: MSA Comparisons -  Commuter Concentrations</vt:lpstr>
      <vt:lpstr>Data Analysis: Statewide</vt:lpstr>
      <vt:lpstr>Data Analysis: Urban vs. Rural</vt:lpstr>
      <vt:lpstr>Data Analysis: Metro vs. Metro</vt:lpstr>
      <vt:lpstr>Discussion</vt:lpstr>
      <vt:lpstr>Post Mortem</vt:lpstr>
      <vt:lpstr>PowerPoint Presentation</vt:lpstr>
      <vt:lpstr>PowerPoint Presentation</vt:lpstr>
      <vt:lpstr>Definition of Commuting</vt:lpstr>
      <vt:lpstr>Statewide Analysis</vt:lpstr>
      <vt:lpstr>Heat Maps of MO MSAs</vt:lpstr>
      <vt:lpstr>MSA Analysis</vt:lpstr>
      <vt:lpstr>Hypotheses</vt:lpstr>
      <vt:lpstr>What we wanted to understand</vt:lpstr>
      <vt:lpstr>MSAs Analyzed</vt:lpstr>
      <vt:lpstr>PowerPoint Presentation</vt:lpstr>
      <vt:lpstr>Solo Commuters</vt:lpstr>
      <vt:lpstr>Carpoolers</vt:lpstr>
      <vt:lpstr>Public Transit</vt:lpstr>
      <vt:lpstr>Walking</vt:lpstr>
      <vt:lpstr>Other Transit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Missouri Commuter Analysis</dc:title>
  <dc:creator>s stevener</dc:creator>
  <cp:lastModifiedBy>s stevener</cp:lastModifiedBy>
  <cp:revision>63</cp:revision>
  <dcterms:created xsi:type="dcterms:W3CDTF">2018-11-03T18:08:23Z</dcterms:created>
  <dcterms:modified xsi:type="dcterms:W3CDTF">2018-11-10T00:51:17Z</dcterms:modified>
</cp:coreProperties>
</file>