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9" r:id="rId5"/>
    <p:sldId id="258" r:id="rId6"/>
    <p:sldId id="260" r:id="rId7"/>
    <p:sldId id="261" r:id="rId8"/>
    <p:sldId id="262" r:id="rId9"/>
    <p:sldId id="263" r:id="rId10"/>
    <p:sldId id="26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81"/>
  </p:normalViewPr>
  <p:slideViewPr>
    <p:cSldViewPr snapToGrid="0" snapToObjects="1" showGuides="1">
      <p:cViewPr varScale="1">
        <p:scale>
          <a:sx n="64" d="100"/>
          <a:sy n="64" d="100"/>
        </p:scale>
        <p:origin x="96" y="120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2021-03-11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2021-03-11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47152"/>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US" sz="2800" dirty="0">
                <a:solidFill>
                  <a:schemeClr val="bg2"/>
                </a:solidFill>
              </a:rPr>
              <a:t>G2M Case Study</a:t>
            </a:r>
          </a:p>
          <a:p>
            <a:endParaRPr lang="en-US" sz="2800" dirty="0">
              <a:solidFill>
                <a:schemeClr val="bg2"/>
              </a:solidFill>
            </a:endParaRPr>
          </a:p>
          <a:p>
            <a:r>
              <a:rPr lang="en-US" sz="2800" dirty="0">
                <a:solidFill>
                  <a:schemeClr val="bg2"/>
                </a:solidFill>
              </a:rPr>
              <a:t>Amr Osama</a:t>
            </a:r>
          </a:p>
          <a:p>
            <a:r>
              <a:rPr lang="en-US" sz="2800" dirty="0">
                <a:solidFill>
                  <a:schemeClr val="bg2"/>
                </a:solidFill>
              </a:rPr>
              <a:t>Egypt</a:t>
            </a:r>
          </a:p>
          <a:p>
            <a:r>
              <a:rPr lang="en-US" sz="2800" dirty="0">
                <a:solidFill>
                  <a:schemeClr val="bg2"/>
                </a:solidFill>
              </a:rPr>
              <a:t>Data Analytics Team</a:t>
            </a:r>
            <a:endParaRPr lang="en-US" sz="2500" dirty="0">
              <a:solidFill>
                <a:srgbClr val="FF6600"/>
              </a:solidFill>
            </a:endParaRPr>
          </a:p>
          <a:p>
            <a:r>
              <a:rPr lang="en-US" sz="2500" dirty="0">
                <a:solidFill>
                  <a:srgbClr val="FF6600"/>
                </a:solidFill>
              </a:rPr>
              <a:t>4-Mar-2021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a:t>
            </a:r>
          </a:p>
        </p:txBody>
      </p:sp>
      <p:pic>
        <p:nvPicPr>
          <p:cNvPr id="3" name="Picture 2" descr="A picture containing diagram&#10;&#10;Description automatically generated">
            <a:extLst>
              <a:ext uri="{FF2B5EF4-FFF2-40B4-BE49-F238E27FC236}">
                <a16:creationId xmlns:a16="http://schemas.microsoft.com/office/drawing/2014/main" id="{04625995-08C9-4B42-A633-ACDFF80D1680}"/>
              </a:ext>
            </a:extLst>
          </p:cNvPr>
          <p:cNvPicPr>
            <a:picLocks noChangeAspect="1"/>
          </p:cNvPicPr>
          <p:nvPr/>
        </p:nvPicPr>
        <p:blipFill>
          <a:blip r:embed="rId2"/>
          <a:stretch>
            <a:fillRect/>
          </a:stretch>
        </p:blipFill>
        <p:spPr>
          <a:xfrm>
            <a:off x="0" y="2208829"/>
            <a:ext cx="5966085" cy="4649171"/>
          </a:xfrm>
          <a:prstGeom prst="rect">
            <a:avLst/>
          </a:prstGeom>
        </p:spPr>
      </p:pic>
      <p:pic>
        <p:nvPicPr>
          <p:cNvPr id="5" name="Picture 4" descr="Chart, line chart&#10;&#10;Description automatically generated">
            <a:extLst>
              <a:ext uri="{FF2B5EF4-FFF2-40B4-BE49-F238E27FC236}">
                <a16:creationId xmlns:a16="http://schemas.microsoft.com/office/drawing/2014/main" id="{EF1B8B83-48B0-45B0-8063-31672C381359}"/>
              </a:ext>
            </a:extLst>
          </p:cNvPr>
          <p:cNvPicPr>
            <a:picLocks noChangeAspect="1"/>
          </p:cNvPicPr>
          <p:nvPr/>
        </p:nvPicPr>
        <p:blipFill>
          <a:blip r:embed="rId3"/>
          <a:stretch>
            <a:fillRect/>
          </a:stretch>
        </p:blipFill>
        <p:spPr>
          <a:xfrm>
            <a:off x="6096000" y="2214515"/>
            <a:ext cx="5836169" cy="4643485"/>
          </a:xfrm>
          <a:prstGeom prst="rect">
            <a:avLst/>
          </a:prstGeom>
        </p:spPr>
      </p:pic>
      <p:sp>
        <p:nvSpPr>
          <p:cNvPr id="18" name="TextBox 17">
            <a:extLst>
              <a:ext uri="{FF2B5EF4-FFF2-40B4-BE49-F238E27FC236}">
                <a16:creationId xmlns:a16="http://schemas.microsoft.com/office/drawing/2014/main" id="{DA525D95-D2F3-4F54-B5E5-0170482EE4C1}"/>
              </a:ext>
            </a:extLst>
          </p:cNvPr>
          <p:cNvSpPr txBox="1"/>
          <p:nvPr/>
        </p:nvSpPr>
        <p:spPr>
          <a:xfrm>
            <a:off x="456328" y="1677319"/>
            <a:ext cx="1127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Profit in 2017 is greater than 2016 and 2018 in both companies.</a:t>
            </a:r>
          </a:p>
        </p:txBody>
      </p:sp>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loading and Understanding </a:t>
            </a:r>
          </a:p>
          <a:p>
            <a:r>
              <a:rPr lang="en-US" sz="1800" dirty="0"/>
              <a:t>Forecasting profit and number of rides for each cab type </a:t>
            </a:r>
          </a:p>
          <a:p>
            <a:r>
              <a:rPr lang="en-US" sz="1800" dirty="0"/>
              <a:t>Finding the most profitable Cab company </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 Case Study</a:t>
            </a:r>
          </a:p>
        </p:txBody>
      </p:sp>
    </p:spTree>
    <p:extLst>
      <p:ext uri="{BB962C8B-B14F-4D97-AF65-F5344CB8AC3E}">
        <p14:creationId xmlns:p14="http://schemas.microsoft.com/office/powerpoint/2010/main" val="46961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359,392  </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555761" y="1523419"/>
            <a:ext cx="6425464" cy="4254422"/>
            <a:chOff x="555761" y="1690688"/>
            <a:chExt cx="6425464" cy="4254422"/>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B49C57-3F4A-0A44-8B40-5BC00872A77C}"/>
                </a:ext>
              </a:extLst>
            </p:cNvPr>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Cities and number of clients Analysis</a:t>
            </a:r>
            <a:endParaRPr lang="en-US" sz="4400" b="1" dirty="0">
              <a:solidFill>
                <a:schemeClr val="bg2">
                  <a:lumMod val="25000"/>
                </a:schemeClr>
              </a:solidFill>
              <a:latin typeface="+mj-lt"/>
            </a:endParaRPr>
          </a:p>
        </p:txBody>
      </p:sp>
      <p:pic>
        <p:nvPicPr>
          <p:cNvPr id="7" name="Picture 6" descr="Chart, bar chart&#10;&#10;Description automatically generated">
            <a:extLst>
              <a:ext uri="{FF2B5EF4-FFF2-40B4-BE49-F238E27FC236}">
                <a16:creationId xmlns:a16="http://schemas.microsoft.com/office/drawing/2014/main" id="{3450CC51-7C59-42E9-A87B-4245E85FCBAD}"/>
              </a:ext>
            </a:extLst>
          </p:cNvPr>
          <p:cNvPicPr>
            <a:picLocks noChangeAspect="1"/>
          </p:cNvPicPr>
          <p:nvPr/>
        </p:nvPicPr>
        <p:blipFill>
          <a:blip r:embed="rId2"/>
          <a:stretch>
            <a:fillRect/>
          </a:stretch>
        </p:blipFill>
        <p:spPr>
          <a:xfrm>
            <a:off x="1014334" y="1601470"/>
            <a:ext cx="10163331" cy="525653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&amp; Gender Analysis</a:t>
            </a:r>
          </a:p>
        </p:txBody>
      </p:sp>
      <p:pic>
        <p:nvPicPr>
          <p:cNvPr id="6" name="Picture 5" descr="Chart, pie chart&#10;&#10;Description automatically generated">
            <a:extLst>
              <a:ext uri="{FF2B5EF4-FFF2-40B4-BE49-F238E27FC236}">
                <a16:creationId xmlns:a16="http://schemas.microsoft.com/office/drawing/2014/main" id="{19A12284-7DB8-4CEA-92BD-91F494D11E48}"/>
              </a:ext>
            </a:extLst>
          </p:cNvPr>
          <p:cNvPicPr>
            <a:picLocks noChangeAspect="1"/>
          </p:cNvPicPr>
          <p:nvPr/>
        </p:nvPicPr>
        <p:blipFill>
          <a:blip r:embed="rId2"/>
          <a:stretch>
            <a:fillRect/>
          </a:stretch>
        </p:blipFill>
        <p:spPr>
          <a:xfrm>
            <a:off x="947776" y="2419296"/>
            <a:ext cx="4586990" cy="4438704"/>
          </a:xfrm>
          <a:prstGeom prst="rect">
            <a:avLst/>
          </a:prstGeom>
        </p:spPr>
      </p:pic>
      <p:pic>
        <p:nvPicPr>
          <p:cNvPr id="8" name="Picture 7" descr="Chart, pie chart&#10;&#10;Description automatically generated">
            <a:extLst>
              <a:ext uri="{FF2B5EF4-FFF2-40B4-BE49-F238E27FC236}">
                <a16:creationId xmlns:a16="http://schemas.microsoft.com/office/drawing/2014/main" id="{E04DE728-5B45-4700-9E95-636EB8D58607}"/>
              </a:ext>
            </a:extLst>
          </p:cNvPr>
          <p:cNvPicPr>
            <a:picLocks noChangeAspect="1"/>
          </p:cNvPicPr>
          <p:nvPr/>
        </p:nvPicPr>
        <p:blipFill>
          <a:blip r:embed="rId3"/>
          <a:stretch>
            <a:fillRect/>
          </a:stretch>
        </p:blipFill>
        <p:spPr>
          <a:xfrm>
            <a:off x="7013601" y="2409708"/>
            <a:ext cx="4586991" cy="4448291"/>
          </a:xfrm>
          <a:prstGeom prst="rect">
            <a:avLst/>
          </a:prstGeom>
        </p:spPr>
      </p:pic>
      <p:sp>
        <p:nvSpPr>
          <p:cNvPr id="9" name="TextBox 8">
            <a:extLst>
              <a:ext uri="{FF2B5EF4-FFF2-40B4-BE49-F238E27FC236}">
                <a16:creationId xmlns:a16="http://schemas.microsoft.com/office/drawing/2014/main" id="{10267D60-7C5B-48E8-9641-0C6932B44673}"/>
              </a:ext>
            </a:extLst>
          </p:cNvPr>
          <p:cNvSpPr txBox="1"/>
          <p:nvPr/>
        </p:nvSpPr>
        <p:spPr>
          <a:xfrm>
            <a:off x="591408" y="1659587"/>
            <a:ext cx="988671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number of clients who pay using Cards are more.</a:t>
            </a:r>
          </a:p>
          <a:p>
            <a:pPr marL="285750" indent="-285750">
              <a:buFont typeface="Arial" panose="020B0604020202020204" pitchFamily="34" charset="0"/>
              <a:buChar char="•"/>
            </a:pPr>
            <a:r>
              <a:rPr lang="en-US" dirty="0"/>
              <a:t>Same for Males but the margin between them is not that large.</a:t>
            </a:r>
          </a:p>
          <a:p>
            <a:endParaRPr lang="en-US" dirty="0"/>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Age Analysis </a:t>
            </a:r>
            <a:endParaRPr lang="en-US" sz="4400" dirty="0">
              <a:solidFill>
                <a:schemeClr val="accent2"/>
              </a:solidFill>
              <a:latin typeface="+mj-lt"/>
            </a:endParaRPr>
          </a:p>
        </p:txBody>
      </p:sp>
      <p:pic>
        <p:nvPicPr>
          <p:cNvPr id="4" name="Picture 3" descr="Chart, bar chart&#10;&#10;Description automatically generated">
            <a:extLst>
              <a:ext uri="{FF2B5EF4-FFF2-40B4-BE49-F238E27FC236}">
                <a16:creationId xmlns:a16="http://schemas.microsoft.com/office/drawing/2014/main" id="{8079770C-0CA9-46EA-BA86-985CF560FC10}"/>
              </a:ext>
            </a:extLst>
          </p:cNvPr>
          <p:cNvPicPr>
            <a:picLocks noChangeAspect="1"/>
          </p:cNvPicPr>
          <p:nvPr/>
        </p:nvPicPr>
        <p:blipFill>
          <a:blip r:embed="rId2"/>
          <a:stretch>
            <a:fillRect/>
          </a:stretch>
        </p:blipFill>
        <p:spPr>
          <a:xfrm>
            <a:off x="2214901" y="2457831"/>
            <a:ext cx="7762198" cy="4230824"/>
          </a:xfrm>
          <a:prstGeom prst="rect">
            <a:avLst/>
          </a:prstGeom>
        </p:spPr>
      </p:pic>
      <p:sp>
        <p:nvSpPr>
          <p:cNvPr id="9" name="TextBox 8">
            <a:extLst>
              <a:ext uri="{FF2B5EF4-FFF2-40B4-BE49-F238E27FC236}">
                <a16:creationId xmlns:a16="http://schemas.microsoft.com/office/drawing/2014/main" id="{080CCA7A-9F2C-41DD-ABB1-D60465671E8F}"/>
              </a:ext>
            </a:extLst>
          </p:cNvPr>
          <p:cNvSpPr txBox="1"/>
          <p:nvPr/>
        </p:nvSpPr>
        <p:spPr>
          <a:xfrm>
            <a:off x="1152641" y="1659587"/>
            <a:ext cx="98867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As shown in figure, clients who have 18 – 32 years old are the majority. </a:t>
            </a:r>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456328" y="1677319"/>
            <a:ext cx="1127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Winter has the highest number of trips.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Seasonally trips Analysis</a:t>
            </a:r>
            <a:endParaRPr lang="en-US" sz="4200" dirty="0">
              <a:solidFill>
                <a:schemeClr val="accent2"/>
              </a:solidFill>
              <a:latin typeface="+mj-lt"/>
            </a:endParaRPr>
          </a:p>
        </p:txBody>
      </p:sp>
      <p:pic>
        <p:nvPicPr>
          <p:cNvPr id="7" name="Picture 6" descr="Chart, bar chart&#10;&#10;Description automatically generated">
            <a:extLst>
              <a:ext uri="{FF2B5EF4-FFF2-40B4-BE49-F238E27FC236}">
                <a16:creationId xmlns:a16="http://schemas.microsoft.com/office/drawing/2014/main" id="{605D51CD-A09C-4BCB-831C-06B12E3BBEBA}"/>
              </a:ext>
            </a:extLst>
          </p:cNvPr>
          <p:cNvPicPr>
            <a:picLocks noChangeAspect="1"/>
          </p:cNvPicPr>
          <p:nvPr/>
        </p:nvPicPr>
        <p:blipFill>
          <a:blip r:embed="rId2"/>
          <a:stretch>
            <a:fillRect/>
          </a:stretch>
        </p:blipFill>
        <p:spPr>
          <a:xfrm>
            <a:off x="0" y="2488366"/>
            <a:ext cx="5771213" cy="4090233"/>
          </a:xfrm>
          <a:prstGeom prst="rect">
            <a:avLst/>
          </a:prstGeom>
        </p:spPr>
      </p:pic>
      <p:pic>
        <p:nvPicPr>
          <p:cNvPr id="11" name="Picture 10" descr="Chart, bar chart&#10;&#10;Description automatically generated">
            <a:extLst>
              <a:ext uri="{FF2B5EF4-FFF2-40B4-BE49-F238E27FC236}">
                <a16:creationId xmlns:a16="http://schemas.microsoft.com/office/drawing/2014/main" id="{0C1BA01F-C902-46B9-8927-D9C6285DC065}"/>
              </a:ext>
            </a:extLst>
          </p:cNvPr>
          <p:cNvPicPr>
            <a:picLocks noChangeAspect="1"/>
          </p:cNvPicPr>
          <p:nvPr/>
        </p:nvPicPr>
        <p:blipFill>
          <a:blip r:embed="rId3"/>
          <a:stretch>
            <a:fillRect/>
          </a:stretch>
        </p:blipFill>
        <p:spPr>
          <a:xfrm>
            <a:off x="6096000" y="2488365"/>
            <a:ext cx="5885304" cy="4090234"/>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Yearly Profit Analysis</a:t>
            </a:r>
            <a:endParaRPr lang="en-US" sz="4300" dirty="0">
              <a:solidFill>
                <a:schemeClr val="accent2"/>
              </a:solidFill>
              <a:latin typeface="+mj-lt"/>
            </a:endParaRPr>
          </a:p>
        </p:txBody>
      </p:sp>
      <p:pic>
        <p:nvPicPr>
          <p:cNvPr id="5" name="Picture 4" descr="Chart, line chart&#10;&#10;Description automatically generated">
            <a:extLst>
              <a:ext uri="{FF2B5EF4-FFF2-40B4-BE49-F238E27FC236}">
                <a16:creationId xmlns:a16="http://schemas.microsoft.com/office/drawing/2014/main" id="{7C3084CD-42C3-4346-A024-9841B9432538}"/>
              </a:ext>
            </a:extLst>
          </p:cNvPr>
          <p:cNvPicPr>
            <a:picLocks noChangeAspect="1"/>
          </p:cNvPicPr>
          <p:nvPr/>
        </p:nvPicPr>
        <p:blipFill>
          <a:blip r:embed="rId2"/>
          <a:stretch>
            <a:fillRect/>
          </a:stretch>
        </p:blipFill>
        <p:spPr>
          <a:xfrm>
            <a:off x="-6531" y="1948720"/>
            <a:ext cx="6102531" cy="4909279"/>
          </a:xfrm>
          <a:prstGeom prst="rect">
            <a:avLst/>
          </a:prstGeom>
        </p:spPr>
      </p:pic>
      <p:pic>
        <p:nvPicPr>
          <p:cNvPr id="9" name="Picture 8" descr="Chart, line chart&#10;&#10;Description automatically generated">
            <a:extLst>
              <a:ext uri="{FF2B5EF4-FFF2-40B4-BE49-F238E27FC236}">
                <a16:creationId xmlns:a16="http://schemas.microsoft.com/office/drawing/2014/main" id="{969F5696-6BA3-49ED-B65C-2F30E7401179}"/>
              </a:ext>
            </a:extLst>
          </p:cNvPr>
          <p:cNvPicPr>
            <a:picLocks noChangeAspect="1"/>
          </p:cNvPicPr>
          <p:nvPr/>
        </p:nvPicPr>
        <p:blipFill>
          <a:blip r:embed="rId3"/>
          <a:stretch>
            <a:fillRect/>
          </a:stretch>
        </p:blipFill>
        <p:spPr>
          <a:xfrm>
            <a:off x="6096000" y="1948719"/>
            <a:ext cx="5879606" cy="4909279"/>
          </a:xfrm>
          <a:prstGeom prst="rect">
            <a:avLst/>
          </a:prstGeom>
        </p:spPr>
      </p:pic>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337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   Agenda</vt:lpstr>
      <vt:lpstr>Background – G2M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AMR OSAMA SAYED KAMEL</cp:lastModifiedBy>
  <cp:revision>157</cp:revision>
  <cp:lastPrinted>2019-08-24T08:13:50Z</cp:lastPrinted>
  <dcterms:created xsi:type="dcterms:W3CDTF">2019-08-19T15:39:24Z</dcterms:created>
  <dcterms:modified xsi:type="dcterms:W3CDTF">2021-03-11T15:01:56Z</dcterms:modified>
</cp:coreProperties>
</file>