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60" r:id="rId6"/>
    <p:sldId id="261" r:id="rId7"/>
    <p:sldId id="262" r:id="rId8"/>
    <p:sldId id="263" r:id="rId9"/>
    <p:sldId id="269" r:id="rId10"/>
    <p:sldId id="265" r:id="rId11"/>
    <p:sldId id="270" r:id="rId12"/>
    <p:sldId id="267" r:id="rId13"/>
    <p:sldId id="277" r:id="rId14"/>
    <p:sldId id="268" r:id="rId15"/>
    <p:sldId id="271" r:id="rId16"/>
    <p:sldId id="278"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81F624-BAD8-6EBE-1776-033971F2A123}" v="318" dt="2024-06-12T17:52:59.1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63" d="100"/>
          <a:sy n="63" d="100"/>
        </p:scale>
        <p:origin x="200" y="1168"/>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6/12/2024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6/12/2024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6/12/2024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6/12/2024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6/12/2024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6/12/2024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6/12/2024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6/12/2024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6/12/2024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6/12/2024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6/12/2024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6/12/2024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12706" y="2322833"/>
            <a:ext cx="10421636" cy="769441"/>
          </a:xfrm>
          <a:prstGeom prst="rect">
            <a:avLst/>
          </a:prstGeom>
          <a:solidFill>
            <a:schemeClr val="bg2">
              <a:lumMod val="25000"/>
            </a:schemeClr>
          </a:solidFill>
        </p:spPr>
        <p:txBody>
          <a:bodyPr wrap="none" lIns="91440" tIns="45720" rIns="91440" bIns="45720" rtlCol="0" anchor="t">
            <a:spAutoFit/>
          </a:bodyPr>
          <a:lstStyle/>
          <a:p>
            <a:r>
              <a:rPr lang="en-US" sz="4400" dirty="0">
                <a:solidFill>
                  <a:schemeClr val="bg1"/>
                </a:solidFill>
              </a:rPr>
              <a:t>Project:</a:t>
            </a:r>
            <a:r>
              <a:rPr lang="en-US" sz="4400" dirty="0">
                <a:solidFill>
                  <a:srgbClr val="FF6600"/>
                </a:solidFill>
              </a:rPr>
              <a:t> G2M insight for Cab Investment firm</a:t>
            </a:r>
            <a:endParaRPr lang="en-US" sz="4400" dirty="0">
              <a:ea typeface="Calibri"/>
              <a:cs typeface="Calibri"/>
            </a:endParaRPr>
          </a:p>
        </p:txBody>
      </p:sp>
      <p:sp>
        <p:nvSpPr>
          <p:cNvPr id="3" name="TextBox 2">
            <a:extLst>
              <a:ext uri="{FF2B5EF4-FFF2-40B4-BE49-F238E27FC236}">
                <a16:creationId xmlns:a16="http://schemas.microsoft.com/office/drawing/2014/main" id="{4D35444A-262A-9F08-37F5-04657248E3C8}"/>
              </a:ext>
            </a:extLst>
          </p:cNvPr>
          <p:cNvSpPr txBox="1"/>
          <p:nvPr/>
        </p:nvSpPr>
        <p:spPr>
          <a:xfrm>
            <a:off x="713117" y="3099759"/>
            <a:ext cx="6150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chemeClr val="accent6"/>
                </a:solidFill>
              </a:rPr>
              <a:t>Data Science Virtual Internship</a:t>
            </a:r>
            <a:endParaRPr lang="en-US" sz="3600" dirty="0">
              <a:solidFill>
                <a:schemeClr val="accent6"/>
              </a:solidFill>
              <a:ea typeface="Calibri"/>
              <a:cs typeface="Calibri"/>
            </a:endParaRPr>
          </a:p>
        </p:txBody>
      </p:sp>
      <p:sp>
        <p:nvSpPr>
          <p:cNvPr id="4" name="TextBox 3">
            <a:extLst>
              <a:ext uri="{FF2B5EF4-FFF2-40B4-BE49-F238E27FC236}">
                <a16:creationId xmlns:a16="http://schemas.microsoft.com/office/drawing/2014/main" id="{72DA3301-438A-5EB9-56BE-82776A270CF7}"/>
              </a:ext>
            </a:extLst>
          </p:cNvPr>
          <p:cNvSpPr txBox="1"/>
          <p:nvPr/>
        </p:nvSpPr>
        <p:spPr>
          <a:xfrm>
            <a:off x="713117" y="3746740"/>
            <a:ext cx="571931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chemeClr val="accent6"/>
                </a:solidFill>
              </a:rPr>
              <a:t>Submitted by: Amr </a:t>
            </a:r>
            <a:r>
              <a:rPr lang="en-US" sz="3600" dirty="0" err="1">
                <a:solidFill>
                  <a:schemeClr val="accent6"/>
                </a:solidFill>
              </a:rPr>
              <a:t>Hacoglu</a:t>
            </a:r>
          </a:p>
          <a:p>
            <a:r>
              <a:rPr lang="en-US" sz="3600" dirty="0">
                <a:solidFill>
                  <a:schemeClr val="accent6"/>
                </a:solidFill>
              </a:rPr>
              <a:t>Date: 12-June-2024</a:t>
            </a:r>
            <a:endParaRPr lang="en-US" sz="3600" dirty="0">
              <a:solidFill>
                <a:schemeClr val="accent6"/>
              </a:solidFill>
              <a:ea typeface="Calibri"/>
              <a:cs typeface="Calibri"/>
            </a:endParaRPr>
          </a:p>
          <a:p>
            <a:endParaRPr lang="en-US"/>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mj-lt"/>
              </a:rPr>
              <a:t>      </a:t>
            </a:r>
            <a:r>
              <a:rPr lang="en-US" sz="4400" dirty="0">
                <a:solidFill>
                  <a:schemeClr val="accent2"/>
                </a:solidFill>
                <a:ea typeface="+mn-lt"/>
                <a:cs typeface="+mn-lt"/>
              </a:rPr>
              <a:t>Gender</a:t>
            </a:r>
            <a:endParaRPr lang="en-US" sz="4400" dirty="0">
              <a:solidFill>
                <a:schemeClr val="accent2"/>
              </a:solidFill>
              <a:latin typeface="+mj-lt"/>
            </a:endParaRPr>
          </a:p>
        </p:txBody>
      </p:sp>
      <p:pic>
        <p:nvPicPr>
          <p:cNvPr id="2" name="Picture 1" descr="A pie chart with different colored circles with Crust in the background&#10;&#10;Description automatically generated">
            <a:extLst>
              <a:ext uri="{FF2B5EF4-FFF2-40B4-BE49-F238E27FC236}">
                <a16:creationId xmlns:a16="http://schemas.microsoft.com/office/drawing/2014/main" id="{D578D53F-1ADD-6565-9EC8-3E69D7373F54}"/>
              </a:ext>
            </a:extLst>
          </p:cNvPr>
          <p:cNvPicPr>
            <a:picLocks noChangeAspect="1"/>
          </p:cNvPicPr>
          <p:nvPr/>
        </p:nvPicPr>
        <p:blipFill>
          <a:blip r:embed="rId2"/>
          <a:stretch>
            <a:fillRect/>
          </a:stretch>
        </p:blipFill>
        <p:spPr>
          <a:xfrm>
            <a:off x="3744744" y="2170981"/>
            <a:ext cx="4702511" cy="4284453"/>
          </a:xfrm>
          <a:prstGeom prst="rect">
            <a:avLst/>
          </a:prstGeom>
        </p:spPr>
      </p:pic>
    </p:spTree>
    <p:extLst>
      <p:ext uri="{BB962C8B-B14F-4D97-AF65-F5344CB8AC3E}">
        <p14:creationId xmlns:p14="http://schemas.microsoft.com/office/powerpoint/2010/main" val="2196414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A1A7594-02FF-E846-981D-0DDF22812493}"/>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3800" b="1" dirty="0">
                <a:solidFill>
                  <a:schemeClr val="accent2"/>
                </a:solidFill>
                <a:latin typeface="+mj-lt"/>
              </a:rPr>
              <a:t>       </a:t>
            </a:r>
            <a:r>
              <a:rPr lang="en-US" sz="3800" dirty="0">
                <a:solidFill>
                  <a:schemeClr val="accent2"/>
                </a:solidFill>
                <a:ea typeface="+mn-lt"/>
                <a:cs typeface="+mn-lt"/>
              </a:rPr>
              <a:t>Users Respective Cities</a:t>
            </a:r>
            <a:endParaRPr lang="en-US" sz="3800" dirty="0">
              <a:solidFill>
                <a:schemeClr val="accent2"/>
              </a:solidFill>
              <a:latin typeface="+mj-lt"/>
            </a:endParaRPr>
          </a:p>
        </p:txBody>
      </p:sp>
      <p:pic>
        <p:nvPicPr>
          <p:cNvPr id="2" name="Picture 1" descr="A pie chart with different colored circles&#10;&#10;Description automatically generated">
            <a:extLst>
              <a:ext uri="{FF2B5EF4-FFF2-40B4-BE49-F238E27FC236}">
                <a16:creationId xmlns:a16="http://schemas.microsoft.com/office/drawing/2014/main" id="{68F9BD54-8B2E-A612-98D2-7A0770E80095}"/>
              </a:ext>
            </a:extLst>
          </p:cNvPr>
          <p:cNvPicPr>
            <a:picLocks noChangeAspect="1"/>
          </p:cNvPicPr>
          <p:nvPr/>
        </p:nvPicPr>
        <p:blipFill>
          <a:blip r:embed="rId2"/>
          <a:stretch>
            <a:fillRect/>
          </a:stretch>
        </p:blipFill>
        <p:spPr>
          <a:xfrm>
            <a:off x="3564411" y="1998453"/>
            <a:ext cx="5063178" cy="4528868"/>
          </a:xfrm>
          <a:prstGeom prst="rect">
            <a:avLst/>
          </a:prstGeom>
        </p:spPr>
      </p:pic>
    </p:spTree>
    <p:extLst>
      <p:ext uri="{BB962C8B-B14F-4D97-AF65-F5344CB8AC3E}">
        <p14:creationId xmlns:p14="http://schemas.microsoft.com/office/powerpoint/2010/main" val="281066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D125DC-4913-1143-875B-0F16168D9AB4}"/>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mj-lt"/>
              </a:rPr>
              <a:t>      </a:t>
            </a:r>
            <a:r>
              <a:rPr lang="en-US" sz="4400" dirty="0">
                <a:solidFill>
                  <a:schemeClr val="accent2"/>
                </a:solidFill>
                <a:ea typeface="+mn-lt"/>
                <a:cs typeface="+mn-lt"/>
              </a:rPr>
              <a:t>Profit Margin</a:t>
            </a:r>
            <a:endParaRPr lang="en-US" sz="4400" b="1" dirty="0">
              <a:solidFill>
                <a:schemeClr val="accent2"/>
              </a:solidFill>
              <a:latin typeface="+mj-lt"/>
            </a:endParaRPr>
          </a:p>
        </p:txBody>
      </p:sp>
      <p:pic>
        <p:nvPicPr>
          <p:cNvPr id="2" name="Picture 1">
            <a:extLst>
              <a:ext uri="{FF2B5EF4-FFF2-40B4-BE49-F238E27FC236}">
                <a16:creationId xmlns:a16="http://schemas.microsoft.com/office/drawing/2014/main" id="{8EE908FF-85B6-EAC0-CC0B-2B34F9E6EF89}"/>
              </a:ext>
            </a:extLst>
          </p:cNvPr>
          <p:cNvPicPr>
            <a:picLocks noChangeAspect="1"/>
          </p:cNvPicPr>
          <p:nvPr/>
        </p:nvPicPr>
        <p:blipFill>
          <a:blip r:embed="rId2"/>
          <a:stretch>
            <a:fillRect/>
          </a:stretch>
        </p:blipFill>
        <p:spPr>
          <a:xfrm>
            <a:off x="2474430" y="2012830"/>
            <a:ext cx="7228763" cy="4284453"/>
          </a:xfrm>
          <a:prstGeom prst="rect">
            <a:avLst/>
          </a:prstGeom>
        </p:spPr>
      </p:pic>
    </p:spTree>
    <p:extLst>
      <p:ext uri="{BB962C8B-B14F-4D97-AF65-F5344CB8AC3E}">
        <p14:creationId xmlns:p14="http://schemas.microsoft.com/office/powerpoint/2010/main" val="88533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B7DFF6F-A90B-6546-9D32-7DCBBCB30A4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mj-lt"/>
              </a:rPr>
              <a:t>      </a:t>
            </a:r>
            <a:r>
              <a:rPr lang="en-US" sz="4400" dirty="0">
                <a:solidFill>
                  <a:schemeClr val="accent2"/>
                </a:solidFill>
                <a:ea typeface="+mn-lt"/>
                <a:cs typeface="+mn-lt"/>
              </a:rPr>
              <a:t>Profit by Gender</a:t>
            </a:r>
            <a:endParaRPr lang="en-US" sz="4400" b="1" dirty="0">
              <a:solidFill>
                <a:schemeClr val="accent2"/>
              </a:solidFill>
              <a:latin typeface="+mj-lt"/>
            </a:endParaRPr>
          </a:p>
        </p:txBody>
      </p:sp>
      <p:pic>
        <p:nvPicPr>
          <p:cNvPr id="2" name="Picture 1">
            <a:extLst>
              <a:ext uri="{FF2B5EF4-FFF2-40B4-BE49-F238E27FC236}">
                <a16:creationId xmlns:a16="http://schemas.microsoft.com/office/drawing/2014/main" id="{B3CC96DF-18C0-4C8B-49FA-0C8C14DCDA08}"/>
              </a:ext>
            </a:extLst>
          </p:cNvPr>
          <p:cNvPicPr>
            <a:picLocks noChangeAspect="1"/>
          </p:cNvPicPr>
          <p:nvPr/>
        </p:nvPicPr>
        <p:blipFill>
          <a:blip r:embed="rId2"/>
          <a:stretch>
            <a:fillRect/>
          </a:stretch>
        </p:blipFill>
        <p:spPr>
          <a:xfrm>
            <a:off x="1255413" y="1997015"/>
            <a:ext cx="9681175" cy="4474234"/>
          </a:xfrm>
          <a:prstGeom prst="rect">
            <a:avLst/>
          </a:prstGeom>
        </p:spPr>
      </p:pic>
    </p:spTree>
    <p:extLst>
      <p:ext uri="{BB962C8B-B14F-4D97-AF65-F5344CB8AC3E}">
        <p14:creationId xmlns:p14="http://schemas.microsoft.com/office/powerpoint/2010/main" val="2334327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FEA7FA-8D36-8444-8BD6-6E45A8C37B50}"/>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mj-lt"/>
              </a:rPr>
              <a:t>      </a:t>
            </a:r>
            <a:r>
              <a:rPr lang="en-US" sz="4400" dirty="0">
                <a:solidFill>
                  <a:schemeClr val="accent2"/>
                </a:solidFill>
                <a:ea typeface="+mn-lt"/>
                <a:cs typeface="+mn-lt"/>
              </a:rPr>
              <a:t>Profit by Payment Mode</a:t>
            </a:r>
            <a:endParaRPr lang="en-US" sz="4400" dirty="0">
              <a:solidFill>
                <a:schemeClr val="accent2"/>
              </a:solidFill>
              <a:latin typeface="+mj-lt"/>
            </a:endParaRPr>
          </a:p>
        </p:txBody>
      </p:sp>
      <p:pic>
        <p:nvPicPr>
          <p:cNvPr id="2" name="Picture 1" descr="A graph of a bar chart&#10;&#10;Description automatically generated">
            <a:extLst>
              <a:ext uri="{FF2B5EF4-FFF2-40B4-BE49-F238E27FC236}">
                <a16:creationId xmlns:a16="http://schemas.microsoft.com/office/drawing/2014/main" id="{4250A6A6-29D4-FC41-2311-F3158FD34171}"/>
              </a:ext>
            </a:extLst>
          </p:cNvPr>
          <p:cNvPicPr>
            <a:picLocks noChangeAspect="1"/>
          </p:cNvPicPr>
          <p:nvPr/>
        </p:nvPicPr>
        <p:blipFill>
          <a:blip r:embed="rId2"/>
          <a:stretch>
            <a:fillRect/>
          </a:stretch>
        </p:blipFill>
        <p:spPr>
          <a:xfrm>
            <a:off x="1370432" y="1982637"/>
            <a:ext cx="9436759" cy="4402348"/>
          </a:xfrm>
          <a:prstGeom prst="rect">
            <a:avLst/>
          </a:prstGeom>
        </p:spPr>
      </p:pic>
    </p:spTree>
    <p:extLst>
      <p:ext uri="{BB962C8B-B14F-4D97-AF65-F5344CB8AC3E}">
        <p14:creationId xmlns:p14="http://schemas.microsoft.com/office/powerpoint/2010/main" val="240551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386AC7E-BCF1-DB4E-BB4E-37D812E2A37F}"/>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mj-lt"/>
              </a:rPr>
              <a:t>      </a:t>
            </a:r>
            <a:r>
              <a:rPr lang="en-US" sz="4400" dirty="0">
                <a:solidFill>
                  <a:schemeClr val="accent2"/>
                </a:solidFill>
                <a:ea typeface="+mn-lt"/>
                <a:cs typeface="+mn-lt"/>
              </a:rPr>
              <a:t>Profit by City</a:t>
            </a:r>
            <a:endParaRPr lang="en-US" sz="4400" dirty="0">
              <a:solidFill>
                <a:schemeClr val="accent2"/>
              </a:solidFill>
              <a:latin typeface="+mj-lt"/>
            </a:endParaRPr>
          </a:p>
        </p:txBody>
      </p:sp>
      <p:pic>
        <p:nvPicPr>
          <p:cNvPr id="2" name="Picture 1" descr="A graph of a graph with blue and orange bars&#10;&#10;Description automatically generated">
            <a:extLst>
              <a:ext uri="{FF2B5EF4-FFF2-40B4-BE49-F238E27FC236}">
                <a16:creationId xmlns:a16="http://schemas.microsoft.com/office/drawing/2014/main" id="{95863341-F1D7-0965-DFB2-419D232AAC30}"/>
              </a:ext>
            </a:extLst>
          </p:cNvPr>
          <p:cNvPicPr>
            <a:picLocks noChangeAspect="1"/>
          </p:cNvPicPr>
          <p:nvPr/>
        </p:nvPicPr>
        <p:blipFill>
          <a:blip r:embed="rId2"/>
          <a:stretch>
            <a:fillRect/>
          </a:stretch>
        </p:blipFill>
        <p:spPr>
          <a:xfrm>
            <a:off x="287546" y="2558521"/>
            <a:ext cx="11631284" cy="2819260"/>
          </a:xfrm>
          <a:prstGeom prst="rect">
            <a:avLst/>
          </a:prstGeom>
        </p:spPr>
      </p:pic>
    </p:spTree>
    <p:extLst>
      <p:ext uri="{BB962C8B-B14F-4D97-AF65-F5344CB8AC3E}">
        <p14:creationId xmlns:p14="http://schemas.microsoft.com/office/powerpoint/2010/main" val="2996844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CCFF1-94A4-DC4B-97A2-1B7F6830C3C5}"/>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mj-lt"/>
              </a:rPr>
              <a:t>      </a:t>
            </a:r>
            <a:r>
              <a:rPr lang="en-US" sz="4400" dirty="0">
                <a:solidFill>
                  <a:schemeClr val="accent2"/>
                </a:solidFill>
                <a:ea typeface="+mn-lt"/>
                <a:cs typeface="+mn-lt"/>
              </a:rPr>
              <a:t>Recommendation for Investment</a:t>
            </a:r>
            <a:endParaRPr lang="en-US" sz="4400" dirty="0">
              <a:solidFill>
                <a:schemeClr val="accent2"/>
              </a:solidFill>
              <a:latin typeface="+mj-lt"/>
            </a:endParaRPr>
          </a:p>
        </p:txBody>
      </p:sp>
      <p:sp>
        <p:nvSpPr>
          <p:cNvPr id="2" name="TextBox 1">
            <a:extLst>
              <a:ext uri="{FF2B5EF4-FFF2-40B4-BE49-F238E27FC236}">
                <a16:creationId xmlns:a16="http://schemas.microsoft.com/office/drawing/2014/main" id="{EE7F4EC9-E1F5-8D63-7F12-482F6F3154D1}"/>
              </a:ext>
            </a:extLst>
          </p:cNvPr>
          <p:cNvSpPr txBox="1"/>
          <p:nvPr/>
        </p:nvSpPr>
        <p:spPr>
          <a:xfrm>
            <a:off x="238664" y="1518249"/>
            <a:ext cx="11729049"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Company to Invest In: </a:t>
            </a:r>
            <a:r>
              <a:rPr lang="en-US" sz="1400" dirty="0">
                <a:highlight>
                  <a:srgbClr val="FFFF00"/>
                </a:highlight>
              </a:rPr>
              <a:t>Yellow Cab</a:t>
            </a:r>
            <a:endParaRPr lang="en-US" sz="1400" dirty="0">
              <a:highlight>
                <a:srgbClr val="FFFF00"/>
              </a:highlight>
              <a:cs typeface="Calibri"/>
            </a:endParaRPr>
          </a:p>
          <a:p>
            <a:r>
              <a:rPr lang="en-US" sz="1400" dirty="0"/>
              <a:t>Reasoning:</a:t>
            </a:r>
            <a:endParaRPr lang="en-US" sz="1400" dirty="0">
              <a:cs typeface="Calibri"/>
            </a:endParaRPr>
          </a:p>
          <a:p>
            <a:endParaRPr lang="en-US" sz="1400" dirty="0"/>
          </a:p>
          <a:p>
            <a:r>
              <a:rPr lang="en-US" sz="1400" dirty="0">
                <a:solidFill>
                  <a:srgbClr val="FF0000"/>
                </a:solidFill>
              </a:rPr>
              <a:t>1- Profit Margins:</a:t>
            </a:r>
            <a:endParaRPr lang="en-US" sz="1400" dirty="0">
              <a:solidFill>
                <a:srgbClr val="FF0000"/>
              </a:solidFill>
              <a:cs typeface="Calibri"/>
            </a:endParaRPr>
          </a:p>
          <a:p>
            <a:endParaRPr lang="en-US" sz="1400" dirty="0">
              <a:cs typeface="Calibri"/>
            </a:endParaRPr>
          </a:p>
          <a:p>
            <a:r>
              <a:rPr lang="en-US" sz="1400" dirty="0">
                <a:highlight>
                  <a:srgbClr val="FFFF00"/>
                </a:highlight>
              </a:rPr>
              <a:t>Yellow Cab</a:t>
            </a:r>
            <a:r>
              <a:rPr lang="en-US" sz="1400" dirty="0"/>
              <a:t> has consistently shown higher profit margins compared to Pink Cab. This indicates better cost management and revenue generation, making it a more financially robust and efficient company.</a:t>
            </a:r>
            <a:endParaRPr lang="en-US" sz="1400" dirty="0">
              <a:cs typeface="Calibri"/>
            </a:endParaRPr>
          </a:p>
          <a:p>
            <a:endParaRPr lang="en-US" sz="1400" dirty="0"/>
          </a:p>
          <a:p>
            <a:r>
              <a:rPr lang="en-US" sz="1400" dirty="0">
                <a:solidFill>
                  <a:srgbClr val="FF0000"/>
                </a:solidFill>
              </a:rPr>
              <a:t>2-User Base:</a:t>
            </a:r>
          </a:p>
          <a:p>
            <a:endParaRPr lang="en-US" sz="1400" dirty="0">
              <a:cs typeface="Calibri"/>
            </a:endParaRPr>
          </a:p>
          <a:p>
            <a:r>
              <a:rPr lang="en-US" sz="1400" dirty="0">
                <a:highlight>
                  <a:srgbClr val="FFFF00"/>
                </a:highlight>
              </a:rPr>
              <a:t>Yellow Cab </a:t>
            </a:r>
            <a:r>
              <a:rPr lang="en-US" sz="1400" dirty="0"/>
              <a:t>attracts a significant number of users, reflecting strong market presence and customer preference. While Pink Cab also has a substantial user base, Yellow Cab's financial performance with these users is more impressive.</a:t>
            </a:r>
            <a:endParaRPr lang="en-US" sz="1400" dirty="0">
              <a:cs typeface="Calibri"/>
            </a:endParaRPr>
          </a:p>
          <a:p>
            <a:endParaRPr lang="en-US" sz="1400" dirty="0"/>
          </a:p>
          <a:p>
            <a:r>
              <a:rPr lang="en-US" sz="1400" dirty="0">
                <a:solidFill>
                  <a:srgbClr val="FF0000"/>
                </a:solidFill>
              </a:rPr>
              <a:t>3- Geographic Distribution:</a:t>
            </a:r>
          </a:p>
          <a:p>
            <a:endParaRPr lang="en-US" sz="1400" dirty="0">
              <a:cs typeface="Calibri"/>
            </a:endParaRPr>
          </a:p>
          <a:p>
            <a:r>
              <a:rPr lang="en-US" sz="1400" dirty="0">
                <a:highlight>
                  <a:srgbClr val="FFFF00"/>
                </a:highlight>
              </a:rPr>
              <a:t>Yellow Cab </a:t>
            </a:r>
            <a:r>
              <a:rPr lang="en-US" sz="1400" dirty="0"/>
              <a:t>performs well across various cities, suggesting a well-distributed market presence and potential for sustained growth in diverse regions.</a:t>
            </a:r>
            <a:endParaRPr lang="en-US" sz="1400" dirty="0">
              <a:cs typeface="Calibri"/>
            </a:endParaRPr>
          </a:p>
          <a:p>
            <a:endParaRPr lang="en-US" sz="1400" dirty="0"/>
          </a:p>
          <a:p>
            <a:r>
              <a:rPr lang="en-US" sz="1400" dirty="0">
                <a:solidFill>
                  <a:srgbClr val="FF0000"/>
                </a:solidFill>
              </a:rPr>
              <a:t>4- Pricing Strategy:</a:t>
            </a:r>
          </a:p>
          <a:p>
            <a:endParaRPr lang="en-US" sz="1400" dirty="0">
              <a:cs typeface="Calibri"/>
            </a:endParaRPr>
          </a:p>
          <a:p>
            <a:r>
              <a:rPr lang="en-US" sz="1400" dirty="0">
                <a:highlight>
                  <a:srgbClr val="FFFF00"/>
                </a:highlight>
              </a:rPr>
              <a:t>Yellow Cab</a:t>
            </a:r>
            <a:r>
              <a:rPr lang="en-US" sz="1400" dirty="0"/>
              <a:t> maintains a more stable and potentially higher pricing strategy, which could contribute to its higher revenue and profit margins per trip.</a:t>
            </a:r>
            <a:endParaRPr lang="en-US" sz="1400" dirty="0">
              <a:cs typeface="Calibri"/>
            </a:endParaRPr>
          </a:p>
          <a:p>
            <a:endParaRPr lang="en-US" sz="1400" dirty="0"/>
          </a:p>
          <a:p>
            <a:r>
              <a:rPr lang="en-US" sz="1400" dirty="0">
                <a:solidFill>
                  <a:srgbClr val="FF0000"/>
                </a:solidFill>
              </a:rPr>
              <a:t>5- Customer Demographics and Preferences:</a:t>
            </a:r>
          </a:p>
          <a:p>
            <a:endParaRPr lang="en-US" sz="1400" dirty="0">
              <a:cs typeface="Calibri"/>
            </a:endParaRPr>
          </a:p>
          <a:p>
            <a:r>
              <a:rPr lang="en-US" sz="1400" dirty="0">
                <a:highlight>
                  <a:srgbClr val="FFFF00"/>
                </a:highlight>
              </a:rPr>
              <a:t>Yellow Cab</a:t>
            </a:r>
            <a:r>
              <a:rPr lang="en-US" sz="1400" dirty="0"/>
              <a:t> shows a balanced gender distribution and diverse payment mode preferences, indicating a broader and more adaptable customer appeal.</a:t>
            </a:r>
            <a:endParaRPr lang="en-US" sz="1400" dirty="0">
              <a:cs typeface="Calibri"/>
            </a:endParaRPr>
          </a:p>
        </p:txBody>
      </p:sp>
    </p:spTree>
    <p:extLst>
      <p:ext uri="{BB962C8B-B14F-4D97-AF65-F5344CB8AC3E}">
        <p14:creationId xmlns:p14="http://schemas.microsoft.com/office/powerpoint/2010/main" val="499854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dirty="0">
                <a:solidFill>
                  <a:schemeClr val="accent2"/>
                </a:solidFill>
                <a:ea typeface="+mj-lt"/>
                <a:cs typeface="+mj-lt"/>
              </a:rPr>
              <a:t>Problem Statement</a:t>
            </a:r>
            <a:endParaRPr lang="en-US" dirty="0"/>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841506" cy="5078313"/>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24 Features( including 9 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:355,032</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well(including Yellow and</a:t>
            </a:r>
          </a:p>
          <a:p>
            <a:r>
              <a:rPr lang="en-US" dirty="0"/>
              <a:t>      Pink cab) </a:t>
            </a:r>
          </a:p>
          <a:p>
            <a:endParaRPr lang="en-US" dirty="0"/>
          </a:p>
        </p:txBody>
      </p:sp>
      <p:grpSp>
        <p:nvGrpSpPr>
          <p:cNvPr id="51" name="Group 50">
            <a:extLst>
              <a:ext uri="{FF2B5EF4-FFF2-40B4-BE49-F238E27FC236}">
                <a16:creationId xmlns:a16="http://schemas.microsoft.com/office/drawing/2014/main" id="{C3DD4A4E-B1CE-1A4E-8298-CB1425F09C06}"/>
              </a:ext>
            </a:extLst>
          </p:cNvPr>
          <p:cNvGrpSpPr/>
          <p:nvPr/>
        </p:nvGrpSpPr>
        <p:grpSpPr>
          <a:xfrm>
            <a:off x="5959628" y="1537723"/>
            <a:ext cx="5990072" cy="2545492"/>
            <a:chOff x="5536376" y="1858363"/>
            <a:chExt cx="6407827" cy="3381431"/>
          </a:xfrm>
        </p:grpSpPr>
        <p:grpSp>
          <p:nvGrpSpPr>
            <p:cNvPr id="32" name="Group 31">
              <a:extLst>
                <a:ext uri="{FF2B5EF4-FFF2-40B4-BE49-F238E27FC236}">
                  <a16:creationId xmlns:a16="http://schemas.microsoft.com/office/drawing/2014/main" id="{F1A85269-51DF-5F48-8AD1-E5FDB72A8EA3}"/>
                </a:ext>
              </a:extLst>
            </p:cNvPr>
            <p:cNvGrpSpPr/>
            <p:nvPr/>
          </p:nvGrpSpPr>
          <p:grpSpPr>
            <a:xfrm>
              <a:off x="5536376" y="1858363"/>
              <a:ext cx="5168575" cy="3381431"/>
              <a:chOff x="1702411" y="3452991"/>
              <a:chExt cx="5168575"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39" name="Freeform 86">
              <a:extLst>
                <a:ext uri="{FF2B5EF4-FFF2-40B4-BE49-F238E27FC236}">
                  <a16:creationId xmlns:a16="http://schemas.microsoft.com/office/drawing/2014/main" id="{1B25A797-CEF4-004B-A34A-0B12A2C9F170}"/>
                </a:ext>
              </a:extLst>
            </p:cNvPr>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TextBox 39">
              <a:extLst>
                <a:ext uri="{FF2B5EF4-FFF2-40B4-BE49-F238E27FC236}">
                  <a16:creationId xmlns:a16="http://schemas.microsoft.com/office/drawing/2014/main" id="{D91ACCB9-E39C-BD40-B428-6A71DF137BDF}"/>
                </a:ext>
              </a:extLst>
            </p:cNvPr>
            <p:cNvSpPr txBox="1"/>
            <p:nvPr/>
          </p:nvSpPr>
          <p:spPr>
            <a:xfrm>
              <a:off x="10915652" y="2887014"/>
              <a:ext cx="1028551" cy="276999"/>
            </a:xfrm>
            <a:prstGeom prst="rect">
              <a:avLst/>
            </a:prstGeom>
            <a:noFill/>
          </p:spPr>
          <p:txBody>
            <a:bodyPr wrap="none" rtlCol="0">
              <a:spAutoFit/>
            </a:bodyPr>
            <a:lstStyle/>
            <a:p>
              <a:r>
                <a:rPr lang="en-US" sz="1200" dirty="0"/>
                <a:t>USholiday.csv</a:t>
              </a:r>
            </a:p>
          </p:txBody>
        </p:sp>
        <p:cxnSp>
          <p:nvCxnSpPr>
            <p:cNvPr id="47" name="Straight Arrow Connector 46">
              <a:extLst>
                <a:ext uri="{FF2B5EF4-FFF2-40B4-BE49-F238E27FC236}">
                  <a16:creationId xmlns:a16="http://schemas.microsoft.com/office/drawing/2014/main" id="{EB5BEC63-E17B-CB43-89A7-6F8377D71E6A}"/>
                </a:ext>
              </a:extLst>
            </p:cNvPr>
            <p:cNvCxnSpPr>
              <a:cxnSpLocks/>
              <a:stCxn id="39"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dirty="0">
                <a:solidFill>
                  <a:schemeClr val="accent2"/>
                </a:solidFill>
                <a:ea typeface="+mn-lt"/>
                <a:cs typeface="+mn-lt"/>
              </a:rPr>
              <a:t>    Visualize the Data</a:t>
            </a:r>
            <a:endParaRPr lang="en-US" dirty="0">
              <a:solidFill>
                <a:schemeClr val="accent2"/>
              </a:solidFill>
            </a:endParaRPr>
          </a:p>
        </p:txBody>
      </p:sp>
      <p:pic>
        <p:nvPicPr>
          <p:cNvPr id="5" name="Picture 4" descr="A screenshot of a graph&#10;&#10;Description automatically generated">
            <a:extLst>
              <a:ext uri="{FF2B5EF4-FFF2-40B4-BE49-F238E27FC236}">
                <a16:creationId xmlns:a16="http://schemas.microsoft.com/office/drawing/2014/main" id="{BC680C2D-9A79-AC4E-6B1B-3FC60C19D5D1}"/>
              </a:ext>
            </a:extLst>
          </p:cNvPr>
          <p:cNvPicPr>
            <a:picLocks noChangeAspect="1"/>
          </p:cNvPicPr>
          <p:nvPr/>
        </p:nvPicPr>
        <p:blipFill>
          <a:blip r:embed="rId2"/>
          <a:stretch>
            <a:fillRect/>
          </a:stretch>
        </p:blipFill>
        <p:spPr>
          <a:xfrm>
            <a:off x="3405405" y="1710906"/>
            <a:ext cx="5208662" cy="4888302"/>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mj-lt"/>
              </a:rPr>
              <a:t>      </a:t>
            </a:r>
            <a:r>
              <a:rPr lang="en-US" sz="4400" dirty="0">
                <a:solidFill>
                  <a:schemeClr val="accent2"/>
                </a:solidFill>
                <a:ea typeface="+mn-lt"/>
                <a:cs typeface="+mn-lt"/>
              </a:rPr>
              <a:t>Check the Correlation</a:t>
            </a:r>
            <a:endParaRPr lang="en-US" sz="4400" b="1" dirty="0">
              <a:solidFill>
                <a:schemeClr val="accent2"/>
              </a:solidFill>
              <a:latin typeface="+mj-lt"/>
            </a:endParaRPr>
          </a:p>
        </p:txBody>
      </p:sp>
      <p:pic>
        <p:nvPicPr>
          <p:cNvPr id="4" name="Picture 3">
            <a:extLst>
              <a:ext uri="{FF2B5EF4-FFF2-40B4-BE49-F238E27FC236}">
                <a16:creationId xmlns:a16="http://schemas.microsoft.com/office/drawing/2014/main" id="{CD43881A-F8B6-CA42-46B9-F3475496FF1A}"/>
              </a:ext>
            </a:extLst>
          </p:cNvPr>
          <p:cNvPicPr>
            <a:picLocks noChangeAspect="1"/>
          </p:cNvPicPr>
          <p:nvPr/>
        </p:nvPicPr>
        <p:blipFill>
          <a:blip r:embed="rId2"/>
          <a:stretch>
            <a:fillRect/>
          </a:stretch>
        </p:blipFill>
        <p:spPr>
          <a:xfrm>
            <a:off x="2623892" y="1710906"/>
            <a:ext cx="6958594" cy="4730151"/>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mj-lt"/>
              </a:rPr>
              <a:t>      </a:t>
            </a:r>
            <a:r>
              <a:rPr lang="en-US" sz="4400" dirty="0">
                <a:solidFill>
                  <a:schemeClr val="accent2"/>
                </a:solidFill>
                <a:ea typeface="+mn-lt"/>
                <a:cs typeface="+mn-lt"/>
              </a:rPr>
              <a:t>Investigate the Data</a:t>
            </a:r>
            <a:r>
              <a:rPr lang="en-US" sz="4400" b="1" dirty="0">
                <a:solidFill>
                  <a:schemeClr val="accent2"/>
                </a:solidFill>
                <a:latin typeface="+mj-lt"/>
              </a:rPr>
              <a:t>      </a:t>
            </a:r>
            <a:endParaRPr lang="en-US" sz="4400" dirty="0">
              <a:solidFill>
                <a:schemeClr val="accent2"/>
              </a:solidFill>
              <a:latin typeface="+mj-lt"/>
            </a:endParaRPr>
          </a:p>
        </p:txBody>
      </p:sp>
      <p:pic>
        <p:nvPicPr>
          <p:cNvPr id="3" name="Picture 2" descr="A pie chart with text&#10;&#10;Description automatically generated">
            <a:extLst>
              <a:ext uri="{FF2B5EF4-FFF2-40B4-BE49-F238E27FC236}">
                <a16:creationId xmlns:a16="http://schemas.microsoft.com/office/drawing/2014/main" id="{652534CF-AF0A-702C-7F54-A06AB9FDDE02}"/>
              </a:ext>
            </a:extLst>
          </p:cNvPr>
          <p:cNvPicPr>
            <a:picLocks noChangeAspect="1"/>
          </p:cNvPicPr>
          <p:nvPr/>
        </p:nvPicPr>
        <p:blipFill>
          <a:blip r:embed="rId2"/>
          <a:stretch>
            <a:fillRect/>
          </a:stretch>
        </p:blipFill>
        <p:spPr>
          <a:xfrm>
            <a:off x="3756540" y="1710905"/>
            <a:ext cx="4678921" cy="4615133"/>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200" b="1" dirty="0">
                <a:solidFill>
                  <a:schemeClr val="accent2"/>
                </a:solidFill>
                <a:latin typeface="+mj-lt"/>
              </a:rPr>
              <a:t>      </a:t>
            </a:r>
            <a:r>
              <a:rPr lang="en-US" sz="4200" dirty="0">
                <a:solidFill>
                  <a:schemeClr val="accent2"/>
                </a:solidFill>
                <a:ea typeface="+mn-lt"/>
                <a:cs typeface="+mn-lt"/>
              </a:rPr>
              <a:t>Price Charged</a:t>
            </a:r>
            <a:endParaRPr lang="en-US" sz="4200" dirty="0">
              <a:solidFill>
                <a:schemeClr val="accent2"/>
              </a:solidFill>
              <a:latin typeface="+mj-lt"/>
            </a:endParaRPr>
          </a:p>
        </p:txBody>
      </p:sp>
      <p:pic>
        <p:nvPicPr>
          <p:cNvPr id="2" name="Picture 1">
            <a:extLst>
              <a:ext uri="{FF2B5EF4-FFF2-40B4-BE49-F238E27FC236}">
                <a16:creationId xmlns:a16="http://schemas.microsoft.com/office/drawing/2014/main" id="{14DCE4EC-CB56-6A92-A8BC-A697CE8F19C7}"/>
              </a:ext>
            </a:extLst>
          </p:cNvPr>
          <p:cNvPicPr>
            <a:picLocks noChangeAspect="1"/>
          </p:cNvPicPr>
          <p:nvPr/>
        </p:nvPicPr>
        <p:blipFill>
          <a:blip r:embed="rId2"/>
          <a:stretch>
            <a:fillRect/>
          </a:stretch>
        </p:blipFill>
        <p:spPr>
          <a:xfrm>
            <a:off x="2230228" y="1998452"/>
            <a:ext cx="7717167" cy="4413849"/>
          </a:xfrm>
          <a:prstGeom prst="rect">
            <a:avLst/>
          </a:prstGeom>
        </p:spPr>
      </p:pic>
    </p:spTree>
    <p:extLst>
      <p:ext uri="{BB962C8B-B14F-4D97-AF65-F5344CB8AC3E}">
        <p14:creationId xmlns:p14="http://schemas.microsoft.com/office/powerpoint/2010/main" val="49180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300" b="1" dirty="0">
                <a:solidFill>
                  <a:schemeClr val="accent2"/>
                </a:solidFill>
                <a:latin typeface="+mj-lt"/>
              </a:rPr>
              <a:t>       </a:t>
            </a:r>
            <a:r>
              <a:rPr lang="en-US" sz="4300" dirty="0">
                <a:solidFill>
                  <a:schemeClr val="accent2"/>
                </a:solidFill>
                <a:ea typeface="+mn-lt"/>
                <a:cs typeface="+mn-lt"/>
              </a:rPr>
              <a:t>KM Travelled Distribution</a:t>
            </a:r>
            <a:endParaRPr lang="en-US" sz="4300" dirty="0">
              <a:solidFill>
                <a:schemeClr val="accent2"/>
              </a:solidFill>
              <a:latin typeface="+mj-lt"/>
            </a:endParaRPr>
          </a:p>
        </p:txBody>
      </p:sp>
      <p:pic>
        <p:nvPicPr>
          <p:cNvPr id="2" name="Picture 1" descr="A blue graph with white text&#10;&#10;Description automatically generated">
            <a:extLst>
              <a:ext uri="{FF2B5EF4-FFF2-40B4-BE49-F238E27FC236}">
                <a16:creationId xmlns:a16="http://schemas.microsoft.com/office/drawing/2014/main" id="{1AE4E148-DD34-F29C-69BD-B3CC86272148}"/>
              </a:ext>
            </a:extLst>
          </p:cNvPr>
          <p:cNvPicPr>
            <a:picLocks noChangeAspect="1"/>
          </p:cNvPicPr>
          <p:nvPr/>
        </p:nvPicPr>
        <p:blipFill>
          <a:blip r:embed="rId2"/>
          <a:stretch>
            <a:fillRect/>
          </a:stretch>
        </p:blipFill>
        <p:spPr>
          <a:xfrm>
            <a:off x="2545588" y="2156603"/>
            <a:ext cx="7086448" cy="4097548"/>
          </a:xfrm>
          <a:prstGeom prst="rect">
            <a:avLst/>
          </a:prstGeom>
        </p:spPr>
      </p:pic>
    </p:spTree>
    <p:extLst>
      <p:ext uri="{BB962C8B-B14F-4D97-AF65-F5344CB8AC3E}">
        <p14:creationId xmlns:p14="http://schemas.microsoft.com/office/powerpoint/2010/main" val="257898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dirty="0">
                <a:solidFill>
                  <a:schemeClr val="accent2"/>
                </a:solidFill>
                <a:latin typeface="+mj-lt"/>
              </a:rPr>
              <a:t>      </a:t>
            </a:r>
            <a:r>
              <a:rPr lang="en-US" sz="4400" dirty="0">
                <a:solidFill>
                  <a:schemeClr val="accent2"/>
                </a:solidFill>
                <a:ea typeface="+mn-lt"/>
                <a:cs typeface="+mn-lt"/>
              </a:rPr>
              <a:t>Payment Mode</a:t>
            </a:r>
            <a:endParaRPr lang="en-US" sz="4400" b="1" dirty="0">
              <a:solidFill>
                <a:schemeClr val="accent2"/>
              </a:solidFill>
              <a:latin typeface="+mj-lt"/>
            </a:endParaRPr>
          </a:p>
        </p:txBody>
      </p:sp>
      <p:pic>
        <p:nvPicPr>
          <p:cNvPr id="2" name="Picture 1" descr="A graph of a bar chart&#10;&#10;Description automatically generated">
            <a:extLst>
              <a:ext uri="{FF2B5EF4-FFF2-40B4-BE49-F238E27FC236}">
                <a16:creationId xmlns:a16="http://schemas.microsoft.com/office/drawing/2014/main" id="{8551C5A8-CFA5-2552-F477-58910A0E3B8A}"/>
              </a:ext>
            </a:extLst>
          </p:cNvPr>
          <p:cNvPicPr>
            <a:picLocks noChangeAspect="1"/>
          </p:cNvPicPr>
          <p:nvPr/>
        </p:nvPicPr>
        <p:blipFill>
          <a:blip r:embed="rId2"/>
          <a:stretch>
            <a:fillRect/>
          </a:stretch>
        </p:blipFill>
        <p:spPr>
          <a:xfrm>
            <a:off x="2251535" y="1883433"/>
            <a:ext cx="7688929" cy="4413850"/>
          </a:xfrm>
          <a:prstGeom prst="rect">
            <a:avLst/>
          </a:prstGeom>
        </p:spPr>
      </p:pic>
    </p:spTree>
    <p:extLst>
      <p:ext uri="{BB962C8B-B14F-4D97-AF65-F5344CB8AC3E}">
        <p14:creationId xmlns:p14="http://schemas.microsoft.com/office/powerpoint/2010/main" val="3036647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2654</TotalTime>
  <Words>1067</Words>
  <Application>Microsoft Office PowerPoint</Application>
  <PresentationFormat>Widescreen</PresentationFormat>
  <Paragraphs>150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Problem Statement</vt:lpstr>
      <vt:lpstr>Data Exploration</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Data Glacier</cp:lastModifiedBy>
  <cp:revision>260</cp:revision>
  <cp:lastPrinted>2019-08-24T08:13:50Z</cp:lastPrinted>
  <dcterms:created xsi:type="dcterms:W3CDTF">2019-08-19T15:39:24Z</dcterms:created>
  <dcterms:modified xsi:type="dcterms:W3CDTF">2024-06-12T17:53:38Z</dcterms:modified>
</cp:coreProperties>
</file>