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5"/>
  </p:notesMasterIdLst>
  <p:handoutMasterIdLst>
    <p:handoutMasterId r:id="rId36"/>
  </p:handoutMasterIdLst>
  <p:sldIdLst>
    <p:sldId id="256" r:id="rId5"/>
    <p:sldId id="257" r:id="rId6"/>
    <p:sldId id="285" r:id="rId7"/>
    <p:sldId id="258" r:id="rId8"/>
    <p:sldId id="286" r:id="rId9"/>
    <p:sldId id="287" r:id="rId10"/>
    <p:sldId id="259" r:id="rId11"/>
    <p:sldId id="266" r:id="rId12"/>
    <p:sldId id="281" r:id="rId13"/>
    <p:sldId id="288" r:id="rId14"/>
    <p:sldId id="269" r:id="rId15"/>
    <p:sldId id="283" r:id="rId16"/>
    <p:sldId id="282" r:id="rId17"/>
    <p:sldId id="284" r:id="rId18"/>
    <p:sldId id="289" r:id="rId19"/>
    <p:sldId id="260" r:id="rId20"/>
    <p:sldId id="274" r:id="rId21"/>
    <p:sldId id="292" r:id="rId22"/>
    <p:sldId id="277" r:id="rId23"/>
    <p:sldId id="293" r:id="rId24"/>
    <p:sldId id="291" r:id="rId25"/>
    <p:sldId id="276" r:id="rId26"/>
    <p:sldId id="294" r:id="rId27"/>
    <p:sldId id="275" r:id="rId28"/>
    <p:sldId id="295" r:id="rId29"/>
    <p:sldId id="290" r:id="rId30"/>
    <p:sldId id="280" r:id="rId31"/>
    <p:sldId id="296" r:id="rId32"/>
    <p:sldId id="278" r:id="rId33"/>
    <p:sldId id="29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63" autoAdjust="0"/>
    <p:restoredTop sz="94660"/>
  </p:normalViewPr>
  <p:slideViewPr>
    <p:cSldViewPr snapToGrid="0">
      <p:cViewPr varScale="1">
        <p:scale>
          <a:sx n="42" d="100"/>
          <a:sy n="42" d="100"/>
        </p:scale>
        <p:origin x="43" y="955"/>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12/3/2021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Social Networks analysis in French higher education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02038"/>
            <a:ext cx="8791575" cy="1016144"/>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Amr MOHAMED</a:t>
            </a:r>
          </a:p>
          <a:p>
            <a:pPr algn="ctr"/>
            <a:r>
              <a:rPr lang="en-US" sz="1400" cap="none" dirty="0">
                <a:latin typeface="Tahoma" panose="020B0604030504040204" pitchFamily="34" charset="0"/>
                <a:ea typeface="Tahoma" panose="020B0604030504040204" pitchFamily="34" charset="0"/>
                <a:cs typeface="Tahoma" panose="020B0604030504040204" pitchFamily="34" charset="0"/>
              </a:rPr>
              <a:t>mohamedamr@cy-tech.fr</a:t>
            </a:r>
          </a:p>
          <a:p>
            <a:pPr algn="ctr"/>
            <a:endParaRPr lang="en-US" sz="1400" cap="none" dirty="0">
              <a:latin typeface="Tahoma" panose="020B0604030504040204" pitchFamily="34" charset="0"/>
              <a:ea typeface="Tahoma" panose="020B0604030504040204" pitchFamily="34" charset="0"/>
              <a:cs typeface="Tahoma" panose="020B0604030504040204" pitchFamily="34" charset="0"/>
            </a:endParaRPr>
          </a:p>
        </p:txBody>
      </p:sp>
      <p:pic>
        <p:nvPicPr>
          <p:cNvPr id="11" name="Picture 10" descr="A black and white logo&#10;&#10;Description automatically generated with low confidence">
            <a:extLst>
              <a:ext uri="{FF2B5EF4-FFF2-40B4-BE49-F238E27FC236}">
                <a16:creationId xmlns:a16="http://schemas.microsoft.com/office/drawing/2014/main" id="{DBDDB763-9A5B-4CDC-AC8D-E8A57FC98402}"/>
              </a:ext>
            </a:extLst>
          </p:cNvPr>
          <p:cNvPicPr>
            <a:picLocks noChangeAspect="1"/>
          </p:cNvPicPr>
          <p:nvPr/>
        </p:nvPicPr>
        <p:blipFill>
          <a:blip r:embed="rId2"/>
          <a:stretch>
            <a:fillRect/>
          </a:stretch>
        </p:blipFill>
        <p:spPr>
          <a:xfrm>
            <a:off x="6096000" y="4618182"/>
            <a:ext cx="3496087" cy="116428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BC1EA4C0-9145-4904-BDFE-AF47FFB60327}"/>
              </a:ext>
            </a:extLst>
          </p:cNvPr>
          <p:cNvPicPr>
            <a:picLocks noChangeAspect="1"/>
          </p:cNvPicPr>
          <p:nvPr/>
        </p:nvPicPr>
        <p:blipFill>
          <a:blip r:embed="rId3"/>
          <a:stretch>
            <a:fillRect/>
          </a:stretch>
        </p:blipFill>
        <p:spPr>
          <a:xfrm>
            <a:off x="3525116" y="4626283"/>
            <a:ext cx="2210666" cy="1164284"/>
          </a:xfrm>
          <a:prstGeom prst="rect">
            <a:avLst/>
          </a:prstGeom>
        </p:spPr>
      </p:pic>
      <p:cxnSp>
        <p:nvCxnSpPr>
          <p:cNvPr id="15" name="Straight Connector 14">
            <a:extLst>
              <a:ext uri="{FF2B5EF4-FFF2-40B4-BE49-F238E27FC236}">
                <a16:creationId xmlns:a16="http://schemas.microsoft.com/office/drawing/2014/main" id="{8DDDBA79-EF5B-476B-9C28-750B9C1D3D4C}"/>
              </a:ext>
            </a:extLst>
          </p:cNvPr>
          <p:cNvCxnSpPr/>
          <p:nvPr/>
        </p:nvCxnSpPr>
        <p:spPr>
          <a:xfrm>
            <a:off x="5975928" y="4626283"/>
            <a:ext cx="0" cy="13300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7C20D-ABB0-444E-8E01-1AD5909F571D}"/>
              </a:ext>
            </a:extLst>
          </p:cNvPr>
          <p:cNvSpPr>
            <a:spLocks noGrp="1"/>
          </p:cNvSpPr>
          <p:nvPr>
            <p:ph type="title"/>
          </p:nvPr>
        </p:nvSpPr>
        <p:spPr>
          <a:xfrm>
            <a:off x="1141411" y="3429000"/>
            <a:ext cx="9906000" cy="842963"/>
          </a:xfrm>
        </p:spPr>
        <p:txBody>
          <a:bodyPr>
            <a:noAutofit/>
          </a:bodyPr>
          <a:lstStyle/>
          <a:p>
            <a:pPr algn="ctr"/>
            <a:r>
              <a:rPr lang="en-US" sz="6000" dirty="0"/>
              <a:t>Community detection</a:t>
            </a:r>
          </a:p>
        </p:txBody>
      </p:sp>
    </p:spTree>
    <p:extLst>
      <p:ext uri="{BB962C8B-B14F-4D97-AF65-F5344CB8AC3E}">
        <p14:creationId xmlns:p14="http://schemas.microsoft.com/office/powerpoint/2010/main" val="300495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fontScale="90000"/>
          </a:bodyPr>
          <a:lstStyle/>
          <a:p>
            <a:pPr algn="ctr"/>
            <a:r>
              <a:rPr lang="en-US" dirty="0"/>
              <a:t>Social networks Within higher education External juries' community detection in 2019</a:t>
            </a:r>
          </a:p>
        </p:txBody>
      </p:sp>
      <p:pic>
        <p:nvPicPr>
          <p:cNvPr id="11" name="Content Placeholder 4" descr="A picture containing map&#10;&#10;Description automatically generated">
            <a:extLst>
              <a:ext uri="{FF2B5EF4-FFF2-40B4-BE49-F238E27FC236}">
                <a16:creationId xmlns:a16="http://schemas.microsoft.com/office/drawing/2014/main" id="{9121CD2C-E464-486F-AFB3-CF951EB0B484}"/>
              </a:ext>
            </a:extLst>
          </p:cNvPr>
          <p:cNvPicPr>
            <a:picLocks noChangeAspect="1"/>
          </p:cNvPicPr>
          <p:nvPr/>
        </p:nvPicPr>
        <p:blipFill rotWithShape="1">
          <a:blip r:embed="rId2"/>
          <a:srcRect l="17707" t="12636" r="12140" b="16430"/>
          <a:stretch/>
        </p:blipFill>
        <p:spPr>
          <a:xfrm>
            <a:off x="1385454" y="2625326"/>
            <a:ext cx="3943927" cy="3987911"/>
          </a:xfrm>
          <a:prstGeom prst="rect">
            <a:avLst/>
          </a:prstGeom>
        </p:spPr>
      </p:pic>
      <p:sp>
        <p:nvSpPr>
          <p:cNvPr id="14" name="TextBox 13">
            <a:extLst>
              <a:ext uri="{FF2B5EF4-FFF2-40B4-BE49-F238E27FC236}">
                <a16:creationId xmlns:a16="http://schemas.microsoft.com/office/drawing/2014/main" id="{633934A8-FD2D-428E-B4AE-9C44FF9EB69E}"/>
              </a:ext>
            </a:extLst>
          </p:cNvPr>
          <p:cNvSpPr txBox="1"/>
          <p:nvPr/>
        </p:nvSpPr>
        <p:spPr>
          <a:xfrm>
            <a:off x="1505526" y="2097087"/>
            <a:ext cx="3703782" cy="461665"/>
          </a:xfrm>
          <a:prstGeom prst="rect">
            <a:avLst/>
          </a:prstGeom>
          <a:noFill/>
        </p:spPr>
        <p:txBody>
          <a:bodyPr wrap="square" rtlCol="0">
            <a:spAutoFit/>
          </a:bodyPr>
          <a:lstStyle/>
          <a:p>
            <a:r>
              <a:rPr lang="en-US" sz="2400" dirty="0"/>
              <a:t>Using the </a:t>
            </a:r>
            <a:r>
              <a:rPr lang="en-US" sz="2400" dirty="0" err="1"/>
              <a:t>Infomap</a:t>
            </a:r>
            <a:r>
              <a:rPr lang="en-US" sz="2400" dirty="0"/>
              <a:t> Algorithm </a:t>
            </a:r>
          </a:p>
        </p:txBody>
      </p:sp>
      <p:sp>
        <p:nvSpPr>
          <p:cNvPr id="15" name="TextBox 14">
            <a:extLst>
              <a:ext uri="{FF2B5EF4-FFF2-40B4-BE49-F238E27FC236}">
                <a16:creationId xmlns:a16="http://schemas.microsoft.com/office/drawing/2014/main" id="{68A6FA12-C7B6-471F-8FF0-2A6640C18862}"/>
              </a:ext>
            </a:extLst>
          </p:cNvPr>
          <p:cNvSpPr txBox="1"/>
          <p:nvPr/>
        </p:nvSpPr>
        <p:spPr>
          <a:xfrm>
            <a:off x="6301868" y="2097087"/>
            <a:ext cx="3652983" cy="461665"/>
          </a:xfrm>
          <a:prstGeom prst="rect">
            <a:avLst/>
          </a:prstGeom>
          <a:noFill/>
        </p:spPr>
        <p:txBody>
          <a:bodyPr wrap="square" rtlCol="0">
            <a:spAutoFit/>
          </a:bodyPr>
          <a:lstStyle/>
          <a:p>
            <a:r>
              <a:rPr lang="en-US" sz="2400" dirty="0"/>
              <a:t>Using The Louvain Algorithm </a:t>
            </a:r>
          </a:p>
        </p:txBody>
      </p:sp>
      <p:pic>
        <p:nvPicPr>
          <p:cNvPr id="19" name="Content Placeholder 18">
            <a:extLst>
              <a:ext uri="{FF2B5EF4-FFF2-40B4-BE49-F238E27FC236}">
                <a16:creationId xmlns:a16="http://schemas.microsoft.com/office/drawing/2014/main" id="{CE12A375-F7D2-4B4F-B7F1-934AB7ECF7C7}"/>
              </a:ext>
            </a:extLst>
          </p:cNvPr>
          <p:cNvPicPr>
            <a:picLocks noGrp="1" noChangeAspect="1"/>
          </p:cNvPicPr>
          <p:nvPr>
            <p:ph idx="1"/>
          </p:nvPr>
        </p:nvPicPr>
        <p:blipFill rotWithShape="1">
          <a:blip r:embed="rId3"/>
          <a:srcRect l="17769" t="13261" r="11795" b="16304"/>
          <a:stretch/>
        </p:blipFill>
        <p:spPr>
          <a:xfrm>
            <a:off x="6156395" y="2625326"/>
            <a:ext cx="3987911" cy="3987911"/>
          </a:xfrm>
        </p:spPr>
      </p:pic>
    </p:spTree>
    <p:extLst>
      <p:ext uri="{BB962C8B-B14F-4D97-AF65-F5344CB8AC3E}">
        <p14:creationId xmlns:p14="http://schemas.microsoft.com/office/powerpoint/2010/main" val="252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fontScale="90000"/>
          </a:bodyPr>
          <a:lstStyle/>
          <a:p>
            <a:pPr algn="ctr"/>
            <a:r>
              <a:rPr lang="en-US" dirty="0"/>
              <a:t>Social networks Within higher education External juries' community detection in 2019</a:t>
            </a:r>
          </a:p>
        </p:txBody>
      </p:sp>
      <p:sp>
        <p:nvSpPr>
          <p:cNvPr id="4" name="Content Placeholder 3">
            <a:extLst>
              <a:ext uri="{FF2B5EF4-FFF2-40B4-BE49-F238E27FC236}">
                <a16:creationId xmlns:a16="http://schemas.microsoft.com/office/drawing/2014/main" id="{2AE7AE1E-A6B4-4C6B-B58A-FAF1F6A6D11C}"/>
              </a:ext>
            </a:extLst>
          </p:cNvPr>
          <p:cNvSpPr>
            <a:spLocks noGrp="1"/>
          </p:cNvSpPr>
          <p:nvPr>
            <p:ph idx="1"/>
          </p:nvPr>
        </p:nvSpPr>
        <p:spPr>
          <a:xfrm>
            <a:off x="1141412" y="2249487"/>
            <a:ext cx="10178629" cy="4440680"/>
          </a:xfrm>
        </p:spPr>
        <p:txBody>
          <a:bodyPr>
            <a:normAutofit/>
          </a:bodyPr>
          <a:lstStyle/>
          <a:p>
            <a:r>
              <a:rPr lang="en-US" dirty="0"/>
              <a:t>Both algorithms, The </a:t>
            </a:r>
            <a:r>
              <a:rPr lang="en-US" dirty="0" err="1"/>
              <a:t>Infomap</a:t>
            </a:r>
            <a:r>
              <a:rPr lang="en-US" dirty="0"/>
              <a:t> and the Louvain algorithms, have found the same number of communities (44 communities).</a:t>
            </a:r>
          </a:p>
          <a:p>
            <a:r>
              <a:rPr lang="en-US" dirty="0"/>
              <a:t>The </a:t>
            </a:r>
            <a:r>
              <a:rPr lang="en-US" dirty="0" err="1"/>
              <a:t>Infomap</a:t>
            </a:r>
            <a:r>
              <a:rPr lang="en-US" dirty="0"/>
              <a:t> algorithm detected more defined communities with less overlapping between the different communities than the Louvain algorithm.</a:t>
            </a:r>
          </a:p>
          <a:p>
            <a:r>
              <a:rPr lang="en-US" dirty="0"/>
              <a:t>From both graphs, we can see that there were few juries of external members that were working in closed juries without overlapping with other juries, but we can as well see through the overlapping communities. that some members worked in 3-4 different external juries.</a:t>
            </a:r>
          </a:p>
        </p:txBody>
      </p:sp>
    </p:spTree>
    <p:extLst>
      <p:ext uri="{BB962C8B-B14F-4D97-AF65-F5344CB8AC3E}">
        <p14:creationId xmlns:p14="http://schemas.microsoft.com/office/powerpoint/2010/main" val="371073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fontScale="90000"/>
          </a:bodyPr>
          <a:lstStyle/>
          <a:p>
            <a:pPr algn="ctr"/>
            <a:r>
              <a:rPr lang="en-US" dirty="0"/>
              <a:t>Social networks Within higher education External juries' community detection in 2020</a:t>
            </a:r>
          </a:p>
        </p:txBody>
      </p:sp>
      <p:sp>
        <p:nvSpPr>
          <p:cNvPr id="14" name="TextBox 13">
            <a:extLst>
              <a:ext uri="{FF2B5EF4-FFF2-40B4-BE49-F238E27FC236}">
                <a16:creationId xmlns:a16="http://schemas.microsoft.com/office/drawing/2014/main" id="{633934A8-FD2D-428E-B4AE-9C44FF9EB69E}"/>
              </a:ext>
            </a:extLst>
          </p:cNvPr>
          <p:cNvSpPr txBox="1"/>
          <p:nvPr/>
        </p:nvSpPr>
        <p:spPr>
          <a:xfrm>
            <a:off x="1505526" y="2097087"/>
            <a:ext cx="3703782" cy="461665"/>
          </a:xfrm>
          <a:prstGeom prst="rect">
            <a:avLst/>
          </a:prstGeom>
          <a:noFill/>
        </p:spPr>
        <p:txBody>
          <a:bodyPr wrap="square" rtlCol="0">
            <a:spAutoFit/>
          </a:bodyPr>
          <a:lstStyle/>
          <a:p>
            <a:r>
              <a:rPr lang="en-US" sz="2400" dirty="0"/>
              <a:t>Using the </a:t>
            </a:r>
            <a:r>
              <a:rPr lang="en-US" sz="2400" dirty="0" err="1"/>
              <a:t>Infomap</a:t>
            </a:r>
            <a:r>
              <a:rPr lang="en-US" sz="2400" dirty="0"/>
              <a:t> Algorithm </a:t>
            </a:r>
          </a:p>
        </p:txBody>
      </p:sp>
      <p:sp>
        <p:nvSpPr>
          <p:cNvPr id="15" name="TextBox 14">
            <a:extLst>
              <a:ext uri="{FF2B5EF4-FFF2-40B4-BE49-F238E27FC236}">
                <a16:creationId xmlns:a16="http://schemas.microsoft.com/office/drawing/2014/main" id="{68A6FA12-C7B6-471F-8FF0-2A6640C18862}"/>
              </a:ext>
            </a:extLst>
          </p:cNvPr>
          <p:cNvSpPr txBox="1"/>
          <p:nvPr/>
        </p:nvSpPr>
        <p:spPr>
          <a:xfrm>
            <a:off x="6301868" y="2097087"/>
            <a:ext cx="3652983" cy="461665"/>
          </a:xfrm>
          <a:prstGeom prst="rect">
            <a:avLst/>
          </a:prstGeom>
          <a:noFill/>
        </p:spPr>
        <p:txBody>
          <a:bodyPr wrap="square" rtlCol="0">
            <a:spAutoFit/>
          </a:bodyPr>
          <a:lstStyle/>
          <a:p>
            <a:r>
              <a:rPr lang="en-US" sz="2400" dirty="0"/>
              <a:t>Using The Louvain Algorithm </a:t>
            </a:r>
          </a:p>
        </p:txBody>
      </p:sp>
      <p:pic>
        <p:nvPicPr>
          <p:cNvPr id="7" name="Content Placeholder 4" descr="A picture containing vector graphics&#10;&#10;Description automatically generated">
            <a:extLst>
              <a:ext uri="{FF2B5EF4-FFF2-40B4-BE49-F238E27FC236}">
                <a16:creationId xmlns:a16="http://schemas.microsoft.com/office/drawing/2014/main" id="{8E1EE8B2-5BCA-4B23-8A57-FEF4471368B4}"/>
              </a:ext>
            </a:extLst>
          </p:cNvPr>
          <p:cNvPicPr>
            <a:picLocks noChangeAspect="1"/>
          </p:cNvPicPr>
          <p:nvPr/>
        </p:nvPicPr>
        <p:blipFill rotWithShape="1">
          <a:blip r:embed="rId2"/>
          <a:srcRect l="18006" t="13371" r="11645" b="15925"/>
          <a:stretch/>
        </p:blipFill>
        <p:spPr>
          <a:xfrm>
            <a:off x="1431635" y="2558752"/>
            <a:ext cx="3777673" cy="3796817"/>
          </a:xfrm>
          <a:prstGeom prst="rect">
            <a:avLst/>
          </a:prstGeom>
        </p:spPr>
      </p:pic>
      <p:pic>
        <p:nvPicPr>
          <p:cNvPr id="10" name="Picture 9" descr="A picture containing text, vector graphics&#10;&#10;Description automatically generated">
            <a:extLst>
              <a:ext uri="{FF2B5EF4-FFF2-40B4-BE49-F238E27FC236}">
                <a16:creationId xmlns:a16="http://schemas.microsoft.com/office/drawing/2014/main" id="{22B1973C-44AD-48F7-A889-C7880ECEED08}"/>
              </a:ext>
            </a:extLst>
          </p:cNvPr>
          <p:cNvPicPr>
            <a:picLocks noChangeAspect="1"/>
          </p:cNvPicPr>
          <p:nvPr/>
        </p:nvPicPr>
        <p:blipFill rotWithShape="1">
          <a:blip r:embed="rId3"/>
          <a:srcRect l="18902" t="12396" r="10686" b="16931"/>
          <a:stretch/>
        </p:blipFill>
        <p:spPr>
          <a:xfrm>
            <a:off x="6239522" y="2558752"/>
            <a:ext cx="3777673" cy="3791667"/>
          </a:xfrm>
          <a:prstGeom prst="rect">
            <a:avLst/>
          </a:prstGeom>
        </p:spPr>
      </p:pic>
    </p:spTree>
    <p:extLst>
      <p:ext uri="{BB962C8B-B14F-4D97-AF65-F5344CB8AC3E}">
        <p14:creationId xmlns:p14="http://schemas.microsoft.com/office/powerpoint/2010/main" val="365570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fontScale="90000"/>
          </a:bodyPr>
          <a:lstStyle/>
          <a:p>
            <a:pPr algn="ctr"/>
            <a:r>
              <a:rPr lang="en-US" dirty="0"/>
              <a:t>Social networks Within higher education External juries' community detection in 2020</a:t>
            </a:r>
          </a:p>
        </p:txBody>
      </p:sp>
      <p:sp>
        <p:nvSpPr>
          <p:cNvPr id="3" name="Content Placeholder 2">
            <a:extLst>
              <a:ext uri="{FF2B5EF4-FFF2-40B4-BE49-F238E27FC236}">
                <a16:creationId xmlns:a16="http://schemas.microsoft.com/office/drawing/2014/main" id="{EBCAEBCA-A21D-4A84-BFB0-FE3210DD6CC1}"/>
              </a:ext>
            </a:extLst>
          </p:cNvPr>
          <p:cNvSpPr>
            <a:spLocks noGrp="1"/>
          </p:cNvSpPr>
          <p:nvPr>
            <p:ph idx="1"/>
          </p:nvPr>
        </p:nvSpPr>
        <p:spPr/>
        <p:txBody>
          <a:bodyPr/>
          <a:lstStyle/>
          <a:p>
            <a:r>
              <a:rPr lang="en-US" dirty="0"/>
              <a:t>Surprisingly, The </a:t>
            </a:r>
            <a:r>
              <a:rPr lang="en-US" dirty="0" err="1"/>
              <a:t>Infomap</a:t>
            </a:r>
            <a:r>
              <a:rPr lang="en-US" dirty="0"/>
              <a:t> algorithm detected 48 communities compared to 19 communities detected by the Louvain algorithm.</a:t>
            </a:r>
          </a:p>
          <a:p>
            <a:r>
              <a:rPr lang="en-US" dirty="0"/>
              <a:t>From the Louvain algorithm graph, we can see that since there weren’t many communities detected, a lot of overlapping between the communities occurred, which means that in 2020, some members of the external juries worked for exceptionally more juries(more than 3-4 juries as in 2019). </a:t>
            </a:r>
          </a:p>
        </p:txBody>
      </p:sp>
    </p:spTree>
    <p:extLst>
      <p:ext uri="{BB962C8B-B14F-4D97-AF65-F5344CB8AC3E}">
        <p14:creationId xmlns:p14="http://schemas.microsoft.com/office/powerpoint/2010/main" val="245943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7C20D-ABB0-444E-8E01-1AD5909F571D}"/>
              </a:ext>
            </a:extLst>
          </p:cNvPr>
          <p:cNvSpPr>
            <a:spLocks noGrp="1"/>
          </p:cNvSpPr>
          <p:nvPr>
            <p:ph type="title"/>
          </p:nvPr>
        </p:nvSpPr>
        <p:spPr>
          <a:xfrm>
            <a:off x="1141411" y="3429000"/>
            <a:ext cx="9906000" cy="842963"/>
          </a:xfrm>
        </p:spPr>
        <p:txBody>
          <a:bodyPr>
            <a:noAutofit/>
          </a:bodyPr>
          <a:lstStyle/>
          <a:p>
            <a:pPr algn="ctr"/>
            <a:r>
              <a:rPr lang="en-US" sz="6000" dirty="0"/>
              <a:t>Centrality measures</a:t>
            </a:r>
          </a:p>
        </p:txBody>
      </p:sp>
    </p:spTree>
    <p:extLst>
      <p:ext uri="{BB962C8B-B14F-4D97-AF65-F5344CB8AC3E}">
        <p14:creationId xmlns:p14="http://schemas.microsoft.com/office/powerpoint/2010/main" val="213314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31EB-A44B-4B95-9B94-A1EC339621BF}"/>
              </a:ext>
            </a:extLst>
          </p:cNvPr>
          <p:cNvSpPr>
            <a:spLocks noGrp="1"/>
          </p:cNvSpPr>
          <p:nvPr>
            <p:ph type="title"/>
          </p:nvPr>
        </p:nvSpPr>
        <p:spPr/>
        <p:txBody>
          <a:bodyPr/>
          <a:lstStyle/>
          <a:p>
            <a:pPr algn="ctr"/>
            <a:r>
              <a:rPr lang="en-US" dirty="0"/>
              <a:t>Betweenness centrality</a:t>
            </a:r>
          </a:p>
        </p:txBody>
      </p:sp>
      <p:sp>
        <p:nvSpPr>
          <p:cNvPr id="3" name="Content Placeholder 2">
            <a:extLst>
              <a:ext uri="{FF2B5EF4-FFF2-40B4-BE49-F238E27FC236}">
                <a16:creationId xmlns:a16="http://schemas.microsoft.com/office/drawing/2014/main" id="{483EB2CF-C89A-4D8A-A99F-E5ECE9DB1821}"/>
              </a:ext>
            </a:extLst>
          </p:cNvPr>
          <p:cNvSpPr>
            <a:spLocks noGrp="1"/>
          </p:cNvSpPr>
          <p:nvPr>
            <p:ph idx="1"/>
          </p:nvPr>
        </p:nvSpPr>
        <p:spPr/>
        <p:txBody>
          <a:bodyPr/>
          <a:lstStyle/>
          <a:p>
            <a:pPr marL="0" indent="0" algn="ctr">
              <a:buNone/>
            </a:pPr>
            <a:r>
              <a:rPr lang="en-US" sz="3200" dirty="0"/>
              <a:t>Betweenness centrality measures the number of times a node lies on the shortest path between other nodes.</a:t>
            </a:r>
          </a:p>
          <a:p>
            <a:endParaRPr lang="en-US" sz="2800" dirty="0"/>
          </a:p>
        </p:txBody>
      </p:sp>
    </p:spTree>
    <p:extLst>
      <p:ext uri="{BB962C8B-B14F-4D97-AF65-F5344CB8AC3E}">
        <p14:creationId xmlns:p14="http://schemas.microsoft.com/office/powerpoint/2010/main" val="71521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a:bodyPr>
          <a:lstStyle/>
          <a:p>
            <a:pPr algn="ctr"/>
            <a:r>
              <a:rPr lang="en-US" dirty="0"/>
              <a:t>Betweenness centrality within social networks of members of internal juries</a:t>
            </a:r>
          </a:p>
        </p:txBody>
      </p:sp>
      <p:pic>
        <p:nvPicPr>
          <p:cNvPr id="5" name="Content Placeholder 4" descr="Scatter chart&#10;&#10;Description automatically generated">
            <a:extLst>
              <a:ext uri="{FF2B5EF4-FFF2-40B4-BE49-F238E27FC236}">
                <a16:creationId xmlns:a16="http://schemas.microsoft.com/office/drawing/2014/main" id="{6143CA3C-DB9F-4D01-9F29-58F73A4B985E}"/>
              </a:ext>
            </a:extLst>
          </p:cNvPr>
          <p:cNvPicPr>
            <a:picLocks noGrp="1" noChangeAspect="1"/>
          </p:cNvPicPr>
          <p:nvPr>
            <p:ph idx="1"/>
          </p:nvPr>
        </p:nvPicPr>
        <p:blipFill rotWithShape="1">
          <a:blip r:embed="rId2"/>
          <a:srcRect l="23328" t="18244" r="16783" b="20211"/>
          <a:stretch/>
        </p:blipFill>
        <p:spPr>
          <a:xfrm>
            <a:off x="1361019" y="2586182"/>
            <a:ext cx="3654325" cy="3755446"/>
          </a:xfrm>
        </p:spPr>
      </p:pic>
      <p:pic>
        <p:nvPicPr>
          <p:cNvPr id="7" name="Picture 6" descr="Chart, scatter chart&#10;&#10;Description automatically generated">
            <a:extLst>
              <a:ext uri="{FF2B5EF4-FFF2-40B4-BE49-F238E27FC236}">
                <a16:creationId xmlns:a16="http://schemas.microsoft.com/office/drawing/2014/main" id="{AFE780F4-039A-4708-BBA3-CE429C0270B2}"/>
              </a:ext>
            </a:extLst>
          </p:cNvPr>
          <p:cNvPicPr>
            <a:picLocks noChangeAspect="1"/>
          </p:cNvPicPr>
          <p:nvPr/>
        </p:nvPicPr>
        <p:blipFill rotWithShape="1">
          <a:blip r:embed="rId3"/>
          <a:srcRect l="22960" t="17628" r="15812" b="21145"/>
          <a:stretch/>
        </p:blipFill>
        <p:spPr>
          <a:xfrm>
            <a:off x="6912556" y="2586181"/>
            <a:ext cx="3755446" cy="3755445"/>
          </a:xfrm>
          <a:prstGeom prst="rect">
            <a:avLst/>
          </a:prstGeom>
        </p:spPr>
      </p:pic>
      <p:sp>
        <p:nvSpPr>
          <p:cNvPr id="8" name="TextBox 7">
            <a:extLst>
              <a:ext uri="{FF2B5EF4-FFF2-40B4-BE49-F238E27FC236}">
                <a16:creationId xmlns:a16="http://schemas.microsoft.com/office/drawing/2014/main" id="{E29A8ED8-8080-469E-B7BC-5CDC4C436C12}"/>
              </a:ext>
            </a:extLst>
          </p:cNvPr>
          <p:cNvSpPr txBox="1"/>
          <p:nvPr/>
        </p:nvSpPr>
        <p:spPr>
          <a:xfrm>
            <a:off x="2574723" y="1991902"/>
            <a:ext cx="1226916" cy="584775"/>
          </a:xfrm>
          <a:prstGeom prst="rect">
            <a:avLst/>
          </a:prstGeom>
          <a:noFill/>
        </p:spPr>
        <p:txBody>
          <a:bodyPr wrap="square" rtlCol="0">
            <a:spAutoFit/>
          </a:bodyPr>
          <a:lstStyle/>
          <a:p>
            <a:r>
              <a:rPr lang="en-US" sz="3200" dirty="0"/>
              <a:t>2019</a:t>
            </a:r>
          </a:p>
        </p:txBody>
      </p:sp>
      <p:sp>
        <p:nvSpPr>
          <p:cNvPr id="9" name="TextBox 8">
            <a:extLst>
              <a:ext uri="{FF2B5EF4-FFF2-40B4-BE49-F238E27FC236}">
                <a16:creationId xmlns:a16="http://schemas.microsoft.com/office/drawing/2014/main" id="{7C982C12-6BA2-4485-BBFA-173E3950D22A}"/>
              </a:ext>
            </a:extLst>
          </p:cNvPr>
          <p:cNvSpPr txBox="1"/>
          <p:nvPr/>
        </p:nvSpPr>
        <p:spPr>
          <a:xfrm>
            <a:off x="8176821" y="1945604"/>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124708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a:bodyPr>
          <a:lstStyle/>
          <a:p>
            <a:pPr algn="ctr"/>
            <a:r>
              <a:rPr lang="en-US" dirty="0"/>
              <a:t>Betweenness centrality within social networks of members of internal juries</a:t>
            </a:r>
          </a:p>
        </p:txBody>
      </p:sp>
      <p:sp>
        <p:nvSpPr>
          <p:cNvPr id="4" name="Content Placeholder 3">
            <a:extLst>
              <a:ext uri="{FF2B5EF4-FFF2-40B4-BE49-F238E27FC236}">
                <a16:creationId xmlns:a16="http://schemas.microsoft.com/office/drawing/2014/main" id="{0A760FD3-85E6-4955-B71A-C07E8FAF58E1}"/>
              </a:ext>
            </a:extLst>
          </p:cNvPr>
          <p:cNvSpPr>
            <a:spLocks noGrp="1"/>
          </p:cNvSpPr>
          <p:nvPr>
            <p:ph idx="1"/>
          </p:nvPr>
        </p:nvSpPr>
        <p:spPr/>
        <p:txBody>
          <a:bodyPr/>
          <a:lstStyle/>
          <a:p>
            <a:r>
              <a:rPr lang="en-US" dirty="0"/>
              <a:t>In 2019, there were more central nodes with higher betweenness between the internal juries than in 2020.</a:t>
            </a:r>
          </a:p>
          <a:p>
            <a:r>
              <a:rPr lang="en-US" dirty="0"/>
              <a:t>The previous observation supposes that on average, the supervisors which participated in many internal juries with many other supervisors have participated in fewer internal juries in 2020.</a:t>
            </a:r>
          </a:p>
        </p:txBody>
      </p:sp>
    </p:spTree>
    <p:extLst>
      <p:ext uri="{BB962C8B-B14F-4D97-AF65-F5344CB8AC3E}">
        <p14:creationId xmlns:p14="http://schemas.microsoft.com/office/powerpoint/2010/main" val="178350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dirty="0"/>
              <a:t>Betweenness centrality within social networks of members of External juries</a:t>
            </a:r>
          </a:p>
        </p:txBody>
      </p:sp>
      <p:pic>
        <p:nvPicPr>
          <p:cNvPr id="5" name="Content Placeholder 4" descr="Chart, scatter chart&#10;&#10;Description automatically generated">
            <a:extLst>
              <a:ext uri="{FF2B5EF4-FFF2-40B4-BE49-F238E27FC236}">
                <a16:creationId xmlns:a16="http://schemas.microsoft.com/office/drawing/2014/main" id="{CF888D63-0A09-41CB-859B-3046DAFEC6F0}"/>
              </a:ext>
            </a:extLst>
          </p:cNvPr>
          <p:cNvPicPr>
            <a:picLocks noGrp="1" noChangeAspect="1"/>
          </p:cNvPicPr>
          <p:nvPr>
            <p:ph idx="1"/>
          </p:nvPr>
        </p:nvPicPr>
        <p:blipFill rotWithShape="1">
          <a:blip r:embed="rId2"/>
          <a:srcRect l="23758" t="17982" r="16783" b="21254"/>
          <a:stretch/>
        </p:blipFill>
        <p:spPr>
          <a:xfrm>
            <a:off x="1524000" y="2484582"/>
            <a:ext cx="3876796" cy="3961814"/>
          </a:xfrm>
        </p:spPr>
      </p:pic>
      <p:pic>
        <p:nvPicPr>
          <p:cNvPr id="7" name="Picture 6" descr="A picture containing scatter chart&#10;&#10;Description automatically generated">
            <a:extLst>
              <a:ext uri="{FF2B5EF4-FFF2-40B4-BE49-F238E27FC236}">
                <a16:creationId xmlns:a16="http://schemas.microsoft.com/office/drawing/2014/main" id="{778E959C-54B1-48E2-888C-5542E27F1548}"/>
              </a:ext>
            </a:extLst>
          </p:cNvPr>
          <p:cNvPicPr>
            <a:picLocks noChangeAspect="1"/>
          </p:cNvPicPr>
          <p:nvPr/>
        </p:nvPicPr>
        <p:blipFill rotWithShape="1">
          <a:blip r:embed="rId3"/>
          <a:srcRect l="21184" t="15606" r="14223" b="18894"/>
          <a:stretch/>
        </p:blipFill>
        <p:spPr>
          <a:xfrm>
            <a:off x="6853383" y="2484582"/>
            <a:ext cx="3906982" cy="3961815"/>
          </a:xfrm>
          <a:prstGeom prst="rect">
            <a:avLst/>
          </a:prstGeom>
        </p:spPr>
      </p:pic>
      <p:sp>
        <p:nvSpPr>
          <p:cNvPr id="6" name="TextBox 5">
            <a:extLst>
              <a:ext uri="{FF2B5EF4-FFF2-40B4-BE49-F238E27FC236}">
                <a16:creationId xmlns:a16="http://schemas.microsoft.com/office/drawing/2014/main" id="{1199A650-70EA-4A6A-A249-CFF6D83B115C}"/>
              </a:ext>
            </a:extLst>
          </p:cNvPr>
          <p:cNvSpPr txBox="1"/>
          <p:nvPr/>
        </p:nvSpPr>
        <p:spPr>
          <a:xfrm>
            <a:off x="2621022" y="1804700"/>
            <a:ext cx="1226916" cy="584775"/>
          </a:xfrm>
          <a:prstGeom prst="rect">
            <a:avLst/>
          </a:prstGeom>
          <a:noFill/>
        </p:spPr>
        <p:txBody>
          <a:bodyPr wrap="square" rtlCol="0">
            <a:spAutoFit/>
          </a:bodyPr>
          <a:lstStyle/>
          <a:p>
            <a:r>
              <a:rPr lang="en-US" sz="3200" dirty="0"/>
              <a:t>2019</a:t>
            </a:r>
          </a:p>
        </p:txBody>
      </p:sp>
      <p:sp>
        <p:nvSpPr>
          <p:cNvPr id="8" name="TextBox 7">
            <a:extLst>
              <a:ext uri="{FF2B5EF4-FFF2-40B4-BE49-F238E27FC236}">
                <a16:creationId xmlns:a16="http://schemas.microsoft.com/office/drawing/2014/main" id="{218D839B-AE36-4CCD-83E1-ACFBA3A6A973}"/>
              </a:ext>
            </a:extLst>
          </p:cNvPr>
          <p:cNvSpPr txBox="1"/>
          <p:nvPr/>
        </p:nvSpPr>
        <p:spPr>
          <a:xfrm>
            <a:off x="8193416" y="1899807"/>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111680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F9F9-A1AF-49B3-88B3-DFA6055CFB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13D508-3395-484E-929A-56E4BD22A74C}"/>
              </a:ext>
            </a:extLst>
          </p:cNvPr>
          <p:cNvSpPr>
            <a:spLocks noGrp="1"/>
          </p:cNvSpPr>
          <p:nvPr>
            <p:ph idx="1"/>
          </p:nvPr>
        </p:nvSpPr>
        <p:spPr/>
        <p:txBody>
          <a:bodyPr/>
          <a:lstStyle/>
          <a:p>
            <a:r>
              <a:rPr lang="en-US" dirty="0"/>
              <a:t>In this presentation, we are going to go through the internal and external juries of higher education institutions in France in 2019 and 2020, and discover how the internal and external juries in France are composed, and how often do the members of external juries work with different institution, Finally, we are going to discover how COVID-19 pandemic affected the juries of higher education compositions,</a:t>
            </a:r>
          </a:p>
        </p:txBody>
      </p:sp>
    </p:spTree>
    <p:extLst>
      <p:ext uri="{BB962C8B-B14F-4D97-AF65-F5344CB8AC3E}">
        <p14:creationId xmlns:p14="http://schemas.microsoft.com/office/powerpoint/2010/main" val="43818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dirty="0"/>
              <a:t>Betweenness centrality within social networks of members of External juries</a:t>
            </a:r>
          </a:p>
        </p:txBody>
      </p:sp>
      <p:sp>
        <p:nvSpPr>
          <p:cNvPr id="4" name="Content Placeholder 3">
            <a:extLst>
              <a:ext uri="{FF2B5EF4-FFF2-40B4-BE49-F238E27FC236}">
                <a16:creationId xmlns:a16="http://schemas.microsoft.com/office/drawing/2014/main" id="{A9B69809-91B8-42A9-993E-8EC15E558A26}"/>
              </a:ext>
            </a:extLst>
          </p:cNvPr>
          <p:cNvSpPr>
            <a:spLocks noGrp="1"/>
          </p:cNvSpPr>
          <p:nvPr>
            <p:ph idx="1"/>
          </p:nvPr>
        </p:nvSpPr>
        <p:spPr/>
        <p:txBody>
          <a:bodyPr/>
          <a:lstStyle/>
          <a:p>
            <a:r>
              <a:rPr lang="en-US" dirty="0"/>
              <a:t>In 2019, there were many more central nodes with high betweenness between the internal juries than in 2020.</a:t>
            </a:r>
          </a:p>
          <a:p>
            <a:r>
              <a:rPr lang="en-US" dirty="0"/>
              <a:t>Central nodes with high betweenness in 2019 joined many external juries together through them, but in 2020, as those nodes almost disappeared, those connections between the external juries disappeared consequently.</a:t>
            </a:r>
          </a:p>
          <a:p>
            <a:endParaRPr lang="en-US" dirty="0"/>
          </a:p>
        </p:txBody>
      </p:sp>
    </p:spTree>
    <p:extLst>
      <p:ext uri="{BB962C8B-B14F-4D97-AF65-F5344CB8AC3E}">
        <p14:creationId xmlns:p14="http://schemas.microsoft.com/office/powerpoint/2010/main" val="342841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31EB-A44B-4B95-9B94-A1EC339621BF}"/>
              </a:ext>
            </a:extLst>
          </p:cNvPr>
          <p:cNvSpPr>
            <a:spLocks noGrp="1"/>
          </p:cNvSpPr>
          <p:nvPr>
            <p:ph type="title"/>
          </p:nvPr>
        </p:nvSpPr>
        <p:spPr/>
        <p:txBody>
          <a:bodyPr/>
          <a:lstStyle/>
          <a:p>
            <a:pPr algn="ctr"/>
            <a:r>
              <a:rPr lang="en-US" dirty="0"/>
              <a:t>Edge strength</a:t>
            </a:r>
          </a:p>
        </p:txBody>
      </p:sp>
      <p:sp>
        <p:nvSpPr>
          <p:cNvPr id="3" name="Content Placeholder 2">
            <a:extLst>
              <a:ext uri="{FF2B5EF4-FFF2-40B4-BE49-F238E27FC236}">
                <a16:creationId xmlns:a16="http://schemas.microsoft.com/office/drawing/2014/main" id="{483EB2CF-C89A-4D8A-A99F-E5ECE9DB1821}"/>
              </a:ext>
            </a:extLst>
          </p:cNvPr>
          <p:cNvSpPr>
            <a:spLocks noGrp="1"/>
          </p:cNvSpPr>
          <p:nvPr>
            <p:ph idx="1"/>
          </p:nvPr>
        </p:nvSpPr>
        <p:spPr/>
        <p:txBody>
          <a:bodyPr/>
          <a:lstStyle/>
          <a:p>
            <a:pPr marL="0" indent="0" algn="ctr">
              <a:buNone/>
            </a:pPr>
            <a:r>
              <a:rPr lang="en-US" sz="3200" dirty="0"/>
              <a:t>Edge strength is the to number of interactions between two nodes.</a:t>
            </a:r>
            <a:endParaRPr lang="en-US" sz="2800" dirty="0"/>
          </a:p>
        </p:txBody>
      </p:sp>
    </p:spTree>
    <p:extLst>
      <p:ext uri="{BB962C8B-B14F-4D97-AF65-F5344CB8AC3E}">
        <p14:creationId xmlns:p14="http://schemas.microsoft.com/office/powerpoint/2010/main" val="118345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sz="3600" dirty="0"/>
              <a:t>Edge</a:t>
            </a:r>
            <a:r>
              <a:rPr lang="en-US" dirty="0"/>
              <a:t> Strength within social networks of members of internal juries</a:t>
            </a:r>
          </a:p>
        </p:txBody>
      </p:sp>
      <p:pic>
        <p:nvPicPr>
          <p:cNvPr id="8" name="Content Placeholder 7">
            <a:extLst>
              <a:ext uri="{FF2B5EF4-FFF2-40B4-BE49-F238E27FC236}">
                <a16:creationId xmlns:a16="http://schemas.microsoft.com/office/drawing/2014/main" id="{C9B2B1E0-BDAB-4FF1-B56C-9364417F4930}"/>
              </a:ext>
            </a:extLst>
          </p:cNvPr>
          <p:cNvPicPr>
            <a:picLocks noGrp="1" noChangeAspect="1"/>
          </p:cNvPicPr>
          <p:nvPr>
            <p:ph idx="1"/>
          </p:nvPr>
        </p:nvPicPr>
        <p:blipFill rotWithShape="1">
          <a:blip r:embed="rId2"/>
          <a:srcRect l="20712" t="15013" r="13569" b="19007"/>
          <a:stretch/>
        </p:blipFill>
        <p:spPr>
          <a:xfrm>
            <a:off x="1325646" y="2475345"/>
            <a:ext cx="4158766" cy="4175270"/>
          </a:xfrm>
        </p:spPr>
      </p:pic>
      <p:pic>
        <p:nvPicPr>
          <p:cNvPr id="10" name="Picture 9" descr="Chart, scatter chart&#10;&#10;Description automatically generated">
            <a:extLst>
              <a:ext uri="{FF2B5EF4-FFF2-40B4-BE49-F238E27FC236}">
                <a16:creationId xmlns:a16="http://schemas.microsoft.com/office/drawing/2014/main" id="{6C6BA214-89E5-42DC-94BD-09360E0B9962}"/>
              </a:ext>
            </a:extLst>
          </p:cNvPr>
          <p:cNvPicPr>
            <a:picLocks noChangeAspect="1"/>
          </p:cNvPicPr>
          <p:nvPr/>
        </p:nvPicPr>
        <p:blipFill rotWithShape="1">
          <a:blip r:embed="rId3"/>
          <a:srcRect l="19670" t="14676" r="14611" b="16997"/>
          <a:stretch/>
        </p:blipFill>
        <p:spPr>
          <a:xfrm>
            <a:off x="6792330" y="2475345"/>
            <a:ext cx="4015906" cy="4175270"/>
          </a:xfrm>
          <a:prstGeom prst="rect">
            <a:avLst/>
          </a:prstGeom>
        </p:spPr>
      </p:pic>
      <p:sp>
        <p:nvSpPr>
          <p:cNvPr id="6" name="TextBox 5">
            <a:extLst>
              <a:ext uri="{FF2B5EF4-FFF2-40B4-BE49-F238E27FC236}">
                <a16:creationId xmlns:a16="http://schemas.microsoft.com/office/drawing/2014/main" id="{A51F797D-7AAF-407D-A24B-CB10517E070F}"/>
              </a:ext>
            </a:extLst>
          </p:cNvPr>
          <p:cNvSpPr txBox="1"/>
          <p:nvPr/>
        </p:nvSpPr>
        <p:spPr>
          <a:xfrm>
            <a:off x="2621022" y="1804700"/>
            <a:ext cx="1226916" cy="584775"/>
          </a:xfrm>
          <a:prstGeom prst="rect">
            <a:avLst/>
          </a:prstGeom>
          <a:noFill/>
        </p:spPr>
        <p:txBody>
          <a:bodyPr wrap="square" rtlCol="0">
            <a:spAutoFit/>
          </a:bodyPr>
          <a:lstStyle/>
          <a:p>
            <a:r>
              <a:rPr lang="en-US" sz="3200" dirty="0"/>
              <a:t>2019</a:t>
            </a:r>
          </a:p>
        </p:txBody>
      </p:sp>
      <p:sp>
        <p:nvSpPr>
          <p:cNvPr id="7" name="TextBox 6">
            <a:extLst>
              <a:ext uri="{FF2B5EF4-FFF2-40B4-BE49-F238E27FC236}">
                <a16:creationId xmlns:a16="http://schemas.microsoft.com/office/drawing/2014/main" id="{377686C3-A7A7-441A-AE6D-1235331343EE}"/>
              </a:ext>
            </a:extLst>
          </p:cNvPr>
          <p:cNvSpPr txBox="1"/>
          <p:nvPr/>
        </p:nvSpPr>
        <p:spPr>
          <a:xfrm>
            <a:off x="8193416" y="1899807"/>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115593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sz="3600" dirty="0"/>
              <a:t>Edge</a:t>
            </a:r>
            <a:r>
              <a:rPr lang="en-US" dirty="0"/>
              <a:t> Strength within social networks of members of internal juries</a:t>
            </a:r>
          </a:p>
        </p:txBody>
      </p:sp>
      <p:sp>
        <p:nvSpPr>
          <p:cNvPr id="4" name="Content Placeholder 3">
            <a:extLst>
              <a:ext uri="{FF2B5EF4-FFF2-40B4-BE49-F238E27FC236}">
                <a16:creationId xmlns:a16="http://schemas.microsoft.com/office/drawing/2014/main" id="{105AD5C2-771A-445E-9C53-214F62D7EB82}"/>
              </a:ext>
            </a:extLst>
          </p:cNvPr>
          <p:cNvSpPr>
            <a:spLocks noGrp="1"/>
          </p:cNvSpPr>
          <p:nvPr>
            <p:ph idx="1"/>
          </p:nvPr>
        </p:nvSpPr>
        <p:spPr/>
        <p:txBody>
          <a:bodyPr/>
          <a:lstStyle/>
          <a:p>
            <a:r>
              <a:rPr lang="en-US" dirty="0"/>
              <a:t>In 2019, there was higher edge strength on average between the different internal juries than in 2020, and that is probably because of the decrease in the total number on internal juries between 2019 and 2020 as a reason of COVID-19.</a:t>
            </a:r>
          </a:p>
        </p:txBody>
      </p:sp>
    </p:spTree>
    <p:extLst>
      <p:ext uri="{BB962C8B-B14F-4D97-AF65-F5344CB8AC3E}">
        <p14:creationId xmlns:p14="http://schemas.microsoft.com/office/powerpoint/2010/main" val="119058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a:bodyPr>
          <a:lstStyle/>
          <a:p>
            <a:pPr algn="ctr"/>
            <a:r>
              <a:rPr lang="en-US" sz="3600" dirty="0"/>
              <a:t>Edge</a:t>
            </a:r>
            <a:r>
              <a:rPr lang="en-US" dirty="0"/>
              <a:t> Strength within social networks of members of External juries</a:t>
            </a:r>
          </a:p>
        </p:txBody>
      </p:sp>
      <p:pic>
        <p:nvPicPr>
          <p:cNvPr id="12" name="Content Placeholder 11" descr="Chart&#10;&#10;Description automatically generated with medium confidence">
            <a:extLst>
              <a:ext uri="{FF2B5EF4-FFF2-40B4-BE49-F238E27FC236}">
                <a16:creationId xmlns:a16="http://schemas.microsoft.com/office/drawing/2014/main" id="{222759FE-4276-46D0-AD27-FF9B04E0817A}"/>
              </a:ext>
            </a:extLst>
          </p:cNvPr>
          <p:cNvPicPr>
            <a:picLocks noGrp="1" noChangeAspect="1"/>
          </p:cNvPicPr>
          <p:nvPr>
            <p:ph idx="1"/>
          </p:nvPr>
        </p:nvPicPr>
        <p:blipFill rotWithShape="1">
          <a:blip r:embed="rId2"/>
          <a:srcRect l="19105" t="14545" r="12929" b="18954"/>
          <a:stretch/>
        </p:blipFill>
        <p:spPr>
          <a:xfrm>
            <a:off x="1453624" y="2523808"/>
            <a:ext cx="3794842" cy="3713018"/>
          </a:xfrm>
        </p:spPr>
      </p:pic>
      <p:pic>
        <p:nvPicPr>
          <p:cNvPr id="14" name="Picture 13" descr="Chart, scatter chart&#10;&#10;Description automatically generated">
            <a:extLst>
              <a:ext uri="{FF2B5EF4-FFF2-40B4-BE49-F238E27FC236}">
                <a16:creationId xmlns:a16="http://schemas.microsoft.com/office/drawing/2014/main" id="{0E48DE08-21C4-463D-BB78-66FD9752A38C}"/>
              </a:ext>
            </a:extLst>
          </p:cNvPr>
          <p:cNvPicPr>
            <a:picLocks noChangeAspect="1"/>
          </p:cNvPicPr>
          <p:nvPr/>
        </p:nvPicPr>
        <p:blipFill rotWithShape="1">
          <a:blip r:embed="rId3"/>
          <a:srcRect l="20232" t="14926" r="12981" b="18560"/>
          <a:stretch/>
        </p:blipFill>
        <p:spPr>
          <a:xfrm>
            <a:off x="7249584" y="2523808"/>
            <a:ext cx="3728235" cy="3713018"/>
          </a:xfrm>
          <a:prstGeom prst="rect">
            <a:avLst/>
          </a:prstGeom>
        </p:spPr>
      </p:pic>
      <p:sp>
        <p:nvSpPr>
          <p:cNvPr id="5" name="TextBox 4">
            <a:extLst>
              <a:ext uri="{FF2B5EF4-FFF2-40B4-BE49-F238E27FC236}">
                <a16:creationId xmlns:a16="http://schemas.microsoft.com/office/drawing/2014/main" id="{1DC0E6A0-B7CB-4004-AADE-603BA9FAF38A}"/>
              </a:ext>
            </a:extLst>
          </p:cNvPr>
          <p:cNvSpPr txBox="1"/>
          <p:nvPr/>
        </p:nvSpPr>
        <p:spPr>
          <a:xfrm>
            <a:off x="2621022" y="1804700"/>
            <a:ext cx="1226916" cy="584775"/>
          </a:xfrm>
          <a:prstGeom prst="rect">
            <a:avLst/>
          </a:prstGeom>
          <a:noFill/>
        </p:spPr>
        <p:txBody>
          <a:bodyPr wrap="square" rtlCol="0">
            <a:spAutoFit/>
          </a:bodyPr>
          <a:lstStyle/>
          <a:p>
            <a:r>
              <a:rPr lang="en-US" sz="3200" dirty="0"/>
              <a:t>2019</a:t>
            </a:r>
          </a:p>
        </p:txBody>
      </p:sp>
      <p:sp>
        <p:nvSpPr>
          <p:cNvPr id="6" name="TextBox 5">
            <a:extLst>
              <a:ext uri="{FF2B5EF4-FFF2-40B4-BE49-F238E27FC236}">
                <a16:creationId xmlns:a16="http://schemas.microsoft.com/office/drawing/2014/main" id="{75F518B5-B030-4916-976C-308C82D0411B}"/>
              </a:ext>
            </a:extLst>
          </p:cNvPr>
          <p:cNvSpPr txBox="1"/>
          <p:nvPr/>
        </p:nvSpPr>
        <p:spPr>
          <a:xfrm>
            <a:off x="8193416" y="1899807"/>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126505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sz="3600" dirty="0"/>
              <a:t>Edge</a:t>
            </a:r>
            <a:r>
              <a:rPr lang="en-US" dirty="0"/>
              <a:t> Strength within social networks of members of external juries</a:t>
            </a:r>
          </a:p>
        </p:txBody>
      </p:sp>
      <p:sp>
        <p:nvSpPr>
          <p:cNvPr id="4" name="Content Placeholder 3">
            <a:extLst>
              <a:ext uri="{FF2B5EF4-FFF2-40B4-BE49-F238E27FC236}">
                <a16:creationId xmlns:a16="http://schemas.microsoft.com/office/drawing/2014/main" id="{105AD5C2-771A-445E-9C53-214F62D7EB82}"/>
              </a:ext>
            </a:extLst>
          </p:cNvPr>
          <p:cNvSpPr>
            <a:spLocks noGrp="1"/>
          </p:cNvSpPr>
          <p:nvPr>
            <p:ph idx="1"/>
          </p:nvPr>
        </p:nvSpPr>
        <p:spPr/>
        <p:txBody>
          <a:bodyPr/>
          <a:lstStyle/>
          <a:p>
            <a:r>
              <a:rPr lang="en-US" dirty="0"/>
              <a:t>In 2019, there was much higher edge strength on average between the different external members of juries than in 2020, and that is probably because of COVID-19 and the difficulty for the external member of juries to participate in many different juries of different institutions.</a:t>
            </a:r>
          </a:p>
        </p:txBody>
      </p:sp>
    </p:spTree>
    <p:extLst>
      <p:ext uri="{BB962C8B-B14F-4D97-AF65-F5344CB8AC3E}">
        <p14:creationId xmlns:p14="http://schemas.microsoft.com/office/powerpoint/2010/main" val="3212901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31EB-A44B-4B95-9B94-A1EC339621BF}"/>
              </a:ext>
            </a:extLst>
          </p:cNvPr>
          <p:cNvSpPr>
            <a:spLocks noGrp="1"/>
          </p:cNvSpPr>
          <p:nvPr>
            <p:ph type="title"/>
          </p:nvPr>
        </p:nvSpPr>
        <p:spPr/>
        <p:txBody>
          <a:bodyPr/>
          <a:lstStyle/>
          <a:p>
            <a:pPr algn="ctr"/>
            <a:r>
              <a:rPr lang="en-US" dirty="0"/>
              <a:t>Eigenvector centrality</a:t>
            </a:r>
          </a:p>
        </p:txBody>
      </p:sp>
      <p:sp>
        <p:nvSpPr>
          <p:cNvPr id="3" name="Content Placeholder 2">
            <a:extLst>
              <a:ext uri="{FF2B5EF4-FFF2-40B4-BE49-F238E27FC236}">
                <a16:creationId xmlns:a16="http://schemas.microsoft.com/office/drawing/2014/main" id="{483EB2CF-C89A-4D8A-A99F-E5ECE9DB1821}"/>
              </a:ext>
            </a:extLst>
          </p:cNvPr>
          <p:cNvSpPr>
            <a:spLocks noGrp="1"/>
          </p:cNvSpPr>
          <p:nvPr>
            <p:ph idx="1"/>
          </p:nvPr>
        </p:nvSpPr>
        <p:spPr/>
        <p:txBody>
          <a:bodyPr/>
          <a:lstStyle/>
          <a:p>
            <a:pPr marL="0" indent="0" algn="ctr">
              <a:buNone/>
            </a:pPr>
            <a:r>
              <a:rPr lang="en-US" sz="3200" dirty="0"/>
              <a:t>Eigenvector centrality measures a node’s influence based on the number of links it has to other nodes in the network, then goes a step further by considering how well connected a node is, and how many links their connections have through the network.</a:t>
            </a:r>
            <a:endParaRPr lang="en-US" sz="2800" dirty="0"/>
          </a:p>
        </p:txBody>
      </p:sp>
    </p:spTree>
    <p:extLst>
      <p:ext uri="{BB962C8B-B14F-4D97-AF65-F5344CB8AC3E}">
        <p14:creationId xmlns:p14="http://schemas.microsoft.com/office/powerpoint/2010/main" val="259208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a:xfrm>
            <a:off x="1141413" y="618518"/>
            <a:ext cx="9905998" cy="1478570"/>
          </a:xfrm>
        </p:spPr>
        <p:txBody>
          <a:bodyPr anchor="ctr">
            <a:normAutofit/>
          </a:bodyPr>
          <a:lstStyle/>
          <a:p>
            <a:pPr algn="ctr"/>
            <a:r>
              <a:rPr lang="en-US" dirty="0"/>
              <a:t>Eigenvector centrality within social networks of members of Internal juries</a:t>
            </a:r>
          </a:p>
        </p:txBody>
      </p:sp>
      <p:pic>
        <p:nvPicPr>
          <p:cNvPr id="5" name="Content Placeholder 4" descr="Scatter chart&#10;&#10;Description automatically generated">
            <a:extLst>
              <a:ext uri="{FF2B5EF4-FFF2-40B4-BE49-F238E27FC236}">
                <a16:creationId xmlns:a16="http://schemas.microsoft.com/office/drawing/2014/main" id="{A108BB1B-81DB-49AB-B728-EF605D159C6F}"/>
              </a:ext>
            </a:extLst>
          </p:cNvPr>
          <p:cNvPicPr>
            <a:picLocks noGrp="1" noChangeAspect="1"/>
          </p:cNvPicPr>
          <p:nvPr>
            <p:ph sz="half" idx="1"/>
          </p:nvPr>
        </p:nvPicPr>
        <p:blipFill rotWithShape="1">
          <a:blip r:embed="rId2"/>
          <a:srcRect l="21995" t="15742" r="14994" b="19294"/>
          <a:stretch/>
        </p:blipFill>
        <p:spPr>
          <a:xfrm>
            <a:off x="1661571" y="2539999"/>
            <a:ext cx="3695521" cy="3810111"/>
          </a:xfrm>
          <a:noFill/>
        </p:spPr>
      </p:pic>
      <p:pic>
        <p:nvPicPr>
          <p:cNvPr id="7" name="Content Placeholder 6" descr="Chart, scatter chart&#10;&#10;Description automatically generated">
            <a:extLst>
              <a:ext uri="{FF2B5EF4-FFF2-40B4-BE49-F238E27FC236}">
                <a16:creationId xmlns:a16="http://schemas.microsoft.com/office/drawing/2014/main" id="{A5E05F26-E8C5-4A4D-B9BF-E17F3FE76E82}"/>
              </a:ext>
            </a:extLst>
          </p:cNvPr>
          <p:cNvPicPr>
            <a:picLocks noGrp="1" noChangeAspect="1"/>
          </p:cNvPicPr>
          <p:nvPr>
            <p:ph sz="half" idx="2"/>
          </p:nvPr>
        </p:nvPicPr>
        <p:blipFill rotWithShape="1">
          <a:blip r:embed="rId3"/>
          <a:srcRect l="21010" t="16808" r="14315" b="19820"/>
          <a:stretch/>
        </p:blipFill>
        <p:spPr>
          <a:xfrm>
            <a:off x="6834909" y="2539999"/>
            <a:ext cx="3888509" cy="3810111"/>
          </a:xfrm>
        </p:spPr>
      </p:pic>
      <p:sp>
        <p:nvSpPr>
          <p:cNvPr id="6" name="TextBox 5">
            <a:extLst>
              <a:ext uri="{FF2B5EF4-FFF2-40B4-BE49-F238E27FC236}">
                <a16:creationId xmlns:a16="http://schemas.microsoft.com/office/drawing/2014/main" id="{8E8F8FB6-566F-47FC-BA46-69EAF48C6310}"/>
              </a:ext>
            </a:extLst>
          </p:cNvPr>
          <p:cNvSpPr txBox="1"/>
          <p:nvPr/>
        </p:nvSpPr>
        <p:spPr>
          <a:xfrm>
            <a:off x="2621022" y="1804700"/>
            <a:ext cx="1226916" cy="584775"/>
          </a:xfrm>
          <a:prstGeom prst="rect">
            <a:avLst/>
          </a:prstGeom>
          <a:noFill/>
        </p:spPr>
        <p:txBody>
          <a:bodyPr wrap="square" rtlCol="0">
            <a:spAutoFit/>
          </a:bodyPr>
          <a:lstStyle/>
          <a:p>
            <a:r>
              <a:rPr lang="en-US" sz="3200" dirty="0"/>
              <a:t>2019</a:t>
            </a:r>
          </a:p>
        </p:txBody>
      </p:sp>
      <p:sp>
        <p:nvSpPr>
          <p:cNvPr id="8" name="TextBox 7">
            <a:extLst>
              <a:ext uri="{FF2B5EF4-FFF2-40B4-BE49-F238E27FC236}">
                <a16:creationId xmlns:a16="http://schemas.microsoft.com/office/drawing/2014/main" id="{3EAA2739-74CE-4F60-A5A6-1D996FD2F46D}"/>
              </a:ext>
            </a:extLst>
          </p:cNvPr>
          <p:cNvSpPr txBox="1"/>
          <p:nvPr/>
        </p:nvSpPr>
        <p:spPr>
          <a:xfrm>
            <a:off x="8193416" y="1899807"/>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16599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a:xfrm>
            <a:off x="1141413" y="618518"/>
            <a:ext cx="9905998" cy="1478570"/>
          </a:xfrm>
        </p:spPr>
        <p:txBody>
          <a:bodyPr anchor="ctr">
            <a:normAutofit/>
          </a:bodyPr>
          <a:lstStyle/>
          <a:p>
            <a:pPr algn="ctr"/>
            <a:r>
              <a:rPr lang="en-US" dirty="0"/>
              <a:t>Eigenvector centrality within social networks of members of Internal juries</a:t>
            </a:r>
          </a:p>
        </p:txBody>
      </p:sp>
      <p:sp>
        <p:nvSpPr>
          <p:cNvPr id="10" name="Content Placeholder 9">
            <a:extLst>
              <a:ext uri="{FF2B5EF4-FFF2-40B4-BE49-F238E27FC236}">
                <a16:creationId xmlns:a16="http://schemas.microsoft.com/office/drawing/2014/main" id="{C45A2206-BB3D-4E83-A308-3981036567C3}"/>
              </a:ext>
            </a:extLst>
          </p:cNvPr>
          <p:cNvSpPr>
            <a:spLocks noGrp="1"/>
          </p:cNvSpPr>
          <p:nvPr>
            <p:ph sz="half" idx="1"/>
          </p:nvPr>
        </p:nvSpPr>
        <p:spPr>
          <a:xfrm>
            <a:off x="1141410" y="2249486"/>
            <a:ext cx="10283972" cy="3541714"/>
          </a:xfrm>
        </p:spPr>
        <p:txBody>
          <a:bodyPr/>
          <a:lstStyle/>
          <a:p>
            <a:r>
              <a:rPr lang="en-US" dirty="0"/>
              <a:t>In 2019, the was a big central internal jury, with members’ nodes that have very high eigenvector centralities, and that is because those members have participated in many internal juries with each other and with other supervisors from the same institution.</a:t>
            </a:r>
          </a:p>
          <a:p>
            <a:r>
              <a:rPr lang="en-US" dirty="0"/>
              <a:t>In 2020, we can see that the eigenvector centrality of those nodes decreased slightly probably because of COVID-19 as the total number of juries decreased in 2020.</a:t>
            </a:r>
          </a:p>
        </p:txBody>
      </p:sp>
    </p:spTree>
    <p:extLst>
      <p:ext uri="{BB962C8B-B14F-4D97-AF65-F5344CB8AC3E}">
        <p14:creationId xmlns:p14="http://schemas.microsoft.com/office/powerpoint/2010/main" val="21402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a:bodyPr>
          <a:lstStyle/>
          <a:p>
            <a:pPr algn="ctr"/>
            <a:r>
              <a:rPr lang="en-US" dirty="0"/>
              <a:t>Eigenvector centrality within social networks of members of External juries</a:t>
            </a:r>
          </a:p>
        </p:txBody>
      </p:sp>
      <p:pic>
        <p:nvPicPr>
          <p:cNvPr id="8" name="Content Placeholder 7" descr="Map&#10;&#10;Description automatically generated with medium confidence">
            <a:extLst>
              <a:ext uri="{FF2B5EF4-FFF2-40B4-BE49-F238E27FC236}">
                <a16:creationId xmlns:a16="http://schemas.microsoft.com/office/drawing/2014/main" id="{9432A685-9056-4B8F-B1AB-49F2568A28CC}"/>
              </a:ext>
            </a:extLst>
          </p:cNvPr>
          <p:cNvPicPr>
            <a:picLocks noGrp="1" noChangeAspect="1"/>
          </p:cNvPicPr>
          <p:nvPr>
            <p:ph idx="1"/>
          </p:nvPr>
        </p:nvPicPr>
        <p:blipFill rotWithShape="1">
          <a:blip r:embed="rId2"/>
          <a:srcRect l="21645" t="15304" r="14983" b="19759"/>
          <a:stretch/>
        </p:blipFill>
        <p:spPr>
          <a:xfrm>
            <a:off x="1519380" y="2443019"/>
            <a:ext cx="3934525" cy="4031674"/>
          </a:xfrm>
        </p:spPr>
      </p:pic>
      <p:pic>
        <p:nvPicPr>
          <p:cNvPr id="10" name="Picture 9" descr="Scatter chart&#10;&#10;Description automatically generated">
            <a:extLst>
              <a:ext uri="{FF2B5EF4-FFF2-40B4-BE49-F238E27FC236}">
                <a16:creationId xmlns:a16="http://schemas.microsoft.com/office/drawing/2014/main" id="{68724863-EDEB-49CA-AE4D-3205D5AD6CC1}"/>
              </a:ext>
            </a:extLst>
          </p:cNvPr>
          <p:cNvPicPr>
            <a:picLocks noChangeAspect="1"/>
          </p:cNvPicPr>
          <p:nvPr/>
        </p:nvPicPr>
        <p:blipFill rotWithShape="1">
          <a:blip r:embed="rId3"/>
          <a:srcRect l="22081" t="16751" r="14625" b="19954"/>
          <a:stretch/>
        </p:blipFill>
        <p:spPr>
          <a:xfrm>
            <a:off x="6640946" y="2443018"/>
            <a:ext cx="4031674" cy="4031674"/>
          </a:xfrm>
          <a:prstGeom prst="rect">
            <a:avLst/>
          </a:prstGeom>
        </p:spPr>
      </p:pic>
      <p:sp>
        <p:nvSpPr>
          <p:cNvPr id="5" name="TextBox 4">
            <a:extLst>
              <a:ext uri="{FF2B5EF4-FFF2-40B4-BE49-F238E27FC236}">
                <a16:creationId xmlns:a16="http://schemas.microsoft.com/office/drawing/2014/main" id="{D37802E9-900C-48B8-B03F-0854EC6F916B}"/>
              </a:ext>
            </a:extLst>
          </p:cNvPr>
          <p:cNvSpPr txBox="1"/>
          <p:nvPr/>
        </p:nvSpPr>
        <p:spPr>
          <a:xfrm>
            <a:off x="2621022" y="1804700"/>
            <a:ext cx="1226916" cy="584775"/>
          </a:xfrm>
          <a:prstGeom prst="rect">
            <a:avLst/>
          </a:prstGeom>
          <a:noFill/>
        </p:spPr>
        <p:txBody>
          <a:bodyPr wrap="square" rtlCol="0">
            <a:spAutoFit/>
          </a:bodyPr>
          <a:lstStyle/>
          <a:p>
            <a:r>
              <a:rPr lang="en-US" sz="3200" dirty="0"/>
              <a:t>2019</a:t>
            </a:r>
          </a:p>
        </p:txBody>
      </p:sp>
      <p:sp>
        <p:nvSpPr>
          <p:cNvPr id="6" name="TextBox 5">
            <a:extLst>
              <a:ext uri="{FF2B5EF4-FFF2-40B4-BE49-F238E27FC236}">
                <a16:creationId xmlns:a16="http://schemas.microsoft.com/office/drawing/2014/main" id="{DA27BCDC-5DA4-41DB-86E3-41B6DFF83C38}"/>
              </a:ext>
            </a:extLst>
          </p:cNvPr>
          <p:cNvSpPr txBox="1"/>
          <p:nvPr/>
        </p:nvSpPr>
        <p:spPr>
          <a:xfrm>
            <a:off x="8193416" y="1899807"/>
            <a:ext cx="1226916" cy="584775"/>
          </a:xfrm>
          <a:prstGeom prst="rect">
            <a:avLst/>
          </a:prstGeom>
          <a:noFill/>
        </p:spPr>
        <p:txBody>
          <a:bodyPr wrap="square" rtlCol="0">
            <a:spAutoFit/>
          </a:bodyPr>
          <a:lstStyle/>
          <a:p>
            <a:r>
              <a:rPr lang="en-US" sz="3200" dirty="0"/>
              <a:t>2020</a:t>
            </a:r>
          </a:p>
        </p:txBody>
      </p:sp>
    </p:spTree>
    <p:extLst>
      <p:ext uri="{BB962C8B-B14F-4D97-AF65-F5344CB8AC3E}">
        <p14:creationId xmlns:p14="http://schemas.microsoft.com/office/powerpoint/2010/main" val="75354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7C20D-ABB0-444E-8E01-1AD5909F571D}"/>
              </a:ext>
            </a:extLst>
          </p:cNvPr>
          <p:cNvSpPr>
            <a:spLocks noGrp="1"/>
          </p:cNvSpPr>
          <p:nvPr>
            <p:ph type="title"/>
          </p:nvPr>
        </p:nvSpPr>
        <p:spPr>
          <a:xfrm>
            <a:off x="1141411" y="3429000"/>
            <a:ext cx="9906000" cy="842963"/>
          </a:xfrm>
        </p:spPr>
        <p:txBody>
          <a:bodyPr>
            <a:noAutofit/>
          </a:bodyPr>
          <a:lstStyle/>
          <a:p>
            <a:pPr algn="ctr"/>
            <a:r>
              <a:rPr lang="en-US" sz="6000" dirty="0"/>
              <a:t>Methods</a:t>
            </a:r>
          </a:p>
        </p:txBody>
      </p:sp>
    </p:spTree>
    <p:extLst>
      <p:ext uri="{BB962C8B-B14F-4D97-AF65-F5344CB8AC3E}">
        <p14:creationId xmlns:p14="http://schemas.microsoft.com/office/powerpoint/2010/main" val="3791615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normAutofit/>
          </a:bodyPr>
          <a:lstStyle/>
          <a:p>
            <a:pPr algn="ctr"/>
            <a:r>
              <a:rPr lang="en-US" dirty="0"/>
              <a:t>Eigenvector centrality within social networks of members of External juries</a:t>
            </a:r>
          </a:p>
        </p:txBody>
      </p:sp>
      <p:sp>
        <p:nvSpPr>
          <p:cNvPr id="4" name="Content Placeholder 3">
            <a:extLst>
              <a:ext uri="{FF2B5EF4-FFF2-40B4-BE49-F238E27FC236}">
                <a16:creationId xmlns:a16="http://schemas.microsoft.com/office/drawing/2014/main" id="{3926AF82-2FDA-4DA5-9C3B-2AF63FB4196A}"/>
              </a:ext>
            </a:extLst>
          </p:cNvPr>
          <p:cNvSpPr>
            <a:spLocks noGrp="1"/>
          </p:cNvSpPr>
          <p:nvPr>
            <p:ph idx="1"/>
          </p:nvPr>
        </p:nvSpPr>
        <p:spPr/>
        <p:txBody>
          <a:bodyPr/>
          <a:lstStyle/>
          <a:p>
            <a:r>
              <a:rPr lang="en-US" dirty="0"/>
              <a:t>In 2019, we can see a group on external juries’ members centered in the middle of the network with nodes of a high centrality, and long edges that extends to a lot of neighbor juries, Those nodes have very high eigenvector centralities as they participated in many external juries.</a:t>
            </a:r>
          </a:p>
          <a:p>
            <a:r>
              <a:rPr lang="en-US" dirty="0"/>
              <a:t>In 2020, we can see that the centralities of those nodes decreased as well as the number and the length of their edges as a consequence of the COVID-19 pandemic.</a:t>
            </a:r>
          </a:p>
        </p:txBody>
      </p:sp>
    </p:spTree>
    <p:extLst>
      <p:ext uri="{BB962C8B-B14F-4D97-AF65-F5344CB8AC3E}">
        <p14:creationId xmlns:p14="http://schemas.microsoft.com/office/powerpoint/2010/main" val="2031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EA67-A454-4D06-877B-C7EC37ACFC1F}"/>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971C7F6-EAF7-4C84-A9C2-D4BDF250729F}"/>
              </a:ext>
            </a:extLst>
          </p:cNvPr>
          <p:cNvSpPr>
            <a:spLocks noGrp="1"/>
          </p:cNvSpPr>
          <p:nvPr>
            <p:ph idx="1"/>
          </p:nvPr>
        </p:nvSpPr>
        <p:spPr>
          <a:xfrm>
            <a:off x="1141412" y="1727200"/>
            <a:ext cx="9905999" cy="4969164"/>
          </a:xfrm>
        </p:spPr>
        <p:txBody>
          <a:bodyPr>
            <a:normAutofit/>
          </a:bodyPr>
          <a:lstStyle/>
          <a:p>
            <a:pPr marL="0" indent="0">
              <a:buNone/>
            </a:pPr>
            <a:r>
              <a:rPr lang="en-US" dirty="0"/>
              <a:t>In our Social Networks Analysis, we are going to use the following techniques: </a:t>
            </a:r>
          </a:p>
          <a:p>
            <a:r>
              <a:rPr lang="en-US" dirty="0"/>
              <a:t>Multipartite</a:t>
            </a:r>
          </a:p>
          <a:p>
            <a:r>
              <a:rPr lang="en-US" dirty="0"/>
              <a:t>Community Detection:</a:t>
            </a:r>
          </a:p>
          <a:p>
            <a:pPr lvl="1"/>
            <a:r>
              <a:rPr lang="en-US" dirty="0"/>
              <a:t>Louvain Algorithm</a:t>
            </a:r>
          </a:p>
          <a:p>
            <a:pPr lvl="1"/>
            <a:r>
              <a:rPr lang="en-US" dirty="0" err="1"/>
              <a:t>Infomap</a:t>
            </a:r>
            <a:r>
              <a:rPr lang="en-US" dirty="0"/>
              <a:t> Algorithm</a:t>
            </a:r>
          </a:p>
          <a:p>
            <a:r>
              <a:rPr lang="en-US" dirty="0"/>
              <a:t>Centrality Measures:</a:t>
            </a:r>
          </a:p>
          <a:p>
            <a:pPr lvl="1"/>
            <a:r>
              <a:rPr lang="en-US" dirty="0"/>
              <a:t>Betweenness Centrality</a:t>
            </a:r>
          </a:p>
          <a:p>
            <a:pPr lvl="1"/>
            <a:r>
              <a:rPr lang="en-US" sz="2000" dirty="0"/>
              <a:t>Edge</a:t>
            </a:r>
            <a:r>
              <a:rPr lang="en-US" dirty="0"/>
              <a:t> Strength</a:t>
            </a:r>
          </a:p>
          <a:p>
            <a:pPr lvl="1"/>
            <a:r>
              <a:rPr lang="en-US" dirty="0"/>
              <a:t>Eigenvector Centrality</a:t>
            </a:r>
          </a:p>
        </p:txBody>
      </p:sp>
    </p:spTree>
    <p:extLst>
      <p:ext uri="{BB962C8B-B14F-4D97-AF65-F5344CB8AC3E}">
        <p14:creationId xmlns:p14="http://schemas.microsoft.com/office/powerpoint/2010/main" val="80556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7C20D-ABB0-444E-8E01-1AD5909F571D}"/>
              </a:ext>
            </a:extLst>
          </p:cNvPr>
          <p:cNvSpPr>
            <a:spLocks noGrp="1"/>
          </p:cNvSpPr>
          <p:nvPr>
            <p:ph type="title"/>
          </p:nvPr>
        </p:nvSpPr>
        <p:spPr>
          <a:xfrm>
            <a:off x="1141411" y="3429000"/>
            <a:ext cx="9906000" cy="842963"/>
          </a:xfrm>
        </p:spPr>
        <p:txBody>
          <a:bodyPr>
            <a:noAutofit/>
          </a:bodyPr>
          <a:lstStyle/>
          <a:p>
            <a:pPr algn="ctr"/>
            <a:r>
              <a:rPr lang="en-US" sz="6000" dirty="0"/>
              <a:t>Results</a:t>
            </a:r>
          </a:p>
        </p:txBody>
      </p:sp>
    </p:spTree>
    <p:extLst>
      <p:ext uri="{BB962C8B-B14F-4D97-AF65-F5344CB8AC3E}">
        <p14:creationId xmlns:p14="http://schemas.microsoft.com/office/powerpoint/2010/main" val="18015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7C20D-ABB0-444E-8E01-1AD5909F571D}"/>
              </a:ext>
            </a:extLst>
          </p:cNvPr>
          <p:cNvSpPr>
            <a:spLocks noGrp="1"/>
          </p:cNvSpPr>
          <p:nvPr>
            <p:ph type="title"/>
          </p:nvPr>
        </p:nvSpPr>
        <p:spPr>
          <a:xfrm>
            <a:off x="1141411" y="3429000"/>
            <a:ext cx="9906000" cy="842963"/>
          </a:xfrm>
        </p:spPr>
        <p:txBody>
          <a:bodyPr>
            <a:noAutofit/>
          </a:bodyPr>
          <a:lstStyle/>
          <a:p>
            <a:pPr algn="ctr"/>
            <a:r>
              <a:rPr lang="en-US" sz="6000" dirty="0"/>
              <a:t>Multipartite Social Networks</a:t>
            </a:r>
          </a:p>
        </p:txBody>
      </p:sp>
    </p:spTree>
    <p:extLst>
      <p:ext uri="{BB962C8B-B14F-4D97-AF65-F5344CB8AC3E}">
        <p14:creationId xmlns:p14="http://schemas.microsoft.com/office/powerpoint/2010/main" val="331144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dirty="0"/>
              <a:t>Social networks Within higher education in 2019</a:t>
            </a:r>
          </a:p>
        </p:txBody>
      </p:sp>
      <p:sp>
        <p:nvSpPr>
          <p:cNvPr id="13" name="TextBox 12">
            <a:extLst>
              <a:ext uri="{FF2B5EF4-FFF2-40B4-BE49-F238E27FC236}">
                <a16:creationId xmlns:a16="http://schemas.microsoft.com/office/drawing/2014/main" id="{B6BE4BD5-A775-4B2C-910F-1F2840C2F50C}"/>
              </a:ext>
            </a:extLst>
          </p:cNvPr>
          <p:cNvSpPr txBox="1"/>
          <p:nvPr/>
        </p:nvSpPr>
        <p:spPr>
          <a:xfrm>
            <a:off x="1945595" y="1927947"/>
            <a:ext cx="3325091" cy="584775"/>
          </a:xfrm>
          <a:prstGeom prst="rect">
            <a:avLst/>
          </a:prstGeom>
          <a:noFill/>
        </p:spPr>
        <p:txBody>
          <a:bodyPr wrap="square" rtlCol="0">
            <a:spAutoFit/>
          </a:bodyPr>
          <a:lstStyle/>
          <a:p>
            <a:r>
              <a:rPr lang="en-US" sz="3200" dirty="0"/>
              <a:t>Internal members</a:t>
            </a:r>
          </a:p>
        </p:txBody>
      </p:sp>
      <p:sp>
        <p:nvSpPr>
          <p:cNvPr id="14" name="TextBox 13">
            <a:extLst>
              <a:ext uri="{FF2B5EF4-FFF2-40B4-BE49-F238E27FC236}">
                <a16:creationId xmlns:a16="http://schemas.microsoft.com/office/drawing/2014/main" id="{EC0F51A5-F548-47AA-8D68-BE7BE76ED4AA}"/>
              </a:ext>
            </a:extLst>
          </p:cNvPr>
          <p:cNvSpPr txBox="1"/>
          <p:nvPr/>
        </p:nvSpPr>
        <p:spPr>
          <a:xfrm>
            <a:off x="7044207" y="1927947"/>
            <a:ext cx="3325091" cy="584775"/>
          </a:xfrm>
          <a:prstGeom prst="rect">
            <a:avLst/>
          </a:prstGeom>
          <a:noFill/>
        </p:spPr>
        <p:txBody>
          <a:bodyPr wrap="square" rtlCol="0">
            <a:spAutoFit/>
          </a:bodyPr>
          <a:lstStyle/>
          <a:p>
            <a:r>
              <a:rPr lang="en-US" sz="3200" dirty="0"/>
              <a:t>External members</a:t>
            </a:r>
          </a:p>
        </p:txBody>
      </p:sp>
      <p:pic>
        <p:nvPicPr>
          <p:cNvPr id="6" name="Picture 5" descr="Chart, scatter chart&#10;&#10;Description automatically generated">
            <a:extLst>
              <a:ext uri="{FF2B5EF4-FFF2-40B4-BE49-F238E27FC236}">
                <a16:creationId xmlns:a16="http://schemas.microsoft.com/office/drawing/2014/main" id="{2D950186-66F6-4BA7-BD34-BAA9E2A7E768}"/>
              </a:ext>
            </a:extLst>
          </p:cNvPr>
          <p:cNvPicPr>
            <a:picLocks noChangeAspect="1"/>
          </p:cNvPicPr>
          <p:nvPr/>
        </p:nvPicPr>
        <p:blipFill rotWithShape="1">
          <a:blip r:embed="rId2"/>
          <a:srcRect l="18442" t="15392" r="14010" b="18947"/>
          <a:stretch/>
        </p:blipFill>
        <p:spPr>
          <a:xfrm>
            <a:off x="1474988" y="2512723"/>
            <a:ext cx="3981021" cy="3869790"/>
          </a:xfrm>
          <a:prstGeom prst="rect">
            <a:avLst/>
          </a:prstGeom>
        </p:spPr>
      </p:pic>
      <p:pic>
        <p:nvPicPr>
          <p:cNvPr id="15" name="Picture 14" descr="Scatter chart&#10;&#10;Description automatically generated">
            <a:extLst>
              <a:ext uri="{FF2B5EF4-FFF2-40B4-BE49-F238E27FC236}">
                <a16:creationId xmlns:a16="http://schemas.microsoft.com/office/drawing/2014/main" id="{B09343E6-B150-4863-917D-1515999F5C0C}"/>
              </a:ext>
            </a:extLst>
          </p:cNvPr>
          <p:cNvPicPr>
            <a:picLocks noChangeAspect="1"/>
          </p:cNvPicPr>
          <p:nvPr/>
        </p:nvPicPr>
        <p:blipFill rotWithShape="1">
          <a:blip r:embed="rId3"/>
          <a:srcRect l="18481" t="12629" r="11931" b="18836"/>
          <a:stretch/>
        </p:blipFill>
        <p:spPr>
          <a:xfrm>
            <a:off x="6735993" y="2512722"/>
            <a:ext cx="3929250" cy="3869790"/>
          </a:xfrm>
          <a:prstGeom prst="rect">
            <a:avLst/>
          </a:prstGeom>
        </p:spPr>
      </p:pic>
    </p:spTree>
    <p:extLst>
      <p:ext uri="{BB962C8B-B14F-4D97-AF65-F5344CB8AC3E}">
        <p14:creationId xmlns:p14="http://schemas.microsoft.com/office/powerpoint/2010/main" val="140412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dirty="0"/>
              <a:t>Social networks Within higher education in 2020</a:t>
            </a:r>
          </a:p>
        </p:txBody>
      </p:sp>
      <p:sp>
        <p:nvSpPr>
          <p:cNvPr id="13" name="TextBox 12">
            <a:extLst>
              <a:ext uri="{FF2B5EF4-FFF2-40B4-BE49-F238E27FC236}">
                <a16:creationId xmlns:a16="http://schemas.microsoft.com/office/drawing/2014/main" id="{A803C3CB-2592-4704-A69C-F9A5F7D6402E}"/>
              </a:ext>
            </a:extLst>
          </p:cNvPr>
          <p:cNvSpPr txBox="1"/>
          <p:nvPr/>
        </p:nvSpPr>
        <p:spPr>
          <a:xfrm>
            <a:off x="2114651" y="1890569"/>
            <a:ext cx="3325091" cy="584775"/>
          </a:xfrm>
          <a:prstGeom prst="rect">
            <a:avLst/>
          </a:prstGeom>
          <a:noFill/>
        </p:spPr>
        <p:txBody>
          <a:bodyPr wrap="square" rtlCol="0">
            <a:spAutoFit/>
          </a:bodyPr>
          <a:lstStyle/>
          <a:p>
            <a:r>
              <a:rPr lang="en-US" sz="3200" dirty="0"/>
              <a:t>Internal members</a:t>
            </a:r>
          </a:p>
        </p:txBody>
      </p:sp>
      <p:sp>
        <p:nvSpPr>
          <p:cNvPr id="14" name="TextBox 13">
            <a:extLst>
              <a:ext uri="{FF2B5EF4-FFF2-40B4-BE49-F238E27FC236}">
                <a16:creationId xmlns:a16="http://schemas.microsoft.com/office/drawing/2014/main" id="{71BF1BEB-839F-4C1B-905D-CA46B1C6885E}"/>
              </a:ext>
            </a:extLst>
          </p:cNvPr>
          <p:cNvSpPr txBox="1"/>
          <p:nvPr/>
        </p:nvSpPr>
        <p:spPr>
          <a:xfrm>
            <a:off x="6922655" y="1890568"/>
            <a:ext cx="3325091" cy="584775"/>
          </a:xfrm>
          <a:prstGeom prst="rect">
            <a:avLst/>
          </a:prstGeom>
          <a:noFill/>
        </p:spPr>
        <p:txBody>
          <a:bodyPr wrap="square" rtlCol="0">
            <a:spAutoFit/>
          </a:bodyPr>
          <a:lstStyle/>
          <a:p>
            <a:r>
              <a:rPr lang="en-US" sz="3200" dirty="0"/>
              <a:t>External members</a:t>
            </a:r>
          </a:p>
        </p:txBody>
      </p:sp>
      <p:pic>
        <p:nvPicPr>
          <p:cNvPr id="6" name="Picture 5" descr="A picture containing plant&#10;&#10;Description automatically generated">
            <a:extLst>
              <a:ext uri="{FF2B5EF4-FFF2-40B4-BE49-F238E27FC236}">
                <a16:creationId xmlns:a16="http://schemas.microsoft.com/office/drawing/2014/main" id="{09B38145-8503-4B83-B671-155DFB8EFE8D}"/>
              </a:ext>
            </a:extLst>
          </p:cNvPr>
          <p:cNvPicPr>
            <a:picLocks noChangeAspect="1"/>
          </p:cNvPicPr>
          <p:nvPr/>
        </p:nvPicPr>
        <p:blipFill rotWithShape="1">
          <a:blip r:embed="rId2"/>
          <a:srcRect l="20891" t="15836" r="13781" b="18503"/>
          <a:stretch/>
        </p:blipFill>
        <p:spPr>
          <a:xfrm>
            <a:off x="6479120" y="2475343"/>
            <a:ext cx="4132116" cy="4112218"/>
          </a:xfrm>
          <a:prstGeom prst="rect">
            <a:avLst/>
          </a:prstGeom>
        </p:spPr>
      </p:pic>
      <p:pic>
        <p:nvPicPr>
          <p:cNvPr id="11" name="Picture 10" descr="Scatter chart&#10;&#10;Description automatically generated">
            <a:extLst>
              <a:ext uri="{FF2B5EF4-FFF2-40B4-BE49-F238E27FC236}">
                <a16:creationId xmlns:a16="http://schemas.microsoft.com/office/drawing/2014/main" id="{6D5A369C-D9FD-4BDE-8032-B8364F8186DD}"/>
              </a:ext>
            </a:extLst>
          </p:cNvPr>
          <p:cNvPicPr>
            <a:picLocks noChangeAspect="1"/>
          </p:cNvPicPr>
          <p:nvPr/>
        </p:nvPicPr>
        <p:blipFill rotWithShape="1">
          <a:blip r:embed="rId3"/>
          <a:srcRect l="19475" t="14282" r="12872" b="18390"/>
          <a:stretch/>
        </p:blipFill>
        <p:spPr>
          <a:xfrm>
            <a:off x="1417625" y="2475343"/>
            <a:ext cx="4132116" cy="4112218"/>
          </a:xfrm>
          <a:prstGeom prst="rect">
            <a:avLst/>
          </a:prstGeom>
        </p:spPr>
      </p:pic>
    </p:spTree>
    <p:extLst>
      <p:ext uri="{BB962C8B-B14F-4D97-AF65-F5344CB8AC3E}">
        <p14:creationId xmlns:p14="http://schemas.microsoft.com/office/powerpoint/2010/main" val="26662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A9BB-EC4C-4D6E-8120-9D5CE9B9B3A8}"/>
              </a:ext>
            </a:extLst>
          </p:cNvPr>
          <p:cNvSpPr>
            <a:spLocks noGrp="1"/>
          </p:cNvSpPr>
          <p:nvPr>
            <p:ph type="title"/>
          </p:nvPr>
        </p:nvSpPr>
        <p:spPr/>
        <p:txBody>
          <a:bodyPr/>
          <a:lstStyle/>
          <a:p>
            <a:pPr algn="ctr"/>
            <a:r>
              <a:rPr lang="en-US" dirty="0"/>
              <a:t>Social networks Within higher education in 2019</a:t>
            </a:r>
          </a:p>
        </p:txBody>
      </p:sp>
      <p:sp>
        <p:nvSpPr>
          <p:cNvPr id="4" name="Content Placeholder 3">
            <a:extLst>
              <a:ext uri="{FF2B5EF4-FFF2-40B4-BE49-F238E27FC236}">
                <a16:creationId xmlns:a16="http://schemas.microsoft.com/office/drawing/2014/main" id="{EAD25664-4669-4C12-A282-D1D0BA683B8D}"/>
              </a:ext>
            </a:extLst>
          </p:cNvPr>
          <p:cNvSpPr>
            <a:spLocks noGrp="1"/>
          </p:cNvSpPr>
          <p:nvPr>
            <p:ph idx="1"/>
          </p:nvPr>
        </p:nvSpPr>
        <p:spPr/>
        <p:txBody>
          <a:bodyPr/>
          <a:lstStyle/>
          <a:p>
            <a:r>
              <a:rPr lang="en-US" dirty="0"/>
              <a:t>Internal members of juries in 2019 and 2020 years appear to be in closed small communities of 5-6 members with an exception of a surprisingly big network of internal members that has the highest number of members in both years.</a:t>
            </a:r>
          </a:p>
          <a:p>
            <a:r>
              <a:rPr lang="en-US" dirty="0"/>
              <a:t>External juries' members in 2020 had less edges on average than those of 2019 meaning that there weren’t many interactions between external members of juries 2020 hypothetically as a reason of COVID-19,</a:t>
            </a:r>
          </a:p>
          <a:p>
            <a:endParaRPr lang="en-US" dirty="0"/>
          </a:p>
        </p:txBody>
      </p:sp>
    </p:spTree>
    <p:extLst>
      <p:ext uri="{BB962C8B-B14F-4D97-AF65-F5344CB8AC3E}">
        <p14:creationId xmlns:p14="http://schemas.microsoft.com/office/powerpoint/2010/main" val="1494493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402240c-d670-4789-a9cf-fe161fe2ca47" xsi:nil="true"/>
    <ReferenceId xmlns="b402240c-d670-4789-a9cf-fe161fe2ca4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EBBD682EF0CC488D8411DCAA9B7310" ma:contentTypeVersion="11" ma:contentTypeDescription="Create a new document." ma:contentTypeScope="" ma:versionID="f39ae366cef398a66108d3e28a0ab3e6">
  <xsd:schema xmlns:xsd="http://www.w3.org/2001/XMLSchema" xmlns:xs="http://www.w3.org/2001/XMLSchema" xmlns:p="http://schemas.microsoft.com/office/2006/metadata/properties" xmlns:ns2="b402240c-d670-4789-a9cf-fe161fe2ca47" targetNamespace="http://schemas.microsoft.com/office/2006/metadata/properties" ma:root="true" ma:fieldsID="79e6e3a1a18a81b14fba3320241c3f75" ns2:_="">
    <xsd:import namespace="b402240c-d670-4789-a9cf-fe161fe2ca4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2240c-d670-4789-a9cf-fe161fe2ca4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B2B11C2A-3B19-4FE3-80B0-9001F52E456C}"/>
</file>

<file path=docProps/app.xml><?xml version="1.0" encoding="utf-8"?>
<Properties xmlns="http://schemas.openxmlformats.org/officeDocument/2006/extended-properties" xmlns:vt="http://schemas.openxmlformats.org/officeDocument/2006/docPropsVTypes">
  <Template>Problemsolution cycle </Template>
  <TotalTime>575</TotalTime>
  <Words>1025</Words>
  <Application>Microsoft Office PowerPoint</Application>
  <PresentationFormat>Widescreen</PresentationFormat>
  <Paragraphs>82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Rockwell</vt:lpstr>
      <vt:lpstr>Tahoma</vt:lpstr>
      <vt:lpstr>Tw Cen MT</vt:lpstr>
      <vt:lpstr>Circuit</vt:lpstr>
      <vt:lpstr>Social Networks analysis in French higher education</vt:lpstr>
      <vt:lpstr>Introduction</vt:lpstr>
      <vt:lpstr>Methods</vt:lpstr>
      <vt:lpstr>Methods</vt:lpstr>
      <vt:lpstr>Results</vt:lpstr>
      <vt:lpstr>Multipartite Social Networks</vt:lpstr>
      <vt:lpstr>Social networks Within higher education in 2019</vt:lpstr>
      <vt:lpstr>Social networks Within higher education in 2020</vt:lpstr>
      <vt:lpstr>Social networks Within higher education in 2019</vt:lpstr>
      <vt:lpstr>Community detection</vt:lpstr>
      <vt:lpstr>Social networks Within higher education External juries' community detection in 2019</vt:lpstr>
      <vt:lpstr>Social networks Within higher education External juries' community detection in 2019</vt:lpstr>
      <vt:lpstr>Social networks Within higher education External juries' community detection in 2020</vt:lpstr>
      <vt:lpstr>Social networks Within higher education External juries' community detection in 2020</vt:lpstr>
      <vt:lpstr>Centrality measures</vt:lpstr>
      <vt:lpstr>Betweenness centrality</vt:lpstr>
      <vt:lpstr>Betweenness centrality within social networks of members of internal juries</vt:lpstr>
      <vt:lpstr>Betweenness centrality within social networks of members of internal juries</vt:lpstr>
      <vt:lpstr>Betweenness centrality within social networks of members of External juries</vt:lpstr>
      <vt:lpstr>Betweenness centrality within social networks of members of External juries</vt:lpstr>
      <vt:lpstr>Edge strength</vt:lpstr>
      <vt:lpstr>Edge Strength within social networks of members of internal juries</vt:lpstr>
      <vt:lpstr>Edge Strength within social networks of members of internal juries</vt:lpstr>
      <vt:lpstr>Edge Strength within social networks of members of External juries</vt:lpstr>
      <vt:lpstr>Edge Strength within social networks of members of external juries</vt:lpstr>
      <vt:lpstr>Eigenvector centrality</vt:lpstr>
      <vt:lpstr>Eigenvector centrality within social networks of members of Internal juries</vt:lpstr>
      <vt:lpstr>Eigenvector centrality within social networks of members of Internal juries</vt:lpstr>
      <vt:lpstr>Eigenvector centrality within social networks of members of External juries</vt:lpstr>
      <vt:lpstr>Eigenvector centrality within social networks of members of External juries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Networks analysis in French higher education</dc:title>
  <dc:creator>Amr</dc:creator>
  <cp:lastModifiedBy>Amr</cp:lastModifiedBy>
  <cp:revision>4</cp:revision>
  <dcterms:created xsi:type="dcterms:W3CDTF">2021-12-02T18:15:56Z</dcterms:created>
  <dcterms:modified xsi:type="dcterms:W3CDTF">2021-12-03T11:29:50Z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0x01010050EBBD682EF0CC488D8411DCAA9B7310</vt:lpwstr>
  </property>
</Properties>
</file>