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5"/>
  </p:notesMasterIdLst>
  <p:handoutMasterIdLst>
    <p:handoutMasterId r:id="rId26"/>
  </p:handoutMasterIdLst>
  <p:sldIdLst>
    <p:sldId id="256" r:id="rId5"/>
    <p:sldId id="257" r:id="rId6"/>
    <p:sldId id="267" r:id="rId7"/>
    <p:sldId id="268" r:id="rId8"/>
    <p:sldId id="269" r:id="rId9"/>
    <p:sldId id="270" r:id="rId10"/>
    <p:sldId id="272" r:id="rId11"/>
    <p:sldId id="273" r:id="rId12"/>
    <p:sldId id="275" r:id="rId13"/>
    <p:sldId id="276" r:id="rId14"/>
    <p:sldId id="277" r:id="rId15"/>
    <p:sldId id="278" r:id="rId16"/>
    <p:sldId id="271" r:id="rId17"/>
    <p:sldId id="274" r:id="rId18"/>
    <p:sldId id="279" r:id="rId19"/>
    <p:sldId id="281" r:id="rId20"/>
    <p:sldId id="282" r:id="rId21"/>
    <p:sldId id="283" r:id="rId22"/>
    <p:sldId id="284"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12/9/2021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5CEDE37-4ABF-4D42-878F-20934DFE0539}"/>
              </a:ext>
            </a:extLst>
          </p:cNvPr>
          <p:cNvSpPr>
            <a:spLocks noGrp="1"/>
          </p:cNvSpPr>
          <p:nvPr>
            <p:ph type="ctrTitle"/>
          </p:nvPr>
        </p:nvSpPr>
        <p:spPr>
          <a:xfrm>
            <a:off x="1876424" y="1122363"/>
            <a:ext cx="8791575" cy="2387600"/>
          </a:xfrm>
        </p:spPr>
        <p:txBody>
          <a:bodyPr>
            <a:normAutofit/>
          </a:bodyPr>
          <a:lstStyle/>
          <a:p>
            <a:pPr algn="ctr"/>
            <a:r>
              <a:rPr lang="en-US" sz="5400" dirty="0">
                <a:latin typeface="Rockwell" panose="02060603020205020403" pitchFamily="18" charset="0"/>
              </a:rPr>
              <a:t>NLP and Text mining</a:t>
            </a:r>
          </a:p>
        </p:txBody>
      </p:sp>
      <p:sp>
        <p:nvSpPr>
          <p:cNvPr id="7" name="Subtitle 2">
            <a:extLst>
              <a:ext uri="{FF2B5EF4-FFF2-40B4-BE49-F238E27FC236}">
                <a16:creationId xmlns:a16="http://schemas.microsoft.com/office/drawing/2014/main" id="{879BB8AE-0753-49AC-AA52-1F8923FF5EC4}"/>
              </a:ext>
            </a:extLst>
          </p:cNvPr>
          <p:cNvSpPr>
            <a:spLocks noGrp="1"/>
          </p:cNvSpPr>
          <p:nvPr>
            <p:ph type="subTitle" idx="1"/>
          </p:nvPr>
        </p:nvSpPr>
        <p:spPr>
          <a:xfrm>
            <a:off x="1876424" y="3602038"/>
            <a:ext cx="8791575" cy="1655762"/>
          </a:xfrm>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Amr MOHAMED</a:t>
            </a:r>
          </a:p>
          <a:p>
            <a:pPr algn="ctr"/>
            <a:r>
              <a:rPr lang="en-US" sz="2400" cap="none" dirty="0">
                <a:latin typeface="Tahoma" panose="020B0604030504040204" pitchFamily="34" charset="0"/>
                <a:ea typeface="Tahoma" panose="020B0604030504040204" pitchFamily="34" charset="0"/>
                <a:cs typeface="Tahoma" panose="020B0604030504040204" pitchFamily="34" charset="0"/>
              </a:rPr>
              <a:t>mohamedamr@cy-tech.fr</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B9EE-CA1F-4D93-846B-681FC616310A}"/>
              </a:ext>
            </a:extLst>
          </p:cNvPr>
          <p:cNvSpPr>
            <a:spLocks noGrp="1"/>
          </p:cNvSpPr>
          <p:nvPr>
            <p:ph type="title"/>
          </p:nvPr>
        </p:nvSpPr>
        <p:spPr/>
        <p:txBody>
          <a:bodyPr/>
          <a:lstStyle/>
          <a:p>
            <a:r>
              <a:rPr lang="en-US" dirty="0"/>
              <a:t>Trigram</a:t>
            </a:r>
          </a:p>
        </p:txBody>
      </p:sp>
      <p:sp>
        <p:nvSpPr>
          <p:cNvPr id="6" name="Content Placeholder 2">
            <a:extLst>
              <a:ext uri="{FF2B5EF4-FFF2-40B4-BE49-F238E27FC236}">
                <a16:creationId xmlns:a16="http://schemas.microsoft.com/office/drawing/2014/main" id="{8CDC6C49-41E9-48BA-AF92-D60697CAF96A}"/>
              </a:ext>
            </a:extLst>
          </p:cNvPr>
          <p:cNvSpPr txBox="1">
            <a:spLocks/>
          </p:cNvSpPr>
          <p:nvPr/>
        </p:nvSpPr>
        <p:spPr>
          <a:xfrm>
            <a:off x="1141412" y="22494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We used </a:t>
            </a:r>
            <a:r>
              <a:rPr lang="en-US" dirty="0" err="1"/>
              <a:t>sklearn’s</a:t>
            </a:r>
            <a:r>
              <a:rPr lang="en-US" dirty="0"/>
              <a:t> </a:t>
            </a:r>
            <a:r>
              <a:rPr lang="en-US" dirty="0" err="1"/>
              <a:t>TfidfVectorizer</a:t>
            </a:r>
            <a:r>
              <a:rPr lang="en-US" dirty="0"/>
              <a:t> to get the trigrams (Three-word sequence of words) across the documents.</a:t>
            </a:r>
          </a:p>
          <a:p>
            <a:r>
              <a:rPr lang="en-US" dirty="0"/>
              <a:t>We found, on average, surprisingly higher TF-IDF values for the Trigrams than for unigrams and for bigrams.</a:t>
            </a:r>
          </a:p>
        </p:txBody>
      </p:sp>
      <p:sp>
        <p:nvSpPr>
          <p:cNvPr id="7" name="TextBox 6">
            <a:extLst>
              <a:ext uri="{FF2B5EF4-FFF2-40B4-BE49-F238E27FC236}">
                <a16:creationId xmlns:a16="http://schemas.microsoft.com/office/drawing/2014/main" id="{7D9D1771-E742-448B-BF90-42D961B7F09E}"/>
              </a:ext>
            </a:extLst>
          </p:cNvPr>
          <p:cNvSpPr txBox="1"/>
          <p:nvPr/>
        </p:nvSpPr>
        <p:spPr>
          <a:xfrm>
            <a:off x="4414982" y="6530109"/>
            <a:ext cx="5061527" cy="523220"/>
          </a:xfrm>
          <a:prstGeom prst="rect">
            <a:avLst/>
          </a:prstGeom>
          <a:noFill/>
        </p:spPr>
        <p:txBody>
          <a:bodyPr wrap="square" rtlCol="0">
            <a:spAutoFit/>
          </a:bodyPr>
          <a:lstStyle/>
          <a:p>
            <a:r>
              <a:rPr lang="en-US" sz="1400" u="sng" dirty="0"/>
              <a:t>Tel-01689242 document output of Trigrams TF-IDF</a:t>
            </a:r>
          </a:p>
          <a:p>
            <a:endParaRPr lang="en-US" sz="1400" dirty="0"/>
          </a:p>
        </p:txBody>
      </p:sp>
      <p:pic>
        <p:nvPicPr>
          <p:cNvPr id="11" name="Content Placeholder 10" descr="Graphical user interface, application&#10;&#10;Description automatically generated">
            <a:extLst>
              <a:ext uri="{FF2B5EF4-FFF2-40B4-BE49-F238E27FC236}">
                <a16:creationId xmlns:a16="http://schemas.microsoft.com/office/drawing/2014/main" id="{0B93CE91-2AC4-440C-AC8E-E2B1890F6F85}"/>
              </a:ext>
            </a:extLst>
          </p:cNvPr>
          <p:cNvPicPr>
            <a:picLocks noGrp="1" noChangeAspect="1"/>
          </p:cNvPicPr>
          <p:nvPr>
            <p:ph idx="1"/>
          </p:nvPr>
        </p:nvPicPr>
        <p:blipFill>
          <a:blip r:embed="rId2"/>
          <a:stretch>
            <a:fillRect/>
          </a:stretch>
        </p:blipFill>
        <p:spPr>
          <a:xfrm>
            <a:off x="4134334" y="4594757"/>
            <a:ext cx="4339131" cy="1935352"/>
          </a:xfrm>
        </p:spPr>
      </p:pic>
    </p:spTree>
    <p:extLst>
      <p:ext uri="{BB962C8B-B14F-4D97-AF65-F5344CB8AC3E}">
        <p14:creationId xmlns:p14="http://schemas.microsoft.com/office/powerpoint/2010/main" val="35011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1692-90D3-4BD8-BBB6-C6A041369D3C}"/>
              </a:ext>
            </a:extLst>
          </p:cNvPr>
          <p:cNvSpPr>
            <a:spLocks noGrp="1"/>
          </p:cNvSpPr>
          <p:nvPr>
            <p:ph type="title"/>
          </p:nvPr>
        </p:nvSpPr>
        <p:spPr/>
        <p:txBody>
          <a:bodyPr/>
          <a:lstStyle/>
          <a:p>
            <a:r>
              <a:rPr lang="en-US" dirty="0"/>
              <a:t>Cosine similarity</a:t>
            </a:r>
          </a:p>
        </p:txBody>
      </p:sp>
      <p:sp>
        <p:nvSpPr>
          <p:cNvPr id="3" name="Content Placeholder 2">
            <a:extLst>
              <a:ext uri="{FF2B5EF4-FFF2-40B4-BE49-F238E27FC236}">
                <a16:creationId xmlns:a16="http://schemas.microsoft.com/office/drawing/2014/main" id="{759C88E4-2F3E-4D94-9626-00B1828DC919}"/>
              </a:ext>
            </a:extLst>
          </p:cNvPr>
          <p:cNvSpPr>
            <a:spLocks noGrp="1"/>
          </p:cNvSpPr>
          <p:nvPr>
            <p:ph idx="1"/>
          </p:nvPr>
        </p:nvSpPr>
        <p:spPr/>
        <p:txBody>
          <a:bodyPr/>
          <a:lstStyle/>
          <a:p>
            <a:r>
              <a:rPr lang="en-US" dirty="0"/>
              <a:t>Cosine similarity is a metric that gives a useful measure of how similar two documents are likely to be in terms of their subject matter.</a:t>
            </a:r>
          </a:p>
          <a:p>
            <a:r>
              <a:rPr lang="en-US" dirty="0"/>
              <a:t>We used </a:t>
            </a:r>
            <a:r>
              <a:rPr lang="en-US" dirty="0" err="1"/>
              <a:t>sklearn’s</a:t>
            </a:r>
            <a:r>
              <a:rPr lang="en-US" dirty="0"/>
              <a:t> </a:t>
            </a:r>
            <a:r>
              <a:rPr lang="en-US" dirty="0" err="1"/>
              <a:t>linear_kernel</a:t>
            </a:r>
            <a:r>
              <a:rPr lang="en-US" dirty="0"/>
              <a:t> to calculate the cosine similarities between 10 theses text files that were selected in advance.</a:t>
            </a:r>
          </a:p>
          <a:p>
            <a:r>
              <a:rPr lang="en-US" dirty="0"/>
              <a:t>We obtained a 10x10 matrix that clarifies the similarity between each document and the 9 other documents.</a:t>
            </a:r>
          </a:p>
        </p:txBody>
      </p:sp>
    </p:spTree>
    <p:extLst>
      <p:ext uri="{BB962C8B-B14F-4D97-AF65-F5344CB8AC3E}">
        <p14:creationId xmlns:p14="http://schemas.microsoft.com/office/powerpoint/2010/main" val="173286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30A7-E114-4B52-A12D-1F2967271778}"/>
              </a:ext>
            </a:extLst>
          </p:cNvPr>
          <p:cNvSpPr>
            <a:spLocks noGrp="1"/>
          </p:cNvSpPr>
          <p:nvPr>
            <p:ph type="title"/>
          </p:nvPr>
        </p:nvSpPr>
        <p:spPr/>
        <p:txBody>
          <a:bodyPr/>
          <a:lstStyle/>
          <a:p>
            <a:r>
              <a:rPr lang="en-US" dirty="0"/>
              <a:t>Cosine Similarity Matrix</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E0AACA3E-0F2E-4DBE-A67E-D195C8EA95FE}"/>
              </a:ext>
            </a:extLst>
          </p:cNvPr>
          <p:cNvPicPr>
            <a:picLocks noGrp="1" noChangeAspect="1"/>
          </p:cNvPicPr>
          <p:nvPr>
            <p:ph idx="1"/>
          </p:nvPr>
        </p:nvPicPr>
        <p:blipFill>
          <a:blip r:embed="rId2"/>
          <a:stretch>
            <a:fillRect/>
          </a:stretch>
        </p:blipFill>
        <p:spPr>
          <a:xfrm>
            <a:off x="2318375" y="2097088"/>
            <a:ext cx="7552074" cy="3353091"/>
          </a:xfrm>
        </p:spPr>
      </p:pic>
      <p:sp>
        <p:nvSpPr>
          <p:cNvPr id="7" name="TextBox 6">
            <a:extLst>
              <a:ext uri="{FF2B5EF4-FFF2-40B4-BE49-F238E27FC236}">
                <a16:creationId xmlns:a16="http://schemas.microsoft.com/office/drawing/2014/main" id="{36319DED-EECA-4E95-AF6C-7DC156B12EBA}"/>
              </a:ext>
            </a:extLst>
          </p:cNvPr>
          <p:cNvSpPr txBox="1"/>
          <p:nvPr/>
        </p:nvSpPr>
        <p:spPr>
          <a:xfrm>
            <a:off x="2830945" y="5380243"/>
            <a:ext cx="6105236" cy="369332"/>
          </a:xfrm>
          <a:prstGeom prst="rect">
            <a:avLst/>
          </a:prstGeom>
          <a:noFill/>
        </p:spPr>
        <p:txBody>
          <a:bodyPr wrap="square">
            <a:spAutoFit/>
          </a:bodyPr>
          <a:lstStyle/>
          <a:p>
            <a:pPr algn="ctr"/>
            <a:r>
              <a:rPr lang="en-US" u="sng" dirty="0"/>
              <a:t>Cosine similarity matrix for 10 selected theses </a:t>
            </a:r>
          </a:p>
        </p:txBody>
      </p:sp>
    </p:spTree>
    <p:extLst>
      <p:ext uri="{BB962C8B-B14F-4D97-AF65-F5344CB8AC3E}">
        <p14:creationId xmlns:p14="http://schemas.microsoft.com/office/powerpoint/2010/main" val="2577966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F8D7-09E1-4AEA-81BE-1960C04518F9}"/>
              </a:ext>
            </a:extLst>
          </p:cNvPr>
          <p:cNvSpPr>
            <a:spLocks noGrp="1"/>
          </p:cNvSpPr>
          <p:nvPr>
            <p:ph type="title"/>
          </p:nvPr>
        </p:nvSpPr>
        <p:spPr/>
        <p:txBody>
          <a:bodyPr/>
          <a:lstStyle/>
          <a:p>
            <a:r>
              <a:rPr lang="en-US" dirty="0"/>
              <a:t>Cosine similarity</a:t>
            </a:r>
          </a:p>
        </p:txBody>
      </p:sp>
      <p:pic>
        <p:nvPicPr>
          <p:cNvPr id="5" name="Content Placeholder 4" descr="Diagram&#10;&#10;Description automatically generated">
            <a:extLst>
              <a:ext uri="{FF2B5EF4-FFF2-40B4-BE49-F238E27FC236}">
                <a16:creationId xmlns:a16="http://schemas.microsoft.com/office/drawing/2014/main" id="{8DD04DB6-C8B0-4EE9-A3BD-2D309AA9DB76}"/>
              </a:ext>
            </a:extLst>
          </p:cNvPr>
          <p:cNvPicPr>
            <a:picLocks noGrp="1" noChangeAspect="1"/>
          </p:cNvPicPr>
          <p:nvPr>
            <p:ph idx="1"/>
          </p:nvPr>
        </p:nvPicPr>
        <p:blipFill rotWithShape="1">
          <a:blip r:embed="rId2"/>
          <a:srcRect l="6720" t="6720" r="6321" b="6512"/>
          <a:stretch/>
        </p:blipFill>
        <p:spPr>
          <a:xfrm>
            <a:off x="4651646" y="1967779"/>
            <a:ext cx="3531769" cy="3523991"/>
          </a:xfrm>
        </p:spPr>
      </p:pic>
      <p:pic>
        <p:nvPicPr>
          <p:cNvPr id="7" name="Picture 6" descr="Table&#10;&#10;Description automatically generated">
            <a:extLst>
              <a:ext uri="{FF2B5EF4-FFF2-40B4-BE49-F238E27FC236}">
                <a16:creationId xmlns:a16="http://schemas.microsoft.com/office/drawing/2014/main" id="{20633488-AF32-45F0-AB1A-E65A111C5AA3}"/>
              </a:ext>
            </a:extLst>
          </p:cNvPr>
          <p:cNvPicPr>
            <a:picLocks noChangeAspect="1"/>
          </p:cNvPicPr>
          <p:nvPr/>
        </p:nvPicPr>
        <p:blipFill>
          <a:blip r:embed="rId3"/>
          <a:stretch>
            <a:fillRect/>
          </a:stretch>
        </p:blipFill>
        <p:spPr>
          <a:xfrm>
            <a:off x="8368972" y="2252476"/>
            <a:ext cx="3193678" cy="2674078"/>
          </a:xfrm>
          <a:prstGeom prst="rect">
            <a:avLst/>
          </a:prstGeom>
        </p:spPr>
      </p:pic>
      <p:sp>
        <p:nvSpPr>
          <p:cNvPr id="8" name="TextBox 7">
            <a:extLst>
              <a:ext uri="{FF2B5EF4-FFF2-40B4-BE49-F238E27FC236}">
                <a16:creationId xmlns:a16="http://schemas.microsoft.com/office/drawing/2014/main" id="{34BA2B6D-CCB6-4935-99D2-1229558EA5CF}"/>
              </a:ext>
            </a:extLst>
          </p:cNvPr>
          <p:cNvSpPr txBox="1"/>
          <p:nvPr/>
        </p:nvSpPr>
        <p:spPr>
          <a:xfrm>
            <a:off x="4775199" y="5491770"/>
            <a:ext cx="3593773" cy="646331"/>
          </a:xfrm>
          <a:prstGeom prst="rect">
            <a:avLst/>
          </a:prstGeom>
          <a:noFill/>
        </p:spPr>
        <p:txBody>
          <a:bodyPr wrap="square" rtlCol="0">
            <a:spAutoFit/>
          </a:bodyPr>
          <a:lstStyle/>
          <a:p>
            <a:pPr algn="ctr"/>
            <a:r>
              <a:rPr lang="en-US" u="sng" dirty="0"/>
              <a:t>Cosine similarity matrix for 10 selected theses </a:t>
            </a:r>
          </a:p>
        </p:txBody>
      </p:sp>
      <p:sp>
        <p:nvSpPr>
          <p:cNvPr id="11" name="TextBox 10">
            <a:extLst>
              <a:ext uri="{FF2B5EF4-FFF2-40B4-BE49-F238E27FC236}">
                <a16:creationId xmlns:a16="http://schemas.microsoft.com/office/drawing/2014/main" id="{3E11C8C9-05EB-4941-8366-57B984C18C84}"/>
              </a:ext>
            </a:extLst>
          </p:cNvPr>
          <p:cNvSpPr txBox="1"/>
          <p:nvPr/>
        </p:nvSpPr>
        <p:spPr>
          <a:xfrm>
            <a:off x="1141413" y="2097088"/>
            <a:ext cx="3324676"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We can see from the graph of the matrix, that documents 0,7,and 8 are very similar to each other, we can also see that 1 is similar to 6, and that 3 is related to 4 and vice versa.</a:t>
            </a:r>
          </a:p>
        </p:txBody>
      </p:sp>
    </p:spTree>
    <p:extLst>
      <p:ext uri="{BB962C8B-B14F-4D97-AF65-F5344CB8AC3E}">
        <p14:creationId xmlns:p14="http://schemas.microsoft.com/office/powerpoint/2010/main" val="3772489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95CD-FF89-4A77-A231-A36DA229CD10}"/>
              </a:ext>
            </a:extLst>
          </p:cNvPr>
          <p:cNvSpPr>
            <a:spLocks noGrp="1"/>
          </p:cNvSpPr>
          <p:nvPr>
            <p:ph type="title"/>
          </p:nvPr>
        </p:nvSpPr>
        <p:spPr>
          <a:xfrm>
            <a:off x="1143001" y="2689715"/>
            <a:ext cx="9905998" cy="1478570"/>
          </a:xfrm>
        </p:spPr>
        <p:txBody>
          <a:bodyPr>
            <a:noAutofit/>
          </a:bodyPr>
          <a:lstStyle/>
          <a:p>
            <a:pPr algn="ctr"/>
            <a:r>
              <a:rPr lang="en-US" sz="5400" dirty="0"/>
              <a:t>POS-tagging and exercise generation</a:t>
            </a:r>
          </a:p>
        </p:txBody>
      </p:sp>
    </p:spTree>
    <p:extLst>
      <p:ext uri="{BB962C8B-B14F-4D97-AF65-F5344CB8AC3E}">
        <p14:creationId xmlns:p14="http://schemas.microsoft.com/office/powerpoint/2010/main" val="113754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2E62-B4C7-401A-A2CE-1E8A02924A0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FB555827-3670-4764-B13F-06D6103DF106}"/>
              </a:ext>
            </a:extLst>
          </p:cNvPr>
          <p:cNvSpPr>
            <a:spLocks noGrp="1"/>
          </p:cNvSpPr>
          <p:nvPr>
            <p:ph idx="1"/>
          </p:nvPr>
        </p:nvSpPr>
        <p:spPr/>
        <p:txBody>
          <a:bodyPr/>
          <a:lstStyle/>
          <a:p>
            <a:r>
              <a:rPr lang="en-US" dirty="0"/>
              <a:t>We used a corpus of 7000 Arabic sentences.</a:t>
            </a:r>
          </a:p>
          <a:p>
            <a:r>
              <a:rPr lang="en-US" dirty="0"/>
              <a:t>Stanza library for python was used for POS-tagging the sentences and identifying the different POS-tags.</a:t>
            </a:r>
          </a:p>
          <a:p>
            <a:r>
              <a:rPr lang="en-US" dirty="0"/>
              <a:t>Packages </a:t>
            </a:r>
            <a:r>
              <a:rPr lang="en-US" dirty="0" err="1"/>
              <a:t>qutrub</a:t>
            </a:r>
            <a:r>
              <a:rPr lang="en-US" dirty="0"/>
              <a:t> and </a:t>
            </a:r>
            <a:r>
              <a:rPr lang="en-US" dirty="0" err="1"/>
              <a:t>libqutrub</a:t>
            </a:r>
            <a:r>
              <a:rPr lang="en-US" dirty="0"/>
              <a:t> were used in conjugating the Arabic verbs with all the different pronouns and in all the required tenses.</a:t>
            </a:r>
          </a:p>
        </p:txBody>
      </p:sp>
    </p:spTree>
    <p:extLst>
      <p:ext uri="{BB962C8B-B14F-4D97-AF65-F5344CB8AC3E}">
        <p14:creationId xmlns:p14="http://schemas.microsoft.com/office/powerpoint/2010/main" val="408035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FF00-AEFC-4920-AD6E-A309A40FC89E}"/>
              </a:ext>
            </a:extLst>
          </p:cNvPr>
          <p:cNvSpPr>
            <a:spLocks noGrp="1"/>
          </p:cNvSpPr>
          <p:nvPr>
            <p:ph type="title"/>
          </p:nvPr>
        </p:nvSpPr>
        <p:spPr/>
        <p:txBody>
          <a:bodyPr/>
          <a:lstStyle/>
          <a:p>
            <a:r>
              <a:rPr lang="en-US" dirty="0"/>
              <a:t>Pos-tagging</a:t>
            </a:r>
          </a:p>
        </p:txBody>
      </p:sp>
      <p:sp>
        <p:nvSpPr>
          <p:cNvPr id="3" name="Content Placeholder 2">
            <a:extLst>
              <a:ext uri="{FF2B5EF4-FFF2-40B4-BE49-F238E27FC236}">
                <a16:creationId xmlns:a16="http://schemas.microsoft.com/office/drawing/2014/main" id="{30AB89DD-9EA7-4E71-AB56-C83F78A866B9}"/>
              </a:ext>
            </a:extLst>
          </p:cNvPr>
          <p:cNvSpPr>
            <a:spLocks noGrp="1"/>
          </p:cNvSpPr>
          <p:nvPr>
            <p:ph idx="1"/>
          </p:nvPr>
        </p:nvSpPr>
        <p:spPr/>
        <p:txBody>
          <a:bodyPr/>
          <a:lstStyle/>
          <a:p>
            <a:r>
              <a:rPr lang="en-US" dirty="0"/>
              <a:t>Stanza library was used to identify the different parts of speech in the sentences.</a:t>
            </a:r>
          </a:p>
        </p:txBody>
      </p:sp>
      <p:pic>
        <p:nvPicPr>
          <p:cNvPr id="7" name="Picture 6" descr="Diagram&#10;&#10;Description automatically generated">
            <a:extLst>
              <a:ext uri="{FF2B5EF4-FFF2-40B4-BE49-F238E27FC236}">
                <a16:creationId xmlns:a16="http://schemas.microsoft.com/office/drawing/2014/main" id="{EBB9C22F-A0CD-490C-875C-C943353D950C}"/>
              </a:ext>
            </a:extLst>
          </p:cNvPr>
          <p:cNvPicPr>
            <a:picLocks noChangeAspect="1"/>
          </p:cNvPicPr>
          <p:nvPr/>
        </p:nvPicPr>
        <p:blipFill>
          <a:blip r:embed="rId2"/>
          <a:stretch>
            <a:fillRect/>
          </a:stretch>
        </p:blipFill>
        <p:spPr>
          <a:xfrm>
            <a:off x="2550804" y="3740850"/>
            <a:ext cx="7087214" cy="1966130"/>
          </a:xfrm>
          <a:prstGeom prst="rect">
            <a:avLst/>
          </a:prstGeom>
        </p:spPr>
      </p:pic>
      <p:sp>
        <p:nvSpPr>
          <p:cNvPr id="8" name="TextBox 7">
            <a:extLst>
              <a:ext uri="{FF2B5EF4-FFF2-40B4-BE49-F238E27FC236}">
                <a16:creationId xmlns:a16="http://schemas.microsoft.com/office/drawing/2014/main" id="{1E1E8CB4-377E-49C5-9BAB-C5C8D5863B2B}"/>
              </a:ext>
            </a:extLst>
          </p:cNvPr>
          <p:cNvSpPr txBox="1"/>
          <p:nvPr/>
        </p:nvSpPr>
        <p:spPr>
          <a:xfrm>
            <a:off x="4036292" y="5791201"/>
            <a:ext cx="3722254" cy="646331"/>
          </a:xfrm>
          <a:prstGeom prst="rect">
            <a:avLst/>
          </a:prstGeom>
          <a:noFill/>
        </p:spPr>
        <p:txBody>
          <a:bodyPr wrap="square" rtlCol="0">
            <a:spAutoFit/>
          </a:bodyPr>
          <a:lstStyle/>
          <a:p>
            <a:pPr algn="ctr"/>
            <a:r>
              <a:rPr lang="en-US" u="sng" dirty="0" err="1"/>
              <a:t>Displacy’s</a:t>
            </a:r>
            <a:r>
              <a:rPr lang="en-US" u="sng" dirty="0"/>
              <a:t> visualization of Stanza’s POS-tagging</a:t>
            </a:r>
          </a:p>
        </p:txBody>
      </p:sp>
    </p:spTree>
    <p:extLst>
      <p:ext uri="{BB962C8B-B14F-4D97-AF65-F5344CB8AC3E}">
        <p14:creationId xmlns:p14="http://schemas.microsoft.com/office/powerpoint/2010/main" val="4248440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F59C-67DD-49EC-AB81-8F5E98931A42}"/>
              </a:ext>
            </a:extLst>
          </p:cNvPr>
          <p:cNvSpPr>
            <a:spLocks noGrp="1"/>
          </p:cNvSpPr>
          <p:nvPr>
            <p:ph type="title"/>
          </p:nvPr>
        </p:nvSpPr>
        <p:spPr/>
        <p:txBody>
          <a:bodyPr/>
          <a:lstStyle/>
          <a:p>
            <a:r>
              <a:rPr lang="en-US" dirty="0"/>
              <a:t>Verb conjugation </a:t>
            </a:r>
          </a:p>
        </p:txBody>
      </p:sp>
      <p:sp>
        <p:nvSpPr>
          <p:cNvPr id="3" name="Content Placeholder 2">
            <a:extLst>
              <a:ext uri="{FF2B5EF4-FFF2-40B4-BE49-F238E27FC236}">
                <a16:creationId xmlns:a16="http://schemas.microsoft.com/office/drawing/2014/main" id="{6D970A84-3402-4751-9E5B-EBD970FC6922}"/>
              </a:ext>
            </a:extLst>
          </p:cNvPr>
          <p:cNvSpPr>
            <a:spLocks noGrp="1"/>
          </p:cNvSpPr>
          <p:nvPr>
            <p:ph idx="1"/>
          </p:nvPr>
        </p:nvSpPr>
        <p:spPr/>
        <p:txBody>
          <a:bodyPr/>
          <a:lstStyle/>
          <a:p>
            <a:r>
              <a:rPr lang="en-US" dirty="0"/>
              <a:t>Library </a:t>
            </a:r>
            <a:r>
              <a:rPr lang="en-US" dirty="0" err="1"/>
              <a:t>Libqutrub</a:t>
            </a:r>
            <a:r>
              <a:rPr lang="en-US" dirty="0"/>
              <a:t> was used to conjugate the Arabic verbs in all the different tenses by specifying the lemma of the verb. </a:t>
            </a:r>
          </a:p>
        </p:txBody>
      </p:sp>
      <p:pic>
        <p:nvPicPr>
          <p:cNvPr id="5" name="Picture 4" descr="A picture containing table&#10;&#10;Description automatically generated">
            <a:extLst>
              <a:ext uri="{FF2B5EF4-FFF2-40B4-BE49-F238E27FC236}">
                <a16:creationId xmlns:a16="http://schemas.microsoft.com/office/drawing/2014/main" id="{26DABE1F-C3E0-49D0-8C92-8E0A7FC3F357}"/>
              </a:ext>
            </a:extLst>
          </p:cNvPr>
          <p:cNvPicPr>
            <a:picLocks noChangeAspect="1"/>
          </p:cNvPicPr>
          <p:nvPr/>
        </p:nvPicPr>
        <p:blipFill>
          <a:blip r:embed="rId2"/>
          <a:stretch>
            <a:fillRect/>
          </a:stretch>
        </p:blipFill>
        <p:spPr>
          <a:xfrm>
            <a:off x="3693239" y="3162299"/>
            <a:ext cx="3748960" cy="3423241"/>
          </a:xfrm>
          <a:prstGeom prst="rect">
            <a:avLst/>
          </a:prstGeom>
        </p:spPr>
      </p:pic>
      <p:sp>
        <p:nvSpPr>
          <p:cNvPr id="6" name="TextBox 5">
            <a:extLst>
              <a:ext uri="{FF2B5EF4-FFF2-40B4-BE49-F238E27FC236}">
                <a16:creationId xmlns:a16="http://schemas.microsoft.com/office/drawing/2014/main" id="{E53FC153-3CF6-4AC5-B059-955AC89D17AE}"/>
              </a:ext>
            </a:extLst>
          </p:cNvPr>
          <p:cNvSpPr txBox="1"/>
          <p:nvPr/>
        </p:nvSpPr>
        <p:spPr>
          <a:xfrm>
            <a:off x="4232274" y="6488668"/>
            <a:ext cx="3209925" cy="369332"/>
          </a:xfrm>
          <a:prstGeom prst="rect">
            <a:avLst/>
          </a:prstGeom>
          <a:noFill/>
        </p:spPr>
        <p:txBody>
          <a:bodyPr wrap="square" rtlCol="0">
            <a:spAutoFit/>
          </a:bodyPr>
          <a:lstStyle/>
          <a:p>
            <a:r>
              <a:rPr lang="en-US" u="sng" dirty="0" err="1"/>
              <a:t>Libqutrub</a:t>
            </a:r>
            <a:r>
              <a:rPr lang="en-US" u="sng" dirty="0"/>
              <a:t> verb conjugation</a:t>
            </a:r>
          </a:p>
        </p:txBody>
      </p:sp>
    </p:spTree>
    <p:extLst>
      <p:ext uri="{BB962C8B-B14F-4D97-AF65-F5344CB8AC3E}">
        <p14:creationId xmlns:p14="http://schemas.microsoft.com/office/powerpoint/2010/main" val="628345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CC95-7912-43A2-AE2D-CF6B280AF0BF}"/>
              </a:ext>
            </a:extLst>
          </p:cNvPr>
          <p:cNvSpPr>
            <a:spLocks noGrp="1"/>
          </p:cNvSpPr>
          <p:nvPr>
            <p:ph type="title"/>
          </p:nvPr>
        </p:nvSpPr>
        <p:spPr/>
        <p:txBody>
          <a:bodyPr/>
          <a:lstStyle/>
          <a:p>
            <a:r>
              <a:rPr lang="en-US" dirty="0"/>
              <a:t>Exercise creation</a:t>
            </a:r>
          </a:p>
        </p:txBody>
      </p:sp>
      <p:sp>
        <p:nvSpPr>
          <p:cNvPr id="3" name="Content Placeholder 2">
            <a:extLst>
              <a:ext uri="{FF2B5EF4-FFF2-40B4-BE49-F238E27FC236}">
                <a16:creationId xmlns:a16="http://schemas.microsoft.com/office/drawing/2014/main" id="{401FD450-8FFB-4806-8054-7B58610AA78E}"/>
              </a:ext>
            </a:extLst>
          </p:cNvPr>
          <p:cNvSpPr>
            <a:spLocks noGrp="1"/>
          </p:cNvSpPr>
          <p:nvPr>
            <p:ph idx="1"/>
          </p:nvPr>
        </p:nvSpPr>
        <p:spPr/>
        <p:txBody>
          <a:bodyPr/>
          <a:lstStyle/>
          <a:p>
            <a:r>
              <a:rPr lang="en-US" dirty="0"/>
              <a:t>To create the exercises, we specified the type of exercise such as:</a:t>
            </a:r>
          </a:p>
          <a:p>
            <a:pPr lvl="1"/>
            <a:r>
              <a:rPr lang="en-US" dirty="0"/>
              <a:t>Vocabulary</a:t>
            </a:r>
          </a:p>
          <a:p>
            <a:pPr lvl="1"/>
            <a:r>
              <a:rPr lang="en-US" dirty="0"/>
              <a:t>Grammar</a:t>
            </a:r>
          </a:p>
          <a:p>
            <a:pPr marL="0" indent="0">
              <a:buNone/>
            </a:pPr>
            <a:r>
              <a:rPr lang="en-US" dirty="0"/>
              <a:t>  then we identified the desired word of the sentence on which the exercise to   </a:t>
            </a:r>
          </a:p>
          <a:p>
            <a:pPr marL="0" indent="0">
              <a:buNone/>
            </a:pPr>
            <a:r>
              <a:rPr lang="en-US" dirty="0"/>
              <a:t>  be made.</a:t>
            </a:r>
          </a:p>
        </p:txBody>
      </p:sp>
    </p:spTree>
    <p:extLst>
      <p:ext uri="{BB962C8B-B14F-4D97-AF65-F5344CB8AC3E}">
        <p14:creationId xmlns:p14="http://schemas.microsoft.com/office/powerpoint/2010/main" val="3426668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CC95-7912-43A2-AE2D-CF6B280AF0BF}"/>
              </a:ext>
            </a:extLst>
          </p:cNvPr>
          <p:cNvSpPr>
            <a:spLocks noGrp="1"/>
          </p:cNvSpPr>
          <p:nvPr>
            <p:ph type="title"/>
          </p:nvPr>
        </p:nvSpPr>
        <p:spPr/>
        <p:txBody>
          <a:bodyPr/>
          <a:lstStyle/>
          <a:p>
            <a:r>
              <a:rPr lang="en-US" dirty="0"/>
              <a:t>Exercise creation</a:t>
            </a:r>
          </a:p>
        </p:txBody>
      </p:sp>
      <p:pic>
        <p:nvPicPr>
          <p:cNvPr id="5" name="Picture 4">
            <a:extLst>
              <a:ext uri="{FF2B5EF4-FFF2-40B4-BE49-F238E27FC236}">
                <a16:creationId xmlns:a16="http://schemas.microsoft.com/office/drawing/2014/main" id="{0A3900CD-F0FC-4D88-911A-DE760FCF5EBE}"/>
              </a:ext>
            </a:extLst>
          </p:cNvPr>
          <p:cNvPicPr>
            <a:picLocks noChangeAspect="1"/>
          </p:cNvPicPr>
          <p:nvPr/>
        </p:nvPicPr>
        <p:blipFill>
          <a:blip r:embed="rId2"/>
          <a:stretch>
            <a:fillRect/>
          </a:stretch>
        </p:blipFill>
        <p:spPr>
          <a:xfrm>
            <a:off x="3504691" y="3011773"/>
            <a:ext cx="5182618" cy="1478570"/>
          </a:xfrm>
          <a:prstGeom prst="rect">
            <a:avLst/>
          </a:prstGeom>
        </p:spPr>
      </p:pic>
      <p:sp>
        <p:nvSpPr>
          <p:cNvPr id="6" name="TextBox 5">
            <a:extLst>
              <a:ext uri="{FF2B5EF4-FFF2-40B4-BE49-F238E27FC236}">
                <a16:creationId xmlns:a16="http://schemas.microsoft.com/office/drawing/2014/main" id="{901FB74D-F0F1-41B4-886C-2F5F956644B3}"/>
              </a:ext>
            </a:extLst>
          </p:cNvPr>
          <p:cNvSpPr txBox="1"/>
          <p:nvPr/>
        </p:nvSpPr>
        <p:spPr>
          <a:xfrm>
            <a:off x="4600575" y="4419600"/>
            <a:ext cx="3181350" cy="369332"/>
          </a:xfrm>
          <a:prstGeom prst="rect">
            <a:avLst/>
          </a:prstGeom>
          <a:noFill/>
        </p:spPr>
        <p:txBody>
          <a:bodyPr wrap="square" rtlCol="0">
            <a:spAutoFit/>
          </a:bodyPr>
          <a:lstStyle/>
          <a:p>
            <a:r>
              <a:rPr lang="en-US" u="sng" dirty="0"/>
              <a:t>Arabic verb conjugation exercise </a:t>
            </a:r>
          </a:p>
        </p:txBody>
      </p:sp>
    </p:spTree>
    <p:extLst>
      <p:ext uri="{BB962C8B-B14F-4D97-AF65-F5344CB8AC3E}">
        <p14:creationId xmlns:p14="http://schemas.microsoft.com/office/powerpoint/2010/main" val="95018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5149-5ED1-439D-89E8-9FE719338C7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A3C2EB5-9420-4A00-819B-9AAE298DF172}"/>
              </a:ext>
            </a:extLst>
          </p:cNvPr>
          <p:cNvSpPr>
            <a:spLocks noGrp="1"/>
          </p:cNvSpPr>
          <p:nvPr>
            <p:ph idx="1"/>
          </p:nvPr>
        </p:nvSpPr>
        <p:spPr/>
        <p:txBody>
          <a:bodyPr/>
          <a:lstStyle/>
          <a:p>
            <a:r>
              <a:rPr lang="en-US" dirty="0"/>
              <a:t>Over the past decade, Text Mining and NLP have been very hot topics in the tech field because of they have solved an important problem which is how to get insights from text. In this presentation, we are going to go through the procedure of Text Mining on 50 theses that were conducted in France and identifying the similarities between the theses text. In addition, we will see how we can use sentences to create linguistic exercises using a technique called POS-tagging,</a:t>
            </a:r>
          </a:p>
        </p:txBody>
      </p:sp>
    </p:spTree>
    <p:extLst>
      <p:ext uri="{BB962C8B-B14F-4D97-AF65-F5344CB8AC3E}">
        <p14:creationId xmlns:p14="http://schemas.microsoft.com/office/powerpoint/2010/main" val="2083802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CCAA-168A-4813-A603-E56262F7C797}"/>
              </a:ext>
            </a:extLst>
          </p:cNvPr>
          <p:cNvSpPr>
            <a:spLocks noGrp="1"/>
          </p:cNvSpPr>
          <p:nvPr>
            <p:ph type="title"/>
          </p:nvPr>
        </p:nvSpPr>
        <p:spPr/>
        <p:txBody>
          <a:bodyPr/>
          <a:lstStyle/>
          <a:p>
            <a:r>
              <a:rPr lang="en-US" dirty="0"/>
              <a:t>Exercise Database creation</a:t>
            </a:r>
          </a:p>
        </p:txBody>
      </p:sp>
      <p:sp>
        <p:nvSpPr>
          <p:cNvPr id="3" name="Content Placeholder 2">
            <a:extLst>
              <a:ext uri="{FF2B5EF4-FFF2-40B4-BE49-F238E27FC236}">
                <a16:creationId xmlns:a16="http://schemas.microsoft.com/office/drawing/2014/main" id="{E7EC6F61-3D81-4BCA-927C-0A13E5FF971B}"/>
              </a:ext>
            </a:extLst>
          </p:cNvPr>
          <p:cNvSpPr>
            <a:spLocks noGrp="1"/>
          </p:cNvSpPr>
          <p:nvPr>
            <p:ph idx="1"/>
          </p:nvPr>
        </p:nvSpPr>
        <p:spPr/>
        <p:txBody>
          <a:bodyPr>
            <a:noAutofit/>
          </a:bodyPr>
          <a:lstStyle/>
          <a:p>
            <a:r>
              <a:rPr lang="en-US" sz="1600" dirty="0"/>
              <a:t>A database was  created to save the exercises where each exercise is identified by:</a:t>
            </a:r>
          </a:p>
          <a:p>
            <a:pPr lvl="1"/>
            <a:r>
              <a:rPr lang="en-US" sz="1600" dirty="0"/>
              <a:t>Exercise type (ex: MCQ).</a:t>
            </a:r>
          </a:p>
          <a:p>
            <a:pPr lvl="1"/>
            <a:r>
              <a:rPr lang="en-US" sz="1600" dirty="0"/>
              <a:t>Exercise objective (ex: verb conjugation).</a:t>
            </a:r>
          </a:p>
          <a:p>
            <a:pPr lvl="1"/>
            <a:r>
              <a:rPr lang="en-US" sz="1600" dirty="0"/>
              <a:t>Exercise Focus (ex: gender identification).</a:t>
            </a:r>
          </a:p>
          <a:p>
            <a:pPr lvl="1"/>
            <a:r>
              <a:rPr lang="en-US" sz="1600" dirty="0"/>
              <a:t>Exercise ID.</a:t>
            </a:r>
          </a:p>
          <a:p>
            <a:pPr lvl="1"/>
            <a:r>
              <a:rPr lang="en-US" sz="1600" dirty="0"/>
              <a:t>Exercise format (text or audio).</a:t>
            </a:r>
          </a:p>
          <a:p>
            <a:pPr lvl="1"/>
            <a:r>
              <a:rPr lang="en-US" sz="1600" dirty="0"/>
              <a:t>Sentence: the sentence from which the exercise is created.</a:t>
            </a:r>
          </a:p>
          <a:p>
            <a:pPr lvl="1"/>
            <a:r>
              <a:rPr lang="en-US" sz="1600" dirty="0"/>
              <a:t>Source language: the language of the learner.</a:t>
            </a:r>
          </a:p>
          <a:p>
            <a:pPr lvl="1"/>
            <a:r>
              <a:rPr lang="en-US" sz="1600" dirty="0"/>
              <a:t>Target language: the language that is taught(</a:t>
            </a:r>
            <a:r>
              <a:rPr lang="en-US" sz="1600" dirty="0" err="1"/>
              <a:t>i.e</a:t>
            </a:r>
            <a:r>
              <a:rPr lang="en-US" sz="1600" dirty="0"/>
              <a:t>: Arabic).</a:t>
            </a:r>
          </a:p>
          <a:p>
            <a:pPr lvl="1"/>
            <a:r>
              <a:rPr lang="en-US" sz="1600" dirty="0"/>
              <a:t>Instruction: instruction to identify the exercise for the user.</a:t>
            </a:r>
          </a:p>
          <a:p>
            <a:pPr lvl="1"/>
            <a:r>
              <a:rPr lang="en-US" sz="1600" dirty="0"/>
              <a:t>Right answer.</a:t>
            </a:r>
          </a:p>
          <a:p>
            <a:pPr lvl="1"/>
            <a:r>
              <a:rPr lang="en-US" sz="1600" dirty="0"/>
              <a:t>The 3 distractors (wrong answers).</a:t>
            </a:r>
          </a:p>
        </p:txBody>
      </p:sp>
    </p:spTree>
    <p:extLst>
      <p:ext uri="{BB962C8B-B14F-4D97-AF65-F5344CB8AC3E}">
        <p14:creationId xmlns:p14="http://schemas.microsoft.com/office/powerpoint/2010/main" val="7809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3735-705F-48A9-AD5F-D2E4BEB7C10E}"/>
              </a:ext>
            </a:extLst>
          </p:cNvPr>
          <p:cNvSpPr>
            <a:spLocks noGrp="1"/>
          </p:cNvSpPr>
          <p:nvPr>
            <p:ph type="title"/>
          </p:nvPr>
        </p:nvSpPr>
        <p:spPr>
          <a:xfrm>
            <a:off x="1143001" y="2689715"/>
            <a:ext cx="9905998" cy="1478570"/>
          </a:xfrm>
        </p:spPr>
        <p:txBody>
          <a:bodyPr>
            <a:normAutofit/>
          </a:bodyPr>
          <a:lstStyle/>
          <a:p>
            <a:pPr algn="ctr"/>
            <a:r>
              <a:rPr lang="en-US" sz="4400" dirty="0"/>
              <a:t>Text Mining and doctoral dissertations</a:t>
            </a:r>
          </a:p>
        </p:txBody>
      </p:sp>
    </p:spTree>
    <p:extLst>
      <p:ext uri="{BB962C8B-B14F-4D97-AF65-F5344CB8AC3E}">
        <p14:creationId xmlns:p14="http://schemas.microsoft.com/office/powerpoint/2010/main" val="315126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65DDACB-EE02-4134-AF0E-F79F59256CB0}"/>
              </a:ext>
            </a:extLst>
          </p:cNvPr>
          <p:cNvSpPr>
            <a:spLocks noGrp="1"/>
          </p:cNvSpPr>
          <p:nvPr>
            <p:ph type="title"/>
          </p:nvPr>
        </p:nvSpPr>
        <p:spPr>
          <a:xfrm>
            <a:off x="1141413" y="618518"/>
            <a:ext cx="9905998" cy="1478570"/>
          </a:xfrm>
        </p:spPr>
        <p:txBody>
          <a:bodyPr/>
          <a:lstStyle/>
          <a:p>
            <a:r>
              <a:rPr lang="en-US" dirty="0"/>
              <a:t>Web Scraping the Theses pdf files and TXT conversion</a:t>
            </a:r>
          </a:p>
        </p:txBody>
      </p:sp>
      <p:sp>
        <p:nvSpPr>
          <p:cNvPr id="11" name="Content Placeholder 2">
            <a:extLst>
              <a:ext uri="{FF2B5EF4-FFF2-40B4-BE49-F238E27FC236}">
                <a16:creationId xmlns:a16="http://schemas.microsoft.com/office/drawing/2014/main" id="{2B95917F-6C82-4100-B963-2114FBEA9325}"/>
              </a:ext>
            </a:extLst>
          </p:cNvPr>
          <p:cNvSpPr>
            <a:spLocks noGrp="1"/>
          </p:cNvSpPr>
          <p:nvPr>
            <p:ph idx="1"/>
          </p:nvPr>
        </p:nvSpPr>
        <p:spPr>
          <a:xfrm>
            <a:off x="1141412" y="2249487"/>
            <a:ext cx="9905999" cy="3541714"/>
          </a:xfrm>
        </p:spPr>
        <p:txBody>
          <a:bodyPr/>
          <a:lstStyle/>
          <a:p>
            <a:r>
              <a:rPr lang="en-US" dirty="0"/>
              <a:t>Web scraper was built using the libraries:</a:t>
            </a:r>
          </a:p>
          <a:p>
            <a:pPr lvl="1"/>
            <a:r>
              <a:rPr lang="en-US" dirty="0"/>
              <a:t>requests</a:t>
            </a:r>
          </a:p>
          <a:p>
            <a:pPr lvl="1"/>
            <a:r>
              <a:rPr lang="en-US" dirty="0"/>
              <a:t>Beautiful Soup</a:t>
            </a:r>
          </a:p>
          <a:p>
            <a:r>
              <a:rPr lang="en-US" dirty="0"/>
              <a:t>50 theses PDF files were scraped.</a:t>
            </a:r>
          </a:p>
          <a:p>
            <a:r>
              <a:rPr lang="en-US" dirty="0"/>
              <a:t>The theses PDF files were converted to TXT files using the library </a:t>
            </a:r>
            <a:r>
              <a:rPr lang="en-US" dirty="0" err="1"/>
              <a:t>pdftotext</a:t>
            </a:r>
            <a:endParaRPr lang="en-US" dirty="0"/>
          </a:p>
          <a:p>
            <a:endParaRPr lang="en-US" dirty="0"/>
          </a:p>
          <a:p>
            <a:pPr lvl="1"/>
            <a:endParaRPr lang="en-US" dirty="0"/>
          </a:p>
          <a:p>
            <a:pPr lvl="1"/>
            <a:endParaRPr lang="en-US" dirty="0"/>
          </a:p>
        </p:txBody>
      </p:sp>
      <p:sp>
        <p:nvSpPr>
          <p:cNvPr id="12" name="Content Placeholder 2">
            <a:extLst>
              <a:ext uri="{FF2B5EF4-FFF2-40B4-BE49-F238E27FC236}">
                <a16:creationId xmlns:a16="http://schemas.microsoft.com/office/drawing/2014/main" id="{26A33279-DC83-4137-B537-E24020129A23}"/>
              </a:ext>
            </a:extLst>
          </p:cNvPr>
          <p:cNvSpPr txBox="1">
            <a:spLocks/>
          </p:cNvSpPr>
          <p:nvPr/>
        </p:nvSpPr>
        <p:spPr>
          <a:xfrm>
            <a:off x="1293812" y="4987635"/>
            <a:ext cx="9905999" cy="9559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23646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928D-5287-4116-84E0-BBD8C48087A2}"/>
              </a:ext>
            </a:extLst>
          </p:cNvPr>
          <p:cNvSpPr>
            <a:spLocks noGrp="1"/>
          </p:cNvSpPr>
          <p:nvPr>
            <p:ph type="title"/>
          </p:nvPr>
        </p:nvSpPr>
        <p:spPr/>
        <p:txBody>
          <a:bodyPr/>
          <a:lstStyle/>
          <a:p>
            <a:r>
              <a:rPr lang="en-US" dirty="0"/>
              <a:t>Theses language detection</a:t>
            </a:r>
          </a:p>
        </p:txBody>
      </p:sp>
      <p:pic>
        <p:nvPicPr>
          <p:cNvPr id="4" name="Content Placeholder 8" descr="Text&#10;&#10;Description automatically generated with medium confidence">
            <a:extLst>
              <a:ext uri="{FF2B5EF4-FFF2-40B4-BE49-F238E27FC236}">
                <a16:creationId xmlns:a16="http://schemas.microsoft.com/office/drawing/2014/main" id="{2A52CBC5-3DCD-4F28-8DDE-A2016D6C3BD7}"/>
              </a:ext>
            </a:extLst>
          </p:cNvPr>
          <p:cNvPicPr>
            <a:picLocks noGrp="1" noChangeAspect="1"/>
          </p:cNvPicPr>
          <p:nvPr>
            <p:ph idx="1"/>
          </p:nvPr>
        </p:nvPicPr>
        <p:blipFill>
          <a:blip r:embed="rId2"/>
          <a:stretch>
            <a:fillRect/>
          </a:stretch>
        </p:blipFill>
        <p:spPr>
          <a:xfrm>
            <a:off x="3251078" y="4533736"/>
            <a:ext cx="5686666" cy="1930336"/>
          </a:xfrm>
        </p:spPr>
      </p:pic>
      <p:sp>
        <p:nvSpPr>
          <p:cNvPr id="5" name="Content Placeholder 2">
            <a:extLst>
              <a:ext uri="{FF2B5EF4-FFF2-40B4-BE49-F238E27FC236}">
                <a16:creationId xmlns:a16="http://schemas.microsoft.com/office/drawing/2014/main" id="{820AC7B4-07A1-429B-95E8-3ED0D9DD3ADF}"/>
              </a:ext>
            </a:extLst>
          </p:cNvPr>
          <p:cNvSpPr txBox="1">
            <a:spLocks/>
          </p:cNvSpPr>
          <p:nvPr/>
        </p:nvSpPr>
        <p:spPr>
          <a:xfrm>
            <a:off x="1141412" y="22494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NLTK library was used to identify the languages of the theses using stop words. </a:t>
            </a:r>
          </a:p>
          <a:p>
            <a:r>
              <a:rPr lang="en-US" dirty="0"/>
              <a:t>We got that the 50 theses consisted of theses of 4 different languages: English, French, Romanian, and Portuguese</a:t>
            </a:r>
          </a:p>
          <a:p>
            <a:pPr lvl="1"/>
            <a:endParaRPr lang="en-US" dirty="0"/>
          </a:p>
        </p:txBody>
      </p:sp>
      <p:sp>
        <p:nvSpPr>
          <p:cNvPr id="6" name="TextBox 5">
            <a:extLst>
              <a:ext uri="{FF2B5EF4-FFF2-40B4-BE49-F238E27FC236}">
                <a16:creationId xmlns:a16="http://schemas.microsoft.com/office/drawing/2014/main" id="{8943566B-21A7-4EBC-B944-6E643F2B804D}"/>
              </a:ext>
            </a:extLst>
          </p:cNvPr>
          <p:cNvSpPr txBox="1"/>
          <p:nvPr/>
        </p:nvSpPr>
        <p:spPr>
          <a:xfrm>
            <a:off x="4227198" y="6390181"/>
            <a:ext cx="4710546" cy="307777"/>
          </a:xfrm>
          <a:prstGeom prst="rect">
            <a:avLst/>
          </a:prstGeom>
          <a:noFill/>
        </p:spPr>
        <p:txBody>
          <a:bodyPr wrap="square" rtlCol="0">
            <a:spAutoFit/>
          </a:bodyPr>
          <a:lstStyle/>
          <a:p>
            <a:r>
              <a:rPr lang="en-US" sz="1400" u="sng"/>
              <a:t>Sample of language detection output for theses</a:t>
            </a:r>
            <a:endParaRPr lang="en-US" sz="1400" u="sng" dirty="0"/>
          </a:p>
        </p:txBody>
      </p:sp>
    </p:spTree>
    <p:extLst>
      <p:ext uri="{BB962C8B-B14F-4D97-AF65-F5344CB8AC3E}">
        <p14:creationId xmlns:p14="http://schemas.microsoft.com/office/powerpoint/2010/main" val="321441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15F5-3732-4695-88D4-1F1C8CEC3C1A}"/>
              </a:ext>
            </a:extLst>
          </p:cNvPr>
          <p:cNvSpPr>
            <a:spLocks noGrp="1"/>
          </p:cNvSpPr>
          <p:nvPr>
            <p:ph type="title"/>
          </p:nvPr>
        </p:nvSpPr>
        <p:spPr/>
        <p:txBody>
          <a:bodyPr/>
          <a:lstStyle/>
          <a:p>
            <a:r>
              <a:rPr lang="en-US" dirty="0"/>
              <a:t>term frequency–inverse document frequency (TF-IDF)</a:t>
            </a:r>
          </a:p>
        </p:txBody>
      </p:sp>
      <p:sp>
        <p:nvSpPr>
          <p:cNvPr id="15" name="Content Placeholder 2">
            <a:extLst>
              <a:ext uri="{FF2B5EF4-FFF2-40B4-BE49-F238E27FC236}">
                <a16:creationId xmlns:a16="http://schemas.microsoft.com/office/drawing/2014/main" id="{7D5C1C61-439B-4B3B-871B-85A7DFA51DC0}"/>
              </a:ext>
            </a:extLst>
          </p:cNvPr>
          <p:cNvSpPr txBox="1">
            <a:spLocks/>
          </p:cNvSpPr>
          <p:nvPr/>
        </p:nvSpPr>
        <p:spPr>
          <a:xfrm>
            <a:off x="1141412" y="2249486"/>
            <a:ext cx="10247024" cy="42436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TF-IDF is a method used in identifying the importance of a document in a set of documents or a corpus.</a:t>
            </a:r>
          </a:p>
          <a:p>
            <a:r>
              <a:rPr lang="en-US" dirty="0"/>
              <a:t>Its major advantage is that it quantifies words and documents using vectorization, so we can perform multiple tasks such as finding the relevant documents, ranking, and clustering.</a:t>
            </a:r>
          </a:p>
          <a:p>
            <a:r>
              <a:rPr lang="en-US" dirty="0"/>
              <a:t>TF-IDF = Term Frequency (TF) * Inverse Document Frequency (IDF) where Term Frequency is the frequency of a word in a document and the Document frequency is the frequency of documents having a specific term.</a:t>
            </a:r>
          </a:p>
          <a:p>
            <a:endParaRPr lang="en-US" dirty="0"/>
          </a:p>
        </p:txBody>
      </p:sp>
    </p:spTree>
    <p:extLst>
      <p:ext uri="{BB962C8B-B14F-4D97-AF65-F5344CB8AC3E}">
        <p14:creationId xmlns:p14="http://schemas.microsoft.com/office/powerpoint/2010/main" val="350622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15F5-3732-4695-88D4-1F1C8CEC3C1A}"/>
              </a:ext>
            </a:extLst>
          </p:cNvPr>
          <p:cNvSpPr>
            <a:spLocks noGrp="1"/>
          </p:cNvSpPr>
          <p:nvPr>
            <p:ph type="title"/>
          </p:nvPr>
        </p:nvSpPr>
        <p:spPr/>
        <p:txBody>
          <a:bodyPr/>
          <a:lstStyle/>
          <a:p>
            <a:r>
              <a:rPr lang="en-US" dirty="0"/>
              <a:t>term frequency–inverse document frequency (TF-IDF)</a:t>
            </a:r>
          </a:p>
        </p:txBody>
      </p:sp>
      <p:sp>
        <p:nvSpPr>
          <p:cNvPr id="15" name="Content Placeholder 2">
            <a:extLst>
              <a:ext uri="{FF2B5EF4-FFF2-40B4-BE49-F238E27FC236}">
                <a16:creationId xmlns:a16="http://schemas.microsoft.com/office/drawing/2014/main" id="{7D5C1C61-439B-4B3B-871B-85A7DFA51DC0}"/>
              </a:ext>
            </a:extLst>
          </p:cNvPr>
          <p:cNvSpPr txBox="1">
            <a:spLocks/>
          </p:cNvSpPr>
          <p:nvPr/>
        </p:nvSpPr>
        <p:spPr>
          <a:xfrm>
            <a:off x="1141412" y="22494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TF-IDF was performed on the 50 TXT files using scikit-</a:t>
            </a:r>
            <a:r>
              <a:rPr lang="en-US" dirty="0" err="1"/>
              <a:t>learn’s</a:t>
            </a:r>
            <a:r>
              <a:rPr lang="en-US" dirty="0"/>
              <a:t> </a:t>
            </a:r>
            <a:r>
              <a:rPr lang="en-US" dirty="0" err="1"/>
              <a:t>TfidfVectorizer</a:t>
            </a:r>
            <a:r>
              <a:rPr lang="en-US" dirty="0"/>
              <a:t>.</a:t>
            </a:r>
          </a:p>
          <a:p>
            <a:r>
              <a:rPr lang="en-US" dirty="0"/>
              <a:t>We chose the highest 5 words in TF-IDF of each document.</a:t>
            </a:r>
          </a:p>
          <a:p>
            <a:r>
              <a:rPr lang="en-US" dirty="0"/>
              <a:t>We can see from the table below that the document tel-01689242 is mainly concerned about libraries through the TF-IDF of the 5 words of the highest TF-IDF from the document.</a:t>
            </a:r>
          </a:p>
          <a:p>
            <a:pPr lvl="1"/>
            <a:endParaRPr lang="en-US" dirty="0"/>
          </a:p>
          <a:p>
            <a:pPr lvl="1"/>
            <a:endParaRPr lang="en-US" dirty="0"/>
          </a:p>
        </p:txBody>
      </p:sp>
    </p:spTree>
    <p:extLst>
      <p:ext uri="{BB962C8B-B14F-4D97-AF65-F5344CB8AC3E}">
        <p14:creationId xmlns:p14="http://schemas.microsoft.com/office/powerpoint/2010/main" val="392331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15F5-3732-4695-88D4-1F1C8CEC3C1A}"/>
              </a:ext>
            </a:extLst>
          </p:cNvPr>
          <p:cNvSpPr>
            <a:spLocks noGrp="1"/>
          </p:cNvSpPr>
          <p:nvPr>
            <p:ph type="title"/>
          </p:nvPr>
        </p:nvSpPr>
        <p:spPr/>
        <p:txBody>
          <a:bodyPr/>
          <a:lstStyle/>
          <a:p>
            <a:r>
              <a:rPr lang="en-US" dirty="0"/>
              <a:t>term frequency–inverse document frequency (TF-IDF)</a:t>
            </a:r>
          </a:p>
        </p:txBody>
      </p:sp>
      <p:pic>
        <p:nvPicPr>
          <p:cNvPr id="8" name="Picture 7" descr="Table&#10;&#10;Description automatically generated">
            <a:extLst>
              <a:ext uri="{FF2B5EF4-FFF2-40B4-BE49-F238E27FC236}">
                <a16:creationId xmlns:a16="http://schemas.microsoft.com/office/drawing/2014/main" id="{1BD00471-629F-438C-847C-9EBAC53EA643}"/>
              </a:ext>
            </a:extLst>
          </p:cNvPr>
          <p:cNvPicPr>
            <a:picLocks noChangeAspect="1"/>
          </p:cNvPicPr>
          <p:nvPr/>
        </p:nvPicPr>
        <p:blipFill>
          <a:blip r:embed="rId2"/>
          <a:stretch>
            <a:fillRect/>
          </a:stretch>
        </p:blipFill>
        <p:spPr>
          <a:xfrm>
            <a:off x="2484241" y="3737811"/>
            <a:ext cx="6632931" cy="2681702"/>
          </a:xfrm>
          <a:prstGeom prst="rect">
            <a:avLst/>
          </a:prstGeom>
        </p:spPr>
      </p:pic>
      <p:sp>
        <p:nvSpPr>
          <p:cNvPr id="9" name="TextBox 8">
            <a:extLst>
              <a:ext uri="{FF2B5EF4-FFF2-40B4-BE49-F238E27FC236}">
                <a16:creationId xmlns:a16="http://schemas.microsoft.com/office/drawing/2014/main" id="{860595B0-B68B-447A-A3D7-B59FC55D3348}"/>
              </a:ext>
            </a:extLst>
          </p:cNvPr>
          <p:cNvSpPr txBox="1"/>
          <p:nvPr/>
        </p:nvSpPr>
        <p:spPr>
          <a:xfrm>
            <a:off x="3803794" y="6419513"/>
            <a:ext cx="4581236" cy="307777"/>
          </a:xfrm>
          <a:prstGeom prst="rect">
            <a:avLst/>
          </a:prstGeom>
          <a:noFill/>
        </p:spPr>
        <p:txBody>
          <a:bodyPr wrap="square" rtlCol="0">
            <a:spAutoFit/>
          </a:bodyPr>
          <a:lstStyle/>
          <a:p>
            <a:r>
              <a:rPr lang="en-US" sz="1400" u="sng" dirty="0"/>
              <a:t>Top 5 ranked words by high TF-IDF for each document</a:t>
            </a:r>
          </a:p>
        </p:txBody>
      </p:sp>
      <p:pic>
        <p:nvPicPr>
          <p:cNvPr id="16" name="Content Placeholder 12" descr="Text&#10;&#10;Description automatically generated">
            <a:extLst>
              <a:ext uri="{FF2B5EF4-FFF2-40B4-BE49-F238E27FC236}">
                <a16:creationId xmlns:a16="http://schemas.microsoft.com/office/drawing/2014/main" id="{289AF92F-A8C3-455D-A682-931F12E51068}"/>
              </a:ext>
            </a:extLst>
          </p:cNvPr>
          <p:cNvPicPr>
            <a:picLocks noGrp="1" noChangeAspect="1"/>
          </p:cNvPicPr>
          <p:nvPr>
            <p:ph idx="1"/>
          </p:nvPr>
        </p:nvPicPr>
        <p:blipFill>
          <a:blip r:embed="rId3"/>
          <a:stretch>
            <a:fillRect/>
          </a:stretch>
        </p:blipFill>
        <p:spPr>
          <a:xfrm>
            <a:off x="2462774" y="1913603"/>
            <a:ext cx="6654398" cy="1580419"/>
          </a:xfrm>
        </p:spPr>
      </p:pic>
      <p:sp>
        <p:nvSpPr>
          <p:cNvPr id="17" name="TextBox 16">
            <a:extLst>
              <a:ext uri="{FF2B5EF4-FFF2-40B4-BE49-F238E27FC236}">
                <a16:creationId xmlns:a16="http://schemas.microsoft.com/office/drawing/2014/main" id="{CE2CF177-5B1A-4868-AD90-146F7200E351}"/>
              </a:ext>
            </a:extLst>
          </p:cNvPr>
          <p:cNvSpPr txBox="1"/>
          <p:nvPr/>
        </p:nvSpPr>
        <p:spPr>
          <a:xfrm>
            <a:off x="3722615" y="3422323"/>
            <a:ext cx="3565236" cy="338554"/>
          </a:xfrm>
          <a:prstGeom prst="rect">
            <a:avLst/>
          </a:prstGeom>
          <a:noFill/>
        </p:spPr>
        <p:txBody>
          <a:bodyPr wrap="square" rtlCol="0">
            <a:spAutoFit/>
          </a:bodyPr>
          <a:lstStyle/>
          <a:p>
            <a:r>
              <a:rPr lang="en-US" sz="1600" u="sng" dirty="0"/>
              <a:t>Tel-01689242 document output of TF-IDF</a:t>
            </a:r>
          </a:p>
        </p:txBody>
      </p:sp>
    </p:spTree>
    <p:extLst>
      <p:ext uri="{BB962C8B-B14F-4D97-AF65-F5344CB8AC3E}">
        <p14:creationId xmlns:p14="http://schemas.microsoft.com/office/powerpoint/2010/main" val="249435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1B5-315F-4704-AD57-74943F99109D}"/>
              </a:ext>
            </a:extLst>
          </p:cNvPr>
          <p:cNvSpPr>
            <a:spLocks noGrp="1"/>
          </p:cNvSpPr>
          <p:nvPr>
            <p:ph type="title"/>
          </p:nvPr>
        </p:nvSpPr>
        <p:spPr/>
        <p:txBody>
          <a:bodyPr/>
          <a:lstStyle/>
          <a:p>
            <a:r>
              <a:rPr lang="en-US" dirty="0"/>
              <a:t>Bigram</a:t>
            </a:r>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93BFD0E8-B4C6-4AB2-9F64-C13A3038BD73}"/>
              </a:ext>
            </a:extLst>
          </p:cNvPr>
          <p:cNvPicPr>
            <a:picLocks noGrp="1" noChangeAspect="1"/>
          </p:cNvPicPr>
          <p:nvPr>
            <p:ph idx="1"/>
          </p:nvPr>
        </p:nvPicPr>
        <p:blipFill rotWithShape="1">
          <a:blip r:embed="rId2"/>
          <a:srcRect t="-1" b="1802"/>
          <a:stretch/>
        </p:blipFill>
        <p:spPr>
          <a:xfrm>
            <a:off x="4283240" y="4253133"/>
            <a:ext cx="4161955" cy="2352203"/>
          </a:xfrm>
        </p:spPr>
      </p:pic>
      <p:sp>
        <p:nvSpPr>
          <p:cNvPr id="6" name="Content Placeholder 2">
            <a:extLst>
              <a:ext uri="{FF2B5EF4-FFF2-40B4-BE49-F238E27FC236}">
                <a16:creationId xmlns:a16="http://schemas.microsoft.com/office/drawing/2014/main" id="{C82D8390-7D59-4792-BBC7-7A1B258B3857}"/>
              </a:ext>
            </a:extLst>
          </p:cNvPr>
          <p:cNvSpPr txBox="1">
            <a:spLocks/>
          </p:cNvSpPr>
          <p:nvPr/>
        </p:nvSpPr>
        <p:spPr>
          <a:xfrm>
            <a:off x="1141412" y="22494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We used </a:t>
            </a:r>
            <a:r>
              <a:rPr lang="en-US" dirty="0" err="1"/>
              <a:t>sklearn’s</a:t>
            </a:r>
            <a:r>
              <a:rPr lang="en-US" dirty="0"/>
              <a:t> </a:t>
            </a:r>
            <a:r>
              <a:rPr lang="en-US" dirty="0" err="1"/>
              <a:t>TfidfVectorizer</a:t>
            </a:r>
            <a:r>
              <a:rPr lang="en-US" dirty="0"/>
              <a:t> to get the bigrams (two-word sequence of words) across the documents.</a:t>
            </a:r>
          </a:p>
          <a:p>
            <a:r>
              <a:rPr lang="en-US" dirty="0"/>
              <a:t>We found, on average, higher TF-IDF values for the bigrams than unigrams.</a:t>
            </a:r>
          </a:p>
        </p:txBody>
      </p:sp>
      <p:sp>
        <p:nvSpPr>
          <p:cNvPr id="9" name="TextBox 8">
            <a:extLst>
              <a:ext uri="{FF2B5EF4-FFF2-40B4-BE49-F238E27FC236}">
                <a16:creationId xmlns:a16="http://schemas.microsoft.com/office/drawing/2014/main" id="{6DBF3215-F178-4C2E-A0A0-3E1D0D02A678}"/>
              </a:ext>
            </a:extLst>
          </p:cNvPr>
          <p:cNvSpPr txBox="1"/>
          <p:nvPr/>
        </p:nvSpPr>
        <p:spPr>
          <a:xfrm>
            <a:off x="4414982" y="6530109"/>
            <a:ext cx="5061527" cy="523220"/>
          </a:xfrm>
          <a:prstGeom prst="rect">
            <a:avLst/>
          </a:prstGeom>
          <a:noFill/>
        </p:spPr>
        <p:txBody>
          <a:bodyPr wrap="square" rtlCol="0">
            <a:spAutoFit/>
          </a:bodyPr>
          <a:lstStyle/>
          <a:p>
            <a:r>
              <a:rPr lang="en-US" sz="1400" u="sng" dirty="0"/>
              <a:t>Tel-01689242 document output of bigrams TF-IDF</a:t>
            </a:r>
          </a:p>
          <a:p>
            <a:endParaRPr lang="en-US" sz="1400" dirty="0"/>
          </a:p>
        </p:txBody>
      </p:sp>
    </p:spTree>
    <p:extLst>
      <p:ext uri="{BB962C8B-B14F-4D97-AF65-F5344CB8AC3E}">
        <p14:creationId xmlns:p14="http://schemas.microsoft.com/office/powerpoint/2010/main" val="1178996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0EBBD682EF0CC488D8411DCAA9B7310" ma:contentTypeVersion="11" ma:contentTypeDescription="Create a new document." ma:contentTypeScope="" ma:versionID="f39ae366cef398a66108d3e28a0ab3e6">
  <xsd:schema xmlns:xsd="http://www.w3.org/2001/XMLSchema" xmlns:xs="http://www.w3.org/2001/XMLSchema" xmlns:p="http://schemas.microsoft.com/office/2006/metadata/properties" xmlns:ns2="b402240c-d670-4789-a9cf-fe161fe2ca47" targetNamespace="http://schemas.microsoft.com/office/2006/metadata/properties" ma:root="true" ma:fieldsID="79e6e3a1a18a81b14fba3320241c3f75" ns2:_="">
    <xsd:import namespace="b402240c-d670-4789-a9cf-fe161fe2ca47"/>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02240c-d670-4789-a9cf-fe161fe2ca4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b402240c-d670-4789-a9cf-fe161fe2ca47" xsi:nil="true"/>
    <ReferenceId xmlns="b402240c-d670-4789-a9cf-fe161fe2ca47"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D3B193B3-E744-40F6-AC11-2FB5E421A32E}"/>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303</TotalTime>
  <Words>849</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Rockwell</vt:lpstr>
      <vt:lpstr>Tahoma</vt:lpstr>
      <vt:lpstr>Tw Cen MT</vt:lpstr>
      <vt:lpstr>Circuit</vt:lpstr>
      <vt:lpstr>NLP and Text mining</vt:lpstr>
      <vt:lpstr>Introduction</vt:lpstr>
      <vt:lpstr>Text Mining and doctoral dissertations</vt:lpstr>
      <vt:lpstr>Web Scraping the Theses pdf files and TXT conversion</vt:lpstr>
      <vt:lpstr>Theses language detection</vt:lpstr>
      <vt:lpstr>term frequency–inverse document frequency (TF-IDF)</vt:lpstr>
      <vt:lpstr>term frequency–inverse document frequency (TF-IDF)</vt:lpstr>
      <vt:lpstr>term frequency–inverse document frequency (TF-IDF)</vt:lpstr>
      <vt:lpstr>Bigram</vt:lpstr>
      <vt:lpstr>Trigram</vt:lpstr>
      <vt:lpstr>Cosine similarity</vt:lpstr>
      <vt:lpstr>Cosine Similarity Matrix</vt:lpstr>
      <vt:lpstr>Cosine similarity</vt:lpstr>
      <vt:lpstr>POS-tagging and exercise generation</vt:lpstr>
      <vt:lpstr>Methods</vt:lpstr>
      <vt:lpstr>Pos-tagging</vt:lpstr>
      <vt:lpstr>Verb conjugation </vt:lpstr>
      <vt:lpstr>Exercise creation</vt:lpstr>
      <vt:lpstr>Exercise creation</vt:lpstr>
      <vt:lpstr>Exercise Database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and Text mining</dc:title>
  <dc:creator>Amr</dc:creator>
  <cp:lastModifiedBy>Amr</cp:lastModifiedBy>
  <cp:revision>6</cp:revision>
  <dcterms:created xsi:type="dcterms:W3CDTF">2021-12-09T21:54:01Z</dcterms:created>
  <dcterms:modified xsi:type="dcterms:W3CDTF">2021-12-10T02:57:43Z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0x01010050EBBD682EF0CC488D8411DCAA9B7310</vt:lpwstr>
  </property>
</Properties>
</file>