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0295" autoAdjust="0"/>
  </p:normalViewPr>
  <p:slideViewPr>
    <p:cSldViewPr snapToGrid="0">
      <p:cViewPr varScale="1">
        <p:scale>
          <a:sx n="58" d="100"/>
          <a:sy n="58" d="100"/>
        </p:scale>
        <p:origin x="4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EC7817-8A19-4AF3-99D2-B44C629AAD5A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CE1071-8163-4C66-841E-60655E710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8732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CE1071-8163-4C66-841E-60655E710BC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4444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CE1071-8163-4C66-841E-60655E710BC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6014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CE1071-8163-4C66-841E-60655E710BC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6356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CE1071-8163-4C66-841E-60655E710BC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215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CE1071-8163-4C66-841E-60655E710BC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7445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CE1071-8163-4C66-841E-60655E710BC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4042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CE1071-8163-4C66-841E-60655E710BC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2705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CE1071-8163-4C66-841E-60655E710BC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4024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CE1071-8163-4C66-841E-60655E710BC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4536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CE1071-8163-4C66-841E-60655E710BC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9564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CE1071-8163-4C66-841E-60655E710BC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673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CF11E-04E9-48BF-8F2C-C0982BD2E8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6DFF9A-D38E-4A16-BAA3-1A59705FED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55D898-53F9-4D15-80D4-4FD10A06C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BC5B4-BDF6-4CB7-B93D-96BD077D81E9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EFBA00-C659-48B1-B9AC-454890877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7C26FD-E405-4F98-9EB0-7E39B0A18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72D21-2E22-49E2-BE97-32C507B50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794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C2D4A-0AAE-4589-9E41-A71728D9A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45124F-000B-4705-8C55-11F1CBD99C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D3444D-7D23-407D-8855-9699E3C7E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BC5B4-BDF6-4CB7-B93D-96BD077D81E9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1B216A-5190-4C2C-955E-A871284C5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51053C-B3EC-43A5-9806-3993F10B7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72D21-2E22-49E2-BE97-32C507B50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713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D82138-E0D8-4365-9886-D4DAD90638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AB9272-4E81-40EF-A045-EE67EA2551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78A581-7303-436C-87AD-954B04D7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BC5B4-BDF6-4CB7-B93D-96BD077D81E9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7C43E0-DDB3-4321-84BD-B31D2EFA5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760316-DB19-42EF-82AC-D74C3E30E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72D21-2E22-49E2-BE97-32C507B50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351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4022C-2B78-4A9C-A716-C5E5B0EA9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5F536B-734D-4456-8569-71E7CC96FB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46D067-17B8-4D15-A202-F8AF7066A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BC5B4-BDF6-4CB7-B93D-96BD077D81E9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283861-0FEF-4C29-9432-538E7EAFF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23A6D8-3C51-41BA-8B87-BF5DB5673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72D21-2E22-49E2-BE97-32C507B50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659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5E60B-5508-4724-B015-EA375EF92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6A7BE0-A28F-477A-A978-321F62F0BA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F423F0-17DA-4755-8194-F59E6FCC6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BC5B4-BDF6-4CB7-B93D-96BD077D81E9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6E9574-99D4-45E8-A0AC-0E525BD78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6763FB-4AB1-428E-836D-11628E64D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72D21-2E22-49E2-BE97-32C507B50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474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7B6DB-BC52-476C-BD1A-FE4B31F49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2848A9-F40E-4A01-9529-49BFD15927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69E0ED-C666-45FC-89D6-0AAB5ABA8D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6DD092-1A33-4315-9FE7-F52A615DA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BC5B4-BDF6-4CB7-B93D-96BD077D81E9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43BFAF-EEB3-4366-86BB-FDB7FF02D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80C55E-6A5C-4165-81CE-11709D312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72D21-2E22-49E2-BE97-32C507B50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232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EA158-58BF-47B0-B022-5C5E77340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4E287A-B545-4D48-82F3-1F2E67E238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3E983C-584E-4F23-ABD9-2EF4EBD630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1871A0-D6F7-43F8-B797-9D2534E37D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E737E6-F97E-4432-A750-A31B30AAF6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0D594B-0B1F-4B5E-9E3F-5CDA9095D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BC5B4-BDF6-4CB7-B93D-96BD077D81E9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7F97CF-EB70-40F6-9BC6-F00809E55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C41352-F915-4F95-8672-BC56723B4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72D21-2E22-49E2-BE97-32C507B50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164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7F3E4-99A1-429D-8872-2052BAED5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52D12C-223D-4445-8EC0-4F877437F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BC5B4-BDF6-4CB7-B93D-96BD077D81E9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60B437-01D0-4090-8589-33D421BB0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6087F3-2CA0-4BBB-84C3-FE4E88866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72D21-2E22-49E2-BE97-32C507B50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658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6CB60F-DD09-4B2C-A310-32E814147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BC5B4-BDF6-4CB7-B93D-96BD077D81E9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231B54-4C6C-48E5-BA74-FD3CCBED0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F01022-0CF1-4A3A-9A66-44BF6BA06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72D21-2E22-49E2-BE97-32C507B50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40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D10D4-E80F-4A05-AAC6-BFFCB15D4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DB624A-7533-4226-994E-448757CFF0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B538F8-B0AD-4942-8C91-E7AFEFFCFC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416570-43F9-420E-B7F7-07C0A75C2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BC5B4-BDF6-4CB7-B93D-96BD077D81E9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AAFF11-ABBE-49DB-878F-501D192CF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8BA1FD-7534-435B-B4EB-5A194E197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72D21-2E22-49E2-BE97-32C507B50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224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7256B-59AA-4809-BF9D-9AD60B0C2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F9FD63-A327-49F6-B162-EFCADC7E93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EAAADD-C155-4A5C-832E-50884B8B9B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AD08E4-EED6-4505-8455-6789B28B1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BC5B4-BDF6-4CB7-B93D-96BD077D81E9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910458-92E8-4932-959B-4D6EB1474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039D09-FE23-4CAA-B953-81B5B1DA8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72D21-2E22-49E2-BE97-32C507B50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014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BD16EE-AB70-4787-8F6F-BA23F408C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E6C889-A135-4C7F-8513-742BE24A9B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BB58F1-1891-45D2-B877-362DCF7A57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6BC5B4-BDF6-4CB7-B93D-96BD077D81E9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E4E93C-713B-4CAF-989C-75A0EE6E14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28D53A-B3A6-4C2A-815F-D917085CC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372D21-2E22-49E2-BE97-32C507B50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554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8EA94BC-6C08-4419-B377-FFBC5D1BDF18}"/>
              </a:ext>
            </a:extLst>
          </p:cNvPr>
          <p:cNvSpPr txBox="1"/>
          <p:nvPr/>
        </p:nvSpPr>
        <p:spPr>
          <a:xfrm>
            <a:off x="778518" y="901148"/>
            <a:ext cx="1063496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>
                <a:latin typeface="+mj-lt"/>
              </a:rPr>
              <a:t>Face Recognition on Low-Dimensional Datasets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BBCBDE0-2DDA-4238-B112-3FADE660196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831"/>
          <a:stretch/>
        </p:blipFill>
        <p:spPr>
          <a:xfrm>
            <a:off x="3262562" y="2173356"/>
            <a:ext cx="5666874" cy="378349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D35D7AD-3738-45B0-A57C-2EC3F31829CC}"/>
              </a:ext>
            </a:extLst>
          </p:cNvPr>
          <p:cNvSpPr txBox="1"/>
          <p:nvPr/>
        </p:nvSpPr>
        <p:spPr>
          <a:xfrm>
            <a:off x="8262603" y="6459619"/>
            <a:ext cx="37771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Prepared by Amr Mustafa and Mostafa Mahmoud</a:t>
            </a:r>
          </a:p>
        </p:txBody>
      </p:sp>
    </p:spTree>
    <p:extLst>
      <p:ext uri="{BB962C8B-B14F-4D97-AF65-F5344CB8AC3E}">
        <p14:creationId xmlns:p14="http://schemas.microsoft.com/office/powerpoint/2010/main" val="35563480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9A52C-A4CB-4F0B-A5CB-6A1CAE553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sz="5400" b="1"/>
              <a:t>Principal Component Analysis</a:t>
            </a:r>
            <a:br>
              <a:rPr lang="en-US" sz="5400"/>
            </a:br>
            <a:r>
              <a:rPr lang="en-US" sz="4900"/>
              <a:t>Explained Variance</a:t>
            </a:r>
            <a:endParaRPr lang="en-US" sz="54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4AB22C-404E-479B-95DB-B80A180495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2982" y="1890557"/>
            <a:ext cx="4486036" cy="4473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5993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9A52C-A4CB-4F0B-A5CB-6A1CAE553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sz="5400" b="1"/>
              <a:t>Principal Component Analysis</a:t>
            </a:r>
            <a:br>
              <a:rPr lang="en-US" sz="5400"/>
            </a:br>
            <a:r>
              <a:rPr lang="en-US" sz="4900"/>
              <a:t>Error Rate</a:t>
            </a:r>
            <a:endParaRPr lang="en-US" sz="54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38F02C-9742-4D43-B2C9-6A4F5B1280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1911" y="2081081"/>
            <a:ext cx="7928177" cy="4112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2698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01249E-A288-4FBC-A372-0BACD8670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6300" y="2766218"/>
            <a:ext cx="2819400" cy="1325563"/>
          </a:xfrm>
        </p:spPr>
        <p:txBody>
          <a:bodyPr/>
          <a:lstStyle/>
          <a:p>
            <a:pPr algn="ctr"/>
            <a:r>
              <a:rPr lang="en-US">
                <a:solidFill>
                  <a:srgbClr val="B24040"/>
                </a:solidFill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617529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>
            <a:extLst>
              <a:ext uri="{FF2B5EF4-FFF2-40B4-BE49-F238E27FC236}">
                <a16:creationId xmlns:a16="http://schemas.microsoft.com/office/drawing/2014/main" id="{89BAB4D3-4CFE-48C9-82CD-22AB1F9372ED}"/>
              </a:ext>
            </a:extLst>
          </p:cNvPr>
          <p:cNvGrpSpPr/>
          <p:nvPr/>
        </p:nvGrpSpPr>
        <p:grpSpPr>
          <a:xfrm>
            <a:off x="838200" y="2160358"/>
            <a:ext cx="4678071" cy="3818373"/>
            <a:chOff x="838200" y="1492578"/>
            <a:chExt cx="4678071" cy="3818373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96E93E90-C327-4E4E-9ECE-31B1C9719B31}"/>
                </a:ext>
              </a:extLst>
            </p:cNvPr>
            <p:cNvGrpSpPr/>
            <p:nvPr/>
          </p:nvGrpSpPr>
          <p:grpSpPr>
            <a:xfrm>
              <a:off x="838200" y="1501104"/>
              <a:ext cx="2425664" cy="1903397"/>
              <a:chOff x="771700" y="1985841"/>
              <a:chExt cx="2425664" cy="1903397"/>
            </a:xfrm>
          </p:grpSpPr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BF157ED-9217-413F-AA0E-AFDC77924236}"/>
                  </a:ext>
                </a:extLst>
              </p:cNvPr>
              <p:cNvSpPr txBox="1"/>
              <p:nvPr/>
            </p:nvSpPr>
            <p:spPr>
              <a:xfrm>
                <a:off x="1215137" y="3304463"/>
                <a:ext cx="15456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/>
                  <a:t>samples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48A400B-45D8-4C30-AADC-AFD401B7DFFF}"/>
                  </a:ext>
                </a:extLst>
              </p:cNvPr>
              <p:cNvSpPr txBox="1"/>
              <p:nvPr/>
            </p:nvSpPr>
            <p:spPr>
              <a:xfrm>
                <a:off x="771700" y="1985841"/>
                <a:ext cx="2425664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500"/>
                  <a:t>400</a:t>
                </a: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9CB520D0-A076-40B1-945A-C016CA4FF32F}"/>
                </a:ext>
              </a:extLst>
            </p:cNvPr>
            <p:cNvGrpSpPr/>
            <p:nvPr/>
          </p:nvGrpSpPr>
          <p:grpSpPr>
            <a:xfrm>
              <a:off x="3837606" y="1492578"/>
              <a:ext cx="1678665" cy="1903926"/>
              <a:chOff x="4992105" y="1977315"/>
              <a:chExt cx="1678665" cy="1903926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48AFA1E-22AD-4253-B59B-2E34F9B8D796}"/>
                  </a:ext>
                </a:extLst>
              </p:cNvPr>
              <p:cNvSpPr txBox="1"/>
              <p:nvPr/>
            </p:nvSpPr>
            <p:spPr>
              <a:xfrm>
                <a:off x="5143811" y="3296466"/>
                <a:ext cx="133402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/>
                  <a:t>classes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FD66386-45E9-4408-8D52-F9F7C00C2EAD}"/>
                  </a:ext>
                </a:extLst>
              </p:cNvPr>
              <p:cNvSpPr txBox="1"/>
              <p:nvPr/>
            </p:nvSpPr>
            <p:spPr>
              <a:xfrm>
                <a:off x="4992105" y="1977315"/>
                <a:ext cx="1678665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500"/>
                  <a:t>40</a:t>
                </a:r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966B51F-FF73-4C2F-B6D4-99895FDC033F}"/>
                </a:ext>
              </a:extLst>
            </p:cNvPr>
            <p:cNvSpPr txBox="1"/>
            <p:nvPr/>
          </p:nvSpPr>
          <p:spPr>
            <a:xfrm>
              <a:off x="954800" y="3354626"/>
              <a:ext cx="4557658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500"/>
                <a:t>92x112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DCC82D3-8CE0-46A1-A530-1C38AD9650F0}"/>
                </a:ext>
              </a:extLst>
            </p:cNvPr>
            <p:cNvSpPr txBox="1"/>
            <p:nvPr/>
          </p:nvSpPr>
          <p:spPr>
            <a:xfrm>
              <a:off x="4202128" y="4726176"/>
              <a:ext cx="112120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/>
                <a:t>pixels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C6A02D7D-4746-4F24-8DB6-2A4654CC47A5}"/>
              </a:ext>
            </a:extLst>
          </p:cNvPr>
          <p:cNvGrpSpPr/>
          <p:nvPr/>
        </p:nvGrpSpPr>
        <p:grpSpPr>
          <a:xfrm>
            <a:off x="5854384" y="1565362"/>
            <a:ext cx="5501323" cy="4997843"/>
            <a:chOff x="6582028" y="1574797"/>
            <a:chExt cx="5501323" cy="4997843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78DCC81C-5A80-4671-BEE3-EEA6FB376DC1}"/>
                </a:ext>
              </a:extLst>
            </p:cNvPr>
            <p:cNvGrpSpPr/>
            <p:nvPr/>
          </p:nvGrpSpPr>
          <p:grpSpPr>
            <a:xfrm>
              <a:off x="7145781" y="1574797"/>
              <a:ext cx="4937570" cy="4508927"/>
              <a:chOff x="6884496" y="1508782"/>
              <a:chExt cx="4937570" cy="4508927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ADC3F0E-0E32-483E-9FF1-B32B1BFE2CEB}"/>
                  </a:ext>
                </a:extLst>
              </p:cNvPr>
              <p:cNvSpPr txBox="1"/>
              <p:nvPr/>
            </p:nvSpPr>
            <p:spPr>
              <a:xfrm>
                <a:off x="6884496" y="1508782"/>
                <a:ext cx="4937570" cy="45089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700">
                    <a:solidFill>
                      <a:srgbClr val="B24040"/>
                    </a:solidFill>
                  </a:rPr>
                  <a:t>[   ]</a:t>
                </a:r>
              </a:p>
            </p:txBody>
          </p: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0806426C-1B36-45F5-9C38-C575A5F70656}"/>
                  </a:ext>
                </a:extLst>
              </p:cNvPr>
              <p:cNvGrpSpPr/>
              <p:nvPr/>
            </p:nvGrpSpPr>
            <p:grpSpPr>
              <a:xfrm>
                <a:off x="8411226" y="2986593"/>
                <a:ext cx="1883590" cy="2135684"/>
                <a:chOff x="8157334" y="2986593"/>
                <a:chExt cx="1883590" cy="2135684"/>
              </a:xfrm>
            </p:grpSpPr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FEE5A092-1B5D-4170-9344-DA94F54A7DE3}"/>
                    </a:ext>
                  </a:extLst>
                </p:cNvPr>
                <p:cNvSpPr txBox="1"/>
                <p:nvPr/>
              </p:nvSpPr>
              <p:spPr>
                <a:xfrm rot="5400000">
                  <a:off x="8656189" y="2487739"/>
                  <a:ext cx="864339" cy="186204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500">
                      <a:solidFill>
                        <a:srgbClr val="B24040"/>
                      </a:solidFill>
                    </a:rPr>
                    <a:t>|</a:t>
                  </a:r>
                </a:p>
              </p:txBody>
            </p:sp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97E090B8-2E68-4F13-81CF-C32BC7453DBD}"/>
                    </a:ext>
                  </a:extLst>
                </p:cNvPr>
                <p:cNvSpPr txBox="1"/>
                <p:nvPr/>
              </p:nvSpPr>
              <p:spPr>
                <a:xfrm rot="5400000">
                  <a:off x="8656188" y="3141150"/>
                  <a:ext cx="864339" cy="186204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500">
                      <a:solidFill>
                        <a:srgbClr val="B24040"/>
                      </a:solidFill>
                    </a:rPr>
                    <a:t>|</a:t>
                  </a:r>
                </a:p>
              </p:txBody>
            </p:sp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5B07A26E-1FF7-49D2-9E70-850ABC8A18BA}"/>
                    </a:ext>
                  </a:extLst>
                </p:cNvPr>
                <p:cNvSpPr txBox="1"/>
                <p:nvPr/>
              </p:nvSpPr>
              <p:spPr>
                <a:xfrm rot="5400000">
                  <a:off x="8677730" y="3759084"/>
                  <a:ext cx="864339" cy="186204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500">
                      <a:solidFill>
                        <a:srgbClr val="B24040"/>
                      </a:solidFill>
                    </a:rPr>
                    <a:t>|</a:t>
                  </a:r>
                </a:p>
              </p:txBody>
            </p:sp>
          </p:grpSp>
        </p:grp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21E53D33-CB61-4B53-AB19-0BE21992677C}"/>
                </a:ext>
              </a:extLst>
            </p:cNvPr>
            <p:cNvCxnSpPr/>
            <p:nvPr/>
          </p:nvCxnSpPr>
          <p:spPr>
            <a:xfrm>
              <a:off x="7567612" y="5964473"/>
              <a:ext cx="4038600" cy="0"/>
            </a:xfrm>
            <a:prstGeom prst="straightConnector1">
              <a:avLst/>
            </a:prstGeom>
            <a:ln w="76200">
              <a:solidFill>
                <a:schemeClr val="tx1">
                  <a:lumMod val="50000"/>
                  <a:lumOff val="5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A02F464-C120-42C1-81B7-E2ADD0B2F18E}"/>
                </a:ext>
              </a:extLst>
            </p:cNvPr>
            <p:cNvSpPr txBox="1"/>
            <p:nvPr/>
          </p:nvSpPr>
          <p:spPr>
            <a:xfrm>
              <a:off x="8899363" y="5987865"/>
              <a:ext cx="1226618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32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10304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4E2B915-CDAB-4B6C-B613-CC80E585676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66802" y="2569563"/>
              <a:ext cx="0" cy="2999964"/>
            </a:xfrm>
            <a:prstGeom prst="straightConnector1">
              <a:avLst/>
            </a:prstGeom>
            <a:ln w="76200">
              <a:solidFill>
                <a:schemeClr val="tx1">
                  <a:lumMod val="50000"/>
                  <a:lumOff val="5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8FB7771C-EB4C-46A1-981F-77FDD7070263}"/>
                </a:ext>
              </a:extLst>
            </p:cNvPr>
            <p:cNvSpPr txBox="1"/>
            <p:nvPr/>
          </p:nvSpPr>
          <p:spPr>
            <a:xfrm rot="16200000">
              <a:off x="6469497" y="3850426"/>
              <a:ext cx="809837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32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400</a:t>
              </a:r>
            </a:p>
          </p:txBody>
        </p:sp>
      </p:grpSp>
      <p:sp>
        <p:nvSpPr>
          <p:cNvPr id="49" name="Title 1">
            <a:extLst>
              <a:ext uri="{FF2B5EF4-FFF2-40B4-BE49-F238E27FC236}">
                <a16:creationId xmlns:a16="http://schemas.microsoft.com/office/drawing/2014/main" id="{D9B35444-DAB2-4939-AA89-BBBB650B8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sz="5400" b="1"/>
              <a:t>The Dataset</a:t>
            </a:r>
            <a:br>
              <a:rPr lang="en-US" sz="5400"/>
            </a:br>
            <a:r>
              <a:rPr lang="en-US" sz="4900"/>
              <a:t>The Database Of Faces (AT&amp;T)</a:t>
            </a:r>
            <a:endParaRPr lang="en-US" sz="5400"/>
          </a:p>
        </p:txBody>
      </p:sp>
    </p:spTree>
    <p:extLst>
      <p:ext uri="{BB962C8B-B14F-4D97-AF65-F5344CB8AC3E}">
        <p14:creationId xmlns:p14="http://schemas.microsoft.com/office/powerpoint/2010/main" val="3070495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9A52C-A4CB-4F0B-A5CB-6A1CAE553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sz="5400" b="1"/>
              <a:t>The Dataset</a:t>
            </a:r>
            <a:br>
              <a:rPr lang="en-US" sz="5400"/>
            </a:br>
            <a:r>
              <a:rPr lang="en-US" sz="4900"/>
              <a:t>Downloading/Importing</a:t>
            </a:r>
            <a:endParaRPr lang="en-US" sz="540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EA02F2A-2E2F-4849-9BDA-CBD5E18110A6}"/>
              </a:ext>
            </a:extLst>
          </p:cNvPr>
          <p:cNvSpPr/>
          <p:nvPr/>
        </p:nvSpPr>
        <p:spPr>
          <a:xfrm>
            <a:off x="2300730" y="3429000"/>
            <a:ext cx="759053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drive.mount(</a:t>
            </a:r>
            <a:r>
              <a:rPr lang="en-US" sz="3200" b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'/content/gdrive'</a:t>
            </a:r>
            <a:r>
              <a:rPr lang="en-US" sz="32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46641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9A52C-A4CB-4F0B-A5CB-6A1CAE553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sz="5400" b="1"/>
              <a:t>The Dataset</a:t>
            </a:r>
            <a:br>
              <a:rPr lang="en-US" sz="5400"/>
            </a:br>
            <a:r>
              <a:rPr lang="en-US" sz="4900"/>
              <a:t>Reading the Samples</a:t>
            </a:r>
            <a:endParaRPr lang="en-US" sz="540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79FF24A-C471-4BAF-AAB5-2B58C54D43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0804" y="0"/>
            <a:ext cx="2513590" cy="2513590"/>
          </a:xfr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9421175-D33A-4D35-8E2C-B42D9F8EE0DE}"/>
              </a:ext>
            </a:extLst>
          </p:cNvPr>
          <p:cNvSpPr/>
          <p:nvPr/>
        </p:nvSpPr>
        <p:spPr>
          <a:xfrm>
            <a:off x="238803" y="3429000"/>
            <a:ext cx="1171439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img</a:t>
            </a:r>
            <a:r>
              <a:rPr lang="en-US" sz="28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en-US" sz="2800" b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Image.</a:t>
            </a:r>
            <a:r>
              <a:rPr lang="en-US" sz="2800" b="0" err="1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open</a:t>
            </a:r>
            <a:r>
              <a:rPr lang="en-US" sz="28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800" b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folder_path</a:t>
            </a:r>
            <a:r>
              <a:rPr lang="en-US" sz="28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+ </a:t>
            </a:r>
            <a:r>
              <a:rPr lang="en-US" sz="2800" b="0">
                <a:solidFill>
                  <a:srgbClr val="267F99"/>
                </a:solidFill>
                <a:effectLst/>
                <a:latin typeface="Courier New" panose="02070309020205020404" pitchFamily="49" charset="0"/>
              </a:rPr>
              <a:t>str</a:t>
            </a:r>
            <a:r>
              <a:rPr lang="en-US" sz="28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(j) + </a:t>
            </a:r>
            <a:r>
              <a:rPr lang="en-US" sz="2800" b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'.</a:t>
            </a:r>
            <a:r>
              <a:rPr lang="en-US" sz="2800" b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pgm</a:t>
            </a:r>
            <a:r>
              <a:rPr lang="en-US" sz="2800" b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28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algn="ctr"/>
            <a:r>
              <a:rPr lang="en-US" sz="2800" b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vec</a:t>
            </a:r>
            <a:r>
              <a:rPr lang="en-US" sz="28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en-US" sz="2800" b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np.array</a:t>
            </a:r>
            <a:r>
              <a:rPr lang="en-US" sz="28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800" b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img</a:t>
            </a:r>
            <a:r>
              <a:rPr lang="en-US" sz="28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).reshape(</a:t>
            </a:r>
            <a:r>
              <a:rPr lang="en-US" sz="2800" b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10304</a:t>
            </a:r>
            <a:r>
              <a:rPr lang="en-US" sz="28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B1C8A0B-5FEC-4C1C-872D-28AA958A6CC4}"/>
              </a:ext>
            </a:extLst>
          </p:cNvPr>
          <p:cNvSpPr/>
          <p:nvPr/>
        </p:nvSpPr>
        <p:spPr>
          <a:xfrm>
            <a:off x="2772012" y="2513590"/>
            <a:ext cx="664797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US" sz="40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PIL </a:t>
            </a:r>
            <a:r>
              <a:rPr lang="en-US" sz="4000" b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sz="40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Image</a:t>
            </a:r>
          </a:p>
        </p:txBody>
      </p:sp>
    </p:spTree>
    <p:extLst>
      <p:ext uri="{BB962C8B-B14F-4D97-AF65-F5344CB8AC3E}">
        <p14:creationId xmlns:p14="http://schemas.microsoft.com/office/powerpoint/2010/main" val="2846402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9A52C-A4CB-4F0B-A5CB-6A1CAE553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sz="5400" b="1"/>
              <a:t>The Dataset</a:t>
            </a:r>
            <a:br>
              <a:rPr lang="en-US" sz="5400"/>
            </a:br>
            <a:r>
              <a:rPr lang="en-US" sz="4900"/>
              <a:t>Data Matrix</a:t>
            </a:r>
            <a:endParaRPr lang="en-US" sz="54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2B8DC26-64DB-43E1-9B49-1EC6933ED94A}"/>
              </a:ext>
            </a:extLst>
          </p:cNvPr>
          <p:cNvSpPr/>
          <p:nvPr/>
        </p:nvSpPr>
        <p:spPr>
          <a:xfrm>
            <a:off x="1008611" y="3429000"/>
            <a:ext cx="1017477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 = np.array([example </a:t>
            </a:r>
            <a:r>
              <a:rPr lang="en-US" sz="2800" b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US" sz="28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example </a:t>
            </a:r>
            <a:r>
              <a:rPr lang="en-US" sz="2800" b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US" sz="28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dataset])</a:t>
            </a:r>
          </a:p>
          <a:p>
            <a:pPr algn="ctr"/>
            <a:r>
              <a:rPr lang="en-US" sz="28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 = D.reshape((</a:t>
            </a:r>
            <a:r>
              <a:rPr lang="en-US" sz="2800" b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400</a:t>
            </a:r>
            <a:r>
              <a:rPr lang="en-US" sz="28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2800" b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10304</a:t>
            </a:r>
            <a:r>
              <a:rPr lang="en-US" sz="28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41160785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9A52C-A4CB-4F0B-A5CB-6A1CAE553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sz="5400" b="1"/>
              <a:t>The Dataset</a:t>
            </a:r>
            <a:br>
              <a:rPr lang="en-US" sz="5400"/>
            </a:br>
            <a:r>
              <a:rPr lang="en-US" sz="4900"/>
              <a:t>Label Vector</a:t>
            </a:r>
            <a:endParaRPr lang="en-US" sz="540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C0CE7F6-A594-45AD-A3E3-CE2A6887B95B}"/>
              </a:ext>
            </a:extLst>
          </p:cNvPr>
          <p:cNvGrpSpPr/>
          <p:nvPr/>
        </p:nvGrpSpPr>
        <p:grpSpPr>
          <a:xfrm>
            <a:off x="1009303" y="2628781"/>
            <a:ext cx="10173393" cy="1600438"/>
            <a:chOff x="1009303" y="2890391"/>
            <a:chExt cx="10173393" cy="1600438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D862386F-4A72-486F-AFA7-CF4125E286FA}"/>
                </a:ext>
              </a:extLst>
            </p:cNvPr>
            <p:cNvSpPr/>
            <p:nvPr/>
          </p:nvSpPr>
          <p:spPr>
            <a:xfrm>
              <a:off x="1009303" y="2890391"/>
              <a:ext cx="10173393" cy="10772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3200" b="0">
                  <a:solidFill>
                    <a:srgbClr val="AF00DB"/>
                  </a:solidFill>
                  <a:effectLst/>
                  <a:latin typeface="Courier New" panose="02070309020205020404" pitchFamily="49" charset="0"/>
                </a:rPr>
                <a:t>for</a:t>
              </a:r>
              <a:r>
                <a:rPr lang="en-US" sz="3200" b="0">
                  <a:solidFill>
                    <a:srgbClr val="000000"/>
                  </a:solidFill>
                  <a:effectLst/>
                  <a:latin typeface="Courier New" panose="02070309020205020404" pitchFamily="49" charset="0"/>
                </a:rPr>
                <a:t> i </a:t>
              </a:r>
              <a:r>
                <a:rPr lang="en-US" sz="3200" b="0">
                  <a:solidFill>
                    <a:srgbClr val="0000FF"/>
                  </a:solidFill>
                  <a:effectLst/>
                  <a:latin typeface="Courier New" panose="02070309020205020404" pitchFamily="49" charset="0"/>
                </a:rPr>
                <a:t>in</a:t>
              </a:r>
              <a:r>
                <a:rPr lang="en-US" sz="3200" b="0">
                  <a:solidFill>
                    <a:srgbClr val="000000"/>
                  </a:solidFill>
                  <a:effectLst/>
                  <a:latin typeface="Courier New" panose="02070309020205020404" pitchFamily="49" charset="0"/>
                </a:rPr>
                <a:t> </a:t>
              </a:r>
              <a:r>
                <a:rPr lang="en-US" sz="3200" b="0">
                  <a:solidFill>
                    <a:srgbClr val="795E26"/>
                  </a:solidFill>
                  <a:effectLst/>
                  <a:latin typeface="Courier New" panose="02070309020205020404" pitchFamily="49" charset="0"/>
                </a:rPr>
                <a:t>range</a:t>
              </a:r>
              <a:r>
                <a:rPr lang="en-US" sz="3200" b="0">
                  <a:solidFill>
                    <a:srgbClr val="000000"/>
                  </a:solidFill>
                  <a:effectLst/>
                  <a:latin typeface="Courier New" panose="02070309020205020404" pitchFamily="49" charset="0"/>
                </a:rPr>
                <a:t>(</a:t>
              </a:r>
              <a:r>
                <a:rPr lang="en-US" sz="3200" b="0">
                  <a:solidFill>
                    <a:srgbClr val="09885A"/>
                  </a:solidFill>
                  <a:effectLst/>
                  <a:latin typeface="Courier New" panose="02070309020205020404" pitchFamily="49" charset="0"/>
                </a:rPr>
                <a:t>1</a:t>
              </a:r>
              <a:r>
                <a:rPr lang="en-US" sz="3200" b="0">
                  <a:solidFill>
                    <a:srgbClr val="000000"/>
                  </a:solidFill>
                  <a:effectLst/>
                  <a:latin typeface="Courier New" panose="02070309020205020404" pitchFamily="49" charset="0"/>
                </a:rPr>
                <a:t>, </a:t>
              </a:r>
              <a:r>
                <a:rPr lang="en-US" sz="3200" b="0">
                  <a:solidFill>
                    <a:srgbClr val="09885A"/>
                  </a:solidFill>
                  <a:effectLst/>
                  <a:latin typeface="Courier New" panose="02070309020205020404" pitchFamily="49" charset="0"/>
                </a:rPr>
                <a:t>41</a:t>
              </a:r>
              <a:r>
                <a:rPr lang="en-US" sz="3200" b="0">
                  <a:solidFill>
                    <a:srgbClr val="000000"/>
                  </a:solidFill>
                  <a:effectLst/>
                  <a:latin typeface="Courier New" panose="02070309020205020404" pitchFamily="49" charset="0"/>
                </a:rPr>
                <a:t>):</a:t>
              </a:r>
            </a:p>
            <a:p>
              <a:r>
                <a:rPr lang="en-US" sz="3200" b="0">
                  <a:solidFill>
                    <a:srgbClr val="000000"/>
                  </a:solidFill>
                  <a:effectLst/>
                  <a:latin typeface="Courier New" panose="02070309020205020404" pitchFamily="49" charset="0"/>
                </a:rPr>
                <a:t>  labels.append(i * np.ones((</a:t>
              </a:r>
              <a:r>
                <a:rPr lang="en-US" sz="3200" b="0">
                  <a:solidFill>
                    <a:srgbClr val="09885A"/>
                  </a:solidFill>
                  <a:effectLst/>
                  <a:latin typeface="Courier New" panose="02070309020205020404" pitchFamily="49" charset="0"/>
                </a:rPr>
                <a:t>10</a:t>
              </a:r>
              <a:r>
                <a:rPr lang="en-US" sz="3200" b="0">
                  <a:solidFill>
                    <a:srgbClr val="000000"/>
                  </a:solidFill>
                  <a:effectLst/>
                  <a:latin typeface="Courier New" panose="02070309020205020404" pitchFamily="49" charset="0"/>
                </a:rPr>
                <a:t>, </a:t>
              </a:r>
              <a:r>
                <a:rPr lang="en-US" sz="3200" b="0">
                  <a:solidFill>
                    <a:srgbClr val="09885A"/>
                  </a:solidFill>
                  <a:effectLst/>
                  <a:latin typeface="Courier New" panose="02070309020205020404" pitchFamily="49" charset="0"/>
                </a:rPr>
                <a:t>1</a:t>
              </a:r>
              <a:r>
                <a:rPr lang="en-US" sz="3200" b="0">
                  <a:solidFill>
                    <a:srgbClr val="000000"/>
                  </a:solidFill>
                  <a:effectLst/>
                  <a:latin typeface="Courier New" panose="02070309020205020404" pitchFamily="49" charset="0"/>
                </a:rPr>
                <a:t>)))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042D3B4-4544-412C-AD4D-3AE13A79CC72}"/>
                </a:ext>
              </a:extLst>
            </p:cNvPr>
            <p:cNvSpPr/>
            <p:nvPr/>
          </p:nvSpPr>
          <p:spPr>
            <a:xfrm>
              <a:off x="1009303" y="3967609"/>
              <a:ext cx="9554095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b="0">
                  <a:solidFill>
                    <a:srgbClr val="000000"/>
                  </a:solidFill>
                  <a:effectLst/>
                  <a:latin typeface="Courier New" panose="02070309020205020404" pitchFamily="49" charset="0"/>
                </a:rPr>
                <a:t>y = np.stack(labels, axis=</a:t>
              </a:r>
              <a:r>
                <a:rPr lang="en-US" sz="2800" b="0">
                  <a:solidFill>
                    <a:srgbClr val="09885A"/>
                  </a:solidFill>
                  <a:effectLst/>
                  <a:latin typeface="Courier New" panose="02070309020205020404" pitchFamily="49" charset="0"/>
                </a:rPr>
                <a:t>0</a:t>
              </a:r>
              <a:r>
                <a:rPr lang="en-US" sz="2800" b="0">
                  <a:solidFill>
                    <a:srgbClr val="000000"/>
                  </a:solidFill>
                  <a:effectLst/>
                  <a:latin typeface="Courier New" panose="02070309020205020404" pitchFamily="49" charset="0"/>
                </a:rPr>
                <a:t>).reshape(</a:t>
              </a:r>
              <a:r>
                <a:rPr lang="en-US" sz="2800" b="0">
                  <a:solidFill>
                    <a:srgbClr val="09885A"/>
                  </a:solidFill>
                  <a:effectLst/>
                  <a:latin typeface="Courier New" panose="02070309020205020404" pitchFamily="49" charset="0"/>
                </a:rPr>
                <a:t>400</a:t>
              </a:r>
              <a:r>
                <a:rPr lang="en-US" sz="2800" b="0">
                  <a:solidFill>
                    <a:srgbClr val="000000"/>
                  </a:solidFill>
                  <a:effectLst/>
                  <a:latin typeface="Courier New" panose="02070309020205020404" pitchFamily="49" charset="0"/>
                </a:rPr>
                <a:t>, </a:t>
              </a:r>
              <a:r>
                <a:rPr lang="en-US" sz="2800" b="0">
                  <a:solidFill>
                    <a:srgbClr val="09885A"/>
                  </a:solidFill>
                  <a:effectLst/>
                  <a:latin typeface="Courier New" panose="02070309020205020404" pitchFamily="49" charset="0"/>
                </a:rPr>
                <a:t>1</a:t>
              </a:r>
              <a:r>
                <a:rPr lang="en-US" sz="2800" b="0">
                  <a:solidFill>
                    <a:srgbClr val="000000"/>
                  </a:solidFill>
                  <a:effectLst/>
                  <a:latin typeface="Courier New" panose="02070309020205020404" pitchFamily="49" charset="0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217827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9A52C-A4CB-4F0B-A5CB-6A1CAE553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sz="5400" b="1"/>
              <a:t>The Dataset</a:t>
            </a:r>
            <a:br>
              <a:rPr lang="en-US" sz="5400"/>
            </a:br>
            <a:r>
              <a:rPr lang="en-US" sz="4900"/>
              <a:t>Splitting The Dataset</a:t>
            </a:r>
            <a:endParaRPr lang="en-US" sz="54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30AD9E3-7BA7-4E37-A666-73849604B60B}"/>
              </a:ext>
            </a:extLst>
          </p:cNvPr>
          <p:cNvSpPr/>
          <p:nvPr/>
        </p:nvSpPr>
        <p:spPr>
          <a:xfrm>
            <a:off x="2391640" y="3244611"/>
            <a:ext cx="7408719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 Keep the odd rows for training.</a:t>
            </a:r>
            <a:endParaRPr lang="en-US" sz="2800" b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28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X_train = D[::</a:t>
            </a:r>
            <a:r>
              <a:rPr lang="en-US" sz="2800" b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sz="28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</a:t>
            </a:r>
          </a:p>
          <a:p>
            <a:r>
              <a:rPr lang="en-US" sz="28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y_train = y[::</a:t>
            </a:r>
            <a:r>
              <a:rPr lang="en-US" sz="2800" b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sz="28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</a:t>
            </a:r>
          </a:p>
          <a:p>
            <a:br>
              <a:rPr lang="en-US" sz="28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2800" b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 And the even rows for testing.</a:t>
            </a:r>
            <a:endParaRPr lang="en-US" sz="2800" b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28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X_test = D[</a:t>
            </a:r>
            <a:r>
              <a:rPr lang="en-US" sz="2800" b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28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::</a:t>
            </a:r>
            <a:r>
              <a:rPr lang="en-US" sz="2800" b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sz="28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</a:t>
            </a:r>
          </a:p>
          <a:p>
            <a:r>
              <a:rPr lang="en-US" sz="28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y_test = y[</a:t>
            </a:r>
            <a:r>
              <a:rPr lang="en-US" sz="2800" b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28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::</a:t>
            </a:r>
            <a:r>
              <a:rPr lang="en-US" sz="2800" b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sz="28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71BE7D6-7A33-4BB1-BB1C-CB20CC67272B}"/>
              </a:ext>
            </a:extLst>
          </p:cNvPr>
          <p:cNvSpPr/>
          <p:nvPr/>
        </p:nvSpPr>
        <p:spPr>
          <a:xfrm>
            <a:off x="3387565" y="2182855"/>
            <a:ext cx="541686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>
                <a:solidFill>
                  <a:srgbClr val="AF00DB"/>
                </a:solidFill>
                <a:latin typeface="Courier New" panose="02070309020205020404" pitchFamily="49" charset="0"/>
              </a:rPr>
              <a:t>D[start:end:step]</a:t>
            </a:r>
            <a:endParaRPr lang="en-US" sz="4000" b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57348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9A52C-A4CB-4F0B-A5CB-6A1CAE553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sz="5400" b="1"/>
              <a:t>Linear Discriminant Analysis</a:t>
            </a:r>
            <a:br>
              <a:rPr lang="en-US" sz="5400"/>
            </a:br>
            <a:r>
              <a:rPr lang="en-US" sz="4900"/>
              <a:t>Numerical Issues</a:t>
            </a:r>
            <a:endParaRPr lang="en-US" sz="540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2FBA870-B0A0-4478-A841-E94D09117E36}"/>
              </a:ext>
            </a:extLst>
          </p:cNvPr>
          <p:cNvSpPr/>
          <p:nvPr/>
        </p:nvSpPr>
        <p:spPr>
          <a:xfrm>
            <a:off x="241069" y="3028756"/>
            <a:ext cx="1170986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urier New" panose="02070309020205020404" pitchFamily="49" charset="0"/>
              </a:rPr>
              <a:t>  # Compute the dominant eigenvectors.</a:t>
            </a:r>
          </a:p>
          <a:p>
            <a:r>
              <a:rPr lang="en-US" b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urier New" panose="02070309020205020404" pitchFamily="49" charset="0"/>
              </a:rPr>
              <a:t>  print("[6] Solving for the eigenvectors...")</a:t>
            </a:r>
          </a:p>
          <a:p>
            <a:r>
              <a:rPr lang="en-US" b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urier New" panose="02070309020205020404" pitchFamily="49" charset="0"/>
              </a:rPr>
              <a:t>  </a:t>
            </a:r>
            <a:r>
              <a:rPr lang="en-US" sz="1600" b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urier New" panose="02070309020205020404" pitchFamily="49" charset="0"/>
              </a:rPr>
              <a:t>eigen_vals, eigen_vecs = np.linalg.eigh</a:t>
            </a:r>
            <a:r>
              <a:rPr lang="en-US" sz="16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400" b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np.linalg.pinv(S_w)</a:t>
            </a:r>
            <a:r>
              <a:rPr lang="en-US" sz="160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600" b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urier New" panose="02070309020205020404" pitchFamily="49" charset="0"/>
              </a:rPr>
              <a:t>dot(S_b))</a:t>
            </a:r>
            <a:endParaRPr lang="en-US" b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urier New" panose="02070309020205020404" pitchFamily="49" charset="0"/>
              </a:rPr>
              <a:t>  </a:t>
            </a:r>
          </a:p>
          <a:p>
            <a:r>
              <a:rPr lang="en-US" b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urier New" panose="02070309020205020404" pitchFamily="49" charset="0"/>
              </a:rPr>
              <a:t>  # Make a list of (eigenvalue, eigenvector) tuples</a:t>
            </a:r>
          </a:p>
          <a:p>
            <a:r>
              <a:rPr lang="en-US" b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1600" b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1400" b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urier New" panose="02070309020205020404" pitchFamily="49" charset="0"/>
              </a:rPr>
              <a:t>eig_pairs = [(np.abs(eigen_vals[i]), </a:t>
            </a:r>
            <a:r>
              <a:rPr lang="en-US" sz="2400" b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eigen_vecs[:,i].real</a:t>
            </a:r>
            <a:r>
              <a:rPr lang="en-US" sz="1400" b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urier New" panose="02070309020205020404" pitchFamily="49" charset="0"/>
              </a:rPr>
              <a:t>) for i in range(len(eigen_vals))]</a:t>
            </a:r>
            <a:endParaRPr lang="en-US" b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72829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9A52C-A4CB-4F0B-A5CB-6A1CAE553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sz="5400" b="1"/>
              <a:t>Linear Discriminant Analysis</a:t>
            </a:r>
            <a:br>
              <a:rPr lang="en-US" sz="5400"/>
            </a:br>
            <a:r>
              <a:rPr lang="en-US" sz="4900"/>
              <a:t>kNN Classifier Tuning</a:t>
            </a:r>
            <a:endParaRPr lang="en-US" sz="540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6988E29-8F8B-485D-A0D9-E94AA3CDB7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17946"/>
            <a:ext cx="7649508" cy="410022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D94383E-093F-42F8-AECF-C4AB586740B2}"/>
              </a:ext>
            </a:extLst>
          </p:cNvPr>
          <p:cNvSpPr txBox="1"/>
          <p:nvPr/>
        </p:nvSpPr>
        <p:spPr>
          <a:xfrm>
            <a:off x="9362962" y="3206282"/>
            <a:ext cx="195758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>
                <a:solidFill>
                  <a:srgbClr val="B24040"/>
                </a:solidFill>
              </a:rPr>
              <a:t>94%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695FCF4-76AB-4C69-B113-3089FDC93120}"/>
              </a:ext>
            </a:extLst>
          </p:cNvPr>
          <p:cNvSpPr txBox="1"/>
          <p:nvPr/>
        </p:nvSpPr>
        <p:spPr>
          <a:xfrm>
            <a:off x="9024599" y="4068056"/>
            <a:ext cx="26343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>
                <a:solidFill>
                  <a:schemeClr val="tx1">
                    <a:lumMod val="50000"/>
                    <a:lumOff val="50000"/>
                  </a:schemeClr>
                </a:solidFill>
              </a:rPr>
              <a:t>accuracy</a:t>
            </a:r>
          </a:p>
        </p:txBody>
      </p:sp>
    </p:spTree>
    <p:extLst>
      <p:ext uri="{BB962C8B-B14F-4D97-AF65-F5344CB8AC3E}">
        <p14:creationId xmlns:p14="http://schemas.microsoft.com/office/powerpoint/2010/main" val="2356193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88</Words>
  <Application>Microsoft Office PowerPoint</Application>
  <PresentationFormat>Widescreen</PresentationFormat>
  <Paragraphs>60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Courier New</vt:lpstr>
      <vt:lpstr>Office Theme</vt:lpstr>
      <vt:lpstr>PowerPoint Presentation</vt:lpstr>
      <vt:lpstr>The Dataset The Database Of Faces (AT&amp;T)</vt:lpstr>
      <vt:lpstr>The Dataset Downloading/Importing</vt:lpstr>
      <vt:lpstr>The Dataset Reading the Samples</vt:lpstr>
      <vt:lpstr>The Dataset Data Matrix</vt:lpstr>
      <vt:lpstr>The Dataset Label Vector</vt:lpstr>
      <vt:lpstr>The Dataset Splitting The Dataset</vt:lpstr>
      <vt:lpstr>Linear Discriminant Analysis Numerical Issues</vt:lpstr>
      <vt:lpstr>Linear Discriminant Analysis kNN Classifier Tuning</vt:lpstr>
      <vt:lpstr>Principal Component Analysis Explained Variance</vt:lpstr>
      <vt:lpstr>Principal Component Analysis Error Rate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Amr Mustafa</dc:creator>
  <cp:lastModifiedBy>Amr Mustafa</cp:lastModifiedBy>
  <cp:revision>28</cp:revision>
  <dcterms:created xsi:type="dcterms:W3CDTF">2019-10-30T02:31:35Z</dcterms:created>
  <dcterms:modified xsi:type="dcterms:W3CDTF">2019-10-30T03:56:34Z</dcterms:modified>
</cp:coreProperties>
</file>