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6" r:id="rId11"/>
    <p:sldId id="267" r:id="rId12"/>
    <p:sldId id="268" r:id="rId13"/>
    <p:sldId id="269" r:id="rId14"/>
    <p:sldId id="270" r:id="rId15"/>
    <p:sldId id="271" r:id="rId16"/>
    <p:sldId id="274"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to/sandeepbalachandran/angular-18-features-5aj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FC8D-6311-4DF7-9159-1217C5F5D4E4}"/>
              </a:ext>
            </a:extLst>
          </p:cNvPr>
          <p:cNvSpPr>
            <a:spLocks noGrp="1"/>
          </p:cNvSpPr>
          <p:nvPr>
            <p:ph type="ctrTitle"/>
          </p:nvPr>
        </p:nvSpPr>
        <p:spPr>
          <a:xfrm>
            <a:off x="1154955" y="1219200"/>
            <a:ext cx="8825658" cy="2677648"/>
          </a:xfrm>
        </p:spPr>
        <p:txBody>
          <a:bodyPr/>
          <a:lstStyle/>
          <a:p>
            <a:r>
              <a:rPr lang="en-US" dirty="0"/>
              <a:t>ANGULAR 18</a:t>
            </a:r>
          </a:p>
        </p:txBody>
      </p:sp>
      <p:sp>
        <p:nvSpPr>
          <p:cNvPr id="3" name="Subtitle 2">
            <a:extLst>
              <a:ext uri="{FF2B5EF4-FFF2-40B4-BE49-F238E27FC236}">
                <a16:creationId xmlns:a16="http://schemas.microsoft.com/office/drawing/2014/main" id="{00FEB7C0-8520-45CE-A9A6-7EAA8F9FE80B}"/>
              </a:ext>
            </a:extLst>
          </p:cNvPr>
          <p:cNvSpPr>
            <a:spLocks noGrp="1"/>
          </p:cNvSpPr>
          <p:nvPr>
            <p:ph type="subTitle" idx="1"/>
          </p:nvPr>
        </p:nvSpPr>
        <p:spPr>
          <a:xfrm>
            <a:off x="1154955" y="4432824"/>
            <a:ext cx="8825658" cy="861420"/>
          </a:xfrm>
        </p:spPr>
        <p:txBody>
          <a:bodyPr/>
          <a:lstStyle/>
          <a:p>
            <a:r>
              <a:rPr lang="en-US" b="1" dirty="0">
                <a:solidFill>
                  <a:schemeClr val="bg1"/>
                </a:solidFill>
              </a:rPr>
              <a:t>Presented by: Amr Mohsen</a:t>
            </a:r>
          </a:p>
          <a:p>
            <a:r>
              <a:rPr lang="en-US" b="1" dirty="0">
                <a:solidFill>
                  <a:schemeClr val="bg1"/>
                </a:solidFill>
              </a:rPr>
              <a:t>Tech lead : Ahmed Hussein</a:t>
            </a:r>
          </a:p>
          <a:p>
            <a:endParaRPr lang="en-US" dirty="0"/>
          </a:p>
        </p:txBody>
      </p:sp>
    </p:spTree>
    <p:extLst>
      <p:ext uri="{BB962C8B-B14F-4D97-AF65-F5344CB8AC3E}">
        <p14:creationId xmlns:p14="http://schemas.microsoft.com/office/powerpoint/2010/main" val="227616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D6F7-8D04-4973-8828-F4C7CD2CBC8B}"/>
              </a:ext>
            </a:extLst>
          </p:cNvPr>
          <p:cNvSpPr>
            <a:spLocks noGrp="1"/>
          </p:cNvSpPr>
          <p:nvPr>
            <p:ph type="title"/>
          </p:nvPr>
        </p:nvSpPr>
        <p:spPr/>
        <p:txBody>
          <a:bodyPr/>
          <a:lstStyle/>
          <a:p>
            <a:r>
              <a:rPr lang="en-US" dirty="0"/>
              <a:t>Event Coalescing</a:t>
            </a:r>
          </a:p>
        </p:txBody>
      </p:sp>
      <p:pic>
        <p:nvPicPr>
          <p:cNvPr id="4" name="Picture 3">
            <a:extLst>
              <a:ext uri="{FF2B5EF4-FFF2-40B4-BE49-F238E27FC236}">
                <a16:creationId xmlns:a16="http://schemas.microsoft.com/office/drawing/2014/main" id="{434D89E8-4718-4F21-BB48-F392C9F3C09B}"/>
              </a:ext>
            </a:extLst>
          </p:cNvPr>
          <p:cNvPicPr>
            <a:picLocks noChangeAspect="1"/>
          </p:cNvPicPr>
          <p:nvPr/>
        </p:nvPicPr>
        <p:blipFill>
          <a:blip r:embed="rId2"/>
          <a:stretch>
            <a:fillRect/>
          </a:stretch>
        </p:blipFill>
        <p:spPr>
          <a:xfrm>
            <a:off x="0" y="3001510"/>
            <a:ext cx="12192000" cy="3637935"/>
          </a:xfrm>
          <a:prstGeom prst="rect">
            <a:avLst/>
          </a:prstGeom>
        </p:spPr>
      </p:pic>
    </p:spTree>
    <p:extLst>
      <p:ext uri="{BB962C8B-B14F-4D97-AF65-F5344CB8AC3E}">
        <p14:creationId xmlns:p14="http://schemas.microsoft.com/office/powerpoint/2010/main" val="311748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D6F3-094A-4825-A620-F459724A764C}"/>
              </a:ext>
            </a:extLst>
          </p:cNvPr>
          <p:cNvSpPr>
            <a:spLocks noGrp="1"/>
          </p:cNvSpPr>
          <p:nvPr>
            <p:ph type="title"/>
          </p:nvPr>
        </p:nvSpPr>
        <p:spPr/>
        <p:txBody>
          <a:bodyPr/>
          <a:lstStyle/>
          <a:p>
            <a:r>
              <a:rPr lang="en-US" dirty="0"/>
              <a:t>Components support </a:t>
            </a:r>
            <a:r>
              <a:rPr lang="en-US" dirty="0" err="1"/>
              <a:t>zoneless</a:t>
            </a:r>
            <a:endParaRPr lang="en-US" dirty="0"/>
          </a:p>
        </p:txBody>
      </p:sp>
      <p:sp>
        <p:nvSpPr>
          <p:cNvPr id="3" name="Content Placeholder 2">
            <a:extLst>
              <a:ext uri="{FF2B5EF4-FFF2-40B4-BE49-F238E27FC236}">
                <a16:creationId xmlns:a16="http://schemas.microsoft.com/office/drawing/2014/main" id="{3F4111D0-7EE4-4380-910D-D391601F096B}"/>
              </a:ext>
            </a:extLst>
          </p:cNvPr>
          <p:cNvSpPr>
            <a:spLocks noGrp="1"/>
          </p:cNvSpPr>
          <p:nvPr>
            <p:ph idx="1"/>
          </p:nvPr>
        </p:nvSpPr>
        <p:spPr/>
        <p:txBody>
          <a:bodyPr/>
          <a:lstStyle/>
          <a:p>
            <a:r>
              <a:rPr lang="en-US" b="1" dirty="0"/>
              <a:t>We enabled </a:t>
            </a:r>
            <a:r>
              <a:rPr lang="en-US" b="1" dirty="0" err="1"/>
              <a:t>zoneless</a:t>
            </a:r>
            <a:r>
              <a:rPr lang="en-US" b="1" dirty="0"/>
              <a:t> support in the Angular CDK and Angular Material. This also helped us to discover and polish some of the rough edges with the </a:t>
            </a:r>
            <a:r>
              <a:rPr lang="en-US" b="1" dirty="0" err="1"/>
              <a:t>zoneless</a:t>
            </a:r>
            <a:r>
              <a:rPr lang="en-US" b="1" dirty="0"/>
              <a:t> model.</a:t>
            </a:r>
          </a:p>
        </p:txBody>
      </p:sp>
    </p:spTree>
    <p:extLst>
      <p:ext uri="{BB962C8B-B14F-4D97-AF65-F5344CB8AC3E}">
        <p14:creationId xmlns:p14="http://schemas.microsoft.com/office/powerpoint/2010/main" val="197700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D7A3-A41D-4C57-8A18-B91A0F0F3206}"/>
              </a:ext>
            </a:extLst>
          </p:cNvPr>
          <p:cNvSpPr>
            <a:spLocks noGrp="1"/>
          </p:cNvSpPr>
          <p:nvPr>
            <p:ph type="title"/>
          </p:nvPr>
        </p:nvSpPr>
        <p:spPr/>
        <p:txBody>
          <a:bodyPr/>
          <a:lstStyle/>
          <a:p>
            <a:r>
              <a:rPr lang="en-US" dirty="0"/>
              <a:t>Improvements in server-side rendering</a:t>
            </a:r>
          </a:p>
        </p:txBody>
      </p:sp>
      <p:sp>
        <p:nvSpPr>
          <p:cNvPr id="3" name="Content Placeholder 2">
            <a:extLst>
              <a:ext uri="{FF2B5EF4-FFF2-40B4-BE49-F238E27FC236}">
                <a16:creationId xmlns:a16="http://schemas.microsoft.com/office/drawing/2014/main" id="{4EAEDE09-496B-4B57-A9EB-3DFDF92EA335}"/>
              </a:ext>
            </a:extLst>
          </p:cNvPr>
          <p:cNvSpPr>
            <a:spLocks noGrp="1"/>
          </p:cNvSpPr>
          <p:nvPr>
            <p:ph idx="1"/>
          </p:nvPr>
        </p:nvSpPr>
        <p:spPr/>
        <p:txBody>
          <a:bodyPr/>
          <a:lstStyle/>
          <a:p>
            <a:r>
              <a:rPr lang="en-US" b="1" dirty="0"/>
              <a:t>About a year ago we introduced hydration and graduated it to stable in v17</a:t>
            </a:r>
          </a:p>
          <a:p>
            <a:r>
              <a:rPr lang="en-US" b="1" dirty="0"/>
              <a:t>There was one main blocker to get even more people to take advantage of hydration — lack of i18n support ,now hydration for i18n blocks is available in developer preview mode in v18!</a:t>
            </a:r>
          </a:p>
        </p:txBody>
      </p:sp>
    </p:spTree>
    <p:extLst>
      <p:ext uri="{BB962C8B-B14F-4D97-AF65-F5344CB8AC3E}">
        <p14:creationId xmlns:p14="http://schemas.microsoft.com/office/powerpoint/2010/main" val="338464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5DC9-126B-4151-B155-9B16BB8EA015}"/>
              </a:ext>
            </a:extLst>
          </p:cNvPr>
          <p:cNvSpPr>
            <a:spLocks noGrp="1"/>
          </p:cNvSpPr>
          <p:nvPr>
            <p:ph type="title"/>
          </p:nvPr>
        </p:nvSpPr>
        <p:spPr/>
        <p:txBody>
          <a:bodyPr/>
          <a:lstStyle/>
          <a:p>
            <a:r>
              <a:rPr lang="en-US" b="1" dirty="0"/>
              <a:t>Improved debugging experience</a:t>
            </a:r>
          </a:p>
        </p:txBody>
      </p:sp>
      <p:pic>
        <p:nvPicPr>
          <p:cNvPr id="12" name="Content Placeholder 11">
            <a:extLst>
              <a:ext uri="{FF2B5EF4-FFF2-40B4-BE49-F238E27FC236}">
                <a16:creationId xmlns:a16="http://schemas.microsoft.com/office/drawing/2014/main" id="{51132AF8-98D9-4E76-A9FF-D386FD28269B}"/>
              </a:ext>
            </a:extLst>
          </p:cNvPr>
          <p:cNvPicPr>
            <a:picLocks noGrp="1" noChangeAspect="1"/>
          </p:cNvPicPr>
          <p:nvPr>
            <p:ph idx="1"/>
          </p:nvPr>
        </p:nvPicPr>
        <p:blipFill>
          <a:blip r:embed="rId2"/>
          <a:stretch>
            <a:fillRect/>
          </a:stretch>
        </p:blipFill>
        <p:spPr>
          <a:xfrm>
            <a:off x="1431907" y="2239617"/>
            <a:ext cx="9673416" cy="5029200"/>
          </a:xfrm>
        </p:spPr>
      </p:pic>
    </p:spTree>
    <p:extLst>
      <p:ext uri="{BB962C8B-B14F-4D97-AF65-F5344CB8AC3E}">
        <p14:creationId xmlns:p14="http://schemas.microsoft.com/office/powerpoint/2010/main" val="386690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A831-4218-4C80-8092-1E5910A70D9A}"/>
              </a:ext>
            </a:extLst>
          </p:cNvPr>
          <p:cNvSpPr>
            <a:spLocks noGrp="1"/>
          </p:cNvSpPr>
          <p:nvPr>
            <p:ph type="title"/>
          </p:nvPr>
        </p:nvSpPr>
        <p:spPr>
          <a:xfrm>
            <a:off x="730883" y="838200"/>
            <a:ext cx="10149152" cy="706964"/>
          </a:xfrm>
        </p:spPr>
        <p:txBody>
          <a:bodyPr/>
          <a:lstStyle/>
          <a:p>
            <a:r>
              <a:rPr lang="en-US" dirty="0"/>
              <a:t>Specifying a fallback content for ng-content</a:t>
            </a:r>
          </a:p>
        </p:txBody>
      </p:sp>
      <p:pic>
        <p:nvPicPr>
          <p:cNvPr id="5" name="Picture 4">
            <a:extLst>
              <a:ext uri="{FF2B5EF4-FFF2-40B4-BE49-F238E27FC236}">
                <a16:creationId xmlns:a16="http://schemas.microsoft.com/office/drawing/2014/main" id="{03FDC07E-A1C3-40AA-9849-FA27A20B7B6A}"/>
              </a:ext>
            </a:extLst>
          </p:cNvPr>
          <p:cNvPicPr>
            <a:picLocks noChangeAspect="1"/>
          </p:cNvPicPr>
          <p:nvPr/>
        </p:nvPicPr>
        <p:blipFill>
          <a:blip r:embed="rId2"/>
          <a:stretch>
            <a:fillRect/>
          </a:stretch>
        </p:blipFill>
        <p:spPr>
          <a:xfrm>
            <a:off x="0" y="2860405"/>
            <a:ext cx="7224999" cy="2320688"/>
          </a:xfrm>
          <a:prstGeom prst="rect">
            <a:avLst/>
          </a:prstGeom>
        </p:spPr>
      </p:pic>
      <p:pic>
        <p:nvPicPr>
          <p:cNvPr id="7" name="Picture 6">
            <a:extLst>
              <a:ext uri="{FF2B5EF4-FFF2-40B4-BE49-F238E27FC236}">
                <a16:creationId xmlns:a16="http://schemas.microsoft.com/office/drawing/2014/main" id="{4127B118-C2F0-4A9A-B066-289D5F06329C}"/>
              </a:ext>
            </a:extLst>
          </p:cNvPr>
          <p:cNvPicPr>
            <a:picLocks noChangeAspect="1"/>
          </p:cNvPicPr>
          <p:nvPr/>
        </p:nvPicPr>
        <p:blipFill>
          <a:blip r:embed="rId3"/>
          <a:stretch>
            <a:fillRect/>
          </a:stretch>
        </p:blipFill>
        <p:spPr>
          <a:xfrm>
            <a:off x="7393391" y="2708783"/>
            <a:ext cx="4798609" cy="2918606"/>
          </a:xfrm>
          <a:prstGeom prst="rect">
            <a:avLst/>
          </a:prstGeom>
        </p:spPr>
      </p:pic>
    </p:spTree>
    <p:extLst>
      <p:ext uri="{BB962C8B-B14F-4D97-AF65-F5344CB8AC3E}">
        <p14:creationId xmlns:p14="http://schemas.microsoft.com/office/powerpoint/2010/main" val="28950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D7A3-A41D-4C57-8A18-B91A0F0F3206}"/>
              </a:ext>
            </a:extLst>
          </p:cNvPr>
          <p:cNvSpPr>
            <a:spLocks noGrp="1"/>
          </p:cNvSpPr>
          <p:nvPr>
            <p:ph type="title"/>
          </p:nvPr>
        </p:nvSpPr>
        <p:spPr/>
        <p:txBody>
          <a:bodyPr/>
          <a:lstStyle/>
          <a:p>
            <a:r>
              <a:rPr lang="en-US" b="1" dirty="0"/>
              <a:t>Unified control state change events</a:t>
            </a:r>
          </a:p>
        </p:txBody>
      </p:sp>
      <p:sp>
        <p:nvSpPr>
          <p:cNvPr id="3" name="Content Placeholder 2">
            <a:extLst>
              <a:ext uri="{FF2B5EF4-FFF2-40B4-BE49-F238E27FC236}">
                <a16:creationId xmlns:a16="http://schemas.microsoft.com/office/drawing/2014/main" id="{4EAEDE09-496B-4B57-A9EB-3DFDF92EA335}"/>
              </a:ext>
            </a:extLst>
          </p:cNvPr>
          <p:cNvSpPr>
            <a:spLocks noGrp="1"/>
          </p:cNvSpPr>
          <p:nvPr>
            <p:ph idx="1"/>
          </p:nvPr>
        </p:nvSpPr>
        <p:spPr/>
        <p:txBody>
          <a:bodyPr/>
          <a:lstStyle/>
          <a:p>
            <a:r>
              <a:rPr lang="en-US" b="1" dirty="0" err="1"/>
              <a:t>FormControl</a:t>
            </a:r>
            <a:r>
              <a:rPr lang="en-US" b="1" dirty="0"/>
              <a:t>, </a:t>
            </a:r>
            <a:r>
              <a:rPr lang="en-US" b="1" dirty="0" err="1"/>
              <a:t>FormGroup</a:t>
            </a:r>
            <a:r>
              <a:rPr lang="en-US" b="1" dirty="0"/>
              <a:t> and </a:t>
            </a:r>
            <a:r>
              <a:rPr lang="en-US" b="1" dirty="0" err="1"/>
              <a:t>FormArray</a:t>
            </a:r>
            <a:r>
              <a:rPr lang="en-US" b="1" dirty="0"/>
              <a:t> classes from Angular forms </a:t>
            </a:r>
          </a:p>
          <a:p>
            <a:r>
              <a:rPr lang="en-US" b="1" dirty="0"/>
              <a:t>now expose a property called </a:t>
            </a:r>
            <a:r>
              <a:rPr lang="en-US" u="sng" dirty="0"/>
              <a:t>events</a:t>
            </a:r>
            <a:r>
              <a:rPr lang="en-US" b="1" dirty="0"/>
              <a:t>, which allows you to subscribe to a stream of events for this form control. </a:t>
            </a:r>
          </a:p>
          <a:p>
            <a:r>
              <a:rPr lang="en-US" b="1" dirty="0"/>
              <a:t>Using it you can track changes in value, touch state, pristine status, and the control status.</a:t>
            </a:r>
          </a:p>
        </p:txBody>
      </p:sp>
    </p:spTree>
    <p:extLst>
      <p:ext uri="{BB962C8B-B14F-4D97-AF65-F5344CB8AC3E}">
        <p14:creationId xmlns:p14="http://schemas.microsoft.com/office/powerpoint/2010/main" val="371400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D7A3-A41D-4C57-8A18-B91A0F0F3206}"/>
              </a:ext>
            </a:extLst>
          </p:cNvPr>
          <p:cNvSpPr>
            <a:spLocks noGrp="1"/>
          </p:cNvSpPr>
          <p:nvPr>
            <p:ph type="title"/>
          </p:nvPr>
        </p:nvSpPr>
        <p:spPr/>
        <p:txBody>
          <a:bodyPr/>
          <a:lstStyle/>
          <a:p>
            <a:r>
              <a:rPr lang="en-US" b="1" dirty="0"/>
              <a:t>Unified control state change events</a:t>
            </a:r>
          </a:p>
        </p:txBody>
      </p:sp>
      <p:pic>
        <p:nvPicPr>
          <p:cNvPr id="15" name="Content Placeholder 14">
            <a:extLst>
              <a:ext uri="{FF2B5EF4-FFF2-40B4-BE49-F238E27FC236}">
                <a16:creationId xmlns:a16="http://schemas.microsoft.com/office/drawing/2014/main" id="{18655734-8CA2-4797-9A7C-AF4363168350}"/>
              </a:ext>
            </a:extLst>
          </p:cNvPr>
          <p:cNvPicPr>
            <a:picLocks noGrp="1" noChangeAspect="1"/>
          </p:cNvPicPr>
          <p:nvPr>
            <p:ph idx="1"/>
          </p:nvPr>
        </p:nvPicPr>
        <p:blipFill>
          <a:blip r:embed="rId2"/>
          <a:stretch>
            <a:fillRect/>
          </a:stretch>
        </p:blipFill>
        <p:spPr>
          <a:xfrm>
            <a:off x="0" y="1895060"/>
            <a:ext cx="12192000" cy="5044031"/>
          </a:xfrm>
        </p:spPr>
      </p:pic>
    </p:spTree>
    <p:extLst>
      <p:ext uri="{BB962C8B-B14F-4D97-AF65-F5344CB8AC3E}">
        <p14:creationId xmlns:p14="http://schemas.microsoft.com/office/powerpoint/2010/main" val="1800209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2B70-5AC7-4F41-8D3C-FA4DFE56E700}"/>
              </a:ext>
            </a:extLst>
          </p:cNvPr>
          <p:cNvSpPr>
            <a:spLocks noGrp="1"/>
          </p:cNvSpPr>
          <p:nvPr>
            <p:ph type="title"/>
          </p:nvPr>
        </p:nvSpPr>
        <p:spPr/>
        <p:txBody>
          <a:bodyPr/>
          <a:lstStyle/>
          <a:p>
            <a:r>
              <a:rPr lang="en-US" dirty="0"/>
              <a:t>Route redirects as functions</a:t>
            </a:r>
          </a:p>
        </p:txBody>
      </p:sp>
      <p:sp>
        <p:nvSpPr>
          <p:cNvPr id="3" name="Content Placeholder 2">
            <a:extLst>
              <a:ext uri="{FF2B5EF4-FFF2-40B4-BE49-F238E27FC236}">
                <a16:creationId xmlns:a16="http://schemas.microsoft.com/office/drawing/2014/main" id="{C60C7624-2179-4C19-8E0E-98BC28E30B5D}"/>
              </a:ext>
            </a:extLst>
          </p:cNvPr>
          <p:cNvSpPr>
            <a:spLocks noGrp="1"/>
          </p:cNvSpPr>
          <p:nvPr>
            <p:ph idx="1"/>
          </p:nvPr>
        </p:nvSpPr>
        <p:spPr/>
        <p:txBody>
          <a:bodyPr/>
          <a:lstStyle/>
          <a:p>
            <a:r>
              <a:rPr lang="en-US" b="1" dirty="0"/>
              <a:t>To enable higher flexibility when dealing with redirects.</a:t>
            </a:r>
          </a:p>
          <a:p>
            <a:r>
              <a:rPr lang="en-US" b="1" dirty="0"/>
              <a:t> in Angular v18 </a:t>
            </a:r>
            <a:r>
              <a:rPr lang="en-US" b="1" dirty="0" err="1"/>
              <a:t>redirectTo</a:t>
            </a:r>
            <a:r>
              <a:rPr lang="en-US" b="1" dirty="0"/>
              <a:t> now accepts a function which returns a string. </a:t>
            </a:r>
          </a:p>
          <a:p>
            <a:r>
              <a:rPr lang="en-US" b="1" dirty="0"/>
              <a:t>For example, if you’d like to redirect to a route that depends on some runtime state you can implement a more complicated logic in a function:</a:t>
            </a:r>
          </a:p>
        </p:txBody>
      </p:sp>
    </p:spTree>
    <p:extLst>
      <p:ext uri="{BB962C8B-B14F-4D97-AF65-F5344CB8AC3E}">
        <p14:creationId xmlns:p14="http://schemas.microsoft.com/office/powerpoint/2010/main" val="2645721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2B70-5AC7-4F41-8D3C-FA4DFE56E700}"/>
              </a:ext>
            </a:extLst>
          </p:cNvPr>
          <p:cNvSpPr>
            <a:spLocks noGrp="1"/>
          </p:cNvSpPr>
          <p:nvPr>
            <p:ph type="title"/>
          </p:nvPr>
        </p:nvSpPr>
        <p:spPr/>
        <p:txBody>
          <a:bodyPr/>
          <a:lstStyle/>
          <a:p>
            <a:r>
              <a:rPr lang="en-US" dirty="0"/>
              <a:t>Route redirects as functions</a:t>
            </a:r>
          </a:p>
        </p:txBody>
      </p:sp>
      <p:pic>
        <p:nvPicPr>
          <p:cNvPr id="7" name="Content Placeholder 6">
            <a:extLst>
              <a:ext uri="{FF2B5EF4-FFF2-40B4-BE49-F238E27FC236}">
                <a16:creationId xmlns:a16="http://schemas.microsoft.com/office/drawing/2014/main" id="{BA3A507F-DC5C-4BDE-81AC-6507F1EBE84B}"/>
              </a:ext>
            </a:extLst>
          </p:cNvPr>
          <p:cNvPicPr>
            <a:picLocks noGrp="1" noChangeAspect="1"/>
          </p:cNvPicPr>
          <p:nvPr>
            <p:ph idx="1"/>
          </p:nvPr>
        </p:nvPicPr>
        <p:blipFill>
          <a:blip r:embed="rId2"/>
          <a:stretch>
            <a:fillRect/>
          </a:stretch>
        </p:blipFill>
        <p:spPr>
          <a:xfrm>
            <a:off x="1154954" y="2297689"/>
            <a:ext cx="9963620" cy="4428761"/>
          </a:xfrm>
        </p:spPr>
      </p:pic>
    </p:spTree>
    <p:extLst>
      <p:ext uri="{BB962C8B-B14F-4D97-AF65-F5344CB8AC3E}">
        <p14:creationId xmlns:p14="http://schemas.microsoft.com/office/powerpoint/2010/main" val="318142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A053-7497-47C3-B1E4-9B66DE08A56E}"/>
              </a:ext>
            </a:extLst>
          </p:cNvPr>
          <p:cNvSpPr>
            <a:spLocks noGrp="1"/>
          </p:cNvSpPr>
          <p:nvPr>
            <p:ph type="title"/>
          </p:nvPr>
        </p:nvSpPr>
        <p:spPr/>
        <p:txBody>
          <a:bodyPr/>
          <a:lstStyle/>
          <a:p>
            <a:r>
              <a:rPr lang="en-US" dirty="0" err="1"/>
              <a:t>Referances</a:t>
            </a:r>
            <a:endParaRPr lang="en-US" dirty="0"/>
          </a:p>
        </p:txBody>
      </p:sp>
      <p:sp>
        <p:nvSpPr>
          <p:cNvPr id="3" name="Content Placeholder 2">
            <a:extLst>
              <a:ext uri="{FF2B5EF4-FFF2-40B4-BE49-F238E27FC236}">
                <a16:creationId xmlns:a16="http://schemas.microsoft.com/office/drawing/2014/main" id="{AE9A7130-C50C-4246-B974-0E79ABC64763}"/>
              </a:ext>
            </a:extLst>
          </p:cNvPr>
          <p:cNvSpPr>
            <a:spLocks noGrp="1"/>
          </p:cNvSpPr>
          <p:nvPr>
            <p:ph idx="1"/>
          </p:nvPr>
        </p:nvSpPr>
        <p:spPr/>
        <p:txBody>
          <a:bodyPr/>
          <a:lstStyle/>
          <a:p>
            <a:r>
              <a:rPr lang="en-US" dirty="0">
                <a:hlinkClick r:id="rId2"/>
              </a:rPr>
              <a:t>https://dev.to/sandeepbalachandran/angular-18-features-5ajm</a:t>
            </a:r>
            <a:endParaRPr lang="en-US" dirty="0"/>
          </a:p>
          <a:p>
            <a:r>
              <a:rPr lang="en-US" dirty="0"/>
              <a:t>https://blog.angular.dev/angular-v18-is-now-available-e79d5ac0affe</a:t>
            </a:r>
          </a:p>
        </p:txBody>
      </p:sp>
    </p:spTree>
    <p:extLst>
      <p:ext uri="{BB962C8B-B14F-4D97-AF65-F5344CB8AC3E}">
        <p14:creationId xmlns:p14="http://schemas.microsoft.com/office/powerpoint/2010/main" val="253817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2BAD-D40E-4300-B595-AAC794D5D67E}"/>
              </a:ext>
            </a:extLst>
          </p:cNvPr>
          <p:cNvSpPr>
            <a:spLocks noGrp="1"/>
          </p:cNvSpPr>
          <p:nvPr>
            <p:ph type="title"/>
          </p:nvPr>
        </p:nvSpPr>
        <p:spPr/>
        <p:txBody>
          <a:bodyPr/>
          <a:lstStyle/>
          <a:p>
            <a:r>
              <a:rPr lang="en-US" b="1" dirty="0"/>
              <a:t>Key features and updates in Angular 18</a:t>
            </a:r>
            <a:endParaRPr lang="en-US" dirty="0"/>
          </a:p>
        </p:txBody>
      </p:sp>
      <p:sp>
        <p:nvSpPr>
          <p:cNvPr id="3" name="Content Placeholder 2">
            <a:extLst>
              <a:ext uri="{FF2B5EF4-FFF2-40B4-BE49-F238E27FC236}">
                <a16:creationId xmlns:a16="http://schemas.microsoft.com/office/drawing/2014/main" id="{B6DAE280-E85E-45B5-80AE-53F6175F8D8B}"/>
              </a:ext>
            </a:extLst>
          </p:cNvPr>
          <p:cNvSpPr>
            <a:spLocks noGrp="1"/>
          </p:cNvSpPr>
          <p:nvPr>
            <p:ph idx="1"/>
          </p:nvPr>
        </p:nvSpPr>
        <p:spPr/>
        <p:txBody>
          <a:bodyPr>
            <a:normAutofit fontScale="92500" lnSpcReduction="10000"/>
          </a:bodyPr>
          <a:lstStyle/>
          <a:p>
            <a:r>
              <a:rPr lang="en-US" b="1" dirty="0" err="1"/>
              <a:t>Angular.dev</a:t>
            </a:r>
            <a:r>
              <a:rPr lang="en-US" b="1" dirty="0"/>
              <a:t> is now the new home for Angular developers</a:t>
            </a:r>
          </a:p>
          <a:p>
            <a:r>
              <a:rPr lang="en-US" b="1" dirty="0"/>
              <a:t>Material 3, deferrable views, built-in control flow are now stable and incorporate a series of improvements</a:t>
            </a:r>
          </a:p>
          <a:p>
            <a:r>
              <a:rPr lang="en-US" b="1" dirty="0"/>
              <a:t>Experimental support for </a:t>
            </a:r>
            <a:r>
              <a:rPr lang="en-US" b="1" u="sng" dirty="0" err="1"/>
              <a:t>zoneless</a:t>
            </a:r>
            <a:r>
              <a:rPr lang="en-US" b="1" dirty="0"/>
              <a:t> change detection</a:t>
            </a:r>
          </a:p>
          <a:p>
            <a:r>
              <a:rPr lang="en-US" b="1" dirty="0"/>
              <a:t>Improvements in server-side rendering</a:t>
            </a:r>
          </a:p>
          <a:p>
            <a:r>
              <a:rPr lang="en-US" b="1" dirty="0"/>
              <a:t>Improved debugging experience</a:t>
            </a:r>
          </a:p>
          <a:p>
            <a:r>
              <a:rPr lang="en-US" b="1" dirty="0"/>
              <a:t>Specifying a fallback content for ng-content</a:t>
            </a:r>
          </a:p>
          <a:p>
            <a:r>
              <a:rPr lang="en-US" b="1" dirty="0"/>
              <a:t>Unified control state change events</a:t>
            </a:r>
          </a:p>
          <a:p>
            <a:r>
              <a:rPr lang="en-US" b="1" dirty="0"/>
              <a:t>Route redirects as functions</a:t>
            </a:r>
            <a:br>
              <a:rPr lang="en-US" dirty="0"/>
            </a:br>
            <a:endParaRPr lang="en-US" b="1" dirty="0"/>
          </a:p>
          <a:p>
            <a:endParaRPr lang="en-US" dirty="0"/>
          </a:p>
        </p:txBody>
      </p:sp>
    </p:spTree>
    <p:extLst>
      <p:ext uri="{BB962C8B-B14F-4D97-AF65-F5344CB8AC3E}">
        <p14:creationId xmlns:p14="http://schemas.microsoft.com/office/powerpoint/2010/main" val="1693489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A053-7497-47C3-B1E4-9B66DE08A56E}"/>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AE9A7130-C50C-4246-B974-0E79ABC64763}"/>
              </a:ext>
            </a:extLst>
          </p:cNvPr>
          <p:cNvSpPr>
            <a:spLocks noGrp="1"/>
          </p:cNvSpPr>
          <p:nvPr>
            <p:ph type="subTitle" idx="1"/>
          </p:nvPr>
        </p:nvSpPr>
        <p:spPr>
          <a:xfrm>
            <a:off x="1683171" y="4777381"/>
            <a:ext cx="8825658" cy="861420"/>
          </a:xfrm>
        </p:spPr>
        <p:txBody>
          <a:bodyPr>
            <a:normAutofit/>
          </a:bodyPr>
          <a:lstStyle/>
          <a:p>
            <a:r>
              <a:rPr lang="en-US" dirty="0"/>
              <a:t>Amr Mohsen</a:t>
            </a:r>
          </a:p>
        </p:txBody>
      </p:sp>
    </p:spTree>
    <p:extLst>
      <p:ext uri="{BB962C8B-B14F-4D97-AF65-F5344CB8AC3E}">
        <p14:creationId xmlns:p14="http://schemas.microsoft.com/office/powerpoint/2010/main" val="105869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FE64-D650-45F4-AAEF-4F7DCD067624}"/>
              </a:ext>
            </a:extLst>
          </p:cNvPr>
          <p:cNvSpPr>
            <a:spLocks noGrp="1"/>
          </p:cNvSpPr>
          <p:nvPr>
            <p:ph type="title"/>
          </p:nvPr>
        </p:nvSpPr>
        <p:spPr>
          <a:xfrm>
            <a:off x="914400" y="450574"/>
            <a:ext cx="9001967" cy="1230058"/>
          </a:xfrm>
        </p:spPr>
        <p:txBody>
          <a:bodyPr/>
          <a:lstStyle/>
          <a:p>
            <a:r>
              <a:rPr lang="en-US" sz="3200" dirty="0"/>
              <a:t>What is zone </a:t>
            </a:r>
            <a:r>
              <a:rPr lang="en-US" sz="3200" dirty="0" err="1"/>
              <a:t>js</a:t>
            </a:r>
            <a:r>
              <a:rPr lang="en-US" sz="3200" dirty="0"/>
              <a:t>?</a:t>
            </a:r>
          </a:p>
        </p:txBody>
      </p:sp>
      <p:sp>
        <p:nvSpPr>
          <p:cNvPr id="3" name="Content Placeholder 2">
            <a:extLst>
              <a:ext uri="{FF2B5EF4-FFF2-40B4-BE49-F238E27FC236}">
                <a16:creationId xmlns:a16="http://schemas.microsoft.com/office/drawing/2014/main" id="{097B0D99-E3E1-4401-87CF-AA54DAB9ECCD}"/>
              </a:ext>
            </a:extLst>
          </p:cNvPr>
          <p:cNvSpPr>
            <a:spLocks noGrp="1"/>
          </p:cNvSpPr>
          <p:nvPr>
            <p:ph idx="1"/>
          </p:nvPr>
        </p:nvSpPr>
        <p:spPr/>
        <p:txBody>
          <a:bodyPr/>
          <a:lstStyle/>
          <a:p>
            <a:r>
              <a:rPr lang="en-US" b="1" dirty="0"/>
              <a:t>A Zone is an execution context that persists across async tasks. In other words, all the async tasks such as </a:t>
            </a:r>
            <a:r>
              <a:rPr lang="en-US" b="1" dirty="0" err="1"/>
              <a:t>setTimeout</a:t>
            </a:r>
            <a:r>
              <a:rPr lang="en-US" b="1" dirty="0"/>
              <a:t>, Promise, XHRs etc. are executed in a particular context. In case of zone.js, all these async tasks are executed in a single context which is called Zone</a:t>
            </a:r>
          </a:p>
          <a:p>
            <a:r>
              <a:rPr lang="en-US" dirty="0"/>
              <a:t>enables Angular to perform change detection and update the UI when asynchronous operations complete.</a:t>
            </a:r>
          </a:p>
        </p:txBody>
      </p:sp>
    </p:spTree>
    <p:extLst>
      <p:ext uri="{BB962C8B-B14F-4D97-AF65-F5344CB8AC3E}">
        <p14:creationId xmlns:p14="http://schemas.microsoft.com/office/powerpoint/2010/main" val="69406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E68FE96E-D47A-4E5B-A4F5-7E266EC88DDC}"/>
              </a:ext>
            </a:extLst>
          </p:cNvPr>
          <p:cNvPicPr>
            <a:picLocks noChangeAspect="1"/>
          </p:cNvPicPr>
          <p:nvPr/>
        </p:nvPicPr>
        <p:blipFill>
          <a:blip r:embed="rId2"/>
          <a:stretch>
            <a:fillRect/>
          </a:stretch>
        </p:blipFill>
        <p:spPr>
          <a:xfrm>
            <a:off x="1353386" y="0"/>
            <a:ext cx="9485227" cy="7029788"/>
          </a:xfrm>
          <a:prstGeom prst="rect">
            <a:avLst/>
          </a:prstGeom>
        </p:spPr>
      </p:pic>
    </p:spTree>
    <p:extLst>
      <p:ext uri="{BB962C8B-B14F-4D97-AF65-F5344CB8AC3E}">
        <p14:creationId xmlns:p14="http://schemas.microsoft.com/office/powerpoint/2010/main" val="169652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7251-B7FB-49EE-AAC1-2B6B89980751}"/>
              </a:ext>
            </a:extLst>
          </p:cNvPr>
          <p:cNvSpPr>
            <a:spLocks noGrp="1"/>
          </p:cNvSpPr>
          <p:nvPr>
            <p:ph type="title"/>
          </p:nvPr>
        </p:nvSpPr>
        <p:spPr/>
        <p:txBody>
          <a:bodyPr/>
          <a:lstStyle/>
          <a:p>
            <a:r>
              <a:rPr lang="en-US" dirty="0"/>
              <a:t>Using zone JS in angular</a:t>
            </a:r>
          </a:p>
        </p:txBody>
      </p:sp>
      <p:sp>
        <p:nvSpPr>
          <p:cNvPr id="3" name="Content Placeholder 2">
            <a:extLst>
              <a:ext uri="{FF2B5EF4-FFF2-40B4-BE49-F238E27FC236}">
                <a16:creationId xmlns:a16="http://schemas.microsoft.com/office/drawing/2014/main" id="{8F79BAE1-BD20-4EA5-BE8E-7DD6F2D1E12A}"/>
              </a:ext>
            </a:extLst>
          </p:cNvPr>
          <p:cNvSpPr>
            <a:spLocks noGrp="1"/>
          </p:cNvSpPr>
          <p:nvPr>
            <p:ph idx="1"/>
          </p:nvPr>
        </p:nvSpPr>
        <p:spPr/>
        <p:txBody>
          <a:bodyPr/>
          <a:lstStyle/>
          <a:p>
            <a:r>
              <a:rPr lang="en-US" dirty="0"/>
              <a:t>Behind the scenes, </a:t>
            </a:r>
            <a:r>
              <a:rPr lang="en-US" b="1" dirty="0"/>
              <a:t>Zone.js</a:t>
            </a:r>
            <a:r>
              <a:rPr lang="en-US" dirty="0"/>
              <a:t> intercepts the `</a:t>
            </a:r>
            <a:r>
              <a:rPr lang="en-US" dirty="0" err="1"/>
              <a:t>setTimeout</a:t>
            </a:r>
            <a:r>
              <a:rPr lang="en-US" dirty="0"/>
              <a:t>` call and hooks into the asynchronous operation. It allows Angular to track the execution of the task and ensures that change detection is triggered when the task completes. When the timeout expires, the callback function is executed, and the `status` property is updated to indicate that the task is completed. As a result, the UI is automatically updated to reflect the new status.</a:t>
            </a:r>
          </a:p>
          <a:p>
            <a:endParaRPr lang="en-US" dirty="0"/>
          </a:p>
          <a:p>
            <a:r>
              <a:rPr lang="en-US" dirty="0"/>
              <a:t>Visit : https://medium.com/swlh/what-is-zone-js-and-how-can-i-use-it-63ce08a55962</a:t>
            </a:r>
          </a:p>
        </p:txBody>
      </p:sp>
    </p:spTree>
    <p:extLst>
      <p:ext uri="{BB962C8B-B14F-4D97-AF65-F5344CB8AC3E}">
        <p14:creationId xmlns:p14="http://schemas.microsoft.com/office/powerpoint/2010/main" val="247033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2BAD-D40E-4300-B595-AAC794D5D67E}"/>
              </a:ext>
            </a:extLst>
          </p:cNvPr>
          <p:cNvSpPr>
            <a:spLocks noGrp="1"/>
          </p:cNvSpPr>
          <p:nvPr>
            <p:ph type="title"/>
          </p:nvPr>
        </p:nvSpPr>
        <p:spPr/>
        <p:txBody>
          <a:bodyPr/>
          <a:lstStyle/>
          <a:p>
            <a:r>
              <a:rPr lang="en-US" b="1" dirty="0"/>
              <a:t>Experimental support for </a:t>
            </a:r>
            <a:r>
              <a:rPr lang="en-US" b="1" dirty="0" err="1"/>
              <a:t>zoneless</a:t>
            </a:r>
            <a:r>
              <a:rPr lang="en-US" b="1" dirty="0"/>
              <a:t> change detection</a:t>
            </a:r>
          </a:p>
        </p:txBody>
      </p:sp>
      <p:sp>
        <p:nvSpPr>
          <p:cNvPr id="3" name="Content Placeholder 2">
            <a:extLst>
              <a:ext uri="{FF2B5EF4-FFF2-40B4-BE49-F238E27FC236}">
                <a16:creationId xmlns:a16="http://schemas.microsoft.com/office/drawing/2014/main" id="{B6DAE280-E85E-45B5-80AE-53F6175F8D8B}"/>
              </a:ext>
            </a:extLst>
          </p:cNvPr>
          <p:cNvSpPr>
            <a:spLocks noGrp="1"/>
          </p:cNvSpPr>
          <p:nvPr>
            <p:ph idx="1"/>
          </p:nvPr>
        </p:nvSpPr>
        <p:spPr/>
        <p:txBody>
          <a:bodyPr/>
          <a:lstStyle/>
          <a:p>
            <a:r>
              <a:rPr lang="en-US" b="1" dirty="0"/>
              <a:t>Improving composability for micro-frontends and interoperability with other frameworks</a:t>
            </a:r>
          </a:p>
          <a:p>
            <a:r>
              <a:rPr lang="en-US" b="1" dirty="0"/>
              <a:t>Faster initial render and runtime</a:t>
            </a:r>
          </a:p>
          <a:p>
            <a:r>
              <a:rPr lang="en-US" b="1" dirty="0"/>
              <a:t>Smaller bundle size and faster page loads</a:t>
            </a:r>
          </a:p>
          <a:p>
            <a:r>
              <a:rPr lang="en-US" b="1" dirty="0"/>
              <a:t>More readable stack traces</a:t>
            </a:r>
          </a:p>
          <a:p>
            <a:r>
              <a:rPr lang="en-US" b="1" dirty="0"/>
              <a:t>Simpler debugging</a:t>
            </a:r>
          </a:p>
          <a:p>
            <a:endParaRPr lang="en-US" dirty="0"/>
          </a:p>
          <a:p>
            <a:endParaRPr lang="en-US" dirty="0"/>
          </a:p>
        </p:txBody>
      </p:sp>
    </p:spTree>
    <p:extLst>
      <p:ext uri="{BB962C8B-B14F-4D97-AF65-F5344CB8AC3E}">
        <p14:creationId xmlns:p14="http://schemas.microsoft.com/office/powerpoint/2010/main" val="391604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5F5A-1060-4826-8C25-FBE2257DB042}"/>
              </a:ext>
            </a:extLst>
          </p:cNvPr>
          <p:cNvSpPr>
            <a:spLocks noGrp="1"/>
          </p:cNvSpPr>
          <p:nvPr>
            <p:ph type="title"/>
          </p:nvPr>
        </p:nvSpPr>
        <p:spPr>
          <a:xfrm>
            <a:off x="569844" y="622852"/>
            <a:ext cx="11078818" cy="1057780"/>
          </a:xfrm>
        </p:spPr>
        <p:txBody>
          <a:bodyPr/>
          <a:lstStyle/>
          <a:p>
            <a:r>
              <a:rPr lang="en-US" sz="3200" dirty="0"/>
              <a:t>Using </a:t>
            </a:r>
            <a:r>
              <a:rPr lang="en-US" sz="3200" dirty="0" err="1"/>
              <a:t>provideExperimentalZonelessChangeDetection</a:t>
            </a:r>
            <a:r>
              <a:rPr lang="en-US" sz="3200" dirty="0"/>
              <a:t> </a:t>
            </a:r>
          </a:p>
        </p:txBody>
      </p:sp>
      <p:pic>
        <p:nvPicPr>
          <p:cNvPr id="9" name="Content Placeholder 8">
            <a:extLst>
              <a:ext uri="{FF2B5EF4-FFF2-40B4-BE49-F238E27FC236}">
                <a16:creationId xmlns:a16="http://schemas.microsoft.com/office/drawing/2014/main" id="{B42A1984-2B85-485F-81A9-5E12D6FDC669}"/>
              </a:ext>
            </a:extLst>
          </p:cNvPr>
          <p:cNvPicPr>
            <a:picLocks noGrp="1" noChangeAspect="1"/>
          </p:cNvPicPr>
          <p:nvPr>
            <p:ph idx="1"/>
          </p:nvPr>
        </p:nvPicPr>
        <p:blipFill>
          <a:blip r:embed="rId2"/>
          <a:stretch>
            <a:fillRect/>
          </a:stretch>
        </p:blipFill>
        <p:spPr>
          <a:xfrm>
            <a:off x="1579769" y="2981981"/>
            <a:ext cx="8824913" cy="2685843"/>
          </a:xfrm>
        </p:spPr>
      </p:pic>
    </p:spTree>
    <p:extLst>
      <p:ext uri="{BB962C8B-B14F-4D97-AF65-F5344CB8AC3E}">
        <p14:creationId xmlns:p14="http://schemas.microsoft.com/office/powerpoint/2010/main" val="128582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2BAD-D40E-4300-B595-AAC794D5D67E}"/>
              </a:ext>
            </a:extLst>
          </p:cNvPr>
          <p:cNvSpPr>
            <a:spLocks noGrp="1"/>
          </p:cNvSpPr>
          <p:nvPr>
            <p:ph type="title"/>
          </p:nvPr>
        </p:nvSpPr>
        <p:spPr/>
        <p:txBody>
          <a:bodyPr/>
          <a:lstStyle/>
          <a:p>
            <a:r>
              <a:rPr lang="en-US" b="1" dirty="0"/>
              <a:t>Experimental support for </a:t>
            </a:r>
            <a:r>
              <a:rPr lang="en-US" b="1" dirty="0" err="1"/>
              <a:t>zoneless</a:t>
            </a:r>
            <a:r>
              <a:rPr lang="en-US" b="1" dirty="0"/>
              <a:t> change detection</a:t>
            </a:r>
          </a:p>
        </p:txBody>
      </p:sp>
      <p:sp>
        <p:nvSpPr>
          <p:cNvPr id="3" name="Content Placeholder 2">
            <a:extLst>
              <a:ext uri="{FF2B5EF4-FFF2-40B4-BE49-F238E27FC236}">
                <a16:creationId xmlns:a16="http://schemas.microsoft.com/office/drawing/2014/main" id="{B6DAE280-E85E-45B5-80AE-53F6175F8D8B}"/>
              </a:ext>
            </a:extLst>
          </p:cNvPr>
          <p:cNvSpPr>
            <a:spLocks noGrp="1"/>
          </p:cNvSpPr>
          <p:nvPr>
            <p:ph idx="1"/>
          </p:nvPr>
        </p:nvSpPr>
        <p:spPr/>
        <p:txBody>
          <a:bodyPr>
            <a:normAutofit lnSpcReduction="10000"/>
          </a:bodyPr>
          <a:lstStyle/>
          <a:p>
            <a:r>
              <a:rPr lang="en-US" b="1" dirty="0"/>
              <a:t>This works similarly to an application using zone.js, with few differences.</a:t>
            </a:r>
          </a:p>
          <a:p>
            <a:r>
              <a:rPr lang="en-US" b="1" dirty="0"/>
              <a:t> With zone.js, Angular ran change detection any time application state might have changed.</a:t>
            </a:r>
          </a:p>
          <a:p>
            <a:r>
              <a:rPr lang="en-US" b="1" dirty="0"/>
              <a:t>Without zones, Angular limits this checking to fewer triggers, such as signal updates. </a:t>
            </a:r>
          </a:p>
          <a:p>
            <a:r>
              <a:rPr lang="en-US" b="1" dirty="0"/>
              <a:t>This change also includes a new scheduler with </a:t>
            </a:r>
            <a:r>
              <a:rPr lang="en-US" b="1" u="sng" dirty="0"/>
              <a:t>coalescing</a:t>
            </a:r>
            <a:r>
              <a:rPr lang="en-US" b="1" dirty="0"/>
              <a:t> to avoid checking for changes multiple times consecutively.</a:t>
            </a:r>
          </a:p>
          <a:p>
            <a:r>
              <a:rPr lang="en-US" b="1" dirty="0"/>
              <a:t>If your components are compatible with </a:t>
            </a:r>
            <a:r>
              <a:rPr lang="en-US" b="1" dirty="0" err="1"/>
              <a:t>Angular’s</a:t>
            </a:r>
            <a:r>
              <a:rPr lang="en-US" b="1" dirty="0"/>
              <a:t> </a:t>
            </a:r>
            <a:r>
              <a:rPr lang="en-US" b="1" dirty="0" err="1"/>
              <a:t>ChangeDetectionStrategy.OnPush</a:t>
            </a:r>
            <a:r>
              <a:rPr lang="en-US" b="1" dirty="0"/>
              <a:t> change detection strategy, they should be mostly compatible with </a:t>
            </a:r>
            <a:r>
              <a:rPr lang="en-US" b="1" dirty="0" err="1"/>
              <a:t>zoneless</a:t>
            </a:r>
            <a:r>
              <a:rPr lang="en-US" b="1" dirty="0"/>
              <a:t> as well which will make their transition seamless!</a:t>
            </a:r>
          </a:p>
        </p:txBody>
      </p:sp>
    </p:spTree>
    <p:extLst>
      <p:ext uri="{BB962C8B-B14F-4D97-AF65-F5344CB8AC3E}">
        <p14:creationId xmlns:p14="http://schemas.microsoft.com/office/powerpoint/2010/main" val="296349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D6F7-8D04-4973-8828-F4C7CD2CBC8B}"/>
              </a:ext>
            </a:extLst>
          </p:cNvPr>
          <p:cNvSpPr>
            <a:spLocks noGrp="1"/>
          </p:cNvSpPr>
          <p:nvPr>
            <p:ph type="title"/>
          </p:nvPr>
        </p:nvSpPr>
        <p:spPr/>
        <p:txBody>
          <a:bodyPr/>
          <a:lstStyle/>
          <a:p>
            <a:r>
              <a:rPr lang="en-US" dirty="0"/>
              <a:t>Event Coalescing by default</a:t>
            </a:r>
          </a:p>
        </p:txBody>
      </p:sp>
      <p:sp>
        <p:nvSpPr>
          <p:cNvPr id="3" name="Content Placeholder 2">
            <a:extLst>
              <a:ext uri="{FF2B5EF4-FFF2-40B4-BE49-F238E27FC236}">
                <a16:creationId xmlns:a16="http://schemas.microsoft.com/office/drawing/2014/main" id="{7409CC53-B8D3-41A6-9BD1-10771C4E50EF}"/>
              </a:ext>
            </a:extLst>
          </p:cNvPr>
          <p:cNvSpPr>
            <a:spLocks noGrp="1"/>
          </p:cNvSpPr>
          <p:nvPr>
            <p:ph idx="1"/>
          </p:nvPr>
        </p:nvSpPr>
        <p:spPr/>
        <p:txBody>
          <a:bodyPr/>
          <a:lstStyle/>
          <a:p>
            <a:r>
              <a:rPr lang="en-US" dirty="0"/>
              <a:t>Starting in v18, we’re using the same scheduler for </a:t>
            </a:r>
            <a:r>
              <a:rPr lang="en-US" dirty="0" err="1"/>
              <a:t>zoneless</a:t>
            </a:r>
            <a:r>
              <a:rPr lang="en-US" dirty="0"/>
              <a:t> apps and apps using zone.js with </a:t>
            </a:r>
            <a:r>
              <a:rPr lang="en-US" b="1" dirty="0"/>
              <a:t>coalescing enabled</a:t>
            </a:r>
            <a:r>
              <a:rPr lang="en-US" dirty="0"/>
              <a:t>. To reduce the number of change detection cycles in new zone.js apps, we’ve also enabled zone coalescing by default.</a:t>
            </a:r>
            <a:endParaRPr lang="ar-EG" dirty="0"/>
          </a:p>
          <a:p>
            <a:endParaRPr lang="en-US" dirty="0"/>
          </a:p>
          <a:p>
            <a:r>
              <a:rPr lang="en-US" b="1" u="sng" dirty="0"/>
              <a:t>Visit : https://angular.dev/api/core/NgZoneOptions</a:t>
            </a:r>
          </a:p>
          <a:p>
            <a:endParaRPr lang="en-US" dirty="0"/>
          </a:p>
        </p:txBody>
      </p:sp>
    </p:spTree>
    <p:extLst>
      <p:ext uri="{BB962C8B-B14F-4D97-AF65-F5344CB8AC3E}">
        <p14:creationId xmlns:p14="http://schemas.microsoft.com/office/powerpoint/2010/main" val="3487435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287</TotalTime>
  <Words>696</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 Boardroom</vt:lpstr>
      <vt:lpstr>ANGULAR 18</vt:lpstr>
      <vt:lpstr>Key features and updates in Angular 18</vt:lpstr>
      <vt:lpstr>What is zone js?</vt:lpstr>
      <vt:lpstr>PowerPoint Presentation</vt:lpstr>
      <vt:lpstr>Using zone JS in angular</vt:lpstr>
      <vt:lpstr>Experimental support for zoneless change detection</vt:lpstr>
      <vt:lpstr>Using provideExperimentalZonelessChangeDetection </vt:lpstr>
      <vt:lpstr>Experimental support for zoneless change detection</vt:lpstr>
      <vt:lpstr>Event Coalescing by default</vt:lpstr>
      <vt:lpstr>Event Coalescing</vt:lpstr>
      <vt:lpstr>Components support zoneless</vt:lpstr>
      <vt:lpstr>Improvements in server-side rendering</vt:lpstr>
      <vt:lpstr>Improved debugging experience</vt:lpstr>
      <vt:lpstr>Specifying a fallback content for ng-content</vt:lpstr>
      <vt:lpstr>Unified control state change events</vt:lpstr>
      <vt:lpstr>Unified control state change events</vt:lpstr>
      <vt:lpstr>Route redirects as functions</vt:lpstr>
      <vt:lpstr>Route redirects as functions</vt:lpstr>
      <vt:lpstr>Referances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18</dc:title>
  <dc:creator>NTG</dc:creator>
  <cp:lastModifiedBy>NTG</cp:lastModifiedBy>
  <cp:revision>19</cp:revision>
  <dcterms:created xsi:type="dcterms:W3CDTF">2024-05-26T19:18:04Z</dcterms:created>
  <dcterms:modified xsi:type="dcterms:W3CDTF">2024-05-27T00:05:40Z</dcterms:modified>
</cp:coreProperties>
</file>