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7772400" cy="1005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2708684C-4D16-4618-839F-0558EEFCDFE6}"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213"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3" name="Shape 433"/>
          <p:cNvSpPr>
            <a:spLocks noGrp="1" noRot="1" noChangeAspect="1"/>
          </p:cNvSpPr>
          <p:nvPr>
            <p:ph type="sldImg"/>
          </p:nvPr>
        </p:nvSpPr>
        <p:spPr>
          <a:xfrm>
            <a:off x="1143000" y="685800"/>
            <a:ext cx="4572000" cy="3429000"/>
          </a:xfrm>
          <a:prstGeom prst="rect">
            <a:avLst/>
          </a:prstGeom>
        </p:spPr>
        <p:txBody>
          <a:bodyPr/>
          <a:lstStyle/>
          <a:p>
            <a:endParaRPr/>
          </a:p>
        </p:txBody>
      </p:sp>
      <p:sp>
        <p:nvSpPr>
          <p:cNvPr id="434" name="Shape 4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21"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0" name="Title Text"/>
          <p:cNvSpPr txBox="1">
            <a:spLocks noGrp="1"/>
          </p:cNvSpPr>
          <p:nvPr>
            <p:ph type="title"/>
          </p:nvPr>
        </p:nvSpPr>
        <p:spPr>
          <a:prstGeom prst="rect">
            <a:avLst/>
          </a:prstGeom>
        </p:spPr>
        <p:txBody>
          <a:bodyPr/>
          <a:lstStyle>
            <a:lvl1pPr>
              <a:defRPr>
                <a:solidFill>
                  <a:srgbClr val="2E3D49"/>
                </a:solidFill>
              </a:defRPr>
            </a:lvl1pPr>
          </a:lstStyle>
          <a:p>
            <a:r>
              <a:t>Title Text</a:t>
            </a:r>
          </a:p>
        </p:txBody>
      </p:sp>
      <p:sp>
        <p:nvSpPr>
          <p:cNvPr id="111" name="Body Level One…"/>
          <p:cNvSpPr txBox="1">
            <a:spLocks noGrp="1"/>
          </p:cNvSpPr>
          <p:nvPr>
            <p:ph type="body" sz="quarter" idx="1"/>
          </p:nvPr>
        </p:nvSpPr>
        <p:spPr>
          <a:prstGeom prst="rect">
            <a:avLst/>
          </a:prstGeom>
        </p:spPr>
        <p:txBody>
          <a:bodyPr/>
          <a:lstStyle>
            <a:lvl1pPr>
              <a:defRPr>
                <a:solidFill>
                  <a:srgbClr val="525C65"/>
                </a:solidFill>
              </a:defRPr>
            </a:lvl1pPr>
            <a:lvl2pPr>
              <a:defRPr>
                <a:solidFill>
                  <a:srgbClr val="525C65"/>
                </a:solidFill>
              </a:defRPr>
            </a:lvl2pPr>
            <a:lvl3pPr>
              <a:defRPr>
                <a:solidFill>
                  <a:srgbClr val="525C65"/>
                </a:solidFill>
              </a:defRPr>
            </a:lvl3pPr>
            <a:lvl4pPr>
              <a:defRPr>
                <a:solidFill>
                  <a:srgbClr val="525C65"/>
                </a:solidFill>
              </a:defRPr>
            </a:lvl4pPr>
            <a:lvl5pPr>
              <a:defRPr>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119"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120"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7"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128"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2E3D49"/>
              </a:buClr>
              <a:buSzPts val="1800"/>
              <a:buFont typeface="Helvetica"/>
              <a:buChar char="●"/>
              <a:defRPr sz="1800">
                <a:solidFill>
                  <a:srgbClr val="2E3D49"/>
                </a:solidFill>
              </a:defRPr>
            </a:lvl1pPr>
            <a:lvl2pPr marL="1005114" indent="-408214" algn="l">
              <a:lnSpc>
                <a:spcPct val="115000"/>
              </a:lnSpc>
              <a:buClr>
                <a:srgbClr val="2E3D49"/>
              </a:buClr>
              <a:buSzPts val="1800"/>
              <a:buFont typeface="Helvetica"/>
              <a:buChar char="○"/>
              <a:defRPr sz="1800">
                <a:solidFill>
                  <a:srgbClr val="2E3D49"/>
                </a:solidFill>
              </a:defRPr>
            </a:lvl2pPr>
            <a:lvl3pPr marL="1462314" indent="-408214" algn="l">
              <a:lnSpc>
                <a:spcPct val="115000"/>
              </a:lnSpc>
              <a:buClr>
                <a:srgbClr val="2E3D49"/>
              </a:buClr>
              <a:buSzPts val="1800"/>
              <a:buFont typeface="Helvetica"/>
              <a:buChar char="■"/>
              <a:defRPr sz="1800">
                <a:solidFill>
                  <a:srgbClr val="2E3D49"/>
                </a:solidFill>
              </a:defRPr>
            </a:lvl3pPr>
            <a:lvl4pPr marL="1919514" indent="-408214" algn="l">
              <a:lnSpc>
                <a:spcPct val="115000"/>
              </a:lnSpc>
              <a:buClr>
                <a:srgbClr val="2E3D49"/>
              </a:buClr>
              <a:buSzPts val="1800"/>
              <a:buFont typeface="Helvetica"/>
              <a:buChar char="●"/>
              <a:defRPr sz="1800">
                <a:solidFill>
                  <a:srgbClr val="2E3D49"/>
                </a:solidFill>
              </a:defRPr>
            </a:lvl4pPr>
            <a:lvl5pPr marL="2376714" indent="-408214" algn="l">
              <a:lnSpc>
                <a:spcPct val="115000"/>
              </a:lnSpc>
              <a:buClr>
                <a:srgbClr val="2E3D49"/>
              </a:buClr>
              <a:buSzPts val="1800"/>
              <a:buFont typeface="Helvetica"/>
              <a:buChar char="○"/>
              <a:defRPr sz="1800">
                <a:solidFill>
                  <a:srgbClr val="2E3D49"/>
                </a:solidFill>
              </a:defRPr>
            </a:lvl5pPr>
          </a:lstStyle>
          <a:p>
            <a:r>
              <a:t>Body Level One</a:t>
            </a:r>
          </a:p>
          <a:p>
            <a:pPr lvl="1"/>
            <a:r>
              <a:t>Body Level Two</a:t>
            </a:r>
          </a:p>
          <a:p>
            <a:pPr lvl="2"/>
            <a:r>
              <a:t>Body Level Three</a:t>
            </a:r>
          </a:p>
          <a:p>
            <a:pPr lvl="3"/>
            <a:r>
              <a:t>Body Level Four</a:t>
            </a:r>
          </a:p>
          <a:p>
            <a:pPr lvl="4"/>
            <a:r>
              <a:t>Body Level Five</a:t>
            </a:r>
          </a:p>
        </p:txBody>
      </p:sp>
      <p:grpSp>
        <p:nvGrpSpPr>
          <p:cNvPr id="131" name="Google Shape;57;p16"/>
          <p:cNvGrpSpPr/>
          <p:nvPr/>
        </p:nvGrpSpPr>
        <p:grpSpPr>
          <a:xfrm>
            <a:off x="884149" y="7891975"/>
            <a:ext cx="6004202" cy="1749301"/>
            <a:chOff x="0" y="0"/>
            <a:chExt cx="6004200" cy="1749300"/>
          </a:xfrm>
        </p:grpSpPr>
        <p:sp>
          <p:nvSpPr>
            <p:cNvPr id="129" name="Rectangle"/>
            <p:cNvSpPr/>
            <p:nvPr/>
          </p:nvSpPr>
          <p:spPr>
            <a:xfrm>
              <a:off x="-1" y="-1"/>
              <a:ext cx="6004202" cy="1749302"/>
            </a:xfrm>
            <a:prstGeom prst="rect">
              <a:avLst/>
            </a:prstGeom>
            <a:solidFill>
              <a:srgbClr val="DBE2E8"/>
            </a:solidFill>
            <a:ln w="12700" cap="flat">
              <a:noFill/>
              <a:miter lim="400000"/>
            </a:ln>
            <a:effectLst/>
          </p:spPr>
          <p:txBody>
            <a:bodyPr wrap="square" lIns="0" tIns="0" rIns="0" bIns="0" numCol="1" anchor="ctr">
              <a:noAutofit/>
            </a:bodyPr>
            <a:lstStyle/>
            <a:p>
              <a:pPr algn="ctr">
                <a:defRPr sz="3600" i="1">
                  <a:solidFill>
                    <a:srgbClr val="15C26B"/>
                  </a:solidFill>
                  <a:latin typeface="Open Sans"/>
                  <a:ea typeface="Open Sans"/>
                  <a:cs typeface="Open Sans"/>
                  <a:sym typeface="Open Sans"/>
                </a:defRPr>
              </a:pPr>
              <a:endParaRPr/>
            </a:p>
          </p:txBody>
        </p:sp>
        <p:sp>
          <p:nvSpPr>
            <p:cNvPr id="130" name="Remove this slide"/>
            <p:cNvSpPr txBox="1"/>
            <p:nvPr/>
          </p:nvSpPr>
          <p:spPr>
            <a:xfrm>
              <a:off x="-1" y="510175"/>
              <a:ext cx="6004202" cy="7289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3600" i="1">
                  <a:solidFill>
                    <a:srgbClr val="15C26B"/>
                  </a:solidFill>
                  <a:latin typeface="Open Sans"/>
                  <a:ea typeface="Open Sans"/>
                  <a:cs typeface="Open Sans"/>
                  <a:sym typeface="Open Sans"/>
                </a:defRPr>
              </a:lvl1pPr>
            </a:lstStyle>
            <a:p>
              <a:r>
                <a:t>Remove this slide </a:t>
              </a:r>
            </a:p>
          </p:txBody>
        </p:sp>
      </p:grpSp>
      <p:sp>
        <p:nvSpPr>
          <p:cNvPr id="132"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_1">
    <p:spTree>
      <p:nvGrpSpPr>
        <p:cNvPr id="1" name=""/>
        <p:cNvGrpSpPr/>
        <p:nvPr/>
      </p:nvGrpSpPr>
      <p:grpSpPr>
        <a:xfrm>
          <a:off x="0" y="0"/>
          <a:ext cx="0" cy="0"/>
          <a:chOff x="0" y="0"/>
          <a:chExt cx="0" cy="0"/>
        </a:xfrm>
      </p:grpSpPr>
      <p:sp>
        <p:nvSpPr>
          <p:cNvPr id="139"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140"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2E3D49"/>
              </a:buClr>
              <a:buSzPts val="1800"/>
              <a:buFont typeface="Helvetica"/>
              <a:buChar char="●"/>
              <a:defRPr sz="1800">
                <a:solidFill>
                  <a:srgbClr val="2E3D49"/>
                </a:solidFill>
              </a:defRPr>
            </a:lvl1pPr>
            <a:lvl2pPr marL="1005114" indent="-408214" algn="l">
              <a:lnSpc>
                <a:spcPct val="115000"/>
              </a:lnSpc>
              <a:buClr>
                <a:srgbClr val="2E3D49"/>
              </a:buClr>
              <a:buSzPts val="1800"/>
              <a:buFont typeface="Helvetica"/>
              <a:buChar char="○"/>
              <a:defRPr sz="1800">
                <a:solidFill>
                  <a:srgbClr val="2E3D49"/>
                </a:solidFill>
              </a:defRPr>
            </a:lvl2pPr>
            <a:lvl3pPr marL="1462314" indent="-408214" algn="l">
              <a:lnSpc>
                <a:spcPct val="115000"/>
              </a:lnSpc>
              <a:buClr>
                <a:srgbClr val="2E3D49"/>
              </a:buClr>
              <a:buSzPts val="1800"/>
              <a:buFont typeface="Helvetica"/>
              <a:buChar char="■"/>
              <a:defRPr sz="1800">
                <a:solidFill>
                  <a:srgbClr val="2E3D49"/>
                </a:solidFill>
              </a:defRPr>
            </a:lvl3pPr>
            <a:lvl4pPr marL="1919514" indent="-408214" algn="l">
              <a:lnSpc>
                <a:spcPct val="115000"/>
              </a:lnSpc>
              <a:buClr>
                <a:srgbClr val="2E3D49"/>
              </a:buClr>
              <a:buSzPts val="1800"/>
              <a:buFont typeface="Helvetica"/>
              <a:buChar char="●"/>
              <a:defRPr sz="1800">
                <a:solidFill>
                  <a:srgbClr val="2E3D49"/>
                </a:solidFill>
              </a:defRPr>
            </a:lvl4pPr>
            <a:lvl5pPr marL="2376714" indent="-408214" algn="l">
              <a:lnSpc>
                <a:spcPct val="115000"/>
              </a:lnSpc>
              <a:buClr>
                <a:srgbClr val="2E3D49"/>
              </a:buClr>
              <a:buSzPts val="1800"/>
              <a:buFont typeface="Helvetica"/>
              <a:buChar char="○"/>
              <a:defRPr sz="1800">
                <a:solidFill>
                  <a:srgbClr val="2E3D49"/>
                </a:solidFill>
              </a:defRPr>
            </a:lvl5p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48"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149"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rgbClr val="525C65"/>
              </a:buClr>
              <a:buSzPts val="1400"/>
              <a:buFont typeface="Helvetica"/>
              <a:buChar char="●"/>
              <a:defRPr sz="1400">
                <a:solidFill>
                  <a:srgbClr val="525C65"/>
                </a:solidFill>
              </a:defRPr>
            </a:lvl1pPr>
            <a:lvl2pPr marL="965200" indent="-355600" algn="l">
              <a:lnSpc>
                <a:spcPct val="115000"/>
              </a:lnSpc>
              <a:buClr>
                <a:srgbClr val="525C65"/>
              </a:buClr>
              <a:buSzPts val="1400"/>
              <a:buFont typeface="Helvetica"/>
              <a:buChar char="○"/>
              <a:defRPr sz="1400">
                <a:solidFill>
                  <a:srgbClr val="525C65"/>
                </a:solidFill>
              </a:defRPr>
            </a:lvl2pPr>
            <a:lvl3pPr marL="1422400" indent="-355600" algn="l">
              <a:lnSpc>
                <a:spcPct val="115000"/>
              </a:lnSpc>
              <a:buClr>
                <a:srgbClr val="525C65"/>
              </a:buClr>
              <a:buSzPts val="1400"/>
              <a:buFont typeface="Helvetica"/>
              <a:buChar char="■"/>
              <a:defRPr sz="1400">
                <a:solidFill>
                  <a:srgbClr val="525C65"/>
                </a:solidFill>
              </a:defRPr>
            </a:lvl3pPr>
            <a:lvl4pPr marL="1879600" indent="-355600" algn="l">
              <a:lnSpc>
                <a:spcPct val="115000"/>
              </a:lnSpc>
              <a:buClr>
                <a:srgbClr val="525C65"/>
              </a:buClr>
              <a:buSzPts val="1400"/>
              <a:buFont typeface="Helvetica"/>
              <a:buChar char="●"/>
              <a:defRPr sz="1400">
                <a:solidFill>
                  <a:srgbClr val="525C65"/>
                </a:solidFill>
              </a:defRPr>
            </a:lvl4pPr>
            <a:lvl5pPr marL="2336800" indent="-355600" algn="l">
              <a:lnSpc>
                <a:spcPct val="115000"/>
              </a:lnSpc>
              <a:buClr>
                <a:srgbClr val="525C65"/>
              </a:buClr>
              <a:buSzPts val="1400"/>
              <a:buFont typeface="Helvetica"/>
              <a:buChar char="○"/>
              <a:defRPr sz="14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150" name="Google Shape;65;p18"/>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rgbClr val="525C65"/>
              </a:buClr>
              <a:buSzPts val="1400"/>
              <a:buFont typeface="Helvetica"/>
              <a:buChar char="●"/>
              <a:defRPr sz="1400">
                <a:solidFill>
                  <a:srgbClr val="525C65"/>
                </a:solidFill>
              </a:defRPr>
            </a:pPr>
            <a:endParaRPr/>
          </a:p>
        </p:txBody>
      </p:sp>
      <p:sp>
        <p:nvSpPr>
          <p:cNvPr id="151"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58"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159"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66" name="Title Text"/>
          <p:cNvSpPr txBox="1">
            <a:spLocks noGrp="1"/>
          </p:cNvSpPr>
          <p:nvPr>
            <p:ph type="title"/>
          </p:nvPr>
        </p:nvSpPr>
        <p:spPr>
          <a:xfrm>
            <a:off x="264944" y="1086507"/>
            <a:ext cx="2386802" cy="1477801"/>
          </a:xfrm>
          <a:prstGeom prst="rect">
            <a:avLst/>
          </a:prstGeom>
        </p:spPr>
        <p:txBody>
          <a:bodyPr/>
          <a:lstStyle>
            <a:lvl1pPr algn="l">
              <a:defRPr sz="2400">
                <a:solidFill>
                  <a:srgbClr val="2E3D49"/>
                </a:solidFill>
                <a:latin typeface="+mj-lt"/>
                <a:ea typeface="+mj-ea"/>
                <a:cs typeface="+mj-cs"/>
                <a:sym typeface="Arial"/>
              </a:defRPr>
            </a:lvl1pPr>
          </a:lstStyle>
          <a:p>
            <a:r>
              <a:t>Title Text</a:t>
            </a:r>
          </a:p>
        </p:txBody>
      </p:sp>
      <p:sp>
        <p:nvSpPr>
          <p:cNvPr id="167"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rgbClr val="525C65"/>
              </a:buClr>
              <a:buSzPts val="1200"/>
              <a:buFont typeface="Helvetica"/>
              <a:buChar char="●"/>
              <a:defRPr sz="1200">
                <a:solidFill>
                  <a:srgbClr val="525C65"/>
                </a:solidFill>
              </a:defRPr>
            </a:lvl1pPr>
            <a:lvl2pPr marL="914400" indent="-304800" algn="l">
              <a:lnSpc>
                <a:spcPct val="115000"/>
              </a:lnSpc>
              <a:buClr>
                <a:srgbClr val="525C65"/>
              </a:buClr>
              <a:buSzPts val="1200"/>
              <a:buFont typeface="Helvetica"/>
              <a:buChar char="○"/>
              <a:defRPr sz="1200">
                <a:solidFill>
                  <a:srgbClr val="525C65"/>
                </a:solidFill>
              </a:defRPr>
            </a:lvl2pPr>
            <a:lvl3pPr marL="1371600" indent="-304800" algn="l">
              <a:lnSpc>
                <a:spcPct val="115000"/>
              </a:lnSpc>
              <a:buClr>
                <a:srgbClr val="525C65"/>
              </a:buClr>
              <a:buSzPts val="1200"/>
              <a:buFont typeface="Helvetica"/>
              <a:buChar char="■"/>
              <a:defRPr sz="1200">
                <a:solidFill>
                  <a:srgbClr val="525C65"/>
                </a:solidFill>
              </a:defRPr>
            </a:lvl3pPr>
            <a:lvl4pPr marL="1828800" indent="-304800" algn="l">
              <a:lnSpc>
                <a:spcPct val="115000"/>
              </a:lnSpc>
              <a:buClr>
                <a:srgbClr val="525C65"/>
              </a:buClr>
              <a:buSzPts val="1200"/>
              <a:buFont typeface="Helvetica"/>
              <a:buChar char="●"/>
              <a:defRPr sz="1200">
                <a:solidFill>
                  <a:srgbClr val="525C65"/>
                </a:solidFill>
              </a:defRPr>
            </a:lvl4pPr>
            <a:lvl5pPr marL="2286000" indent="-304800" algn="l">
              <a:lnSpc>
                <a:spcPct val="115000"/>
              </a:lnSpc>
              <a:buClr>
                <a:srgbClr val="525C65"/>
              </a:buClr>
              <a:buSzPts val="1200"/>
              <a:buFont typeface="Helvetica"/>
              <a:buChar char="○"/>
              <a:defRPr sz="12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168"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75" name="Title Text"/>
          <p:cNvSpPr txBox="1">
            <a:spLocks noGrp="1"/>
          </p:cNvSpPr>
          <p:nvPr>
            <p:ph type="title"/>
          </p:nvPr>
        </p:nvSpPr>
        <p:spPr>
          <a:xfrm>
            <a:off x="416712" y="880292"/>
            <a:ext cx="5412601" cy="7999802"/>
          </a:xfrm>
          <a:prstGeom prst="rect">
            <a:avLst/>
          </a:prstGeom>
        </p:spPr>
        <p:txBody>
          <a:bodyPr anchor="ctr"/>
          <a:lstStyle>
            <a:lvl1pPr algn="l">
              <a:defRPr sz="4800">
                <a:solidFill>
                  <a:srgbClr val="2E3D49"/>
                </a:solidFill>
                <a:latin typeface="+mj-lt"/>
                <a:ea typeface="+mj-ea"/>
                <a:cs typeface="+mj-cs"/>
                <a:sym typeface="Arial"/>
              </a:defRPr>
            </a:lvl1pPr>
          </a:lstStyle>
          <a:p>
            <a:r>
              <a:t>Title Text</a:t>
            </a:r>
          </a:p>
        </p:txBody>
      </p:sp>
      <p:sp>
        <p:nvSpPr>
          <p:cNvPr id="176"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83" name="Google Shape;78;p22"/>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184" name="Title Text"/>
          <p:cNvSpPr txBox="1">
            <a:spLocks noGrp="1"/>
          </p:cNvSpPr>
          <p:nvPr>
            <p:ph type="title"/>
          </p:nvPr>
        </p:nvSpPr>
        <p:spPr>
          <a:xfrm>
            <a:off x="225675" y="2411541"/>
            <a:ext cx="3438300" cy="2898601"/>
          </a:xfrm>
          <a:prstGeom prst="rect">
            <a:avLst/>
          </a:prstGeom>
        </p:spPr>
        <p:txBody>
          <a:bodyPr/>
          <a:lstStyle>
            <a:lvl1pPr>
              <a:defRPr sz="4200">
                <a:solidFill>
                  <a:srgbClr val="2E3D49"/>
                </a:solidFill>
                <a:latin typeface="+mj-lt"/>
                <a:ea typeface="+mj-ea"/>
                <a:cs typeface="+mj-cs"/>
                <a:sym typeface="Arial"/>
              </a:defRPr>
            </a:lvl1pPr>
          </a:lstStyle>
          <a:p>
            <a:r>
              <a:t>Title Text</a:t>
            </a:r>
          </a:p>
        </p:txBody>
      </p:sp>
      <p:sp>
        <p:nvSpPr>
          <p:cNvPr id="185" name="Body Level One…"/>
          <p:cNvSpPr txBox="1">
            <a:spLocks noGrp="1"/>
          </p:cNvSpPr>
          <p:nvPr>
            <p:ph type="body" sz="quarter" idx="1"/>
          </p:nvPr>
        </p:nvSpPr>
        <p:spPr>
          <a:xfrm>
            <a:off x="225675" y="5481568"/>
            <a:ext cx="3438300" cy="2415301"/>
          </a:xfrm>
          <a:prstGeom prst="rect">
            <a:avLst/>
          </a:prstGeom>
        </p:spPr>
        <p:txBody>
          <a:bodyPr/>
          <a:lstStyle>
            <a:lvl1pPr>
              <a:defRPr sz="2100">
                <a:solidFill>
                  <a:srgbClr val="525C65"/>
                </a:solidFill>
              </a:defRPr>
            </a:lvl1pPr>
            <a:lvl2pPr>
              <a:defRPr sz="2100">
                <a:solidFill>
                  <a:srgbClr val="525C65"/>
                </a:solidFill>
              </a:defRPr>
            </a:lvl2pPr>
            <a:lvl3pPr>
              <a:defRPr sz="2100">
                <a:solidFill>
                  <a:srgbClr val="525C65"/>
                </a:solidFill>
              </a:defRPr>
            </a:lvl3pPr>
            <a:lvl4pPr>
              <a:defRPr sz="2100">
                <a:solidFill>
                  <a:srgbClr val="525C65"/>
                </a:solidFill>
              </a:defRPr>
            </a:lvl4pPr>
            <a:lvl5pPr>
              <a:defRPr sz="21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186" name="Google Shape;81;p22"/>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rgbClr val="525C65"/>
              </a:buClr>
              <a:buSzPts val="1800"/>
              <a:buFont typeface="Helvetica"/>
              <a:buChar char="●"/>
              <a:defRPr sz="1800">
                <a:solidFill>
                  <a:srgbClr val="525C65"/>
                </a:solidFill>
              </a:defRPr>
            </a:pPr>
            <a:endParaRPr/>
          </a:p>
        </p:txBody>
      </p:sp>
      <p:sp>
        <p:nvSpPr>
          <p:cNvPr id="187"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64944" y="870271"/>
            <a:ext cx="7242601" cy="1119900"/>
          </a:xfrm>
          <a:prstGeom prst="rect">
            <a:avLst/>
          </a:prstGeom>
        </p:spPr>
        <p:txBody>
          <a:bodyPr anchor="t"/>
          <a:lstStyle>
            <a:lvl1pPr algn="l">
              <a:defRPr sz="2800"/>
            </a:lvl1pPr>
          </a:lstStyle>
          <a:p>
            <a:r>
              <a:t>Title Text</a:t>
            </a:r>
          </a:p>
        </p:txBody>
      </p:sp>
      <p:sp>
        <p:nvSpPr>
          <p:cNvPr id="30" name="Body Level One…"/>
          <p:cNvSpPr txBox="1">
            <a:spLocks noGrp="1"/>
          </p:cNvSpPr>
          <p:nvPr>
            <p:ph type="body" idx="1"/>
          </p:nvPr>
        </p:nvSpPr>
        <p:spPr>
          <a:xfrm>
            <a:off x="264944" y="2253728"/>
            <a:ext cx="7242601" cy="6239702"/>
          </a:xfrm>
          <a:prstGeom prst="rect">
            <a:avLst/>
          </a:prstGeom>
        </p:spPr>
        <p:txBody>
          <a:bodyPr/>
          <a:lstStyle>
            <a:lvl1pPr marL="457200" indent="-342900" algn="l">
              <a:lnSpc>
                <a:spcPct val="115000"/>
              </a:lnSpc>
              <a:buClr>
                <a:schemeClr val="accent2">
                  <a:lumOff val="21764"/>
                </a:schemeClr>
              </a:buClr>
              <a:buSzPts val="1800"/>
              <a:buFont typeface="Helvetica"/>
              <a:buChar char="●"/>
              <a:defRPr sz="1800"/>
            </a:lvl1pPr>
            <a:lvl2pPr marL="1005114" indent="-408214" algn="l">
              <a:lnSpc>
                <a:spcPct val="115000"/>
              </a:lnSpc>
              <a:buClr>
                <a:schemeClr val="accent2">
                  <a:lumOff val="21764"/>
                </a:schemeClr>
              </a:buClr>
              <a:buSzPts val="1800"/>
              <a:buFont typeface="Helvetica"/>
              <a:buChar char="○"/>
              <a:defRPr sz="1800"/>
            </a:lvl2pPr>
            <a:lvl3pPr marL="1462314" indent="-408214" algn="l">
              <a:lnSpc>
                <a:spcPct val="115000"/>
              </a:lnSpc>
              <a:buClr>
                <a:schemeClr val="accent2">
                  <a:lumOff val="21764"/>
                </a:schemeClr>
              </a:buClr>
              <a:buSzPts val="1800"/>
              <a:buFont typeface="Helvetica"/>
              <a:buChar char="■"/>
              <a:defRPr sz="1800"/>
            </a:lvl3pPr>
            <a:lvl4pPr marL="1919514" indent="-408214" algn="l">
              <a:lnSpc>
                <a:spcPct val="115000"/>
              </a:lnSpc>
              <a:buClr>
                <a:schemeClr val="accent2">
                  <a:lumOff val="21764"/>
                </a:schemeClr>
              </a:buClr>
              <a:buSzPts val="1800"/>
              <a:buFont typeface="Helvetica"/>
              <a:buChar char="●"/>
              <a:defRPr sz="1800"/>
            </a:lvl4pPr>
            <a:lvl5pPr marL="2376714" indent="-408214" algn="l">
              <a:lnSpc>
                <a:spcPct val="115000"/>
              </a:lnSpc>
              <a:buClr>
                <a:schemeClr val="accent2">
                  <a:lumOff val="21764"/>
                </a:schemeClr>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pic>
        <p:nvPicPr>
          <p:cNvPr id="31" name="Google Shape;17;p4" descr="Google Shape;17;p4"/>
          <p:cNvPicPr>
            <a:picLocks noChangeAspect="1"/>
          </p:cNvPicPr>
          <p:nvPr/>
        </p:nvPicPr>
        <p:blipFill>
          <a:blip r:embed="rId2"/>
          <a:stretch>
            <a:fillRect/>
          </a:stretch>
        </p:blipFill>
        <p:spPr>
          <a:xfrm>
            <a:off x="6636149" y="125138"/>
            <a:ext cx="871401" cy="871401"/>
          </a:xfrm>
          <a:prstGeom prst="rect">
            <a:avLst/>
          </a:prstGeom>
          <a:ln w="12700">
            <a:miter lim="400000"/>
          </a:ln>
        </p:spPr>
      </p:pic>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94"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solidFill>
                  <a:srgbClr val="525C65"/>
                </a:solidFill>
              </a:defRPr>
            </a:lvl1pPr>
            <a:lvl2pPr marL="1005114" indent="-408214" algn="l">
              <a:buSzPts val="1800"/>
              <a:buChar char="○"/>
              <a:defRPr sz="1800">
                <a:solidFill>
                  <a:srgbClr val="525C65"/>
                </a:solidFill>
              </a:defRPr>
            </a:lvl2pPr>
            <a:lvl3pPr marL="1462314" indent="-408214" algn="l">
              <a:buSzPts val="1800"/>
              <a:buChar char="■"/>
              <a:defRPr sz="1800">
                <a:solidFill>
                  <a:srgbClr val="525C65"/>
                </a:solidFill>
              </a:defRPr>
            </a:lvl3pPr>
            <a:lvl4pPr marL="1919514" indent="-408214" algn="l">
              <a:buSzPts val="1800"/>
              <a:buChar char="●"/>
              <a:defRPr sz="1800">
                <a:solidFill>
                  <a:srgbClr val="525C65"/>
                </a:solidFill>
              </a:defRPr>
            </a:lvl4pPr>
            <a:lvl5pPr marL="2376714" indent="-408214" algn="l">
              <a:buSzPts val="1800"/>
              <a:buChar char="○"/>
              <a:defRPr sz="18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195"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202" name="xx%"/>
          <p:cNvSpPr txBox="1">
            <a:spLocks noGrp="1"/>
          </p:cNvSpPr>
          <p:nvPr>
            <p:ph type="title" hasCustomPrompt="1"/>
          </p:nvPr>
        </p:nvSpPr>
        <p:spPr>
          <a:xfrm>
            <a:off x="264944" y="2163089"/>
            <a:ext cx="7242601" cy="3839701"/>
          </a:xfrm>
          <a:prstGeom prst="rect">
            <a:avLst/>
          </a:prstGeom>
        </p:spPr>
        <p:txBody>
          <a:bodyPr/>
          <a:lstStyle>
            <a:lvl1pPr>
              <a:defRPr sz="12000">
                <a:solidFill>
                  <a:srgbClr val="2E3D49"/>
                </a:solidFill>
                <a:latin typeface="+mj-lt"/>
                <a:ea typeface="+mj-ea"/>
                <a:cs typeface="+mj-cs"/>
                <a:sym typeface="Arial"/>
              </a:defRPr>
            </a:lvl1pPr>
          </a:lstStyle>
          <a:p>
            <a:r>
              <a:t>xx%</a:t>
            </a:r>
          </a:p>
        </p:txBody>
      </p:sp>
      <p:sp>
        <p:nvSpPr>
          <p:cNvPr id="203"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rgbClr val="525C65"/>
              </a:buClr>
              <a:buSzPts val="1800"/>
              <a:buFont typeface="Helvetica"/>
              <a:buChar char="●"/>
              <a:defRPr sz="1800">
                <a:solidFill>
                  <a:srgbClr val="525C65"/>
                </a:solidFill>
              </a:defRPr>
            </a:lvl1pPr>
            <a:lvl2pPr marL="1005114" indent="-408214">
              <a:lnSpc>
                <a:spcPct val="115000"/>
              </a:lnSpc>
              <a:buClr>
                <a:srgbClr val="525C65"/>
              </a:buClr>
              <a:buSzPts val="1800"/>
              <a:buFont typeface="Helvetica"/>
              <a:buChar char="○"/>
              <a:defRPr sz="1800">
                <a:solidFill>
                  <a:srgbClr val="525C65"/>
                </a:solidFill>
              </a:defRPr>
            </a:lvl2pPr>
            <a:lvl3pPr marL="1462314" indent="-408214">
              <a:lnSpc>
                <a:spcPct val="115000"/>
              </a:lnSpc>
              <a:buClr>
                <a:srgbClr val="525C65"/>
              </a:buClr>
              <a:buSzPts val="1800"/>
              <a:buFont typeface="Helvetica"/>
              <a:buChar char="■"/>
              <a:defRPr sz="1800">
                <a:solidFill>
                  <a:srgbClr val="525C65"/>
                </a:solidFill>
              </a:defRPr>
            </a:lvl3pPr>
            <a:lvl4pPr marL="1919514" indent="-408214">
              <a:lnSpc>
                <a:spcPct val="115000"/>
              </a:lnSpc>
              <a:buClr>
                <a:srgbClr val="525C65"/>
              </a:buClr>
              <a:buSzPts val="1800"/>
              <a:buFont typeface="Helvetica"/>
              <a:buChar char="●"/>
              <a:defRPr sz="1800">
                <a:solidFill>
                  <a:srgbClr val="525C65"/>
                </a:solidFill>
              </a:defRPr>
            </a:lvl4pPr>
            <a:lvl5pPr marL="2376714" indent="-408214">
              <a:lnSpc>
                <a:spcPct val="115000"/>
              </a:lnSpc>
              <a:buClr>
                <a:srgbClr val="525C65"/>
              </a:buClr>
              <a:buSzPts val="1800"/>
              <a:buFont typeface="Helvetica"/>
              <a:buChar char="○"/>
              <a:defRPr sz="18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204"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11"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218" name="Title Text"/>
          <p:cNvSpPr txBox="1">
            <a:spLocks noGrp="1"/>
          </p:cNvSpPr>
          <p:nvPr>
            <p:ph type="title"/>
          </p:nvPr>
        </p:nvSpPr>
        <p:spPr>
          <a:prstGeom prst="rect">
            <a:avLst/>
          </a:prstGeom>
        </p:spPr>
        <p:txBody>
          <a:bodyPr/>
          <a:lstStyle/>
          <a:p>
            <a:r>
              <a:t>Title Text</a:t>
            </a:r>
          </a:p>
        </p:txBody>
      </p:sp>
      <p:sp>
        <p:nvSpPr>
          <p:cNvPr id="219"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227"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2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35" name="Title Text"/>
          <p:cNvSpPr txBox="1">
            <a:spLocks noGrp="1"/>
          </p:cNvSpPr>
          <p:nvPr>
            <p:ph type="title"/>
          </p:nvPr>
        </p:nvSpPr>
        <p:spPr>
          <a:xfrm>
            <a:off x="264944" y="870271"/>
            <a:ext cx="7242601" cy="1119900"/>
          </a:xfrm>
          <a:prstGeom prst="rect">
            <a:avLst/>
          </a:prstGeom>
        </p:spPr>
        <p:txBody>
          <a:bodyPr anchor="t"/>
          <a:lstStyle>
            <a:lvl1pPr algn="l">
              <a:defRPr sz="2800"/>
            </a:lvl1pPr>
          </a:lstStyle>
          <a:p>
            <a:r>
              <a:t>Title Text</a:t>
            </a:r>
          </a:p>
        </p:txBody>
      </p:sp>
      <p:sp>
        <p:nvSpPr>
          <p:cNvPr id="236" name="Body Level One…"/>
          <p:cNvSpPr txBox="1">
            <a:spLocks noGrp="1"/>
          </p:cNvSpPr>
          <p:nvPr>
            <p:ph type="body" idx="1"/>
          </p:nvPr>
        </p:nvSpPr>
        <p:spPr>
          <a:xfrm>
            <a:off x="264944" y="2253728"/>
            <a:ext cx="7242601" cy="6239702"/>
          </a:xfrm>
          <a:prstGeom prst="rect">
            <a:avLst/>
          </a:prstGeom>
        </p:spPr>
        <p:txBody>
          <a:bodyPr/>
          <a:lstStyle>
            <a:lvl1pPr marL="457200" indent="-342900" algn="l">
              <a:lnSpc>
                <a:spcPct val="115000"/>
              </a:lnSpc>
              <a:buClr>
                <a:schemeClr val="accent2">
                  <a:lumOff val="21764"/>
                </a:schemeClr>
              </a:buClr>
              <a:buSzPts val="1800"/>
              <a:buFont typeface="Helvetica"/>
              <a:buChar char="●"/>
              <a:defRPr sz="1800"/>
            </a:lvl1pPr>
            <a:lvl2pPr marL="1005114" indent="-408214" algn="l">
              <a:lnSpc>
                <a:spcPct val="115000"/>
              </a:lnSpc>
              <a:buClr>
                <a:schemeClr val="accent2">
                  <a:lumOff val="21764"/>
                </a:schemeClr>
              </a:buClr>
              <a:buSzPts val="1800"/>
              <a:buFont typeface="Helvetica"/>
              <a:buChar char="○"/>
              <a:defRPr sz="1800"/>
            </a:lvl2pPr>
            <a:lvl3pPr marL="1462314" indent="-408214" algn="l">
              <a:lnSpc>
                <a:spcPct val="115000"/>
              </a:lnSpc>
              <a:buClr>
                <a:schemeClr val="accent2">
                  <a:lumOff val="21764"/>
                </a:schemeClr>
              </a:buClr>
              <a:buSzPts val="1800"/>
              <a:buFont typeface="Helvetica"/>
              <a:buChar char="■"/>
              <a:defRPr sz="1800"/>
            </a:lvl3pPr>
            <a:lvl4pPr marL="1919514" indent="-408214" algn="l">
              <a:lnSpc>
                <a:spcPct val="115000"/>
              </a:lnSpc>
              <a:buClr>
                <a:schemeClr val="accent2">
                  <a:lumOff val="21764"/>
                </a:schemeClr>
              </a:buClr>
              <a:buSzPts val="1800"/>
              <a:buFont typeface="Helvetica"/>
              <a:buChar char="●"/>
              <a:defRPr sz="1800"/>
            </a:lvl4pPr>
            <a:lvl5pPr marL="2376714" indent="-408214" algn="l">
              <a:lnSpc>
                <a:spcPct val="115000"/>
              </a:lnSpc>
              <a:buClr>
                <a:schemeClr val="accent2">
                  <a:lumOff val="21764"/>
                </a:schemeClr>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pic>
        <p:nvPicPr>
          <p:cNvPr id="237" name="Google Shape;104;p29" descr="Google Shape;104;p29"/>
          <p:cNvPicPr>
            <a:picLocks noChangeAspect="1"/>
          </p:cNvPicPr>
          <p:nvPr/>
        </p:nvPicPr>
        <p:blipFill>
          <a:blip r:embed="rId2"/>
          <a:stretch>
            <a:fillRect/>
          </a:stretch>
        </p:blipFill>
        <p:spPr>
          <a:xfrm>
            <a:off x="6636149" y="125138"/>
            <a:ext cx="871401" cy="871401"/>
          </a:xfrm>
          <a:prstGeom prst="rect">
            <a:avLst/>
          </a:prstGeom>
          <a:ln w="12700">
            <a:miter lim="400000"/>
          </a:ln>
        </p:spPr>
      </p:pic>
      <p:sp>
        <p:nvSpPr>
          <p:cNvPr id="2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245" name="Title Text"/>
          <p:cNvSpPr txBox="1">
            <a:spLocks noGrp="1"/>
          </p:cNvSpPr>
          <p:nvPr>
            <p:ph type="title"/>
          </p:nvPr>
        </p:nvSpPr>
        <p:spPr>
          <a:xfrm>
            <a:off x="264944" y="870271"/>
            <a:ext cx="7242601" cy="1119900"/>
          </a:xfrm>
          <a:prstGeom prst="rect">
            <a:avLst/>
          </a:prstGeom>
        </p:spPr>
        <p:txBody>
          <a:bodyPr anchor="t"/>
          <a:lstStyle>
            <a:lvl1pPr algn="l">
              <a:defRPr sz="2800"/>
            </a:lvl1pPr>
          </a:lstStyle>
          <a:p>
            <a:r>
              <a:t>Title Text</a:t>
            </a:r>
          </a:p>
        </p:txBody>
      </p:sp>
      <p:sp>
        <p:nvSpPr>
          <p:cNvPr id="246"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chemeClr val="accent2">
                  <a:lumOff val="21764"/>
                </a:schemeClr>
              </a:buClr>
              <a:buSzPts val="1400"/>
              <a:buFont typeface="Helvetica"/>
              <a:buChar char="●"/>
              <a:defRPr sz="1400"/>
            </a:lvl1pPr>
            <a:lvl2pPr marL="965200" indent="-355600" algn="l">
              <a:lnSpc>
                <a:spcPct val="115000"/>
              </a:lnSpc>
              <a:buClr>
                <a:schemeClr val="accent2">
                  <a:lumOff val="21764"/>
                </a:schemeClr>
              </a:buClr>
              <a:buSzPts val="1400"/>
              <a:buFont typeface="Helvetica"/>
              <a:buChar char="○"/>
              <a:defRPr sz="1400"/>
            </a:lvl2pPr>
            <a:lvl3pPr marL="1422400" indent="-355600" algn="l">
              <a:lnSpc>
                <a:spcPct val="115000"/>
              </a:lnSpc>
              <a:buClr>
                <a:schemeClr val="accent2">
                  <a:lumOff val="21764"/>
                </a:schemeClr>
              </a:buClr>
              <a:buSzPts val="1400"/>
              <a:buFont typeface="Helvetica"/>
              <a:buChar char="■"/>
              <a:defRPr sz="1400"/>
            </a:lvl3pPr>
            <a:lvl4pPr marL="1879600" indent="-355600" algn="l">
              <a:lnSpc>
                <a:spcPct val="115000"/>
              </a:lnSpc>
              <a:buClr>
                <a:schemeClr val="accent2">
                  <a:lumOff val="21764"/>
                </a:schemeClr>
              </a:buClr>
              <a:buSzPts val="1400"/>
              <a:buFont typeface="Helvetica"/>
              <a:buChar char="●"/>
              <a:defRPr sz="1400"/>
            </a:lvl4pPr>
            <a:lvl5pPr marL="2336800" indent="-355600" algn="l">
              <a:lnSpc>
                <a:spcPct val="115000"/>
              </a:lnSpc>
              <a:buClr>
                <a:schemeClr val="accent2">
                  <a:lumOff val="21764"/>
                </a:schemeClr>
              </a:buClr>
              <a:buSzPts val="1400"/>
              <a:buFont typeface="Helvetica"/>
              <a:buChar char="○"/>
              <a:defRPr sz="1400"/>
            </a:lvl5pPr>
          </a:lstStyle>
          <a:p>
            <a:r>
              <a:t>Body Level One</a:t>
            </a:r>
          </a:p>
          <a:p>
            <a:pPr lvl="1"/>
            <a:r>
              <a:t>Body Level Two</a:t>
            </a:r>
          </a:p>
          <a:p>
            <a:pPr lvl="2"/>
            <a:r>
              <a:t>Body Level Three</a:t>
            </a:r>
          </a:p>
          <a:p>
            <a:pPr lvl="3"/>
            <a:r>
              <a:t>Body Level Four</a:t>
            </a:r>
          </a:p>
          <a:p>
            <a:pPr lvl="4"/>
            <a:r>
              <a:t>Body Level Five</a:t>
            </a:r>
          </a:p>
        </p:txBody>
      </p:sp>
      <p:sp>
        <p:nvSpPr>
          <p:cNvPr id="247" name="Google Shape;108;p30"/>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chemeClr val="accent2">
                  <a:lumOff val="21764"/>
                </a:schemeClr>
              </a:buClr>
              <a:buSzPts val="1400"/>
              <a:buFont typeface="Helvetica"/>
              <a:buChar char="●"/>
              <a:defRPr sz="1400"/>
            </a:pPr>
            <a:endParaRPr/>
          </a:p>
        </p:txBody>
      </p:sp>
      <p:sp>
        <p:nvSpPr>
          <p:cNvPr id="2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255" name="Title Text"/>
          <p:cNvSpPr txBox="1">
            <a:spLocks noGrp="1"/>
          </p:cNvSpPr>
          <p:nvPr>
            <p:ph type="title"/>
          </p:nvPr>
        </p:nvSpPr>
        <p:spPr>
          <a:xfrm>
            <a:off x="264944" y="870271"/>
            <a:ext cx="7242601" cy="1119900"/>
          </a:xfrm>
          <a:prstGeom prst="rect">
            <a:avLst/>
          </a:prstGeom>
        </p:spPr>
        <p:txBody>
          <a:bodyPr anchor="t"/>
          <a:lstStyle>
            <a:lvl1pPr algn="l">
              <a:defRPr sz="2800"/>
            </a:lvl1pPr>
          </a:lstStyle>
          <a:p>
            <a:r>
              <a:t>Title Text</a:t>
            </a:r>
          </a:p>
        </p:txBody>
      </p:sp>
      <p:sp>
        <p:nvSpPr>
          <p:cNvPr id="2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263" name="Title Text"/>
          <p:cNvSpPr txBox="1">
            <a:spLocks noGrp="1"/>
          </p:cNvSpPr>
          <p:nvPr>
            <p:ph type="title"/>
          </p:nvPr>
        </p:nvSpPr>
        <p:spPr>
          <a:xfrm>
            <a:off x="264944" y="1086507"/>
            <a:ext cx="2386802" cy="1477801"/>
          </a:xfrm>
          <a:prstGeom prst="rect">
            <a:avLst/>
          </a:prstGeom>
        </p:spPr>
        <p:txBody>
          <a:bodyPr/>
          <a:lstStyle>
            <a:lvl1pPr algn="l">
              <a:defRPr sz="2400"/>
            </a:lvl1pPr>
          </a:lstStyle>
          <a:p>
            <a:r>
              <a:t>Title Text</a:t>
            </a:r>
          </a:p>
        </p:txBody>
      </p:sp>
      <p:sp>
        <p:nvSpPr>
          <p:cNvPr id="264"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chemeClr val="accent2">
                  <a:lumOff val="21764"/>
                </a:schemeClr>
              </a:buClr>
              <a:buSzPts val="1200"/>
              <a:buFont typeface="Helvetica"/>
              <a:buChar char="●"/>
              <a:defRPr sz="1200"/>
            </a:lvl1pPr>
            <a:lvl2pPr marL="914400" indent="-304800" algn="l">
              <a:lnSpc>
                <a:spcPct val="115000"/>
              </a:lnSpc>
              <a:buClr>
                <a:schemeClr val="accent2">
                  <a:lumOff val="21764"/>
                </a:schemeClr>
              </a:buClr>
              <a:buSzPts val="1200"/>
              <a:buFont typeface="Helvetica"/>
              <a:buChar char="○"/>
              <a:defRPr sz="1200"/>
            </a:lvl2pPr>
            <a:lvl3pPr marL="1371600" indent="-304800" algn="l">
              <a:lnSpc>
                <a:spcPct val="115000"/>
              </a:lnSpc>
              <a:buClr>
                <a:schemeClr val="accent2">
                  <a:lumOff val="21764"/>
                </a:schemeClr>
              </a:buClr>
              <a:buSzPts val="1200"/>
              <a:buFont typeface="Helvetica"/>
              <a:buChar char="■"/>
              <a:defRPr sz="1200"/>
            </a:lvl3pPr>
            <a:lvl4pPr marL="1828800" indent="-304800" algn="l">
              <a:lnSpc>
                <a:spcPct val="115000"/>
              </a:lnSpc>
              <a:buClr>
                <a:schemeClr val="accent2">
                  <a:lumOff val="21764"/>
                </a:schemeClr>
              </a:buClr>
              <a:buSzPts val="1200"/>
              <a:buFont typeface="Helvetica"/>
              <a:buChar char="●"/>
              <a:defRPr sz="1200"/>
            </a:lvl4pPr>
            <a:lvl5pPr marL="2286000" indent="-304800" algn="l">
              <a:lnSpc>
                <a:spcPct val="115000"/>
              </a:lnSpc>
              <a:buClr>
                <a:schemeClr val="accent2">
                  <a:lumOff val="21764"/>
                </a:schemeClr>
              </a:buClr>
              <a:buSzPts val="1200"/>
              <a:buFont typeface="Helvetica"/>
              <a:buChar char="○"/>
              <a:defRPr sz="1200"/>
            </a:lvl5pPr>
          </a:lstStyle>
          <a:p>
            <a:r>
              <a:t>Body Level One</a:t>
            </a:r>
          </a:p>
          <a:p>
            <a:pPr lvl="1"/>
            <a:r>
              <a:t>Body Level Two</a:t>
            </a:r>
          </a:p>
          <a:p>
            <a:pPr lvl="2"/>
            <a:r>
              <a:t>Body Level Three</a:t>
            </a:r>
          </a:p>
          <a:p>
            <a:pPr lvl="3"/>
            <a:r>
              <a:t>Body Level Four</a:t>
            </a:r>
          </a:p>
          <a:p>
            <a:pPr lvl="4"/>
            <a:r>
              <a:t>Body Level Five</a:t>
            </a:r>
          </a:p>
        </p:txBody>
      </p:sp>
      <p:sp>
        <p:nvSpPr>
          <p:cNvPr id="2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272" name="Title Text"/>
          <p:cNvSpPr txBox="1">
            <a:spLocks noGrp="1"/>
          </p:cNvSpPr>
          <p:nvPr>
            <p:ph type="title"/>
          </p:nvPr>
        </p:nvSpPr>
        <p:spPr>
          <a:xfrm>
            <a:off x="416712" y="880292"/>
            <a:ext cx="5412601" cy="7999802"/>
          </a:xfrm>
          <a:prstGeom prst="rect">
            <a:avLst/>
          </a:prstGeom>
        </p:spPr>
        <p:txBody>
          <a:bodyPr anchor="ctr"/>
          <a:lstStyle>
            <a:lvl1pPr algn="l">
              <a:defRPr sz="4800"/>
            </a:lvl1pPr>
          </a:lstStyle>
          <a:p>
            <a:r>
              <a:t>Title Text</a:t>
            </a:r>
          </a:p>
        </p:txBody>
      </p:sp>
      <p:sp>
        <p:nvSpPr>
          <p:cNvPr id="2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9" name="Title Text"/>
          <p:cNvSpPr txBox="1">
            <a:spLocks noGrp="1"/>
          </p:cNvSpPr>
          <p:nvPr>
            <p:ph type="title"/>
          </p:nvPr>
        </p:nvSpPr>
        <p:spPr>
          <a:xfrm>
            <a:off x="264944" y="870271"/>
            <a:ext cx="7242601" cy="1119900"/>
          </a:xfrm>
          <a:prstGeom prst="rect">
            <a:avLst/>
          </a:prstGeom>
        </p:spPr>
        <p:txBody>
          <a:bodyPr anchor="t"/>
          <a:lstStyle>
            <a:lvl1pPr algn="l">
              <a:defRPr sz="2800"/>
            </a:lvl1pPr>
          </a:lstStyle>
          <a:p>
            <a:r>
              <a:t>Title Text</a:t>
            </a:r>
          </a:p>
        </p:txBody>
      </p:sp>
      <p:sp>
        <p:nvSpPr>
          <p:cNvPr id="40"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chemeClr val="accent2">
                  <a:lumOff val="21764"/>
                </a:schemeClr>
              </a:buClr>
              <a:buSzPts val="1400"/>
              <a:buFont typeface="Helvetica"/>
              <a:buChar char="●"/>
              <a:defRPr sz="1400"/>
            </a:lvl1pPr>
            <a:lvl2pPr marL="965200" indent="-355600" algn="l">
              <a:lnSpc>
                <a:spcPct val="115000"/>
              </a:lnSpc>
              <a:buClr>
                <a:schemeClr val="accent2">
                  <a:lumOff val="21764"/>
                </a:schemeClr>
              </a:buClr>
              <a:buSzPts val="1400"/>
              <a:buFont typeface="Helvetica"/>
              <a:buChar char="○"/>
              <a:defRPr sz="1400"/>
            </a:lvl2pPr>
            <a:lvl3pPr marL="1422400" indent="-355600" algn="l">
              <a:lnSpc>
                <a:spcPct val="115000"/>
              </a:lnSpc>
              <a:buClr>
                <a:schemeClr val="accent2">
                  <a:lumOff val="21764"/>
                </a:schemeClr>
              </a:buClr>
              <a:buSzPts val="1400"/>
              <a:buFont typeface="Helvetica"/>
              <a:buChar char="■"/>
              <a:defRPr sz="1400"/>
            </a:lvl3pPr>
            <a:lvl4pPr marL="1879600" indent="-355600" algn="l">
              <a:lnSpc>
                <a:spcPct val="115000"/>
              </a:lnSpc>
              <a:buClr>
                <a:schemeClr val="accent2">
                  <a:lumOff val="21764"/>
                </a:schemeClr>
              </a:buClr>
              <a:buSzPts val="1400"/>
              <a:buFont typeface="Helvetica"/>
              <a:buChar char="●"/>
              <a:defRPr sz="1400"/>
            </a:lvl4pPr>
            <a:lvl5pPr marL="2336800" indent="-355600" algn="l">
              <a:lnSpc>
                <a:spcPct val="115000"/>
              </a:lnSpc>
              <a:buClr>
                <a:schemeClr val="accent2">
                  <a:lumOff val="21764"/>
                </a:schemeClr>
              </a:buClr>
              <a:buSzPts val="1400"/>
              <a:buFont typeface="Helvetica"/>
              <a:buChar char="○"/>
              <a:defRPr sz="1400"/>
            </a:lvl5pPr>
          </a:lstStyle>
          <a:p>
            <a:r>
              <a:t>Body Level One</a:t>
            </a:r>
          </a:p>
          <a:p>
            <a:pPr lvl="1"/>
            <a:r>
              <a:t>Body Level Two</a:t>
            </a:r>
          </a:p>
          <a:p>
            <a:pPr lvl="2"/>
            <a:r>
              <a:t>Body Level Three</a:t>
            </a:r>
          </a:p>
          <a:p>
            <a:pPr lvl="3"/>
            <a:r>
              <a:t>Body Level Four</a:t>
            </a:r>
          </a:p>
          <a:p>
            <a:pPr lvl="4"/>
            <a:r>
              <a:t>Body Level Five</a:t>
            </a:r>
          </a:p>
        </p:txBody>
      </p:sp>
      <p:sp>
        <p:nvSpPr>
          <p:cNvPr id="41" name="Google Shape;21;p5"/>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chemeClr val="accent2">
                  <a:lumOff val="21764"/>
                </a:schemeClr>
              </a:buClr>
              <a:buSzPts val="1400"/>
              <a:buFont typeface="Helvetica"/>
              <a:buChar char="●"/>
              <a:defRPr sz="1400"/>
            </a:pPr>
            <a:endParaRP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280" name="Google Shape;117;p34"/>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281" name="Title Text"/>
          <p:cNvSpPr txBox="1">
            <a:spLocks noGrp="1"/>
          </p:cNvSpPr>
          <p:nvPr>
            <p:ph type="title"/>
          </p:nvPr>
        </p:nvSpPr>
        <p:spPr>
          <a:xfrm>
            <a:off x="225675" y="2411541"/>
            <a:ext cx="3438300" cy="2898601"/>
          </a:xfrm>
          <a:prstGeom prst="rect">
            <a:avLst/>
          </a:prstGeom>
        </p:spPr>
        <p:txBody>
          <a:bodyPr/>
          <a:lstStyle>
            <a:lvl1pPr>
              <a:defRPr sz="4200"/>
            </a:lvl1pPr>
          </a:lstStyle>
          <a:p>
            <a:r>
              <a:t>Title Text</a:t>
            </a:r>
          </a:p>
        </p:txBody>
      </p:sp>
      <p:sp>
        <p:nvSpPr>
          <p:cNvPr id="282" name="Body Level One…"/>
          <p:cNvSpPr txBox="1">
            <a:spLocks noGrp="1"/>
          </p:cNvSpPr>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r>
              <a:t>Body Level One</a:t>
            </a:r>
          </a:p>
          <a:p>
            <a:pPr lvl="1"/>
            <a:r>
              <a:t>Body Level Two</a:t>
            </a:r>
          </a:p>
          <a:p>
            <a:pPr lvl="2"/>
            <a:r>
              <a:t>Body Level Three</a:t>
            </a:r>
          </a:p>
          <a:p>
            <a:pPr lvl="3"/>
            <a:r>
              <a:t>Body Level Four</a:t>
            </a:r>
          </a:p>
          <a:p>
            <a:pPr lvl="4"/>
            <a:r>
              <a:t>Body Level Five</a:t>
            </a:r>
          </a:p>
        </p:txBody>
      </p:sp>
      <p:sp>
        <p:nvSpPr>
          <p:cNvPr id="283" name="Google Shape;120;p34"/>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chemeClr val="accent2">
                  <a:lumOff val="21764"/>
                </a:schemeClr>
              </a:buClr>
              <a:buSzPts val="1800"/>
              <a:buFont typeface="Helvetica"/>
              <a:buChar char="●"/>
              <a:defRPr sz="1800"/>
            </a:pPr>
            <a:endParaRPr/>
          </a:p>
        </p:txBody>
      </p:sp>
      <p:sp>
        <p:nvSpPr>
          <p:cNvPr id="2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291"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2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299" name="xx%"/>
          <p:cNvSpPr txBox="1">
            <a:spLocks noGrp="1"/>
          </p:cNvSpPr>
          <p:nvPr>
            <p:ph type="title" hasCustomPrompt="1"/>
          </p:nvPr>
        </p:nvSpPr>
        <p:spPr>
          <a:xfrm>
            <a:off x="264944" y="2163089"/>
            <a:ext cx="7242601" cy="3839701"/>
          </a:xfrm>
          <a:prstGeom prst="rect">
            <a:avLst/>
          </a:prstGeom>
        </p:spPr>
        <p:txBody>
          <a:bodyPr/>
          <a:lstStyle>
            <a:lvl1pPr>
              <a:defRPr sz="12000"/>
            </a:lvl1pPr>
          </a:lstStyle>
          <a:p>
            <a:r>
              <a:t>xx%</a:t>
            </a:r>
          </a:p>
        </p:txBody>
      </p:sp>
      <p:sp>
        <p:nvSpPr>
          <p:cNvPr id="300"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chemeClr val="accent2">
                  <a:lumOff val="21764"/>
                </a:schemeClr>
              </a:buClr>
              <a:buSzPts val="1800"/>
              <a:buFont typeface="Helvetica"/>
              <a:buChar char="●"/>
              <a:defRPr sz="1800"/>
            </a:lvl1pPr>
            <a:lvl2pPr marL="1005114" indent="-408214">
              <a:lnSpc>
                <a:spcPct val="115000"/>
              </a:lnSpc>
              <a:buClr>
                <a:schemeClr val="accent2">
                  <a:lumOff val="21764"/>
                </a:schemeClr>
              </a:buClr>
              <a:buSzPts val="1800"/>
              <a:buFont typeface="Helvetica"/>
              <a:buChar char="○"/>
              <a:defRPr sz="1800"/>
            </a:lvl2pPr>
            <a:lvl3pPr marL="1462314" indent="-408214">
              <a:lnSpc>
                <a:spcPct val="115000"/>
              </a:lnSpc>
              <a:buClr>
                <a:schemeClr val="accent2">
                  <a:lumOff val="21764"/>
                </a:schemeClr>
              </a:buClr>
              <a:buSzPts val="1800"/>
              <a:buFont typeface="Helvetica"/>
              <a:buChar char="■"/>
              <a:defRPr sz="1800"/>
            </a:lvl3pPr>
            <a:lvl4pPr marL="1919514" indent="-408214">
              <a:lnSpc>
                <a:spcPct val="115000"/>
              </a:lnSpc>
              <a:buClr>
                <a:schemeClr val="accent2">
                  <a:lumOff val="21764"/>
                </a:schemeClr>
              </a:buClr>
              <a:buSzPts val="1800"/>
              <a:buFont typeface="Helvetica"/>
              <a:buChar char="●"/>
              <a:defRPr sz="1800"/>
            </a:lvl4pPr>
            <a:lvl5pPr marL="2376714" indent="-408214">
              <a:lnSpc>
                <a:spcPct val="115000"/>
              </a:lnSpc>
              <a:buClr>
                <a:schemeClr val="accent2">
                  <a:lumOff val="21764"/>
                </a:schemeClr>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3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315" name="Title Text"/>
          <p:cNvSpPr txBox="1">
            <a:spLocks noGrp="1"/>
          </p:cNvSpPr>
          <p:nvPr>
            <p:ph type="title"/>
          </p:nvPr>
        </p:nvSpPr>
        <p:spPr>
          <a:prstGeom prst="rect">
            <a:avLst/>
          </a:prstGeom>
        </p:spPr>
        <p:txBody>
          <a:bodyPr/>
          <a:lstStyle>
            <a:lvl1pPr>
              <a:defRPr>
                <a:solidFill>
                  <a:srgbClr val="2E3D49"/>
                </a:solidFill>
              </a:defRPr>
            </a:lvl1pPr>
          </a:lstStyle>
          <a:p>
            <a:r>
              <a:t>Title Text</a:t>
            </a:r>
          </a:p>
        </p:txBody>
      </p:sp>
      <p:sp>
        <p:nvSpPr>
          <p:cNvPr id="316" name="Body Level One…"/>
          <p:cNvSpPr txBox="1">
            <a:spLocks noGrp="1"/>
          </p:cNvSpPr>
          <p:nvPr>
            <p:ph type="body" sz="quarter" idx="1"/>
          </p:nvPr>
        </p:nvSpPr>
        <p:spPr>
          <a:prstGeom prst="rect">
            <a:avLst/>
          </a:prstGeom>
        </p:spPr>
        <p:txBody>
          <a:bodyPr/>
          <a:lstStyle>
            <a:lvl1pPr>
              <a:defRPr>
                <a:solidFill>
                  <a:srgbClr val="525C65"/>
                </a:solidFill>
              </a:defRPr>
            </a:lvl1pPr>
            <a:lvl2pPr>
              <a:defRPr>
                <a:solidFill>
                  <a:srgbClr val="525C65"/>
                </a:solidFill>
              </a:defRPr>
            </a:lvl2pPr>
            <a:lvl3pPr>
              <a:defRPr>
                <a:solidFill>
                  <a:srgbClr val="525C65"/>
                </a:solidFill>
              </a:defRPr>
            </a:lvl3pPr>
            <a:lvl4pPr>
              <a:defRPr>
                <a:solidFill>
                  <a:srgbClr val="525C65"/>
                </a:solidFill>
              </a:defRPr>
            </a:lvl4pPr>
            <a:lvl5pPr>
              <a:defRPr>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317"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SECTION_HEADER">
    <p:bg>
      <p:bgPr>
        <a:solidFill>
          <a:srgbClr val="2E3D49"/>
        </a:solidFill>
        <a:effectLst/>
      </p:bgPr>
    </p:bg>
    <p:spTree>
      <p:nvGrpSpPr>
        <p:cNvPr id="1" name=""/>
        <p:cNvGrpSpPr/>
        <p:nvPr/>
      </p:nvGrpSpPr>
      <p:grpSpPr>
        <a:xfrm>
          <a:off x="0" y="0"/>
          <a:ext cx="0" cy="0"/>
          <a:chOff x="0" y="0"/>
          <a:chExt cx="0" cy="0"/>
        </a:xfrm>
      </p:grpSpPr>
      <p:sp>
        <p:nvSpPr>
          <p:cNvPr id="324" name="Title Text"/>
          <p:cNvSpPr txBox="1">
            <a:spLocks noGrp="1"/>
          </p:cNvSpPr>
          <p:nvPr>
            <p:ph type="title"/>
          </p:nvPr>
        </p:nvSpPr>
        <p:spPr>
          <a:xfrm>
            <a:off x="264944" y="4206106"/>
            <a:ext cx="7242601" cy="1646101"/>
          </a:xfrm>
          <a:prstGeom prst="rect">
            <a:avLst/>
          </a:prstGeom>
        </p:spPr>
        <p:txBody>
          <a:bodyPr anchor="ctr"/>
          <a:lstStyle>
            <a:lvl1pPr>
              <a:defRPr sz="3600">
                <a:solidFill>
                  <a:srgbClr val="FFFFFF"/>
                </a:solidFill>
              </a:defRPr>
            </a:lvl1pPr>
          </a:lstStyle>
          <a:p>
            <a:r>
              <a:t>Title Text</a:t>
            </a:r>
          </a:p>
        </p:txBody>
      </p:sp>
      <p:sp>
        <p:nvSpPr>
          <p:cNvPr id="325"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32"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333"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solidFill>
                  <a:srgbClr val="525C65"/>
                </a:solidFill>
              </a:defRPr>
            </a:lvl1pPr>
            <a:lvl2pPr marL="1005114" indent="-408214" algn="l">
              <a:lnSpc>
                <a:spcPct val="115000"/>
              </a:lnSpc>
              <a:buClr>
                <a:srgbClr val="525C65"/>
              </a:buClr>
              <a:buSzPts val="1800"/>
              <a:buFont typeface="Helvetica"/>
              <a:buChar char="○"/>
              <a:defRPr sz="1800">
                <a:solidFill>
                  <a:srgbClr val="525C65"/>
                </a:solidFill>
              </a:defRPr>
            </a:lvl2pPr>
            <a:lvl3pPr marL="1462314" indent="-408214" algn="l">
              <a:lnSpc>
                <a:spcPct val="115000"/>
              </a:lnSpc>
              <a:buClr>
                <a:srgbClr val="525C65"/>
              </a:buClr>
              <a:buSzPts val="1800"/>
              <a:buFont typeface="Helvetica"/>
              <a:buChar char="■"/>
              <a:defRPr sz="1800">
                <a:solidFill>
                  <a:srgbClr val="525C65"/>
                </a:solidFill>
              </a:defRPr>
            </a:lvl3pPr>
            <a:lvl4pPr marL="1919514" indent="-408214" algn="l">
              <a:lnSpc>
                <a:spcPct val="115000"/>
              </a:lnSpc>
              <a:buClr>
                <a:srgbClr val="525C65"/>
              </a:buClr>
              <a:buSzPts val="1800"/>
              <a:buFont typeface="Helvetica"/>
              <a:buChar char="●"/>
              <a:defRPr sz="1800">
                <a:solidFill>
                  <a:srgbClr val="525C65"/>
                </a:solidFill>
              </a:defRPr>
            </a:lvl4pPr>
            <a:lvl5pPr marL="2376714" indent="-408214" algn="l">
              <a:lnSpc>
                <a:spcPct val="115000"/>
              </a:lnSpc>
              <a:buClr>
                <a:srgbClr val="525C65"/>
              </a:buClr>
              <a:buSzPts val="1800"/>
              <a:buFont typeface="Helvetica"/>
              <a:buChar char="○"/>
              <a:defRPr sz="18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grpSp>
        <p:nvGrpSpPr>
          <p:cNvPr id="336" name="Google Shape;143;p41"/>
          <p:cNvGrpSpPr/>
          <p:nvPr/>
        </p:nvGrpSpPr>
        <p:grpSpPr>
          <a:xfrm>
            <a:off x="884149" y="7891975"/>
            <a:ext cx="6004202" cy="1749301"/>
            <a:chOff x="0" y="0"/>
            <a:chExt cx="6004200" cy="1749300"/>
          </a:xfrm>
        </p:grpSpPr>
        <p:sp>
          <p:nvSpPr>
            <p:cNvPr id="334" name="Rectangle"/>
            <p:cNvSpPr/>
            <p:nvPr/>
          </p:nvSpPr>
          <p:spPr>
            <a:xfrm>
              <a:off x="-1" y="-1"/>
              <a:ext cx="6004202" cy="1749302"/>
            </a:xfrm>
            <a:prstGeom prst="rect">
              <a:avLst/>
            </a:prstGeom>
            <a:solidFill>
              <a:srgbClr val="DBE2E8"/>
            </a:solidFill>
            <a:ln w="12700" cap="flat">
              <a:noFill/>
              <a:miter lim="400000"/>
            </a:ln>
            <a:effectLst/>
          </p:spPr>
          <p:txBody>
            <a:bodyPr wrap="square" lIns="0" tIns="0" rIns="0" bIns="0" numCol="1" anchor="ctr">
              <a:noAutofit/>
            </a:bodyPr>
            <a:lstStyle/>
            <a:p>
              <a:pPr algn="ctr">
                <a:defRPr sz="3600" i="1">
                  <a:solidFill>
                    <a:srgbClr val="15C26B"/>
                  </a:solidFill>
                  <a:latin typeface="Open Sans"/>
                  <a:ea typeface="Open Sans"/>
                  <a:cs typeface="Open Sans"/>
                  <a:sym typeface="Open Sans"/>
                </a:defRPr>
              </a:pPr>
              <a:endParaRPr/>
            </a:p>
          </p:txBody>
        </p:sp>
        <p:sp>
          <p:nvSpPr>
            <p:cNvPr id="335" name="Remove this slide"/>
            <p:cNvSpPr txBox="1"/>
            <p:nvPr/>
          </p:nvSpPr>
          <p:spPr>
            <a:xfrm>
              <a:off x="-1" y="510175"/>
              <a:ext cx="6004202" cy="7289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ctr">
              <a:spAutoFit/>
            </a:bodyPr>
            <a:lstStyle>
              <a:lvl1pPr algn="ctr">
                <a:defRPr sz="3600" i="1">
                  <a:solidFill>
                    <a:srgbClr val="15C26B"/>
                  </a:solidFill>
                  <a:latin typeface="Open Sans"/>
                  <a:ea typeface="Open Sans"/>
                  <a:cs typeface="Open Sans"/>
                  <a:sym typeface="Open Sans"/>
                </a:defRPr>
              </a:lvl1pPr>
            </a:lstStyle>
            <a:p>
              <a:r>
                <a:t>Remove this slide </a:t>
              </a:r>
            </a:p>
          </p:txBody>
        </p:sp>
      </p:grpSp>
      <p:pic>
        <p:nvPicPr>
          <p:cNvPr id="337" name="Google Shape;144;p41" descr="Google Shape;144;p41"/>
          <p:cNvPicPr>
            <a:picLocks noChangeAspect="1"/>
          </p:cNvPicPr>
          <p:nvPr/>
        </p:nvPicPr>
        <p:blipFill>
          <a:blip r:embed="rId2"/>
          <a:stretch>
            <a:fillRect/>
          </a:stretch>
        </p:blipFill>
        <p:spPr>
          <a:xfrm>
            <a:off x="338800" y="251395"/>
            <a:ext cx="1250251" cy="618877"/>
          </a:xfrm>
          <a:prstGeom prst="rect">
            <a:avLst/>
          </a:prstGeom>
          <a:ln w="12700">
            <a:miter lim="400000"/>
          </a:ln>
        </p:spPr>
      </p:pic>
      <p:sp>
        <p:nvSpPr>
          <p:cNvPr id="338"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_AND_BODY_1">
    <p:spTree>
      <p:nvGrpSpPr>
        <p:cNvPr id="1" name=""/>
        <p:cNvGrpSpPr/>
        <p:nvPr/>
      </p:nvGrpSpPr>
      <p:grpSpPr>
        <a:xfrm>
          <a:off x="0" y="0"/>
          <a:ext cx="0" cy="0"/>
          <a:chOff x="0" y="0"/>
          <a:chExt cx="0" cy="0"/>
        </a:xfrm>
      </p:grpSpPr>
      <p:sp>
        <p:nvSpPr>
          <p:cNvPr id="345"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346" name="Body Level One…"/>
          <p:cNvSpPr txBox="1">
            <a:spLocks noGrp="1"/>
          </p:cNvSpPr>
          <p:nvPr>
            <p:ph type="body" idx="1"/>
          </p:nvPr>
        </p:nvSpPr>
        <p:spPr>
          <a:xfrm>
            <a:off x="264944" y="2253728"/>
            <a:ext cx="7242601" cy="6681001"/>
          </a:xfrm>
          <a:prstGeom prst="rect">
            <a:avLst/>
          </a:prstGeom>
        </p:spPr>
        <p:txBody>
          <a:bodyPr/>
          <a:lstStyle>
            <a:lvl1pPr marL="457200" indent="-342900" algn="l">
              <a:lnSpc>
                <a:spcPct val="115000"/>
              </a:lnSpc>
              <a:buClr>
                <a:srgbClr val="525C65"/>
              </a:buClr>
              <a:buSzPts val="1800"/>
              <a:buFont typeface="Helvetica"/>
              <a:buChar char="●"/>
              <a:defRPr sz="1800">
                <a:solidFill>
                  <a:srgbClr val="525C65"/>
                </a:solidFill>
              </a:defRPr>
            </a:lvl1pPr>
            <a:lvl2pPr marL="1005114" indent="-408214" algn="l">
              <a:lnSpc>
                <a:spcPct val="115000"/>
              </a:lnSpc>
              <a:buClr>
                <a:srgbClr val="525C65"/>
              </a:buClr>
              <a:buSzPts val="1800"/>
              <a:buFont typeface="Helvetica"/>
              <a:buChar char="○"/>
              <a:defRPr sz="1800">
                <a:solidFill>
                  <a:srgbClr val="525C65"/>
                </a:solidFill>
              </a:defRPr>
            </a:lvl2pPr>
            <a:lvl3pPr marL="1462314" indent="-408214" algn="l">
              <a:lnSpc>
                <a:spcPct val="115000"/>
              </a:lnSpc>
              <a:buClr>
                <a:srgbClr val="525C65"/>
              </a:buClr>
              <a:buSzPts val="1800"/>
              <a:buFont typeface="Helvetica"/>
              <a:buChar char="■"/>
              <a:defRPr sz="1800">
                <a:solidFill>
                  <a:srgbClr val="525C65"/>
                </a:solidFill>
              </a:defRPr>
            </a:lvl3pPr>
            <a:lvl4pPr marL="1919514" indent="-408214" algn="l">
              <a:lnSpc>
                <a:spcPct val="115000"/>
              </a:lnSpc>
              <a:buClr>
                <a:srgbClr val="525C65"/>
              </a:buClr>
              <a:buSzPts val="1800"/>
              <a:buFont typeface="Helvetica"/>
              <a:buChar char="●"/>
              <a:defRPr sz="1800">
                <a:solidFill>
                  <a:srgbClr val="525C65"/>
                </a:solidFill>
              </a:defRPr>
            </a:lvl4pPr>
            <a:lvl5pPr marL="2376714" indent="-408214" algn="l">
              <a:lnSpc>
                <a:spcPct val="115000"/>
              </a:lnSpc>
              <a:buClr>
                <a:srgbClr val="525C65"/>
              </a:buClr>
              <a:buSzPts val="1800"/>
              <a:buFont typeface="Helvetica"/>
              <a:buChar char="○"/>
              <a:defRPr sz="18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347"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54"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355" name="Body Level One…"/>
          <p:cNvSpPr txBox="1">
            <a:spLocks noGrp="1"/>
          </p:cNvSpPr>
          <p:nvPr>
            <p:ph type="body" sz="half" idx="1"/>
          </p:nvPr>
        </p:nvSpPr>
        <p:spPr>
          <a:xfrm>
            <a:off x="264944" y="2253728"/>
            <a:ext cx="3399901" cy="6681001"/>
          </a:xfrm>
          <a:prstGeom prst="rect">
            <a:avLst/>
          </a:prstGeom>
        </p:spPr>
        <p:txBody>
          <a:bodyPr/>
          <a:lstStyle>
            <a:lvl1pPr marL="457200" indent="-317500" algn="l">
              <a:lnSpc>
                <a:spcPct val="115000"/>
              </a:lnSpc>
              <a:buClr>
                <a:srgbClr val="525C65"/>
              </a:buClr>
              <a:buSzPts val="1400"/>
              <a:buFont typeface="Helvetica"/>
              <a:buChar char="●"/>
              <a:defRPr sz="1400">
                <a:solidFill>
                  <a:srgbClr val="525C65"/>
                </a:solidFill>
              </a:defRPr>
            </a:lvl1pPr>
            <a:lvl2pPr marL="965200" indent="-355600" algn="l">
              <a:lnSpc>
                <a:spcPct val="115000"/>
              </a:lnSpc>
              <a:buClr>
                <a:srgbClr val="525C65"/>
              </a:buClr>
              <a:buSzPts val="1400"/>
              <a:buFont typeface="Helvetica"/>
              <a:buChar char="○"/>
              <a:defRPr sz="1400">
                <a:solidFill>
                  <a:srgbClr val="525C65"/>
                </a:solidFill>
              </a:defRPr>
            </a:lvl2pPr>
            <a:lvl3pPr marL="1422400" indent="-355600" algn="l">
              <a:lnSpc>
                <a:spcPct val="115000"/>
              </a:lnSpc>
              <a:buClr>
                <a:srgbClr val="525C65"/>
              </a:buClr>
              <a:buSzPts val="1400"/>
              <a:buFont typeface="Helvetica"/>
              <a:buChar char="■"/>
              <a:defRPr sz="1400">
                <a:solidFill>
                  <a:srgbClr val="525C65"/>
                </a:solidFill>
              </a:defRPr>
            </a:lvl3pPr>
            <a:lvl4pPr marL="1879600" indent="-355600" algn="l">
              <a:lnSpc>
                <a:spcPct val="115000"/>
              </a:lnSpc>
              <a:buClr>
                <a:srgbClr val="525C65"/>
              </a:buClr>
              <a:buSzPts val="1400"/>
              <a:buFont typeface="Helvetica"/>
              <a:buChar char="●"/>
              <a:defRPr sz="1400">
                <a:solidFill>
                  <a:srgbClr val="525C65"/>
                </a:solidFill>
              </a:defRPr>
            </a:lvl4pPr>
            <a:lvl5pPr marL="2336800" indent="-355600" algn="l">
              <a:lnSpc>
                <a:spcPct val="115000"/>
              </a:lnSpc>
              <a:buClr>
                <a:srgbClr val="525C65"/>
              </a:buClr>
              <a:buSzPts val="1400"/>
              <a:buFont typeface="Helvetica"/>
              <a:buChar char="○"/>
              <a:defRPr sz="14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356" name="Google Shape;152;p43"/>
          <p:cNvSpPr txBox="1">
            <a:spLocks noGrp="1"/>
          </p:cNvSpPr>
          <p:nvPr>
            <p:ph type="body" sz="half" idx="21"/>
          </p:nvPr>
        </p:nvSpPr>
        <p:spPr>
          <a:xfrm>
            <a:off x="4107539" y="2253728"/>
            <a:ext cx="3399901" cy="6681001"/>
          </a:xfrm>
          <a:prstGeom prst="rect">
            <a:avLst/>
          </a:prstGeom>
        </p:spPr>
        <p:txBody>
          <a:bodyPr/>
          <a:lstStyle/>
          <a:p>
            <a:pPr marL="457200" indent="-317500" algn="l">
              <a:lnSpc>
                <a:spcPct val="115000"/>
              </a:lnSpc>
              <a:buClr>
                <a:srgbClr val="525C65"/>
              </a:buClr>
              <a:buSzPts val="1400"/>
              <a:buFont typeface="Helvetica"/>
              <a:buChar char="●"/>
              <a:defRPr sz="1400">
                <a:solidFill>
                  <a:srgbClr val="525C65"/>
                </a:solidFill>
              </a:defRPr>
            </a:pPr>
            <a:endParaRPr/>
          </a:p>
        </p:txBody>
      </p:sp>
      <p:pic>
        <p:nvPicPr>
          <p:cNvPr id="357" name="Google Shape;154;p43" descr="Google Shape;154;p43"/>
          <p:cNvPicPr>
            <a:picLocks noChangeAspect="1"/>
          </p:cNvPicPr>
          <p:nvPr/>
        </p:nvPicPr>
        <p:blipFill>
          <a:blip r:embed="rId2"/>
          <a:stretch>
            <a:fillRect/>
          </a:stretch>
        </p:blipFill>
        <p:spPr>
          <a:xfrm>
            <a:off x="338800" y="251395"/>
            <a:ext cx="1250251" cy="618877"/>
          </a:xfrm>
          <a:prstGeom prst="rect">
            <a:avLst/>
          </a:prstGeom>
          <a:ln w="12700">
            <a:miter lim="400000"/>
          </a:ln>
        </p:spPr>
      </p:pic>
      <p:sp>
        <p:nvSpPr>
          <p:cNvPr id="358"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365"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defRPr>
            </a:lvl1pPr>
          </a:lstStyle>
          <a:p>
            <a:r>
              <a:t>Title Text</a:t>
            </a:r>
          </a:p>
        </p:txBody>
      </p:sp>
      <p:pic>
        <p:nvPicPr>
          <p:cNvPr id="366" name="Google Shape;158;p44" descr="Google Shape;158;p44"/>
          <p:cNvPicPr>
            <a:picLocks noChangeAspect="1"/>
          </p:cNvPicPr>
          <p:nvPr/>
        </p:nvPicPr>
        <p:blipFill>
          <a:blip r:embed="rId2"/>
          <a:stretch>
            <a:fillRect/>
          </a:stretch>
        </p:blipFill>
        <p:spPr>
          <a:xfrm>
            <a:off x="338800" y="251395"/>
            <a:ext cx="1250251" cy="618877"/>
          </a:xfrm>
          <a:prstGeom prst="rect">
            <a:avLst/>
          </a:prstGeom>
          <a:ln w="12700">
            <a:miter lim="400000"/>
          </a:ln>
        </p:spPr>
      </p:pic>
      <p:sp>
        <p:nvSpPr>
          <p:cNvPr id="367" name="Slide Number"/>
          <p:cNvSpPr txBox="1">
            <a:spLocks noGrp="1"/>
          </p:cNvSpPr>
          <p:nvPr>
            <p:ph type="sldNum" sz="quarter" idx="2"/>
          </p:nvPr>
        </p:nvSpPr>
        <p:spPr>
          <a:xfrm>
            <a:off x="7361076" y="9514307"/>
            <a:ext cx="336814" cy="318396"/>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9" name="Title Text"/>
          <p:cNvSpPr txBox="1">
            <a:spLocks noGrp="1"/>
          </p:cNvSpPr>
          <p:nvPr>
            <p:ph type="title"/>
          </p:nvPr>
        </p:nvSpPr>
        <p:spPr>
          <a:xfrm>
            <a:off x="264944" y="870271"/>
            <a:ext cx="7242601" cy="1119900"/>
          </a:xfrm>
          <a:prstGeom prst="rect">
            <a:avLst/>
          </a:prstGeom>
        </p:spPr>
        <p:txBody>
          <a:bodyPr anchor="t"/>
          <a:lstStyle>
            <a:lvl1pPr algn="l">
              <a:defRPr sz="2800"/>
            </a:lvl1pPr>
          </a:lstStyle>
          <a:p>
            <a:r>
              <a:t>Title Text</a:t>
            </a:r>
          </a:p>
        </p:txBody>
      </p:sp>
      <p:pic>
        <p:nvPicPr>
          <p:cNvPr id="50" name="Google Shape;24;p6" descr="Google Shape;24;p6"/>
          <p:cNvPicPr>
            <a:picLocks noChangeAspect="1"/>
          </p:cNvPicPr>
          <p:nvPr/>
        </p:nvPicPr>
        <p:blipFill>
          <a:blip r:embed="rId2"/>
          <a:stretch>
            <a:fillRect/>
          </a:stretch>
        </p:blipFill>
        <p:spPr>
          <a:xfrm>
            <a:off x="338800" y="251395"/>
            <a:ext cx="1250251" cy="618877"/>
          </a:xfrm>
          <a:prstGeom prst="rect">
            <a:avLst/>
          </a:prstGeom>
          <a:ln w="12700">
            <a:miter lim="400000"/>
          </a:ln>
        </p:spPr>
      </p:pic>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TITLE_ONLY_1">
    <p:spTree>
      <p:nvGrpSpPr>
        <p:cNvPr id="1" name=""/>
        <p:cNvGrpSpPr/>
        <p:nvPr/>
      </p:nvGrpSpPr>
      <p:grpSpPr>
        <a:xfrm>
          <a:off x="0" y="0"/>
          <a:ext cx="0" cy="0"/>
          <a:chOff x="0" y="0"/>
          <a:chExt cx="0" cy="0"/>
        </a:xfrm>
      </p:grpSpPr>
      <p:sp>
        <p:nvSpPr>
          <p:cNvPr id="374" name="Title Text"/>
          <p:cNvSpPr txBox="1">
            <a:spLocks noGrp="1"/>
          </p:cNvSpPr>
          <p:nvPr>
            <p:ph type="title"/>
          </p:nvPr>
        </p:nvSpPr>
        <p:spPr>
          <a:xfrm>
            <a:off x="264944" y="870271"/>
            <a:ext cx="7242601" cy="1119900"/>
          </a:xfrm>
          <a:prstGeom prst="rect">
            <a:avLst/>
          </a:prstGeom>
        </p:spPr>
        <p:txBody>
          <a:bodyPr anchor="ctr"/>
          <a:lstStyle>
            <a:lvl1pPr algn="l">
              <a:defRPr sz="3000">
                <a:solidFill>
                  <a:srgbClr val="2E3D49"/>
                </a:solidFill>
                <a:latin typeface="+mj-lt"/>
                <a:ea typeface="+mj-ea"/>
                <a:cs typeface="+mj-cs"/>
                <a:sym typeface="Arial"/>
              </a:defRPr>
            </a:lvl1pPr>
          </a:lstStyle>
          <a:p>
            <a:r>
              <a:t>Title Text</a:t>
            </a:r>
          </a:p>
        </p:txBody>
      </p:sp>
      <p:sp>
        <p:nvSpPr>
          <p:cNvPr id="375"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382" name="Title Text"/>
          <p:cNvSpPr txBox="1">
            <a:spLocks noGrp="1"/>
          </p:cNvSpPr>
          <p:nvPr>
            <p:ph type="title"/>
          </p:nvPr>
        </p:nvSpPr>
        <p:spPr>
          <a:xfrm>
            <a:off x="264944" y="1086507"/>
            <a:ext cx="2386802" cy="1477801"/>
          </a:xfrm>
          <a:prstGeom prst="rect">
            <a:avLst/>
          </a:prstGeom>
        </p:spPr>
        <p:txBody>
          <a:bodyPr/>
          <a:lstStyle>
            <a:lvl1pPr algn="l">
              <a:defRPr sz="2400">
                <a:solidFill>
                  <a:srgbClr val="2E3D49"/>
                </a:solidFill>
                <a:latin typeface="+mj-lt"/>
                <a:ea typeface="+mj-ea"/>
                <a:cs typeface="+mj-cs"/>
                <a:sym typeface="Arial"/>
              </a:defRPr>
            </a:lvl1pPr>
          </a:lstStyle>
          <a:p>
            <a:r>
              <a:t>Title Text</a:t>
            </a:r>
          </a:p>
        </p:txBody>
      </p:sp>
      <p:sp>
        <p:nvSpPr>
          <p:cNvPr id="383"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rgbClr val="525C65"/>
              </a:buClr>
              <a:buSzPts val="1200"/>
              <a:buFont typeface="Helvetica"/>
              <a:buChar char="●"/>
              <a:defRPr sz="1200">
                <a:solidFill>
                  <a:srgbClr val="525C65"/>
                </a:solidFill>
              </a:defRPr>
            </a:lvl1pPr>
            <a:lvl2pPr marL="914400" indent="-304800" algn="l">
              <a:lnSpc>
                <a:spcPct val="115000"/>
              </a:lnSpc>
              <a:buClr>
                <a:srgbClr val="525C65"/>
              </a:buClr>
              <a:buSzPts val="1200"/>
              <a:buFont typeface="Helvetica"/>
              <a:buChar char="○"/>
              <a:defRPr sz="1200">
                <a:solidFill>
                  <a:srgbClr val="525C65"/>
                </a:solidFill>
              </a:defRPr>
            </a:lvl2pPr>
            <a:lvl3pPr marL="1371600" indent="-304800" algn="l">
              <a:lnSpc>
                <a:spcPct val="115000"/>
              </a:lnSpc>
              <a:buClr>
                <a:srgbClr val="525C65"/>
              </a:buClr>
              <a:buSzPts val="1200"/>
              <a:buFont typeface="Helvetica"/>
              <a:buChar char="■"/>
              <a:defRPr sz="1200">
                <a:solidFill>
                  <a:srgbClr val="525C65"/>
                </a:solidFill>
              </a:defRPr>
            </a:lvl3pPr>
            <a:lvl4pPr marL="1828800" indent="-304800" algn="l">
              <a:lnSpc>
                <a:spcPct val="115000"/>
              </a:lnSpc>
              <a:buClr>
                <a:srgbClr val="525C65"/>
              </a:buClr>
              <a:buSzPts val="1200"/>
              <a:buFont typeface="Helvetica"/>
              <a:buChar char="●"/>
              <a:defRPr sz="1200">
                <a:solidFill>
                  <a:srgbClr val="525C65"/>
                </a:solidFill>
              </a:defRPr>
            </a:lvl4pPr>
            <a:lvl5pPr marL="2286000" indent="-304800" algn="l">
              <a:lnSpc>
                <a:spcPct val="115000"/>
              </a:lnSpc>
              <a:buClr>
                <a:srgbClr val="525C65"/>
              </a:buClr>
              <a:buSzPts val="1200"/>
              <a:buFont typeface="Helvetica"/>
              <a:buChar char="○"/>
              <a:defRPr sz="12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384"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391" name="Title Text"/>
          <p:cNvSpPr txBox="1">
            <a:spLocks noGrp="1"/>
          </p:cNvSpPr>
          <p:nvPr>
            <p:ph type="title"/>
          </p:nvPr>
        </p:nvSpPr>
        <p:spPr>
          <a:xfrm>
            <a:off x="416712" y="880292"/>
            <a:ext cx="5412601" cy="7999802"/>
          </a:xfrm>
          <a:prstGeom prst="rect">
            <a:avLst/>
          </a:prstGeom>
        </p:spPr>
        <p:txBody>
          <a:bodyPr anchor="ctr"/>
          <a:lstStyle>
            <a:lvl1pPr algn="l">
              <a:defRPr sz="4800">
                <a:solidFill>
                  <a:srgbClr val="2E3D49"/>
                </a:solidFill>
                <a:latin typeface="+mj-lt"/>
                <a:ea typeface="+mj-ea"/>
                <a:cs typeface="+mj-cs"/>
                <a:sym typeface="Arial"/>
              </a:defRPr>
            </a:lvl1pPr>
          </a:lstStyle>
          <a:p>
            <a:r>
              <a:t>Title Text</a:t>
            </a:r>
          </a:p>
        </p:txBody>
      </p:sp>
      <p:sp>
        <p:nvSpPr>
          <p:cNvPr id="392"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399" name="Google Shape;170;p48"/>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400" name="Title Text"/>
          <p:cNvSpPr txBox="1">
            <a:spLocks noGrp="1"/>
          </p:cNvSpPr>
          <p:nvPr>
            <p:ph type="title"/>
          </p:nvPr>
        </p:nvSpPr>
        <p:spPr>
          <a:xfrm>
            <a:off x="225675" y="2411541"/>
            <a:ext cx="3438300" cy="2898601"/>
          </a:xfrm>
          <a:prstGeom prst="rect">
            <a:avLst/>
          </a:prstGeom>
        </p:spPr>
        <p:txBody>
          <a:bodyPr/>
          <a:lstStyle>
            <a:lvl1pPr>
              <a:defRPr sz="4200">
                <a:solidFill>
                  <a:srgbClr val="2E3D49"/>
                </a:solidFill>
                <a:latin typeface="+mj-lt"/>
                <a:ea typeface="+mj-ea"/>
                <a:cs typeface="+mj-cs"/>
                <a:sym typeface="Arial"/>
              </a:defRPr>
            </a:lvl1pPr>
          </a:lstStyle>
          <a:p>
            <a:r>
              <a:t>Title Text</a:t>
            </a:r>
          </a:p>
        </p:txBody>
      </p:sp>
      <p:sp>
        <p:nvSpPr>
          <p:cNvPr id="401" name="Body Level One…"/>
          <p:cNvSpPr txBox="1">
            <a:spLocks noGrp="1"/>
          </p:cNvSpPr>
          <p:nvPr>
            <p:ph type="body" sz="quarter" idx="1"/>
          </p:nvPr>
        </p:nvSpPr>
        <p:spPr>
          <a:xfrm>
            <a:off x="225675" y="5481568"/>
            <a:ext cx="3438300" cy="2415301"/>
          </a:xfrm>
          <a:prstGeom prst="rect">
            <a:avLst/>
          </a:prstGeom>
        </p:spPr>
        <p:txBody>
          <a:bodyPr/>
          <a:lstStyle>
            <a:lvl1pPr>
              <a:defRPr sz="2100">
                <a:solidFill>
                  <a:srgbClr val="525C65"/>
                </a:solidFill>
              </a:defRPr>
            </a:lvl1pPr>
            <a:lvl2pPr>
              <a:defRPr sz="2100">
                <a:solidFill>
                  <a:srgbClr val="525C65"/>
                </a:solidFill>
              </a:defRPr>
            </a:lvl2pPr>
            <a:lvl3pPr>
              <a:defRPr sz="2100">
                <a:solidFill>
                  <a:srgbClr val="525C65"/>
                </a:solidFill>
              </a:defRPr>
            </a:lvl3pPr>
            <a:lvl4pPr>
              <a:defRPr sz="2100">
                <a:solidFill>
                  <a:srgbClr val="525C65"/>
                </a:solidFill>
              </a:defRPr>
            </a:lvl4pPr>
            <a:lvl5pPr>
              <a:defRPr sz="21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402" name="Google Shape;173;p48"/>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rgbClr val="525C65"/>
              </a:buClr>
              <a:buSzPts val="1800"/>
              <a:buFont typeface="Helvetica"/>
              <a:buChar char="●"/>
              <a:defRPr sz="1800">
                <a:solidFill>
                  <a:srgbClr val="525C65"/>
                </a:solidFill>
              </a:defRPr>
            </a:pPr>
            <a:endParaRPr/>
          </a:p>
        </p:txBody>
      </p:sp>
      <p:sp>
        <p:nvSpPr>
          <p:cNvPr id="403"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410"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solidFill>
                  <a:srgbClr val="525C65"/>
                </a:solidFill>
              </a:defRPr>
            </a:lvl1pPr>
            <a:lvl2pPr marL="1005114" indent="-408214" algn="l">
              <a:buSzPts val="1800"/>
              <a:buChar char="○"/>
              <a:defRPr sz="1800">
                <a:solidFill>
                  <a:srgbClr val="525C65"/>
                </a:solidFill>
              </a:defRPr>
            </a:lvl2pPr>
            <a:lvl3pPr marL="1462314" indent="-408214" algn="l">
              <a:buSzPts val="1800"/>
              <a:buChar char="■"/>
              <a:defRPr sz="1800">
                <a:solidFill>
                  <a:srgbClr val="525C65"/>
                </a:solidFill>
              </a:defRPr>
            </a:lvl3pPr>
            <a:lvl4pPr marL="1919514" indent="-408214" algn="l">
              <a:buSzPts val="1800"/>
              <a:buChar char="●"/>
              <a:defRPr sz="1800">
                <a:solidFill>
                  <a:srgbClr val="525C65"/>
                </a:solidFill>
              </a:defRPr>
            </a:lvl4pPr>
            <a:lvl5pPr marL="2376714" indent="-408214" algn="l">
              <a:buSzPts val="1800"/>
              <a:buChar char="○"/>
              <a:defRPr sz="18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411"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418" name="xx%"/>
          <p:cNvSpPr txBox="1">
            <a:spLocks noGrp="1"/>
          </p:cNvSpPr>
          <p:nvPr>
            <p:ph type="title" hasCustomPrompt="1"/>
          </p:nvPr>
        </p:nvSpPr>
        <p:spPr>
          <a:xfrm>
            <a:off x="264944" y="2163089"/>
            <a:ext cx="7242601" cy="3839701"/>
          </a:xfrm>
          <a:prstGeom prst="rect">
            <a:avLst/>
          </a:prstGeom>
        </p:spPr>
        <p:txBody>
          <a:bodyPr/>
          <a:lstStyle>
            <a:lvl1pPr>
              <a:defRPr sz="12000">
                <a:solidFill>
                  <a:srgbClr val="2E3D49"/>
                </a:solidFill>
                <a:latin typeface="+mj-lt"/>
                <a:ea typeface="+mj-ea"/>
                <a:cs typeface="+mj-cs"/>
                <a:sym typeface="Arial"/>
              </a:defRPr>
            </a:lvl1pPr>
          </a:lstStyle>
          <a:p>
            <a:r>
              <a:t>xx%</a:t>
            </a:r>
          </a:p>
        </p:txBody>
      </p:sp>
      <p:sp>
        <p:nvSpPr>
          <p:cNvPr id="419"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rgbClr val="525C65"/>
              </a:buClr>
              <a:buSzPts val="1800"/>
              <a:buFont typeface="Helvetica"/>
              <a:buChar char="●"/>
              <a:defRPr sz="1800">
                <a:solidFill>
                  <a:srgbClr val="525C65"/>
                </a:solidFill>
              </a:defRPr>
            </a:lvl1pPr>
            <a:lvl2pPr marL="1005114" indent="-408214">
              <a:lnSpc>
                <a:spcPct val="115000"/>
              </a:lnSpc>
              <a:buClr>
                <a:srgbClr val="525C65"/>
              </a:buClr>
              <a:buSzPts val="1800"/>
              <a:buFont typeface="Helvetica"/>
              <a:buChar char="○"/>
              <a:defRPr sz="1800">
                <a:solidFill>
                  <a:srgbClr val="525C65"/>
                </a:solidFill>
              </a:defRPr>
            </a:lvl2pPr>
            <a:lvl3pPr marL="1462314" indent="-408214">
              <a:lnSpc>
                <a:spcPct val="115000"/>
              </a:lnSpc>
              <a:buClr>
                <a:srgbClr val="525C65"/>
              </a:buClr>
              <a:buSzPts val="1800"/>
              <a:buFont typeface="Helvetica"/>
              <a:buChar char="■"/>
              <a:defRPr sz="1800">
                <a:solidFill>
                  <a:srgbClr val="525C65"/>
                </a:solidFill>
              </a:defRPr>
            </a:lvl3pPr>
            <a:lvl4pPr marL="1919514" indent="-408214">
              <a:lnSpc>
                <a:spcPct val="115000"/>
              </a:lnSpc>
              <a:buClr>
                <a:srgbClr val="525C65"/>
              </a:buClr>
              <a:buSzPts val="1800"/>
              <a:buFont typeface="Helvetica"/>
              <a:buChar char="●"/>
              <a:defRPr sz="1800">
                <a:solidFill>
                  <a:srgbClr val="525C65"/>
                </a:solidFill>
              </a:defRPr>
            </a:lvl4pPr>
            <a:lvl5pPr marL="2376714" indent="-408214">
              <a:lnSpc>
                <a:spcPct val="115000"/>
              </a:lnSpc>
              <a:buClr>
                <a:srgbClr val="525C65"/>
              </a:buClr>
              <a:buSzPts val="1800"/>
              <a:buFont typeface="Helvetica"/>
              <a:buChar char="○"/>
              <a:defRPr sz="1800">
                <a:solidFill>
                  <a:srgbClr val="525C65"/>
                </a:solidFill>
              </a:defRPr>
            </a:lvl5pPr>
          </a:lstStyle>
          <a:p>
            <a:r>
              <a:t>Body Level One</a:t>
            </a:r>
          </a:p>
          <a:p>
            <a:pPr lvl="1"/>
            <a:r>
              <a:t>Body Level Two</a:t>
            </a:r>
          </a:p>
          <a:p>
            <a:pPr lvl="2"/>
            <a:r>
              <a:t>Body Level Three</a:t>
            </a:r>
          </a:p>
          <a:p>
            <a:pPr lvl="3"/>
            <a:r>
              <a:t>Body Level Four</a:t>
            </a:r>
          </a:p>
          <a:p>
            <a:pPr lvl="4"/>
            <a:r>
              <a:t>Body Level Five</a:t>
            </a:r>
          </a:p>
        </p:txBody>
      </p:sp>
      <p:sp>
        <p:nvSpPr>
          <p:cNvPr id="420"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27" name="Slide Number"/>
          <p:cNvSpPr txBox="1">
            <a:spLocks noGrp="1"/>
          </p:cNvSpPr>
          <p:nvPr>
            <p:ph type="sldNum" sz="quarter" idx="2"/>
          </p:nvPr>
        </p:nvSpPr>
        <p:spPr>
          <a:xfrm>
            <a:off x="7331276" y="9344881"/>
            <a:ext cx="336814" cy="318397"/>
          </a:xfrm>
          <a:prstGeom prst="rect">
            <a:avLst/>
          </a:prstGeom>
        </p:spPr>
        <p:txBody>
          <a:bodyPr lIns="91424" tIns="91424" rIns="91424" bIns="91424"/>
          <a:lstStyle>
            <a:lvl1pPr>
              <a:defRPr sz="1000">
                <a:solidFill>
                  <a:schemeClr val="accent2">
                    <a:lumOff val="21764"/>
                  </a:schemeClr>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8" name="Title Text"/>
          <p:cNvSpPr txBox="1">
            <a:spLocks noGrp="1"/>
          </p:cNvSpPr>
          <p:nvPr>
            <p:ph type="title"/>
          </p:nvPr>
        </p:nvSpPr>
        <p:spPr>
          <a:xfrm>
            <a:off x="264944" y="1086507"/>
            <a:ext cx="2386802" cy="1477801"/>
          </a:xfrm>
          <a:prstGeom prst="rect">
            <a:avLst/>
          </a:prstGeom>
        </p:spPr>
        <p:txBody>
          <a:bodyPr/>
          <a:lstStyle>
            <a:lvl1pPr algn="l">
              <a:defRPr sz="2400"/>
            </a:lvl1pPr>
          </a:lstStyle>
          <a:p>
            <a:r>
              <a:t>Title Text</a:t>
            </a:r>
          </a:p>
        </p:txBody>
      </p:sp>
      <p:sp>
        <p:nvSpPr>
          <p:cNvPr id="59" name="Body Level One…"/>
          <p:cNvSpPr txBox="1">
            <a:spLocks noGrp="1"/>
          </p:cNvSpPr>
          <p:nvPr>
            <p:ph type="body" sz="quarter" idx="1"/>
          </p:nvPr>
        </p:nvSpPr>
        <p:spPr>
          <a:xfrm>
            <a:off x="264944" y="2717439"/>
            <a:ext cx="2386802" cy="6217501"/>
          </a:xfrm>
          <a:prstGeom prst="rect">
            <a:avLst/>
          </a:prstGeom>
        </p:spPr>
        <p:txBody>
          <a:bodyPr/>
          <a:lstStyle>
            <a:lvl1pPr marL="457200" indent="-304800" algn="l">
              <a:lnSpc>
                <a:spcPct val="115000"/>
              </a:lnSpc>
              <a:buClr>
                <a:schemeClr val="accent2">
                  <a:lumOff val="21764"/>
                </a:schemeClr>
              </a:buClr>
              <a:buSzPts val="1200"/>
              <a:buFont typeface="Helvetica"/>
              <a:buChar char="●"/>
              <a:defRPr sz="1200"/>
            </a:lvl1pPr>
            <a:lvl2pPr marL="914400" indent="-304800" algn="l">
              <a:lnSpc>
                <a:spcPct val="115000"/>
              </a:lnSpc>
              <a:buClr>
                <a:schemeClr val="accent2">
                  <a:lumOff val="21764"/>
                </a:schemeClr>
              </a:buClr>
              <a:buSzPts val="1200"/>
              <a:buFont typeface="Helvetica"/>
              <a:buChar char="○"/>
              <a:defRPr sz="1200"/>
            </a:lvl2pPr>
            <a:lvl3pPr marL="1371600" indent="-304800" algn="l">
              <a:lnSpc>
                <a:spcPct val="115000"/>
              </a:lnSpc>
              <a:buClr>
                <a:schemeClr val="accent2">
                  <a:lumOff val="21764"/>
                </a:schemeClr>
              </a:buClr>
              <a:buSzPts val="1200"/>
              <a:buFont typeface="Helvetica"/>
              <a:buChar char="■"/>
              <a:defRPr sz="1200"/>
            </a:lvl3pPr>
            <a:lvl4pPr marL="1828800" indent="-304800" algn="l">
              <a:lnSpc>
                <a:spcPct val="115000"/>
              </a:lnSpc>
              <a:buClr>
                <a:schemeClr val="accent2">
                  <a:lumOff val="21764"/>
                </a:schemeClr>
              </a:buClr>
              <a:buSzPts val="1200"/>
              <a:buFont typeface="Helvetica"/>
              <a:buChar char="●"/>
              <a:defRPr sz="1200"/>
            </a:lvl4pPr>
            <a:lvl5pPr marL="2286000" indent="-304800" algn="l">
              <a:lnSpc>
                <a:spcPct val="115000"/>
              </a:lnSpc>
              <a:buClr>
                <a:schemeClr val="accent2">
                  <a:lumOff val="21764"/>
                </a:schemeClr>
              </a:buClr>
              <a:buSzPts val="1200"/>
              <a:buFont typeface="Helvetica"/>
              <a:buChar char="○"/>
              <a:defRPr sz="1200"/>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7" name="Title Text"/>
          <p:cNvSpPr txBox="1">
            <a:spLocks noGrp="1"/>
          </p:cNvSpPr>
          <p:nvPr>
            <p:ph type="title"/>
          </p:nvPr>
        </p:nvSpPr>
        <p:spPr>
          <a:xfrm>
            <a:off x="416712" y="880292"/>
            <a:ext cx="5412601" cy="7999802"/>
          </a:xfrm>
          <a:prstGeom prst="rect">
            <a:avLst/>
          </a:prstGeom>
        </p:spPr>
        <p:txBody>
          <a:bodyPr anchor="ctr"/>
          <a:lstStyle>
            <a:lvl1pPr algn="l">
              <a:defRPr sz="4800"/>
            </a:lvl1pPr>
          </a:lstStyle>
          <a:p>
            <a:r>
              <a:t>Title Text</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5" name="Google Shape;31;p9"/>
          <p:cNvSpPr/>
          <p:nvPr/>
        </p:nvSpPr>
        <p:spPr>
          <a:xfrm>
            <a:off x="3886200" y="-244"/>
            <a:ext cx="3886200" cy="10058401"/>
          </a:xfrm>
          <a:prstGeom prst="rect">
            <a:avLst/>
          </a:prstGeom>
          <a:solidFill>
            <a:srgbClr val="EEEEEE"/>
          </a:solidFill>
          <a:ln w="12700">
            <a:miter lim="400000"/>
          </a:ln>
        </p:spPr>
        <p:txBody>
          <a:bodyPr lIns="0" tIns="0" rIns="0" bIns="0" anchor="ctr"/>
          <a:lstStyle/>
          <a:p>
            <a:endParaRPr/>
          </a:p>
        </p:txBody>
      </p:sp>
      <p:sp>
        <p:nvSpPr>
          <p:cNvPr id="76" name="Title Text"/>
          <p:cNvSpPr txBox="1">
            <a:spLocks noGrp="1"/>
          </p:cNvSpPr>
          <p:nvPr>
            <p:ph type="title"/>
          </p:nvPr>
        </p:nvSpPr>
        <p:spPr>
          <a:xfrm>
            <a:off x="225675" y="2411541"/>
            <a:ext cx="3438300" cy="2898601"/>
          </a:xfrm>
          <a:prstGeom prst="rect">
            <a:avLst/>
          </a:prstGeom>
        </p:spPr>
        <p:txBody>
          <a:bodyPr/>
          <a:lstStyle>
            <a:lvl1pPr>
              <a:defRPr sz="4200"/>
            </a:lvl1pPr>
          </a:lstStyle>
          <a:p>
            <a:r>
              <a:t>Title Text</a:t>
            </a:r>
          </a:p>
        </p:txBody>
      </p:sp>
      <p:sp>
        <p:nvSpPr>
          <p:cNvPr id="77" name="Body Level One…"/>
          <p:cNvSpPr txBox="1">
            <a:spLocks noGrp="1"/>
          </p:cNvSpPr>
          <p:nvPr>
            <p:ph type="body" sz="quarter" idx="1"/>
          </p:nvPr>
        </p:nvSpPr>
        <p:spPr>
          <a:xfrm>
            <a:off x="225675" y="5481568"/>
            <a:ext cx="3438300" cy="2415301"/>
          </a:xfrm>
          <a:prstGeom prst="rect">
            <a:avLst/>
          </a:prstGeom>
        </p:spPr>
        <p:txBody>
          <a:bodyPr/>
          <a:lstStyle>
            <a:lvl1pPr>
              <a:defRPr sz="2100"/>
            </a:lvl1pPr>
            <a:lvl2pPr>
              <a:defRPr sz="2100"/>
            </a:lvl2pPr>
            <a:lvl3pPr>
              <a:defRPr sz="2100"/>
            </a:lvl3pPr>
            <a:lvl4pPr>
              <a:defRPr sz="2100"/>
            </a:lvl4pPr>
            <a:lvl5pPr>
              <a:defRPr sz="2100"/>
            </a:lvl5pPr>
          </a:lstStyle>
          <a:p>
            <a:r>
              <a:t>Body Level One</a:t>
            </a:r>
          </a:p>
          <a:p>
            <a:pPr lvl="1"/>
            <a:r>
              <a:t>Body Level Two</a:t>
            </a:r>
          </a:p>
          <a:p>
            <a:pPr lvl="2"/>
            <a:r>
              <a:t>Body Level Three</a:t>
            </a:r>
          </a:p>
          <a:p>
            <a:pPr lvl="3"/>
            <a:r>
              <a:t>Body Level Four</a:t>
            </a:r>
          </a:p>
          <a:p>
            <a:pPr lvl="4"/>
            <a:r>
              <a:t>Body Level Five</a:t>
            </a:r>
          </a:p>
        </p:txBody>
      </p:sp>
      <p:sp>
        <p:nvSpPr>
          <p:cNvPr id="78" name="Google Shape;34;p9"/>
          <p:cNvSpPr txBox="1">
            <a:spLocks noGrp="1"/>
          </p:cNvSpPr>
          <p:nvPr>
            <p:ph type="body" sz="half" idx="21"/>
          </p:nvPr>
        </p:nvSpPr>
        <p:spPr>
          <a:xfrm>
            <a:off x="4198575" y="1415968"/>
            <a:ext cx="3261301" cy="7226102"/>
          </a:xfrm>
          <a:prstGeom prst="rect">
            <a:avLst/>
          </a:prstGeom>
        </p:spPr>
        <p:txBody>
          <a:bodyPr anchor="ctr"/>
          <a:lstStyle/>
          <a:p>
            <a:pPr marL="457200" indent="-342900" algn="l">
              <a:lnSpc>
                <a:spcPct val="115000"/>
              </a:lnSpc>
              <a:buClr>
                <a:schemeClr val="accent2">
                  <a:lumOff val="21764"/>
                </a:schemeClr>
              </a:buClr>
              <a:buSzPts val="1800"/>
              <a:buFont typeface="Helvetica"/>
              <a:buChar char="●"/>
              <a:defRPr sz="1800"/>
            </a:pPr>
            <a:endParaRP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6" name="Body Level One…"/>
          <p:cNvSpPr txBox="1">
            <a:spLocks noGrp="1"/>
          </p:cNvSpPr>
          <p:nvPr>
            <p:ph type="body" sz="quarter" idx="1"/>
          </p:nvPr>
        </p:nvSpPr>
        <p:spPr>
          <a:xfrm>
            <a:off x="264944" y="8273123"/>
            <a:ext cx="5099101" cy="1183201"/>
          </a:xfrm>
          <a:prstGeom prst="rect">
            <a:avLst/>
          </a:prstGeom>
        </p:spPr>
        <p:txBody>
          <a:bodyPr anchor="ctr"/>
          <a:lstStyle>
            <a:lvl1pPr marL="228600" indent="0" algn="l">
              <a:defRPr sz="1800"/>
            </a:lvl1pPr>
            <a:lvl2pPr marL="1005114" indent="-408214" algn="l">
              <a:buSzPts val="1800"/>
              <a:buChar char="○"/>
              <a:defRPr sz="1800"/>
            </a:lvl2pPr>
            <a:lvl3pPr marL="1462314" indent="-408214" algn="l">
              <a:buSzPts val="1800"/>
              <a:buChar char="■"/>
              <a:defRPr sz="1800"/>
            </a:lvl3pPr>
            <a:lvl4pPr marL="1919514" indent="-408214" algn="l">
              <a:buSzPts val="1800"/>
              <a:buChar char="●"/>
              <a:defRPr sz="1800"/>
            </a:lvl4pPr>
            <a:lvl5pPr marL="2376714" indent="-408214" algn="l">
              <a:buSzPts val="1800"/>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4" name="xx%"/>
          <p:cNvSpPr txBox="1">
            <a:spLocks noGrp="1"/>
          </p:cNvSpPr>
          <p:nvPr>
            <p:ph type="title" hasCustomPrompt="1"/>
          </p:nvPr>
        </p:nvSpPr>
        <p:spPr>
          <a:xfrm>
            <a:off x="264944" y="2163089"/>
            <a:ext cx="7242601" cy="3839701"/>
          </a:xfrm>
          <a:prstGeom prst="rect">
            <a:avLst/>
          </a:prstGeom>
        </p:spPr>
        <p:txBody>
          <a:bodyPr/>
          <a:lstStyle>
            <a:lvl1pPr>
              <a:defRPr sz="12000"/>
            </a:lvl1pPr>
          </a:lstStyle>
          <a:p>
            <a:r>
              <a:t>xx%</a:t>
            </a:r>
          </a:p>
        </p:txBody>
      </p:sp>
      <p:sp>
        <p:nvSpPr>
          <p:cNvPr id="95" name="Body Level One…"/>
          <p:cNvSpPr txBox="1">
            <a:spLocks noGrp="1"/>
          </p:cNvSpPr>
          <p:nvPr>
            <p:ph type="body" sz="half" idx="1"/>
          </p:nvPr>
        </p:nvSpPr>
        <p:spPr>
          <a:xfrm>
            <a:off x="264944" y="6164350"/>
            <a:ext cx="7242601" cy="2543701"/>
          </a:xfrm>
          <a:prstGeom prst="rect">
            <a:avLst/>
          </a:prstGeom>
        </p:spPr>
        <p:txBody>
          <a:bodyPr/>
          <a:lstStyle>
            <a:lvl1pPr marL="457200" indent="-342900">
              <a:lnSpc>
                <a:spcPct val="115000"/>
              </a:lnSpc>
              <a:buClr>
                <a:schemeClr val="accent2">
                  <a:lumOff val="21764"/>
                </a:schemeClr>
              </a:buClr>
              <a:buSzPts val="1800"/>
              <a:buFont typeface="Helvetica"/>
              <a:buChar char="●"/>
              <a:defRPr sz="1800"/>
            </a:lvl1pPr>
            <a:lvl2pPr marL="1005114" indent="-408214">
              <a:lnSpc>
                <a:spcPct val="115000"/>
              </a:lnSpc>
              <a:buClr>
                <a:schemeClr val="accent2">
                  <a:lumOff val="21764"/>
                </a:schemeClr>
              </a:buClr>
              <a:buSzPts val="1800"/>
              <a:buFont typeface="Helvetica"/>
              <a:buChar char="○"/>
              <a:defRPr sz="1800"/>
            </a:lvl2pPr>
            <a:lvl3pPr marL="1462314" indent="-408214">
              <a:lnSpc>
                <a:spcPct val="115000"/>
              </a:lnSpc>
              <a:buClr>
                <a:schemeClr val="accent2">
                  <a:lumOff val="21764"/>
                </a:schemeClr>
              </a:buClr>
              <a:buSzPts val="1800"/>
              <a:buFont typeface="Helvetica"/>
              <a:buChar char="■"/>
              <a:defRPr sz="1800"/>
            </a:lvl3pPr>
            <a:lvl4pPr marL="1919514" indent="-408214">
              <a:lnSpc>
                <a:spcPct val="115000"/>
              </a:lnSpc>
              <a:buClr>
                <a:schemeClr val="accent2">
                  <a:lumOff val="21764"/>
                </a:schemeClr>
              </a:buClr>
              <a:buSzPts val="1800"/>
              <a:buFont typeface="Helvetica"/>
              <a:buChar char="●"/>
              <a:defRPr sz="1800"/>
            </a:lvl4pPr>
            <a:lvl5pPr marL="2376714" indent="-408214">
              <a:lnSpc>
                <a:spcPct val="115000"/>
              </a:lnSpc>
              <a:buClr>
                <a:schemeClr val="accent2">
                  <a:lumOff val="21764"/>
                </a:schemeClr>
              </a:buClr>
              <a:buSzPts val="1800"/>
              <a:buFont typeface="Helvetica"/>
              <a:buChar char="○"/>
              <a:defRPr sz="1800"/>
            </a:lvl5pPr>
          </a:lstStyle>
          <a:p>
            <a:r>
              <a:t>Body Level One</a:t>
            </a:r>
          </a:p>
          <a:p>
            <a:pPr lvl="1"/>
            <a:r>
              <a:t>Body Level Two</a:t>
            </a:r>
          </a:p>
          <a:p>
            <a:pPr lvl="2"/>
            <a:r>
              <a:t>Body Level Three</a:t>
            </a:r>
          </a:p>
          <a:p>
            <a:pPr lvl="3"/>
            <a:r>
              <a:t>Body Level Four</a:t>
            </a:r>
          </a:p>
          <a:p>
            <a:pPr lvl="4"/>
            <a:r>
              <a:t>Body Level Five</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8;p1"/>
          <p:cNvSpPr/>
          <p:nvPr/>
        </p:nvSpPr>
        <p:spPr>
          <a:xfrm>
            <a:off x="-11" y="964430"/>
            <a:ext cx="32400" cy="9315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
        <p:nvSpPr>
          <p:cNvPr id="3" name="Title Text"/>
          <p:cNvSpPr txBox="1">
            <a:spLocks noGrp="1"/>
          </p:cNvSpPr>
          <p:nvPr>
            <p:ph type="title"/>
          </p:nvPr>
        </p:nvSpPr>
        <p:spPr>
          <a:xfrm>
            <a:off x="264951" y="1456058"/>
            <a:ext cx="7242601" cy="401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b">
            <a:normAutofit/>
          </a:bodyPr>
          <a:lstStyle/>
          <a:p>
            <a:r>
              <a:t>Title Text</a:t>
            </a:r>
          </a:p>
        </p:txBody>
      </p:sp>
      <p:sp>
        <p:nvSpPr>
          <p:cNvPr id="4" name="Body Level One…"/>
          <p:cNvSpPr txBox="1">
            <a:spLocks noGrp="1"/>
          </p:cNvSpPr>
          <p:nvPr>
            <p:ph type="body" idx="1"/>
          </p:nvPr>
        </p:nvSpPr>
        <p:spPr>
          <a:xfrm>
            <a:off x="264944" y="5542288"/>
            <a:ext cx="7242601" cy="1550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3756660" y="9054888"/>
            <a:ext cx="1813561" cy="535517"/>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Lst>
  <p:transition spd="med"/>
  <p:txStyles>
    <p:titleStyle>
      <a:lvl1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1pPr>
      <a:lvl2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2pPr>
      <a:lvl3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3pPr>
      <a:lvl4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4pPr>
      <a:lvl5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5pPr>
      <a:lvl6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6pPr>
      <a:lvl7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7pPr>
      <a:lvl8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8pPr>
      <a:lvl9pPr marL="0" marR="0" indent="0" algn="ctr" defTabSz="914400" rtl="0" latinLnBrk="0">
        <a:lnSpc>
          <a:spcPct val="100000"/>
        </a:lnSpc>
        <a:spcBef>
          <a:spcPts val="0"/>
        </a:spcBef>
        <a:spcAft>
          <a:spcPts val="0"/>
        </a:spcAft>
        <a:buClrTx/>
        <a:buSzTx/>
        <a:buFontTx/>
        <a:buNone/>
        <a:tabLst/>
        <a:defRPr sz="5200" b="0" i="0" u="none" strike="noStrike" cap="none" spc="0" baseline="0">
          <a:solidFill>
            <a:srgbClr val="000000"/>
          </a:solidFill>
          <a:uFillTx/>
          <a:latin typeface="Open Sans"/>
          <a:ea typeface="Open Sans"/>
          <a:cs typeface="Open Sans"/>
          <a:sym typeface="Open Sans"/>
        </a:defRPr>
      </a:lvl9pPr>
    </p:titleStyle>
    <p:bodyStyle>
      <a:lvl1pPr marL="342900" marR="0" indent="-2286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1pPr>
      <a:lvl2pPr marL="342900" marR="0" indent="2540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2pPr>
      <a:lvl3pPr marL="342900" marR="0" indent="7112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3pPr>
      <a:lvl4pPr marL="342900" marR="0" indent="11684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4pPr>
      <a:lvl5pPr marL="342900" marR="0" indent="16256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5pPr>
      <a:lvl6pPr marL="342900" marR="0" indent="20828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6pPr>
      <a:lvl7pPr marL="342900" marR="0" indent="25400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7pPr>
      <a:lvl8pPr marL="342900" marR="0" indent="29972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8pPr>
      <a:lvl9pPr marL="342900" marR="0" indent="3454400" algn="ctr" defTabSz="914400" rtl="0" latinLnBrk="0">
        <a:lnSpc>
          <a:spcPct val="100000"/>
        </a:lnSpc>
        <a:spcBef>
          <a:spcPts val="0"/>
        </a:spcBef>
        <a:spcAft>
          <a:spcPts val="0"/>
        </a:spcAft>
        <a:buClrTx/>
        <a:buSzTx/>
        <a:buFontTx/>
        <a:buNone/>
        <a:tabLst/>
        <a:defRPr sz="2800" b="0" i="0" u="none" strike="noStrike" cap="none" spc="0" baseline="0">
          <a:solidFill>
            <a:schemeClr val="accent2">
              <a:lumOff val="21764"/>
            </a:schemeClr>
          </a:solidFill>
          <a:uFillTx/>
          <a:latin typeface="Open Sans"/>
          <a:ea typeface="Open Sans"/>
          <a:cs typeface="Open Sans"/>
          <a:sym typeface="Open Sans"/>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hyperlink" Target="https://sec.cloudapps.cisco.com/security/center/resources/next_generation_cryptography" TargetMode="Externa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hyperlink" Target="https://msrc.microsoft.com/update-guide/en-us" TargetMode="External"/><Relationship Id="rId2" Type="http://schemas.openxmlformats.org/officeDocument/2006/relationships/hyperlink" Target="https://nvlpubs.nist.gov/nistpubs/SpecialPublications/NIST.SP.800-40r3.pdf" TargetMode="Externa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hyperlink" Target="https://nvlpubs.nist.gov/nistpubs/legacy/sp/nistspecialpublication800-123.pdf" TargetMode="External"/><Relationship Id="rId2" Type="http://schemas.openxmlformats.org/officeDocument/2006/relationships/hyperlink" Target="https://iieng.org/images/proceedings_pdf/8285E0914047.pdf" TargetMode="Externa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6" name="Google Shape;188;p52" descr="Google Shape;188;p52"/>
          <p:cNvPicPr>
            <a:picLocks noChangeAspect="1"/>
          </p:cNvPicPr>
          <p:nvPr/>
        </p:nvPicPr>
        <p:blipFill>
          <a:blip r:embed="rId2"/>
          <a:stretch>
            <a:fillRect/>
          </a:stretch>
        </p:blipFill>
        <p:spPr>
          <a:xfrm>
            <a:off x="-2" y="1971"/>
            <a:ext cx="7772401" cy="10054475"/>
          </a:xfrm>
          <a:prstGeom prst="rect">
            <a:avLst/>
          </a:prstGeom>
          <a:ln w="12700">
            <a:miter lim="400000"/>
          </a:ln>
        </p:spPr>
      </p:pic>
      <p:sp>
        <p:nvSpPr>
          <p:cNvPr id="437" name="Google Shape;189;p52"/>
          <p:cNvSpPr/>
          <p:nvPr/>
        </p:nvSpPr>
        <p:spPr>
          <a:xfrm>
            <a:off x="3348690" y="5076711"/>
            <a:ext cx="764101" cy="744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
        <p:nvSpPr>
          <p:cNvPr id="438" name="Google Shape;190;p52"/>
          <p:cNvSpPr txBox="1"/>
          <p:nvPr/>
        </p:nvSpPr>
        <p:spPr>
          <a:xfrm>
            <a:off x="1047450" y="8292776"/>
            <a:ext cx="5677501" cy="11457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75" tIns="26775" rIns="26775" bIns="26775">
            <a:spAutoFit/>
          </a:bodyPr>
          <a:lstStyle>
            <a:lvl1pPr algn="ctr">
              <a:defRPr sz="3600">
                <a:solidFill>
                  <a:srgbClr val="FFFFFF"/>
                </a:solidFill>
                <a:latin typeface="Open Sans Light"/>
                <a:ea typeface="Open Sans Light"/>
                <a:cs typeface="Open Sans Light"/>
                <a:sym typeface="Open Sans Light"/>
              </a:defRPr>
            </a:lvl1pPr>
          </a:lstStyle>
          <a:p>
            <a:r>
              <a:t>Monitoring and Securing the DFI Environment</a:t>
            </a:r>
          </a:p>
        </p:txBody>
      </p:sp>
      <p:sp>
        <p:nvSpPr>
          <p:cNvPr id="439" name="Google Shape;191;p52"/>
          <p:cNvSpPr txBox="1"/>
          <p:nvPr/>
        </p:nvSpPr>
        <p:spPr>
          <a:xfrm>
            <a:off x="0" y="973724"/>
            <a:ext cx="7772400" cy="5996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75" tIns="26775" rIns="26775" bIns="26775" anchor="ctr">
            <a:spAutoFit/>
          </a:bodyPr>
          <a:lstStyle>
            <a:lvl1pPr algn="ctr">
              <a:defRPr sz="3600">
                <a:solidFill>
                  <a:srgbClr val="FFFFFF"/>
                </a:solidFill>
                <a:latin typeface="Open Sans Light"/>
                <a:ea typeface="Open Sans Light"/>
                <a:cs typeface="Open Sans Light"/>
                <a:sym typeface="Open Sans Light"/>
              </a:defRPr>
            </a:lvl1pPr>
          </a:lstStyle>
          <a:p>
            <a:r>
              <a:t>Defending and Securing Systems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Google Shape;245;p61"/>
          <p:cNvSpPr txBox="1">
            <a:spLocks noGrp="1"/>
          </p:cNvSpPr>
          <p:nvPr>
            <p:ph type="title"/>
          </p:nvPr>
        </p:nvSpPr>
        <p:spPr>
          <a:xfrm>
            <a:off x="264945" y="870271"/>
            <a:ext cx="7242600" cy="1119900"/>
          </a:xfrm>
          <a:prstGeom prst="rect">
            <a:avLst/>
          </a:prstGeom>
        </p:spPr>
        <p:txBody>
          <a:bodyPr anchor="ctr">
            <a:normAutofit fontScale="90000"/>
          </a:bodyPr>
          <a:lstStyle/>
          <a:p>
            <a:pPr defTabSz="804672">
              <a:lnSpc>
                <a:spcPct val="115000"/>
              </a:lnSpc>
              <a:defRPr sz="2816">
                <a:solidFill>
                  <a:srgbClr val="02B3E4"/>
                </a:solidFill>
                <a:latin typeface="Open Sans Light"/>
                <a:ea typeface="Open Sans Light"/>
                <a:cs typeface="Open Sans Light"/>
                <a:sym typeface="Open Sans Light"/>
              </a:defRPr>
            </a:pPr>
            <a:r>
              <a:t>4. VPN Encryption Recommendation</a:t>
            </a:r>
            <a:br/>
            <a:r>
              <a:t>Instructions and Evidence</a:t>
            </a:r>
          </a:p>
        </p:txBody>
      </p:sp>
      <p:graphicFrame>
        <p:nvGraphicFramePr>
          <p:cNvPr id="467" name="Google Shape;246;p61"/>
          <p:cNvGraphicFramePr/>
          <p:nvPr/>
        </p:nvGraphicFramePr>
        <p:xfrm>
          <a:off x="372887" y="2081188"/>
          <a:ext cx="7026625" cy="2055846"/>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latin typeface="Open Sans"/>
                          <a:ea typeface="Open Sans"/>
                          <a:cs typeface="Open Sans"/>
                          <a:sym typeface="Open Sans"/>
                        </a:defRPr>
                      </a:pPr>
                      <a:r>
                        <a:t>DFI is creating a payroll processing partnership with Payroll-USA, this will involve creating a VPN connection between the two. Research, and in in 3 to 5 sentences, recommend and justify an encryption solution for the connection that is using the latest available encryption for Cisco. Use the </a:t>
                      </a:r>
                      <a:r>
                        <a:rPr u="sng">
                          <a:solidFill>
                            <a:schemeClr val="accent5"/>
                          </a:solidFill>
                          <a:uFill>
                            <a:solidFill>
                              <a:schemeClr val="accent5"/>
                            </a:solidFill>
                          </a:uFill>
                          <a:hlinkClick r:id="rId2"/>
                        </a:rPr>
                        <a:t>Cisco documentation</a:t>
                      </a:r>
                      <a:r>
                        <a:t> as a guide</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68" name="Google Shape;247;p61"/>
          <p:cNvGraphicFramePr/>
          <p:nvPr>
            <p:extLst>
              <p:ext uri="{D42A27DB-BD31-4B8C-83A1-F6EECF244321}">
                <p14:modId xmlns:p14="http://schemas.microsoft.com/office/powerpoint/2010/main" val="876105421"/>
              </p:ext>
            </p:extLst>
          </p:nvPr>
        </p:nvGraphicFramePr>
        <p:xfrm>
          <a:off x="367025" y="4241012"/>
          <a:ext cx="7038349" cy="5208775"/>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6655499">
                  <a:extLst>
                    <a:ext uri="{9D8B030D-6E8A-4147-A177-3AD203B41FA5}">
                      <a16:colId xmlns:a16="http://schemas.microsoft.com/office/drawing/2014/main" val="20001"/>
                    </a:ext>
                  </a:extLst>
                </a:gridCol>
              </a:tblGrid>
              <a:tr h="5208775">
                <a:tc>
                  <a:txBody>
                    <a:bodyPr/>
                    <a:lstStyle/>
                    <a:p>
                      <a:pPr algn="l">
                        <a:lnSpc>
                          <a:spcPct val="115000"/>
                        </a:lnSpc>
                        <a:spcBef>
                          <a:spcPts val="1600"/>
                        </a:spcBef>
                        <a:defRPr sz="1400"/>
                      </a:pPr>
                      <a:endParaRPr i="1"/>
                    </a:p>
                  </a:txBody>
                  <a:tcPr marL="91425" marR="91425" marT="91425" marB="91425" horzOverflow="overflow">
                    <a:solidFill>
                      <a:srgbClr val="BECBD6"/>
                    </a:solidFill>
                  </a:tcPr>
                </a:tc>
                <a:tc>
                  <a:txBody>
                    <a:bodyPr/>
                    <a:lstStyle/>
                    <a:p>
                      <a:pPr algn="l">
                        <a:lnSpc>
                          <a:spcPct val="150000"/>
                        </a:lnSpc>
                        <a:defRPr sz="1800" i="1">
                          <a:solidFill>
                            <a:schemeClr val="accent2">
                              <a:lumOff val="21764"/>
                            </a:schemeClr>
                          </a:solidFill>
                          <a:latin typeface="Open Sans"/>
                          <a:ea typeface="Open Sans"/>
                          <a:cs typeface="Open Sans"/>
                          <a:sym typeface="Open Sans"/>
                        </a:defRPr>
                      </a:pPr>
                      <a:r>
                        <a:rPr lang="en-US" sz="1800" i="1" dirty="0">
                          <a:solidFill>
                            <a:schemeClr val="bg2"/>
                          </a:solidFill>
                          <a:latin typeface="Open Sans"/>
                          <a:ea typeface="Open Sans"/>
                          <a:cs typeface="Open Sans"/>
                          <a:sym typeface="Open Sans"/>
                        </a:rPr>
                        <a:t>1-(</a:t>
                      </a:r>
                      <a:r>
                        <a:rPr lang="en-US" sz="1800" b="1" i="1" u="none" strike="noStrike" cap="none" spc="0" baseline="0" dirty="0">
                          <a:solidFill>
                            <a:schemeClr val="tx1"/>
                          </a:solidFill>
                          <a:effectLst/>
                          <a:uFillTx/>
                          <a:latin typeface="+mj-lt"/>
                          <a:ea typeface="+mj-ea"/>
                          <a:cs typeface="+mj-cs"/>
                          <a:sym typeface="Open Sans"/>
                        </a:rPr>
                        <a:t>SHA256</a:t>
                      </a:r>
                      <a:r>
                        <a:rPr lang="en-US" sz="1800" b="1" i="1" u="none" strike="noStrike" cap="none" spc="0" baseline="0" dirty="0">
                          <a:solidFill>
                            <a:schemeClr val="bg2"/>
                          </a:solidFill>
                          <a:effectLst/>
                          <a:uFillTx/>
                          <a:latin typeface="+mj-lt"/>
                          <a:ea typeface="+mj-ea"/>
                          <a:cs typeface="+mj-cs"/>
                          <a:sym typeface="Open Sans"/>
                        </a:rPr>
                        <a:t>) </a:t>
                      </a:r>
                      <a:r>
                        <a:rPr lang="en-US" sz="1800" i="1" dirty="0">
                          <a:solidFill>
                            <a:schemeClr val="bg2"/>
                          </a:solidFill>
                          <a:latin typeface="Open Sans"/>
                          <a:ea typeface="Open Sans"/>
                          <a:cs typeface="Open Sans"/>
                          <a:sym typeface="Open Sans"/>
                        </a:rPr>
                        <a:t>Number one recommendation will be the </a:t>
                      </a:r>
                      <a:r>
                        <a:rPr lang="en-US" sz="1800" b="1" i="1" u="none" strike="noStrike" cap="none" spc="0" baseline="0" dirty="0">
                          <a:solidFill>
                            <a:schemeClr val="tx1"/>
                          </a:solidFill>
                          <a:effectLst/>
                          <a:uFillTx/>
                          <a:latin typeface="+mj-lt"/>
                          <a:ea typeface="+mj-ea"/>
                          <a:cs typeface="+mj-cs"/>
                          <a:sym typeface="Open Sans"/>
                        </a:rPr>
                        <a:t>SHA256</a:t>
                      </a:r>
                    </a:p>
                    <a:p>
                      <a:pPr algn="l">
                        <a:lnSpc>
                          <a:spcPct val="150000"/>
                        </a:lnSpc>
                        <a:defRPr sz="1800" i="1">
                          <a:solidFill>
                            <a:schemeClr val="accent2">
                              <a:lumOff val="21764"/>
                            </a:schemeClr>
                          </a:solidFill>
                          <a:latin typeface="Open Sans"/>
                          <a:ea typeface="Open Sans"/>
                          <a:cs typeface="Open Sans"/>
                          <a:sym typeface="Open Sans"/>
                        </a:defRPr>
                      </a:pPr>
                      <a:r>
                        <a:rPr lang="en-US" sz="1800" b="0" i="1" u="none" strike="noStrike" cap="none" spc="0" baseline="0" dirty="0">
                          <a:solidFill>
                            <a:schemeClr val="bg2"/>
                          </a:solidFill>
                          <a:effectLst/>
                          <a:uFillTx/>
                          <a:latin typeface="+mj-lt"/>
                          <a:ea typeface="+mj-ea"/>
                          <a:cs typeface="+mj-cs"/>
                          <a:sym typeface="Open Sans"/>
                        </a:rPr>
                        <a:t>as It is a combination between high security and fast transporting speed of data</a:t>
                      </a:r>
                      <a:r>
                        <a:rPr lang="en-US" sz="1800" b="1" i="1" u="none" strike="noStrike" cap="none" spc="0" baseline="0" dirty="0">
                          <a:solidFill>
                            <a:schemeClr val="bg2"/>
                          </a:solidFill>
                          <a:effectLst/>
                          <a:uFillTx/>
                          <a:latin typeface="+mj-lt"/>
                          <a:ea typeface="+mj-ea"/>
                          <a:cs typeface="+mj-cs"/>
                          <a:sym typeface="Open Sans"/>
                        </a:rPr>
                        <a:t>.</a:t>
                      </a:r>
                      <a:endParaRPr lang="en-US" sz="1800" i="1" dirty="0">
                        <a:solidFill>
                          <a:schemeClr val="bg2"/>
                        </a:solidFill>
                        <a:latin typeface="Open Sans"/>
                        <a:ea typeface="Open Sans"/>
                        <a:cs typeface="Open Sans"/>
                        <a:sym typeface="Open Sans"/>
                      </a:endParaRPr>
                    </a:p>
                    <a:p>
                      <a:pPr algn="l">
                        <a:lnSpc>
                          <a:spcPct val="150000"/>
                        </a:lnSpc>
                        <a:spcBef>
                          <a:spcPts val="1200"/>
                        </a:spcBef>
                        <a:defRPr sz="1400"/>
                      </a:pPr>
                      <a:r>
                        <a:rPr lang="en-US" sz="1800" i="1" dirty="0">
                          <a:solidFill>
                            <a:schemeClr val="bg2"/>
                          </a:solidFill>
                          <a:latin typeface="Open Sans"/>
                          <a:ea typeface="Open Sans"/>
                          <a:cs typeface="Open Sans"/>
                          <a:sym typeface="Open Sans"/>
                        </a:rPr>
                        <a:t>2-(</a:t>
                      </a:r>
                      <a:r>
                        <a:rPr lang="en-US" sz="1800" b="1" i="1" dirty="0">
                          <a:solidFill>
                            <a:schemeClr val="tx1"/>
                          </a:solidFill>
                          <a:latin typeface="Open Sans"/>
                          <a:ea typeface="Open Sans"/>
                          <a:cs typeface="Open Sans"/>
                          <a:sym typeface="Open Sans"/>
                        </a:rPr>
                        <a:t>AES</a:t>
                      </a:r>
                      <a:r>
                        <a:rPr lang="en-US" sz="1800" i="1" dirty="0">
                          <a:solidFill>
                            <a:schemeClr val="bg2"/>
                          </a:solidFill>
                          <a:latin typeface="Open Sans"/>
                          <a:ea typeface="Open Sans"/>
                          <a:cs typeface="Open Sans"/>
                          <a:sym typeface="Open Sans"/>
                        </a:rPr>
                        <a:t>) Second recommendation will be the </a:t>
                      </a:r>
                      <a:r>
                        <a:rPr lang="en-US" sz="1800" b="1" i="1" u="none" strike="noStrike" cap="none" spc="0" baseline="0" dirty="0">
                          <a:solidFill>
                            <a:schemeClr val="tx1"/>
                          </a:solidFill>
                          <a:effectLst/>
                          <a:uFillTx/>
                          <a:latin typeface="+mj-lt"/>
                          <a:ea typeface="+mj-ea"/>
                          <a:cs typeface="+mj-cs"/>
                          <a:sym typeface="Arial"/>
                        </a:rPr>
                        <a:t>AES </a:t>
                      </a:r>
                      <a:r>
                        <a:rPr lang="en-US" sz="1800" b="0" i="1" u="none" strike="noStrike" cap="none" spc="0" baseline="0" dirty="0">
                          <a:solidFill>
                            <a:schemeClr val="bg2"/>
                          </a:solidFill>
                          <a:effectLst/>
                          <a:uFillTx/>
                          <a:latin typeface="+mj-lt"/>
                          <a:ea typeface="+mj-ea"/>
                          <a:cs typeface="+mj-cs"/>
                          <a:sym typeface="Arial"/>
                        </a:rPr>
                        <a:t>as it is highly secure but a little bit slower than </a:t>
                      </a:r>
                      <a:r>
                        <a:rPr lang="en-US" sz="1800" b="1" i="1" u="none" strike="noStrike" cap="none" spc="0" baseline="0" dirty="0">
                          <a:solidFill>
                            <a:schemeClr val="tx1"/>
                          </a:solidFill>
                          <a:effectLst/>
                          <a:uFillTx/>
                          <a:latin typeface="+mj-lt"/>
                          <a:ea typeface="+mj-ea"/>
                          <a:cs typeface="+mj-cs"/>
                          <a:sym typeface="Open Sans"/>
                        </a:rPr>
                        <a:t>SHA256.</a:t>
                      </a:r>
                      <a:endParaRPr sz="1800" i="1" dirty="0">
                        <a:solidFill>
                          <a:schemeClr val="tx1"/>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Google Shape;252;p62"/>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5. IDS Rule - Instructions</a:t>
            </a:r>
          </a:p>
        </p:txBody>
      </p:sp>
      <p:graphicFrame>
        <p:nvGraphicFramePr>
          <p:cNvPr id="471" name="Google Shape;253;p62"/>
          <p:cNvGraphicFramePr/>
          <p:nvPr>
            <p:extLst>
              <p:ext uri="{D42A27DB-BD31-4B8C-83A1-F6EECF244321}">
                <p14:modId xmlns:p14="http://schemas.microsoft.com/office/powerpoint/2010/main" val="296500890"/>
              </p:ext>
            </p:extLst>
          </p:nvPr>
        </p:nvGraphicFramePr>
        <p:xfrm>
          <a:off x="372887" y="1872938"/>
          <a:ext cx="7026625" cy="3948654"/>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latin typeface="Open Sans"/>
                          <a:ea typeface="Open Sans"/>
                          <a:cs typeface="Open Sans"/>
                          <a:sym typeface="Open Sans"/>
                        </a:defRPr>
                      </a:pPr>
                      <a:r>
                        <a:rPr dirty="0"/>
                        <a:t>The System Administrator gave you a heads up that DFI-File-001 with an IP address of 172.21.30.44 has been receiving a high volume of ICMP traffic and is concerned that a DDoS attack is imminent. She has requested an IDS rule for this specific server.</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The VoIP Administrator is also concerned that an attacker is attempting to connect to her primary VoIP server which resides at 172.21.30.55 via TFTP. She has requested an IDS rule for this traffic. </a:t>
                      </a:r>
                      <a:r>
                        <a:rPr lang="en-US" dirty="0">
                          <a:highlight>
                            <a:srgbClr val="FFFF00"/>
                          </a:highlight>
                        </a:rPr>
                        <a:t>Port no69</a:t>
                      </a:r>
                      <a:endParaRPr dirty="0">
                        <a:highlight>
                          <a:srgbClr val="FFFF00"/>
                        </a:highlight>
                      </a:endParaRPr>
                    </a:p>
                    <a:p>
                      <a:pPr algn="l">
                        <a:lnSpc>
                          <a:spcPct val="115000"/>
                        </a:lnSpc>
                        <a:defRPr sz="1800">
                          <a:latin typeface="Open Sans"/>
                          <a:ea typeface="Open Sans"/>
                          <a:cs typeface="Open Sans"/>
                          <a:sym typeface="Open Sans"/>
                        </a:defRPr>
                      </a:pPr>
                      <a:r>
                        <a:rPr dirty="0"/>
                        <a:t>For documentation purposes, please explain the syntax in 3-5 sentences for non-technical management on the change control board that meets weekly.  Write your answers on the next slide. </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Google Shape;258;p63"/>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rPr dirty="0"/>
              <a:t>5. IDS Rule - Evidence</a:t>
            </a:r>
          </a:p>
        </p:txBody>
      </p:sp>
      <p:graphicFrame>
        <p:nvGraphicFramePr>
          <p:cNvPr id="474" name="Google Shape;259;p63"/>
          <p:cNvGraphicFramePr/>
          <p:nvPr/>
        </p:nvGraphicFramePr>
        <p:xfrm>
          <a:off x="372887" y="1872938"/>
          <a:ext cx="7026625" cy="1141600"/>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pPr>
                      <a:r>
                        <a:rPr>
                          <a:latin typeface="Open Sans"/>
                          <a:ea typeface="Open Sans"/>
                          <a:cs typeface="Open Sans"/>
                          <a:sym typeface="Open Sans"/>
                        </a:rPr>
                        <a:t>Write your answers below. </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75" name="Google Shape;260;p63"/>
          <p:cNvGraphicFramePr/>
          <p:nvPr>
            <p:extLst>
              <p:ext uri="{D42A27DB-BD31-4B8C-83A1-F6EECF244321}">
                <p14:modId xmlns:p14="http://schemas.microsoft.com/office/powerpoint/2010/main" val="433630773"/>
              </p:ext>
            </p:extLst>
          </p:nvPr>
        </p:nvGraphicFramePr>
        <p:xfrm>
          <a:off x="367063" y="3014538"/>
          <a:ext cx="7038349" cy="6186550"/>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6655499">
                  <a:extLst>
                    <a:ext uri="{9D8B030D-6E8A-4147-A177-3AD203B41FA5}">
                      <a16:colId xmlns:a16="http://schemas.microsoft.com/office/drawing/2014/main" val="20001"/>
                    </a:ext>
                  </a:extLst>
                </a:gridCol>
              </a:tblGrid>
              <a:tr h="2991575">
                <a:tc>
                  <a:txBody>
                    <a:bodyPr/>
                    <a:lstStyle/>
                    <a:p>
                      <a:pPr algn="l">
                        <a:lnSpc>
                          <a:spcPct val="115000"/>
                        </a:lnSpc>
                        <a:spcBef>
                          <a:spcPts val="1600"/>
                        </a:spcBef>
                        <a:defRPr sz="1400"/>
                      </a:pPr>
                      <a:endParaRPr/>
                    </a:p>
                  </a:txBody>
                  <a:tcPr marL="91425" marR="91425" marT="91425" marB="91425" horzOverflow="overflow">
                    <a:solidFill>
                      <a:srgbClr val="BECBD6"/>
                    </a:solidFill>
                  </a:tcPr>
                </a:tc>
                <a:tc>
                  <a:txBody>
                    <a:bodyPr/>
                    <a:lstStyle/>
                    <a:p>
                      <a:pPr algn="l">
                        <a:lnSpc>
                          <a:spcPct val="150000"/>
                        </a:lnSpc>
                        <a:spcBef>
                          <a:spcPts val="1200"/>
                        </a:spcBef>
                        <a:defRPr sz="1400"/>
                      </a:pPr>
                      <a:r>
                        <a:rPr lang="en-US" sz="1800" i="1" dirty="0">
                          <a:solidFill>
                            <a:schemeClr val="accent2">
                              <a:lumOff val="21764"/>
                            </a:schemeClr>
                          </a:solidFill>
                          <a:latin typeface="Open Sans"/>
                          <a:ea typeface="Open Sans"/>
                          <a:cs typeface="Open Sans"/>
                          <a:sym typeface="Open Sans"/>
                        </a:rPr>
                        <a:t>alert </a:t>
                      </a:r>
                      <a:r>
                        <a:rPr lang="en-US" sz="1800" i="1" dirty="0" err="1">
                          <a:solidFill>
                            <a:schemeClr val="accent2">
                              <a:lumOff val="21764"/>
                            </a:schemeClr>
                          </a:solidFill>
                          <a:latin typeface="Open Sans"/>
                          <a:ea typeface="Open Sans"/>
                          <a:cs typeface="Open Sans"/>
                          <a:sym typeface="Open Sans"/>
                        </a:rPr>
                        <a:t>icmp</a:t>
                      </a:r>
                      <a:r>
                        <a:rPr lang="en-US" sz="1800" i="1" dirty="0">
                          <a:solidFill>
                            <a:schemeClr val="accent2">
                              <a:lumOff val="21764"/>
                            </a:schemeClr>
                          </a:solidFill>
                          <a:latin typeface="Open Sans"/>
                          <a:ea typeface="Open Sans"/>
                          <a:cs typeface="Open Sans"/>
                          <a:sym typeface="Open Sans"/>
                        </a:rPr>
                        <a:t> any </a:t>
                      </a:r>
                      <a:r>
                        <a:rPr lang="en-US" sz="1800" i="1" dirty="0" err="1">
                          <a:solidFill>
                            <a:schemeClr val="accent2">
                              <a:lumOff val="21764"/>
                            </a:schemeClr>
                          </a:solidFill>
                          <a:latin typeface="Open Sans"/>
                          <a:ea typeface="Open Sans"/>
                          <a:cs typeface="Open Sans"/>
                          <a:sym typeface="Open Sans"/>
                        </a:rPr>
                        <a:t>any</a:t>
                      </a:r>
                      <a:r>
                        <a:rPr lang="en-US" sz="1800" i="1" dirty="0">
                          <a:solidFill>
                            <a:schemeClr val="accent2">
                              <a:lumOff val="21764"/>
                            </a:schemeClr>
                          </a:solidFill>
                          <a:latin typeface="Open Sans"/>
                          <a:ea typeface="Open Sans"/>
                          <a:cs typeface="Open Sans"/>
                          <a:sym typeface="Open Sans"/>
                        </a:rPr>
                        <a:t> -&gt; 172.21.30.44 any (</a:t>
                      </a:r>
                      <a:r>
                        <a:rPr lang="en-US" sz="1800" i="1" dirty="0" err="1">
                          <a:solidFill>
                            <a:schemeClr val="accent2">
                              <a:lumOff val="21764"/>
                            </a:schemeClr>
                          </a:solidFill>
                          <a:latin typeface="Open Sans"/>
                          <a:ea typeface="Open Sans"/>
                          <a:cs typeface="Open Sans"/>
                          <a:sym typeface="Open Sans"/>
                        </a:rPr>
                        <a:t>msg:"High</a:t>
                      </a:r>
                      <a:r>
                        <a:rPr lang="en-US" sz="1800" i="1" dirty="0">
                          <a:solidFill>
                            <a:schemeClr val="accent2">
                              <a:lumOff val="21764"/>
                            </a:schemeClr>
                          </a:solidFill>
                          <a:latin typeface="Open Sans"/>
                          <a:ea typeface="Open Sans"/>
                          <a:cs typeface="Open Sans"/>
                          <a:sym typeface="Open Sans"/>
                        </a:rPr>
                        <a:t> volume ICMP traffic to DFI-File-001 - Possible DDoS"; sid:1000001;)</a:t>
                      </a:r>
                    </a:p>
                    <a:p>
                      <a:pPr marL="0" marR="0" lvl="0" indent="0" algn="l" defTabSz="914400" rtl="0" eaLnBrk="1" fontAlgn="auto" latinLnBrk="0" hangingPunct="1">
                        <a:lnSpc>
                          <a:spcPct val="150000"/>
                        </a:lnSpc>
                        <a:spcBef>
                          <a:spcPts val="1200"/>
                        </a:spcBef>
                        <a:spcAft>
                          <a:spcPts val="0"/>
                        </a:spcAft>
                        <a:buClrTx/>
                        <a:buSzTx/>
                        <a:buFontTx/>
                        <a:buNone/>
                        <a:tabLst/>
                        <a:defRPr sz="1400"/>
                      </a:pPr>
                      <a:r>
                        <a:rPr lang="en-US" sz="1800" dirty="0"/>
                        <a:t>This rule generates an alert for any ICMP traffic (commonly ping requests) directed towards the server with IP address 172.21.30.44. </a:t>
                      </a:r>
                    </a:p>
                  </a:txBody>
                  <a:tcPr marL="91425" marR="91425" marT="91425" marB="91425" horzOverflow="overflow"/>
                </a:tc>
                <a:extLst>
                  <a:ext uri="{0D108BD9-81ED-4DB2-BD59-A6C34878D82A}">
                    <a16:rowId xmlns:a16="http://schemas.microsoft.com/office/drawing/2014/main" val="10000"/>
                  </a:ext>
                </a:extLst>
              </a:tr>
              <a:tr h="3194975">
                <a:tc>
                  <a:txBody>
                    <a:bodyPr/>
                    <a:lstStyle/>
                    <a:p>
                      <a:pPr algn="l">
                        <a:lnSpc>
                          <a:spcPct val="115000"/>
                        </a:lnSpc>
                        <a:spcBef>
                          <a:spcPts val="1600"/>
                        </a:spcBef>
                        <a:defRPr sz="1400"/>
                      </a:pPr>
                      <a:endParaRPr/>
                    </a:p>
                  </a:txBody>
                  <a:tcPr marL="91425" marR="91425" marT="91425" marB="91425" horzOverflow="overflow">
                    <a:solidFill>
                      <a:srgbClr val="BECBD6"/>
                    </a:solidFill>
                  </a:tcPr>
                </a:tc>
                <a:tc>
                  <a:txBody>
                    <a:bodyPr/>
                    <a:lstStyle/>
                    <a:p>
                      <a:pPr algn="l">
                        <a:lnSpc>
                          <a:spcPct val="150000"/>
                        </a:lnSpc>
                        <a:spcBef>
                          <a:spcPts val="1200"/>
                        </a:spcBef>
                        <a:defRPr sz="1800"/>
                      </a:pPr>
                      <a:r>
                        <a:rPr lang="en-US" i="1" dirty="0">
                          <a:solidFill>
                            <a:schemeClr val="accent2">
                              <a:lumOff val="21764"/>
                            </a:schemeClr>
                          </a:solidFill>
                          <a:latin typeface="Open Sans"/>
                          <a:ea typeface="Open Sans"/>
                          <a:cs typeface="Open Sans"/>
                          <a:sym typeface="Open Sans"/>
                        </a:rPr>
                        <a:t>alert </a:t>
                      </a:r>
                      <a:r>
                        <a:rPr lang="en-US" i="1" dirty="0" err="1">
                          <a:solidFill>
                            <a:schemeClr val="accent2">
                              <a:lumOff val="21764"/>
                            </a:schemeClr>
                          </a:solidFill>
                          <a:latin typeface="Open Sans"/>
                          <a:ea typeface="Open Sans"/>
                          <a:cs typeface="Open Sans"/>
                          <a:sym typeface="Open Sans"/>
                        </a:rPr>
                        <a:t>udp</a:t>
                      </a:r>
                      <a:r>
                        <a:rPr lang="en-US" i="1" dirty="0">
                          <a:solidFill>
                            <a:schemeClr val="accent2">
                              <a:lumOff val="21764"/>
                            </a:schemeClr>
                          </a:solidFill>
                          <a:latin typeface="Open Sans"/>
                          <a:ea typeface="Open Sans"/>
                          <a:cs typeface="Open Sans"/>
                          <a:sym typeface="Open Sans"/>
                        </a:rPr>
                        <a:t> any </a:t>
                      </a:r>
                      <a:r>
                        <a:rPr lang="en-US" i="1" dirty="0" err="1">
                          <a:solidFill>
                            <a:schemeClr val="accent2">
                              <a:lumOff val="21764"/>
                            </a:schemeClr>
                          </a:solidFill>
                          <a:latin typeface="Open Sans"/>
                          <a:ea typeface="Open Sans"/>
                          <a:cs typeface="Open Sans"/>
                          <a:sym typeface="Open Sans"/>
                        </a:rPr>
                        <a:t>any</a:t>
                      </a:r>
                      <a:r>
                        <a:rPr lang="en-US" i="1" dirty="0">
                          <a:solidFill>
                            <a:schemeClr val="accent2">
                              <a:lumOff val="21764"/>
                            </a:schemeClr>
                          </a:solidFill>
                          <a:latin typeface="Open Sans"/>
                          <a:ea typeface="Open Sans"/>
                          <a:cs typeface="Open Sans"/>
                          <a:sym typeface="Open Sans"/>
                        </a:rPr>
                        <a:t> -&gt; 172.21.30.55 69 (</a:t>
                      </a:r>
                      <a:r>
                        <a:rPr lang="en-US" i="1" dirty="0" err="1">
                          <a:solidFill>
                            <a:schemeClr val="accent2">
                              <a:lumOff val="21764"/>
                            </a:schemeClr>
                          </a:solidFill>
                          <a:latin typeface="Open Sans"/>
                          <a:ea typeface="Open Sans"/>
                          <a:cs typeface="Open Sans"/>
                          <a:sym typeface="Open Sans"/>
                        </a:rPr>
                        <a:t>msg:"TFTP</a:t>
                      </a:r>
                      <a:r>
                        <a:rPr lang="en-US" i="1" dirty="0">
                          <a:solidFill>
                            <a:schemeClr val="accent2">
                              <a:lumOff val="21764"/>
                            </a:schemeClr>
                          </a:solidFill>
                          <a:latin typeface="Open Sans"/>
                          <a:ea typeface="Open Sans"/>
                          <a:cs typeface="Open Sans"/>
                          <a:sym typeface="Open Sans"/>
                        </a:rPr>
                        <a:t> connection attempt to VoIP server"; sid:1000002;)</a:t>
                      </a:r>
                    </a:p>
                    <a:p>
                      <a:pPr marL="0" marR="0" lvl="0" indent="0" algn="l" defTabSz="914400" rtl="0" eaLnBrk="1" fontAlgn="auto" latinLnBrk="0" hangingPunct="1">
                        <a:lnSpc>
                          <a:spcPct val="150000"/>
                        </a:lnSpc>
                        <a:spcBef>
                          <a:spcPts val="1200"/>
                        </a:spcBef>
                        <a:spcAft>
                          <a:spcPts val="0"/>
                        </a:spcAft>
                        <a:buClrTx/>
                        <a:buSzTx/>
                        <a:buFontTx/>
                        <a:buNone/>
                        <a:tabLst/>
                        <a:defRPr sz="1800"/>
                      </a:pPr>
                      <a:r>
                        <a:rPr lang="en-US" sz="1800" dirty="0"/>
                        <a:t>This rule generates an alert for any UDP traffic attempting to connect to port 69 on the server with IP address 172.21.30.55.</a:t>
                      </a:r>
                      <a:endParaRPr lang="en-US" sz="180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800"/>
                      </a:pPr>
                      <a:endParaRPr lang="en-US"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Google Shape;265;p64"/>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rPr dirty="0"/>
              <a:t>6. File Hash Verification - Instructions</a:t>
            </a:r>
          </a:p>
        </p:txBody>
      </p:sp>
      <p:graphicFrame>
        <p:nvGraphicFramePr>
          <p:cNvPr id="478" name="Google Shape;266;p64"/>
          <p:cNvGraphicFramePr/>
          <p:nvPr>
            <p:extLst>
              <p:ext uri="{D42A27DB-BD31-4B8C-83A1-F6EECF244321}">
                <p14:modId xmlns:p14="http://schemas.microsoft.com/office/powerpoint/2010/main" val="1892212655"/>
              </p:ext>
            </p:extLst>
          </p:nvPr>
        </p:nvGraphicFramePr>
        <p:xfrm>
          <a:off x="372887" y="1990163"/>
          <a:ext cx="7026625" cy="4579590"/>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latin typeface="Open Sans"/>
                          <a:ea typeface="Open Sans"/>
                          <a:cs typeface="Open Sans"/>
                          <a:sym typeface="Open Sans"/>
                        </a:defRPr>
                      </a:pPr>
                      <a:r>
                        <a:rPr dirty="0"/>
                        <a:t>A software vendor has supplied DFI with a custom application. They have provided the file on their public FTP site and e-mailed you directly a file hash to verify the integrity and authenticity. The hash provided is a SHA256.  </a:t>
                      </a:r>
                    </a:p>
                    <a:p>
                      <a:pPr algn="l">
                        <a:lnSpc>
                          <a:spcPct val="115000"/>
                        </a:lnSpc>
                        <a:defRPr sz="1400"/>
                      </a:pPr>
                      <a:endParaRPr sz="1800" dirty="0">
                        <a:latin typeface="Open Sans"/>
                        <a:ea typeface="Open Sans"/>
                        <a:cs typeface="Open Sans"/>
                        <a:sym typeface="Open Sans"/>
                      </a:endParaRPr>
                    </a:p>
                    <a:p>
                      <a:pPr algn="l">
                        <a:lnSpc>
                          <a:spcPct val="115000"/>
                        </a:lnSpc>
                        <a:defRPr sz="1800" b="1">
                          <a:latin typeface="Open Sans"/>
                          <a:ea typeface="Open Sans"/>
                          <a:cs typeface="Open Sans"/>
                          <a:sym typeface="Open Sans"/>
                        </a:defRPr>
                      </a:pPr>
                      <a:r>
                        <a:rPr dirty="0"/>
                        <a:t>Hash</a:t>
                      </a:r>
                      <a:r>
                        <a:rPr b="0" dirty="0"/>
                        <a:t>: 7805EC4395F258517DFCEEED2B011801FE68C9E2AE9DB155C3F9A64DD8A81FF6</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Perform a file hash verification and submit a screenshot of your command and output. The File is stored on the Windows 2016 Server in C Drive under DFI-Download.</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[Place your screenshot verification on the next slide.]</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Google Shape;271;p65"/>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6. File Hash Verification</a:t>
            </a:r>
          </a:p>
        </p:txBody>
      </p:sp>
      <p:graphicFrame>
        <p:nvGraphicFramePr>
          <p:cNvPr id="481" name="Google Shape;272;p65"/>
          <p:cNvGraphicFramePr/>
          <p:nvPr>
            <p:extLst>
              <p:ext uri="{D42A27DB-BD31-4B8C-83A1-F6EECF244321}">
                <p14:modId xmlns:p14="http://schemas.microsoft.com/office/powerpoint/2010/main" val="3450713763"/>
              </p:ext>
            </p:extLst>
          </p:nvPr>
        </p:nvGraphicFramePr>
        <p:xfrm>
          <a:off x="372887" y="1990163"/>
          <a:ext cx="7171450" cy="1740378"/>
        </p:xfrm>
        <a:graphic>
          <a:graphicData uri="http://schemas.openxmlformats.org/drawingml/2006/table">
            <a:tbl>
              <a:tblPr>
                <a:tableStyleId>{4C3C2611-4C71-4FC5-86AE-919BDF0F9419}</a:tableStyleId>
              </a:tblPr>
              <a:tblGrid>
                <a:gridCol w="7171450">
                  <a:extLst>
                    <a:ext uri="{9D8B030D-6E8A-4147-A177-3AD203B41FA5}">
                      <a16:colId xmlns:a16="http://schemas.microsoft.com/office/drawing/2014/main" val="20000"/>
                    </a:ext>
                  </a:extLst>
                </a:gridCol>
              </a:tblGrid>
              <a:tr h="725075">
                <a:tc>
                  <a:txBody>
                    <a:bodyPr/>
                    <a:lstStyle/>
                    <a:p>
                      <a:pPr algn="l">
                        <a:lnSpc>
                          <a:spcPct val="115000"/>
                        </a:lnSpc>
                        <a:defRPr sz="1800"/>
                      </a:pPr>
                      <a:r>
                        <a:rPr dirty="0">
                          <a:latin typeface="Open Sans"/>
                          <a:ea typeface="Open Sans"/>
                          <a:cs typeface="Open Sans"/>
                          <a:sym typeface="Open Sans"/>
                        </a:rPr>
                        <a:t>Place your screenshot verification below.</a:t>
                      </a:r>
                      <a:endParaRPr lang="en-US" dirty="0">
                        <a:latin typeface="Open Sans"/>
                        <a:ea typeface="Open Sans"/>
                        <a:cs typeface="Open Sans"/>
                        <a:sym typeface="Open Sans"/>
                      </a:endParaRPr>
                    </a:p>
                    <a:p>
                      <a:pPr marL="0" marR="0" lvl="0" indent="0" algn="l" defTabSz="914400" rtl="0" eaLnBrk="1" fontAlgn="auto" latinLnBrk="0" hangingPunct="1">
                        <a:lnSpc>
                          <a:spcPct val="115000"/>
                        </a:lnSpc>
                        <a:spcBef>
                          <a:spcPts val="0"/>
                        </a:spcBef>
                        <a:spcAft>
                          <a:spcPts val="0"/>
                        </a:spcAft>
                        <a:buClrTx/>
                        <a:buSzTx/>
                        <a:buFontTx/>
                        <a:buNone/>
                        <a:tabLst/>
                        <a:defRPr sz="1800"/>
                      </a:pPr>
                      <a:r>
                        <a:rPr lang="en-US" b="0" dirty="0"/>
                        <a:t>7805EC4395F258517DFCEEED2B011801FE68C9E2AE9DB155C3F9A64DD8A81FF6</a:t>
                      </a:r>
                    </a:p>
                    <a:p>
                      <a:pPr algn="l">
                        <a:lnSpc>
                          <a:spcPct val="115000"/>
                        </a:lnSpc>
                        <a:defRPr sz="1800"/>
                      </a:pPr>
                      <a:endParaRPr lang="en-US" dirty="0">
                        <a:latin typeface="Open Sans"/>
                        <a:ea typeface="Open Sans"/>
                        <a:cs typeface="Open Sans"/>
                        <a:sym typeface="Open Sans"/>
                      </a:endParaRPr>
                    </a:p>
                    <a:p>
                      <a:pPr algn="l">
                        <a:lnSpc>
                          <a:spcPct val="115000"/>
                        </a:lnSpc>
                        <a:defRPr sz="1800"/>
                      </a:pPr>
                      <a:endParaRPr dirty="0">
                        <a:latin typeface="Open Sans"/>
                        <a:ea typeface="Open Sans"/>
                        <a:cs typeface="Open Sans"/>
                        <a:sym typeface="Open Sans"/>
                      </a:endParaRPr>
                    </a:p>
                  </a:txBody>
                  <a:tcPr marL="91425" marR="91425" marT="91425" marB="91425" anchor="ctr" horzOverflow="overflow"/>
                </a:tc>
                <a:extLst>
                  <a:ext uri="{0D108BD9-81ED-4DB2-BD59-A6C34878D82A}">
                    <a16:rowId xmlns:a16="http://schemas.microsoft.com/office/drawing/2014/main" val="10000"/>
                  </a:ext>
                </a:extLst>
              </a:tr>
            </a:tbl>
          </a:graphicData>
        </a:graphic>
      </p:graphicFrame>
      <p:pic>
        <p:nvPicPr>
          <p:cNvPr id="9" name="Picture 8">
            <a:extLst>
              <a:ext uri="{FF2B5EF4-FFF2-40B4-BE49-F238E27FC236}">
                <a16:creationId xmlns:a16="http://schemas.microsoft.com/office/drawing/2014/main" id="{6F51C0E8-2CB0-6ED0-B1B6-DDB0E1371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2" y="3110063"/>
            <a:ext cx="7772400" cy="4364951"/>
          </a:xfrm>
          <a:prstGeom prst="rect">
            <a:avLst/>
          </a:prstGeom>
        </p:spPr>
      </p:pic>
      <p:pic>
        <p:nvPicPr>
          <p:cNvPr id="11" name="Picture 10">
            <a:extLst>
              <a:ext uri="{FF2B5EF4-FFF2-40B4-BE49-F238E27FC236}">
                <a16:creationId xmlns:a16="http://schemas.microsoft.com/office/drawing/2014/main" id="{85100406-9B8E-BD31-F189-05206CB915B5}"/>
              </a:ext>
            </a:extLst>
          </p:cNvPr>
          <p:cNvPicPr>
            <a:picLocks noChangeAspect="1"/>
          </p:cNvPicPr>
          <p:nvPr/>
        </p:nvPicPr>
        <p:blipFill>
          <a:blip r:embed="rId3"/>
          <a:stretch>
            <a:fillRect/>
          </a:stretch>
        </p:blipFill>
        <p:spPr>
          <a:xfrm>
            <a:off x="-93523" y="7652820"/>
            <a:ext cx="9547153" cy="1556826"/>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83" name="Google Shape;277;p66"/>
          <p:cNvSpPr txBox="1">
            <a:spLocks noGrp="1"/>
          </p:cNvSpPr>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r>
              <a:t>Week 2</a:t>
            </a:r>
          </a:p>
        </p:txBody>
      </p:sp>
      <p:sp>
        <p:nvSpPr>
          <p:cNvPr id="484" name="Google Shape;278;p66"/>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Google Shape;283;p67"/>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7. Automation - Instructions</a:t>
            </a:r>
          </a:p>
        </p:txBody>
      </p:sp>
      <p:graphicFrame>
        <p:nvGraphicFramePr>
          <p:cNvPr id="487" name="Google Shape;284;p67"/>
          <p:cNvGraphicFramePr/>
          <p:nvPr/>
        </p:nvGraphicFramePr>
        <p:xfrm>
          <a:off x="375074" y="1990163"/>
          <a:ext cx="7026600" cy="7092666"/>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lnSpc>
                          <a:spcPct val="115000"/>
                        </a:lnSpc>
                        <a:defRPr sz="1800">
                          <a:latin typeface="Open Sans"/>
                          <a:ea typeface="Open Sans"/>
                          <a:cs typeface="Open Sans"/>
                          <a:sym typeface="Open Sans"/>
                        </a:defRPr>
                      </a:pPr>
                      <a:r>
                        <a:rPr dirty="0"/>
                        <a:t>Now that you've performed a light audit and crafted Firewall and IDS Signatures we're ready for you to make some additional recommendations to tighten up our security.</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The IT Manager has tasked you with some introductory research on areas that could be improved via automation.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Research and recommend products, technologies and areas within DFI that could be improved via automation.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Recommended areas are: </a:t>
                      </a:r>
                    </a:p>
                    <a:p>
                      <a:pPr marL="457200" indent="-342900" algn="l">
                        <a:lnSpc>
                          <a:spcPct val="115000"/>
                        </a:lnSpc>
                        <a:spcBef>
                          <a:spcPts val="1200"/>
                        </a:spcBef>
                        <a:buClr>
                          <a:srgbClr val="000000"/>
                        </a:buClr>
                        <a:buSzPts val="1800"/>
                        <a:buFont typeface="Helvetica"/>
                        <a:buChar char="●"/>
                        <a:defRPr sz="1800">
                          <a:latin typeface="Open Sans"/>
                          <a:ea typeface="Open Sans"/>
                          <a:cs typeface="Open Sans"/>
                          <a:sym typeface="Open Sans"/>
                        </a:defRPr>
                      </a:pPr>
                      <a:r>
                        <a:rPr dirty="0"/>
                        <a:t>SOAR products and specifically what could be done with them</a:t>
                      </a:r>
                    </a:p>
                    <a:p>
                      <a:pPr marL="457200" indent="-342900" algn="l">
                        <a:lnSpc>
                          <a:spcPct val="115000"/>
                        </a:lnSpc>
                        <a:buClr>
                          <a:srgbClr val="000000"/>
                        </a:buClr>
                        <a:buSzPts val="1800"/>
                        <a:buFont typeface="Helvetica"/>
                        <a:buChar char="●"/>
                        <a:defRPr sz="1800">
                          <a:latin typeface="Open Sans"/>
                          <a:ea typeface="Open Sans"/>
                          <a:cs typeface="Open Sans"/>
                          <a:sym typeface="Open Sans"/>
                        </a:defRPr>
                      </a:pPr>
                      <a:r>
                        <a:rPr dirty="0"/>
                        <a:t>Automation of mitigation actions for IDS and firewall alerts.</a:t>
                      </a:r>
                    </a:p>
                    <a:p>
                      <a:pPr marL="457200" indent="-342900" algn="l">
                        <a:lnSpc>
                          <a:spcPct val="115000"/>
                        </a:lnSpc>
                        <a:buClr>
                          <a:srgbClr val="000000"/>
                        </a:buClr>
                        <a:buSzPts val="1800"/>
                        <a:buFont typeface="Helvetica"/>
                        <a:buChar char="●"/>
                        <a:defRPr sz="1800">
                          <a:latin typeface="Open Sans"/>
                          <a:ea typeface="Open Sans"/>
                          <a:cs typeface="Open Sans"/>
                          <a:sym typeface="Open Sans"/>
                        </a:defRPr>
                      </a:pPr>
                      <a:r>
                        <a:rPr dirty="0"/>
                        <a:t>Feel free to elaborate on other areas that could be improved.  </a:t>
                      </a:r>
                    </a:p>
                    <a:p>
                      <a:pPr algn="l">
                        <a:lnSpc>
                          <a:spcPct val="115000"/>
                        </a:lnSpc>
                        <a:spcBef>
                          <a:spcPts val="1200"/>
                        </a:spcBef>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Complete the chart on the next slide including the area/technology within DFI and a proposed solution, with a minimum of 3 areas. Provide a brief explanation (at least one sentence each) for your choices.</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Google Shape;289;p68"/>
          <p:cNvSpPr txBox="1">
            <a:spLocks noGrp="1"/>
          </p:cNvSpPr>
          <p:nvPr>
            <p:ph type="title"/>
          </p:nvPr>
        </p:nvSpPr>
        <p:spPr>
          <a:xfrm>
            <a:off x="153707" y="6069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7. Automation - Evidence</a:t>
            </a:r>
          </a:p>
        </p:txBody>
      </p:sp>
      <p:graphicFrame>
        <p:nvGraphicFramePr>
          <p:cNvPr id="490" name="Google Shape;290;p68"/>
          <p:cNvGraphicFramePr/>
          <p:nvPr/>
        </p:nvGraphicFramePr>
        <p:xfrm>
          <a:off x="150550" y="1428438"/>
          <a:ext cx="7248925" cy="1340450"/>
        </p:xfrm>
        <a:graphic>
          <a:graphicData uri="http://schemas.openxmlformats.org/drawingml/2006/table">
            <a:tbl>
              <a:tblPr>
                <a:tableStyleId>{4C3C2611-4C71-4FC5-86AE-919BDF0F9419}</a:tableStyleId>
              </a:tblPr>
              <a:tblGrid>
                <a:gridCol w="234675">
                  <a:extLst>
                    <a:ext uri="{9D8B030D-6E8A-4147-A177-3AD203B41FA5}">
                      <a16:colId xmlns:a16="http://schemas.microsoft.com/office/drawing/2014/main" val="20000"/>
                    </a:ext>
                  </a:extLst>
                </a:gridCol>
                <a:gridCol w="1402850">
                  <a:extLst>
                    <a:ext uri="{9D8B030D-6E8A-4147-A177-3AD203B41FA5}">
                      <a16:colId xmlns:a16="http://schemas.microsoft.com/office/drawing/2014/main" val="20001"/>
                    </a:ext>
                  </a:extLst>
                </a:gridCol>
                <a:gridCol w="140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1610675">
                  <a:extLst>
                    <a:ext uri="{9D8B030D-6E8A-4147-A177-3AD203B41FA5}">
                      <a16:colId xmlns:a16="http://schemas.microsoft.com/office/drawing/2014/main" val="20004"/>
                    </a:ext>
                  </a:extLst>
                </a:gridCol>
                <a:gridCol w="2215025">
                  <a:extLst>
                    <a:ext uri="{9D8B030D-6E8A-4147-A177-3AD203B41FA5}">
                      <a16:colId xmlns:a16="http://schemas.microsoft.com/office/drawing/2014/main" val="20005"/>
                    </a:ext>
                  </a:extLst>
                </a:gridCol>
              </a:tblGrid>
              <a:tr h="1340450">
                <a:tc gridSpan="6">
                  <a:txBody>
                    <a:bodyPr/>
                    <a:lstStyle/>
                    <a:p>
                      <a:pPr algn="l">
                        <a:lnSpc>
                          <a:spcPct val="115000"/>
                        </a:lnSpc>
                        <a:defRPr sz="1800"/>
                      </a:pPr>
                      <a:r>
                        <a:rPr>
                          <a:latin typeface="Open Sans"/>
                          <a:ea typeface="Open Sans"/>
                          <a:cs typeface="Open Sans"/>
                          <a:sym typeface="Open Sans"/>
                        </a:rPr>
                        <a:t>Complete the chart below. </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91" name="Google Shape;291;p68"/>
          <p:cNvGraphicFramePr/>
          <p:nvPr>
            <p:extLst>
              <p:ext uri="{D42A27DB-BD31-4B8C-83A1-F6EECF244321}">
                <p14:modId xmlns:p14="http://schemas.microsoft.com/office/powerpoint/2010/main" val="1251839735"/>
              </p:ext>
            </p:extLst>
          </p:nvPr>
        </p:nvGraphicFramePr>
        <p:xfrm>
          <a:off x="153713" y="2768899"/>
          <a:ext cx="7242575" cy="6004374"/>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657550">
                  <a:extLst>
                    <a:ext uri="{9D8B030D-6E8A-4147-A177-3AD203B41FA5}">
                      <a16:colId xmlns:a16="http://schemas.microsoft.com/office/drawing/2014/main" val="20001"/>
                    </a:ext>
                  </a:extLst>
                </a:gridCol>
                <a:gridCol w="1662675">
                  <a:extLst>
                    <a:ext uri="{9D8B030D-6E8A-4147-A177-3AD203B41FA5}">
                      <a16:colId xmlns:a16="http://schemas.microsoft.com/office/drawing/2014/main" val="20002"/>
                    </a:ext>
                  </a:extLst>
                </a:gridCol>
                <a:gridCol w="2539500">
                  <a:extLst>
                    <a:ext uri="{9D8B030D-6E8A-4147-A177-3AD203B41FA5}">
                      <a16:colId xmlns:a16="http://schemas.microsoft.com/office/drawing/2014/main" val="20003"/>
                    </a:ext>
                  </a:extLst>
                </a:gridCol>
              </a:tblGrid>
              <a:tr h="822924">
                <a:tc rowSpan="6">
                  <a:txBody>
                    <a:bodyPr/>
                    <a:lstStyle/>
                    <a:p>
                      <a:pPr algn="l">
                        <a:defRPr sz="1400"/>
                      </a:pPr>
                      <a:endParaRPr/>
                    </a:p>
                  </a:txBody>
                  <a:tcPr marL="91425" marR="91425" marT="91425" marB="91425" horzOverflow="overflow">
                    <a:solidFill>
                      <a:srgbClr val="BECBD6"/>
                    </a:solidFill>
                  </a:tcPr>
                </a:tc>
                <a:tc>
                  <a:txBody>
                    <a:bodyPr/>
                    <a:lstStyle/>
                    <a:p>
                      <a:pPr algn="ctr">
                        <a:defRPr sz="1800"/>
                      </a:pPr>
                      <a:r>
                        <a:rPr b="1">
                          <a:latin typeface="Open Sans"/>
                          <a:ea typeface="Open Sans"/>
                          <a:cs typeface="Open Sans"/>
                          <a:sym typeface="Open Sans"/>
                        </a:rPr>
                        <a:t>DFI Area/Technology</a:t>
                      </a:r>
                    </a:p>
                  </a:txBody>
                  <a:tcPr marL="91425" marR="91425" marT="91425" marB="91425" horzOverflow="overflow"/>
                </a:tc>
                <a:tc>
                  <a:txBody>
                    <a:bodyPr/>
                    <a:lstStyle/>
                    <a:p>
                      <a:pPr algn="ctr">
                        <a:defRPr sz="1800"/>
                      </a:pPr>
                      <a:r>
                        <a:rPr b="1">
                          <a:latin typeface="Open Sans"/>
                          <a:ea typeface="Open Sans"/>
                          <a:cs typeface="Open Sans"/>
                          <a:sym typeface="Open Sans"/>
                        </a:rPr>
                        <a:t>Solution</a:t>
                      </a:r>
                    </a:p>
                  </a:txBody>
                  <a:tcPr marL="91425" marR="91425" marT="91425" marB="91425" horzOverflow="overflow"/>
                </a:tc>
                <a:tc>
                  <a:txBody>
                    <a:bodyPr/>
                    <a:lstStyle/>
                    <a:p>
                      <a:pPr algn="ctr">
                        <a:defRPr sz="1800"/>
                      </a:pPr>
                      <a:r>
                        <a:rPr b="1">
                          <a:latin typeface="Open Sans"/>
                          <a:ea typeface="Open Sans"/>
                          <a:cs typeface="Open Sans"/>
                          <a:sym typeface="Open Sans"/>
                        </a:rPr>
                        <a:t>Justification for Recommendation</a:t>
                      </a:r>
                    </a:p>
                  </a:txBody>
                  <a:tcPr marL="91425" marR="91425" marT="91425" marB="91425" horzOverflow="overflow"/>
                </a:tc>
                <a:extLst>
                  <a:ext uri="{0D108BD9-81ED-4DB2-BD59-A6C34878D82A}">
                    <a16:rowId xmlns:a16="http://schemas.microsoft.com/office/drawing/2014/main" val="10000"/>
                  </a:ext>
                </a:extLst>
              </a:tr>
              <a:tr h="396200">
                <a:tc vMerge="1">
                  <a:txBody>
                    <a:bodyPr/>
                    <a:lstStyle/>
                    <a:p>
                      <a:endParaRPr lang="en-US"/>
                    </a:p>
                  </a:txBody>
                  <a:tcPr/>
                </a:tc>
                <a:tc>
                  <a:txBody>
                    <a:bodyPr/>
                    <a:lstStyle/>
                    <a:p>
                      <a:pPr algn="l">
                        <a:defRPr sz="1400"/>
                      </a:pPr>
                      <a:r>
                        <a:rPr lang="en-US" dirty="0"/>
                        <a:t>Automation of IDS and Firewall Alerts (IPS)</a:t>
                      </a:r>
                      <a:endParaRPr dirty="0"/>
                    </a:p>
                  </a:txBody>
                  <a:tcPr marL="91425" marR="91425" marT="91425" marB="91425" horzOverflow="overflow"/>
                </a:tc>
                <a:tc>
                  <a:txBody>
                    <a:bodyPr/>
                    <a:lstStyle/>
                    <a:p>
                      <a:pPr algn="l">
                        <a:defRPr sz="1400"/>
                      </a:pPr>
                      <a:r>
                        <a:rPr lang="en-US" dirty="0"/>
                        <a:t>Cisco SecureX, IBM QRadar</a:t>
                      </a:r>
                      <a:endParaRPr dirty="0"/>
                    </a:p>
                  </a:txBody>
                  <a:tcPr marL="91425" marR="91425" marT="91425" marB="91425" horzOverflow="overflow"/>
                </a:tc>
                <a:tc>
                  <a:txBody>
                    <a:bodyPr/>
                    <a:lstStyle/>
                    <a:p>
                      <a:pPr algn="l">
                        <a:defRPr sz="1400"/>
                      </a:pPr>
                      <a:r>
                        <a:rPr lang="en-US" dirty="0"/>
                        <a:t>Automating responses to IDS and firewall alerts ensures immediate action against potential threats, reducing the risk of human error.</a:t>
                      </a:r>
                      <a:endParaRPr dirty="0"/>
                    </a:p>
                  </a:txBody>
                  <a:tcPr marL="91425" marR="91425" marT="91425" marB="91425" horzOverflow="overflow"/>
                </a:tc>
                <a:extLst>
                  <a:ext uri="{0D108BD9-81ED-4DB2-BD59-A6C34878D82A}">
                    <a16:rowId xmlns:a16="http://schemas.microsoft.com/office/drawing/2014/main" val="10001"/>
                  </a:ext>
                </a:extLst>
              </a:tr>
              <a:tr h="396200">
                <a:tc vMerge="1">
                  <a:txBody>
                    <a:bodyPr/>
                    <a:lstStyle/>
                    <a:p>
                      <a:endParaRPr lang="en-US"/>
                    </a:p>
                  </a:txBody>
                  <a:tcPr/>
                </a:tc>
                <a:tc>
                  <a:txBody>
                    <a:bodyPr/>
                    <a:lstStyle/>
                    <a:p>
                      <a:pPr algn="l">
                        <a:defRPr sz="1400"/>
                      </a:pPr>
                      <a:r>
                        <a:rPr lang="en-US" dirty="0"/>
                        <a:t>SOAR (Security Orchestration, Automation, and Response)</a:t>
                      </a:r>
                      <a:endParaRPr dirty="0"/>
                    </a:p>
                  </a:txBody>
                  <a:tcPr marL="91425" marR="91425" marT="91425" marB="91425" horzOverflow="overflow"/>
                </a:tc>
                <a:tc>
                  <a:txBody>
                    <a:bodyPr/>
                    <a:lstStyle/>
                    <a:p>
                      <a:pPr algn="l">
                        <a:defRPr sz="1400"/>
                      </a:pPr>
                      <a:r>
                        <a:rPr lang="en-US" dirty="0"/>
                        <a:t>Splunk Phantom,</a:t>
                      </a:r>
                    </a:p>
                    <a:p>
                      <a:pPr algn="l">
                        <a:defRPr sz="1400"/>
                      </a:pPr>
                      <a:r>
                        <a:rPr lang="en-US" dirty="0"/>
                        <a:t>XSOAR</a:t>
                      </a:r>
                      <a:endParaRPr dirty="0"/>
                    </a:p>
                  </a:txBody>
                  <a:tcPr marL="91425" marR="91425" marT="91425" marB="91425" horzOverflow="overflow"/>
                </a:tc>
                <a:tc>
                  <a:txBody>
                    <a:bodyPr/>
                    <a:lstStyle/>
                    <a:p>
                      <a:pPr algn="l">
                        <a:defRPr sz="1400"/>
                      </a:pPr>
                      <a:r>
                        <a:rPr lang="en-US" dirty="0"/>
                        <a:t>SOAR platforms ease incident response by automating repeated tasks, enabling faster threat mitigation and improving the efficiency of security</a:t>
                      </a:r>
                      <a:endParaRPr dirty="0"/>
                    </a:p>
                  </a:txBody>
                  <a:tcPr marL="91425" marR="91425" marT="91425" marB="91425" horzOverflow="overflow"/>
                </a:tc>
                <a:extLst>
                  <a:ext uri="{0D108BD9-81ED-4DB2-BD59-A6C34878D82A}">
                    <a16:rowId xmlns:a16="http://schemas.microsoft.com/office/drawing/2014/main" val="10002"/>
                  </a:ext>
                </a:extLst>
              </a:tr>
              <a:tr h="396200">
                <a:tc vMerge="1">
                  <a:txBody>
                    <a:bodyPr/>
                    <a:lstStyle/>
                    <a:p>
                      <a:endParaRPr lang="en-US"/>
                    </a:p>
                  </a:txBody>
                  <a:tcPr/>
                </a:tc>
                <a:tc>
                  <a:txBody>
                    <a:bodyPr/>
                    <a:lstStyle/>
                    <a:p>
                      <a:pPr algn="l">
                        <a:defRPr sz="1400"/>
                      </a:pPr>
                      <a:r>
                        <a:rPr lang="en-US" dirty="0"/>
                        <a:t>Patch Management</a:t>
                      </a:r>
                      <a:endParaRPr dirty="0"/>
                    </a:p>
                  </a:txBody>
                  <a:tcPr marL="91425" marR="91425" marT="91425" marB="91425" horzOverflow="overflow"/>
                </a:tc>
                <a:tc>
                  <a:txBody>
                    <a:bodyPr/>
                    <a:lstStyle/>
                    <a:p>
                      <a:pPr algn="l">
                        <a:defRPr sz="1400"/>
                      </a:pPr>
                      <a:r>
                        <a:rPr lang="en-US" dirty="0"/>
                        <a:t>Ivanti Patch, SolarWinds Patch Manager</a:t>
                      </a:r>
                      <a:endParaRPr dirty="0"/>
                    </a:p>
                  </a:txBody>
                  <a:tcPr marL="91425" marR="91425" marT="91425" marB="91425" horzOverflow="overflow"/>
                </a:tc>
                <a:tc>
                  <a:txBody>
                    <a:bodyPr/>
                    <a:lstStyle/>
                    <a:p>
                      <a:pPr algn="l">
                        <a:defRPr sz="1400"/>
                      </a:pPr>
                      <a:r>
                        <a:rPr lang="en-US" dirty="0"/>
                        <a:t>Automating patch management processes with a Patch Manager ensures timely deployment of security patches, reducing vulnerabilities and enhancing system security.</a:t>
                      </a:r>
                      <a:endParaRPr dirty="0"/>
                    </a:p>
                  </a:txBody>
                  <a:tcPr marL="91425" marR="91425" marT="91425" marB="91425" horzOverflow="overflow"/>
                </a:tc>
                <a:extLst>
                  <a:ext uri="{0D108BD9-81ED-4DB2-BD59-A6C34878D82A}">
                    <a16:rowId xmlns:a16="http://schemas.microsoft.com/office/drawing/2014/main" val="10003"/>
                  </a:ext>
                </a:extLst>
              </a:tr>
              <a:tr h="396200">
                <a:tc vMerge="1">
                  <a:txBody>
                    <a:bodyPr/>
                    <a:lstStyle/>
                    <a:p>
                      <a:endParaRPr lang="en-US"/>
                    </a:p>
                  </a:txBody>
                  <a:tcPr/>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4"/>
                  </a:ext>
                </a:extLst>
              </a:tr>
              <a:tr h="396200">
                <a:tc vMerge="1">
                  <a:txBody>
                    <a:bodyPr/>
                    <a:lstStyle/>
                    <a:p>
                      <a:endParaRPr lang="en-US"/>
                    </a:p>
                  </a:txBody>
                  <a:tcPr/>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Google Shape;296;p69"/>
          <p:cNvSpPr txBox="1">
            <a:spLocks noGrp="1"/>
          </p:cNvSpPr>
          <p:nvPr>
            <p:ph type="title"/>
          </p:nvPr>
        </p:nvSpPr>
        <p:spPr>
          <a:xfrm>
            <a:off x="372945" y="89162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rPr dirty="0"/>
              <a:t>8. Logging RDP Attempts - Instructions</a:t>
            </a:r>
          </a:p>
        </p:txBody>
      </p:sp>
      <p:graphicFrame>
        <p:nvGraphicFramePr>
          <p:cNvPr id="494" name="Google Shape;297;p69"/>
          <p:cNvGraphicFramePr/>
          <p:nvPr>
            <p:extLst>
              <p:ext uri="{D42A27DB-BD31-4B8C-83A1-F6EECF244321}">
                <p14:modId xmlns:p14="http://schemas.microsoft.com/office/powerpoint/2010/main" val="1300224203"/>
              </p:ext>
            </p:extLst>
          </p:nvPr>
        </p:nvGraphicFramePr>
        <p:xfrm>
          <a:off x="261724" y="2011513"/>
          <a:ext cx="7248950" cy="4895058"/>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1340450">
                <a:tc gridSpan="4">
                  <a:txBody>
                    <a:bodyPr/>
                    <a:lstStyle/>
                    <a:p>
                      <a:pPr algn="l">
                        <a:lnSpc>
                          <a:spcPct val="115000"/>
                        </a:lnSpc>
                        <a:defRPr sz="1800">
                          <a:latin typeface="Open Sans"/>
                          <a:ea typeface="Open Sans"/>
                          <a:cs typeface="Open Sans"/>
                          <a:sym typeface="Open Sans"/>
                        </a:defRPr>
                      </a:pPr>
                      <a:r>
                        <a:rPr dirty="0"/>
                        <a:t>The IT Manager suspects that someone has been attempting to login to DFI-File-001 &amp; DFI-File-002 via RDP.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Prepare a report that lists unsuccessful attempts in connecting over the last 24-hours &amp; 12 hours respectively. Using </a:t>
                      </a:r>
                      <a:r>
                        <a:rPr dirty="0" err="1"/>
                        <a:t>Powershell</a:t>
                      </a:r>
                      <a:r>
                        <a:rPr dirty="0"/>
                        <a:t> or </a:t>
                      </a:r>
                      <a:r>
                        <a:rPr dirty="0" err="1"/>
                        <a:t>Eventviewer</a:t>
                      </a:r>
                      <a:r>
                        <a:rPr dirty="0"/>
                        <a:t>, search the Windows Security Log for Event 4625 &amp; 4626 respectively. Export to CSV.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For your deliverable, open the CSV with Notepad and take a screenshot from your personal computer for your explanation. Then in 3-5 sentences, explain your findings, recommendations and justifications to the IT Manager.</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Place your screenshot on the following slide and the explanation on the slide after your screenshot.</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Google Shape;302;p70"/>
          <p:cNvSpPr txBox="1">
            <a:spLocks noGrp="1"/>
          </p:cNvSpPr>
          <p:nvPr>
            <p:ph type="title"/>
          </p:nvPr>
        </p:nvSpPr>
        <p:spPr>
          <a:xfrm>
            <a:off x="372945" y="89162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rPr dirty="0"/>
              <a:t>8. Logging RDP Attempts - Evidence</a:t>
            </a:r>
          </a:p>
        </p:txBody>
      </p:sp>
      <p:graphicFrame>
        <p:nvGraphicFramePr>
          <p:cNvPr id="497" name="Google Shape;303;p70"/>
          <p:cNvGraphicFramePr/>
          <p:nvPr>
            <p:extLst>
              <p:ext uri="{D42A27DB-BD31-4B8C-83A1-F6EECF244321}">
                <p14:modId xmlns:p14="http://schemas.microsoft.com/office/powerpoint/2010/main" val="1165177566"/>
              </p:ext>
            </p:extLst>
          </p:nvPr>
        </p:nvGraphicFramePr>
        <p:xfrm>
          <a:off x="261724" y="2011513"/>
          <a:ext cx="7248950" cy="1340450"/>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1340450">
                <a:tc gridSpan="4">
                  <a:txBody>
                    <a:bodyPr/>
                    <a:lstStyle/>
                    <a:p>
                      <a:pPr algn="l">
                        <a:lnSpc>
                          <a:spcPct val="115000"/>
                        </a:lnSpc>
                        <a:defRPr sz="1800"/>
                      </a:pPr>
                      <a:r>
                        <a:rPr dirty="0">
                          <a:latin typeface="Open Sans"/>
                          <a:ea typeface="Open Sans"/>
                          <a:cs typeface="Open Sans"/>
                          <a:sym typeface="Open Sans"/>
                        </a:rPr>
                        <a:t>Place your screenshot below</a:t>
                      </a:r>
                      <a:endParaRPr lang="en-US" dirty="0">
                        <a:latin typeface="Open Sans"/>
                        <a:ea typeface="Open Sans"/>
                        <a:cs typeface="Open Sans"/>
                        <a:sym typeface="Open Sans"/>
                      </a:endParaRPr>
                    </a:p>
                    <a:p>
                      <a:pPr algn="l">
                        <a:lnSpc>
                          <a:spcPct val="115000"/>
                        </a:lnSpc>
                        <a:defRPr sz="1800"/>
                      </a:pPr>
                      <a:r>
                        <a:rPr lang="en-US" dirty="0">
                          <a:latin typeface="Open Sans"/>
                          <a:ea typeface="Open Sans"/>
                          <a:cs typeface="Open Sans"/>
                          <a:sym typeface="Open Sans"/>
                        </a:rPr>
                        <a:t>There was not any events found on the machine</a:t>
                      </a:r>
                      <a:r>
                        <a:rPr dirty="0">
                          <a:latin typeface="Open Sans"/>
                          <a:ea typeface="Open Sans"/>
                          <a:cs typeface="Open Sans"/>
                          <a:sym typeface="Open Sans"/>
                        </a:rPr>
                        <a:t>.</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pic>
        <p:nvPicPr>
          <p:cNvPr id="3" name="Picture 2">
            <a:extLst>
              <a:ext uri="{FF2B5EF4-FFF2-40B4-BE49-F238E27FC236}">
                <a16:creationId xmlns:a16="http://schemas.microsoft.com/office/drawing/2014/main" id="{382EE562-6A6C-93F3-60AF-EF7BCBD5B943}"/>
              </a:ext>
            </a:extLst>
          </p:cNvPr>
          <p:cNvPicPr>
            <a:picLocks noChangeAspect="1"/>
          </p:cNvPicPr>
          <p:nvPr/>
        </p:nvPicPr>
        <p:blipFill>
          <a:blip r:embed="rId2"/>
          <a:stretch>
            <a:fillRect/>
          </a:stretch>
        </p:blipFill>
        <p:spPr>
          <a:xfrm>
            <a:off x="156853" y="3131414"/>
            <a:ext cx="7047186" cy="3964042"/>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Google Shape;196;p53"/>
          <p:cNvSpPr txBox="1">
            <a:spLocks noGrp="1"/>
          </p:cNvSpPr>
          <p:nvPr>
            <p:ph type="title"/>
          </p:nvPr>
        </p:nvSpPr>
        <p:spPr>
          <a:xfrm>
            <a:off x="264950" y="870274"/>
            <a:ext cx="7242600" cy="1213200"/>
          </a:xfrm>
          <a:prstGeom prst="rect">
            <a:avLst/>
          </a:prstGeom>
        </p:spPr>
        <p:txBody>
          <a:bodyPr/>
          <a:lstStyle>
            <a:lvl1pPr>
              <a:defRPr>
                <a:latin typeface="Open Sans Light"/>
                <a:ea typeface="Open Sans Light"/>
                <a:cs typeface="Open Sans Light"/>
                <a:sym typeface="Open Sans Light"/>
              </a:defRPr>
            </a:lvl1pPr>
          </a:lstStyle>
          <a:p>
            <a:r>
              <a:t>Securing a Computer System</a:t>
            </a:r>
          </a:p>
        </p:txBody>
      </p:sp>
      <p:sp>
        <p:nvSpPr>
          <p:cNvPr id="442" name="Google Shape;197;p53"/>
          <p:cNvSpPr txBox="1">
            <a:spLocks noGrp="1"/>
          </p:cNvSpPr>
          <p:nvPr>
            <p:ph type="body" idx="1"/>
          </p:nvPr>
        </p:nvSpPr>
        <p:spPr>
          <a:xfrm>
            <a:off x="264950" y="1927650"/>
            <a:ext cx="7242600" cy="7437900"/>
          </a:xfrm>
          <a:prstGeom prst="rect">
            <a:avLst/>
          </a:prstGeom>
        </p:spPr>
        <p:txBody>
          <a:bodyPr/>
          <a:lstStyle/>
          <a:p>
            <a:pPr marL="0" indent="0">
              <a:buSzTx/>
              <a:buNone/>
              <a:defRPr sz="2400">
                <a:solidFill>
                  <a:srgbClr val="000000"/>
                </a:solidFill>
              </a:defRPr>
            </a:pPr>
            <a:r>
              <a:t>Scenario:</a:t>
            </a:r>
          </a:p>
          <a:p>
            <a:pPr marL="0" indent="0">
              <a:buSzTx/>
              <a:buNone/>
            </a:pPr>
            <a:endParaRPr sz="2400">
              <a:solidFill>
                <a:srgbClr val="000000"/>
              </a:solidFill>
            </a:endParaRPr>
          </a:p>
          <a:p>
            <a:pPr marL="0" indent="0">
              <a:buSzTx/>
              <a:buNone/>
              <a:defRPr sz="2400">
                <a:solidFill>
                  <a:srgbClr val="000000"/>
                </a:solidFill>
              </a:defRPr>
            </a:pPr>
            <a:r>
              <a:t>Douglas Financials Inc (DFI from here forward) has experienced successful growth and as a result is ready to add a Security Analyst position. Previously Information Security responsibilities fell on our System Administration team. Due to compliance and the growth of DFI we are happy to bring you on as our first InfoSec employee! Once you are settled in and finished orientation we have your first 2-Weeks assignments ready.</a:t>
            </a:r>
          </a:p>
          <a:p>
            <a:pPr marL="0" indent="0">
              <a:buSzTx/>
              <a:buNone/>
              <a:defRPr>
                <a:solidFill>
                  <a:srgbClr val="000000"/>
                </a:solidFill>
              </a:defRPr>
            </a:pPr>
            <a:br>
              <a:rPr sz="2400"/>
            </a:br>
            <a:br>
              <a:rPr sz="2400"/>
            </a:br>
            <a:br>
              <a:rPr sz="2400"/>
            </a:br>
            <a:br>
              <a:rPr sz="2400"/>
            </a:br>
            <a:endParaRPr sz="240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Google Shape;308;p71"/>
          <p:cNvSpPr txBox="1">
            <a:spLocks noGrp="1"/>
          </p:cNvSpPr>
          <p:nvPr>
            <p:ph type="title"/>
          </p:nvPr>
        </p:nvSpPr>
        <p:spPr>
          <a:xfrm>
            <a:off x="372945" y="89162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rPr dirty="0"/>
              <a:t>8. Logging RDP Attempts - Evidence</a:t>
            </a:r>
          </a:p>
        </p:txBody>
      </p:sp>
      <p:graphicFrame>
        <p:nvGraphicFramePr>
          <p:cNvPr id="500" name="Google Shape;309;p71"/>
          <p:cNvGraphicFramePr/>
          <p:nvPr/>
        </p:nvGraphicFramePr>
        <p:xfrm>
          <a:off x="261724" y="2011513"/>
          <a:ext cx="7248950" cy="1340450"/>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1340450">
                <a:tc gridSpan="4">
                  <a:txBody>
                    <a:bodyPr/>
                    <a:lstStyle/>
                    <a:p>
                      <a:pPr algn="l">
                        <a:lnSpc>
                          <a:spcPct val="115000"/>
                        </a:lnSpc>
                        <a:defRPr sz="1800"/>
                      </a:pPr>
                      <a:r>
                        <a:rPr>
                          <a:latin typeface="Open Sans"/>
                          <a:ea typeface="Open Sans"/>
                          <a:cs typeface="Open Sans"/>
                          <a:sym typeface="Open Sans"/>
                        </a:rPr>
                        <a:t>Write your 3-5 sentence explanation of your findings, recommendations, and justifications to the IT manager below. </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501" name="Google Shape;310;p71"/>
          <p:cNvGraphicFramePr/>
          <p:nvPr>
            <p:extLst>
              <p:ext uri="{D42A27DB-BD31-4B8C-83A1-F6EECF244321}">
                <p14:modId xmlns:p14="http://schemas.microsoft.com/office/powerpoint/2010/main" val="3264606940"/>
              </p:ext>
            </p:extLst>
          </p:nvPr>
        </p:nvGraphicFramePr>
        <p:xfrm>
          <a:off x="261724" y="3351962"/>
          <a:ext cx="7248950" cy="5300664"/>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713400">
                <a:tc rowSpan="12">
                  <a:txBody>
                    <a:bodyPr/>
                    <a:lstStyle/>
                    <a:p>
                      <a:pPr algn="l">
                        <a:lnSpc>
                          <a:spcPct val="115000"/>
                        </a:lnSpc>
                        <a:spcBef>
                          <a:spcPts val="1600"/>
                        </a:spcBef>
                        <a:defRPr sz="1400"/>
                      </a:pPr>
                      <a:endParaRPr/>
                    </a:p>
                  </a:txBody>
                  <a:tcPr marL="91425" marR="91425" marT="91425" marB="91425" horzOverflow="overflow">
                    <a:solidFill>
                      <a:srgbClr val="BECBD6"/>
                    </a:solidFill>
                  </a:tcPr>
                </a:tc>
                <a:tc rowSpan="12" gridSpan="3">
                  <a:txBody>
                    <a:bodyPr/>
                    <a:lstStyle/>
                    <a:p>
                      <a:pPr marL="457200" indent="-342900" algn="l">
                        <a:lnSpc>
                          <a:spcPct val="150000"/>
                        </a:lnSpc>
                        <a:buClr>
                          <a:schemeClr val="accent2">
                            <a:lumOff val="21764"/>
                          </a:schemeClr>
                        </a:buClr>
                        <a:buSzPts val="1400"/>
                        <a:buAutoNum type="arabicPeriod"/>
                        <a:defRPr sz="1400"/>
                      </a:pPr>
                      <a:r>
                        <a:rPr lang="en-US" dirty="0"/>
                        <a:t>There was nothing found so there would not be recommendation </a:t>
                      </a:r>
                      <a:endParaRPr dirty="0"/>
                    </a:p>
                  </a:txBody>
                  <a:tcPr marL="91425" marR="91425" marT="91425" marB="91425" horzOverflow="overflow"/>
                </a:tc>
                <a:tc rowSpan="12" hMerge="1">
                  <a:txBody>
                    <a:bodyPr/>
                    <a:lstStyle/>
                    <a:p>
                      <a:endParaRPr lang="en-US"/>
                    </a:p>
                  </a:txBody>
                  <a:tcPr/>
                </a:tc>
                <a:tc rowSpan="12" hMerge="1">
                  <a:txBody>
                    <a:bodyPr/>
                    <a:lstStyle/>
                    <a:p>
                      <a:endParaRPr lang="en-US"/>
                    </a:p>
                  </a:txBody>
                  <a:tcPr/>
                </a:tc>
                <a:extLst>
                  <a:ext uri="{0D108BD9-81ED-4DB2-BD59-A6C34878D82A}">
                    <a16:rowId xmlns:a16="http://schemas.microsoft.com/office/drawing/2014/main" val="10000"/>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2"/>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5"/>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6"/>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7"/>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8"/>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9"/>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10"/>
                  </a:ext>
                </a:extLst>
              </a:tr>
              <a:tr h="417024">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11"/>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Google Shape;315;p72"/>
          <p:cNvSpPr txBox="1">
            <a:spLocks noGrp="1"/>
          </p:cNvSpPr>
          <p:nvPr>
            <p:ph type="title"/>
          </p:nvPr>
        </p:nvSpPr>
        <p:spPr>
          <a:xfrm>
            <a:off x="372945" y="849970"/>
            <a:ext cx="7242600" cy="1119901"/>
          </a:xfrm>
          <a:prstGeom prst="rect">
            <a:avLst/>
          </a:prstGeom>
        </p:spPr>
        <p:txBody>
          <a:bodyPr anchor="ctr">
            <a:normAutofit fontScale="90000"/>
          </a:bodyPr>
          <a:lstStyle>
            <a:lvl1pPr defTabSz="804672">
              <a:lnSpc>
                <a:spcPct val="115000"/>
              </a:lnSpc>
              <a:defRPr sz="2816">
                <a:solidFill>
                  <a:srgbClr val="02B3E4"/>
                </a:solidFill>
                <a:latin typeface="Open Sans Light"/>
                <a:ea typeface="Open Sans Light"/>
                <a:cs typeface="Open Sans Light"/>
                <a:sym typeface="Open Sans Light"/>
              </a:defRPr>
            </a:lvl1pPr>
          </a:lstStyle>
          <a:p>
            <a:r>
              <a:t>9. Windows Update - Instructions and Evidence</a:t>
            </a:r>
          </a:p>
        </p:txBody>
      </p:sp>
      <p:graphicFrame>
        <p:nvGraphicFramePr>
          <p:cNvPr id="504" name="Google Shape;316;p72"/>
          <p:cNvGraphicFramePr/>
          <p:nvPr>
            <p:extLst>
              <p:ext uri="{D42A27DB-BD31-4B8C-83A1-F6EECF244321}">
                <p14:modId xmlns:p14="http://schemas.microsoft.com/office/powerpoint/2010/main" val="2963608606"/>
              </p:ext>
            </p:extLst>
          </p:nvPr>
        </p:nvGraphicFramePr>
        <p:xfrm>
          <a:off x="150505" y="1573623"/>
          <a:ext cx="7266633" cy="4431635"/>
        </p:xfrm>
        <a:graphic>
          <a:graphicData uri="http://schemas.openxmlformats.org/drawingml/2006/table">
            <a:tbl>
              <a:tblPr>
                <a:tableStyleId>{4C3C2611-4C71-4FC5-86AE-919BDF0F9419}</a:tableStyleId>
              </a:tblPr>
              <a:tblGrid>
                <a:gridCol w="383784">
                  <a:extLst>
                    <a:ext uri="{9D8B030D-6E8A-4147-A177-3AD203B41FA5}">
                      <a16:colId xmlns:a16="http://schemas.microsoft.com/office/drawing/2014/main" val="20000"/>
                    </a:ext>
                  </a:extLst>
                </a:gridCol>
                <a:gridCol w="2294283">
                  <a:extLst>
                    <a:ext uri="{9D8B030D-6E8A-4147-A177-3AD203B41FA5}">
                      <a16:colId xmlns:a16="http://schemas.microsoft.com/office/drawing/2014/main" val="20001"/>
                    </a:ext>
                  </a:extLst>
                </a:gridCol>
                <a:gridCol w="2294283">
                  <a:extLst>
                    <a:ext uri="{9D8B030D-6E8A-4147-A177-3AD203B41FA5}">
                      <a16:colId xmlns:a16="http://schemas.microsoft.com/office/drawing/2014/main" val="20002"/>
                    </a:ext>
                  </a:extLst>
                </a:gridCol>
                <a:gridCol w="2294283">
                  <a:extLst>
                    <a:ext uri="{9D8B030D-6E8A-4147-A177-3AD203B41FA5}">
                      <a16:colId xmlns:a16="http://schemas.microsoft.com/office/drawing/2014/main" val="20003"/>
                    </a:ext>
                  </a:extLst>
                </a:gridCol>
              </a:tblGrid>
              <a:tr h="3760377">
                <a:tc gridSpan="4">
                  <a:txBody>
                    <a:bodyPr/>
                    <a:lstStyle/>
                    <a:p>
                      <a:pPr algn="l">
                        <a:lnSpc>
                          <a:spcPct val="115000"/>
                        </a:lnSpc>
                        <a:defRPr sz="1800">
                          <a:latin typeface="Open Sans"/>
                          <a:ea typeface="Open Sans"/>
                          <a:cs typeface="Open Sans"/>
                          <a:sym typeface="Open Sans"/>
                        </a:defRPr>
                      </a:pPr>
                      <a:r>
                        <a:rPr dirty="0"/>
                        <a:t>Using </a:t>
                      </a:r>
                      <a:r>
                        <a:rPr u="sng" dirty="0">
                          <a:solidFill>
                            <a:schemeClr val="accent5"/>
                          </a:solidFill>
                          <a:uFill>
                            <a:solidFill>
                              <a:schemeClr val="accent5"/>
                            </a:solidFill>
                          </a:uFill>
                          <a:hlinkClick r:id="rId2"/>
                        </a:rPr>
                        <a:t>NIST 800-40r3</a:t>
                      </a:r>
                      <a:r>
                        <a:rPr dirty="0"/>
                        <a:t> and </a:t>
                      </a:r>
                      <a:r>
                        <a:rPr u="sng" dirty="0">
                          <a:solidFill>
                            <a:schemeClr val="accent5"/>
                          </a:solidFill>
                          <a:uFill>
                            <a:solidFill>
                              <a:schemeClr val="accent5"/>
                            </a:solidFill>
                          </a:uFill>
                          <a:hlinkClick r:id="rId3"/>
                        </a:rPr>
                        <a:t>Microsoft Security Update Guide</a:t>
                      </a:r>
                      <a:r>
                        <a:rPr dirty="0"/>
                        <a:t>, analyze the windows servers and provide your answers in the table below of available updates (KB and CVE)  that should be installed as well as any updates that can be safely ignored for DFI's purpose. To assist, be aware that DFI is concerned with stability and security, any update that is not labeled as a 'critical' or 'security' can be left off. </a:t>
                      </a:r>
                    </a:p>
                    <a:p>
                      <a:pPr algn="l">
                        <a:lnSpc>
                          <a:spcPct val="115000"/>
                        </a:lnSpc>
                        <a:defRPr sz="1800">
                          <a:latin typeface="Open Sans"/>
                          <a:ea typeface="Open Sans"/>
                          <a:cs typeface="Open Sans"/>
                          <a:sym typeface="Open Sans"/>
                        </a:defRPr>
                      </a:pPr>
                      <a:endParaRPr dirty="0"/>
                    </a:p>
                    <a:p>
                      <a:pPr algn="just" defTabSz="457200">
                        <a:lnSpc>
                          <a:spcPct val="115000"/>
                        </a:lnSpc>
                        <a:defRPr sz="1800">
                          <a:solidFill>
                            <a:schemeClr val="accent2">
                              <a:lumOff val="-2588"/>
                            </a:schemeClr>
                          </a:solidFill>
                          <a:uFill>
                            <a:solidFill>
                              <a:srgbClr val="000000"/>
                            </a:solidFill>
                          </a:uFill>
                          <a:latin typeface="Open Sans"/>
                          <a:ea typeface="Open Sans"/>
                          <a:cs typeface="Open Sans"/>
                          <a:sym typeface="Open Sans"/>
                        </a:defRPr>
                      </a:pPr>
                      <a:r>
                        <a:rPr dirty="0">
                          <a:uFill>
                            <a:solidFill>
                              <a:srgbClr val="9900FF"/>
                            </a:solidFill>
                          </a:uFill>
                        </a:rPr>
                        <a:t>In the table below list at least 3 updates that should be installed and 3 updates that are not </a:t>
                      </a:r>
                      <a:r>
                        <a:rPr dirty="0" err="1">
                          <a:uFill>
                            <a:solidFill>
                              <a:srgbClr val="9900FF"/>
                            </a:solidFill>
                          </a:uFill>
                        </a:rPr>
                        <a:t>necessary.Justify</a:t>
                      </a:r>
                      <a:r>
                        <a:rPr dirty="0">
                          <a:uFill>
                            <a:solidFill>
                              <a:srgbClr val="9900FF"/>
                            </a:solidFill>
                          </a:uFill>
                        </a:rPr>
                        <a:t> your recommendations as to why you are making your choices.</a:t>
                      </a:r>
                    </a:p>
                    <a:p>
                      <a:pPr algn="l" defTabSz="457200">
                        <a:lnSpc>
                          <a:spcPct val="115000"/>
                        </a:lnSpc>
                        <a:spcBef>
                          <a:spcPts val="900"/>
                        </a:spcBef>
                        <a:defRPr sz="1100">
                          <a:uFill>
                            <a:solidFill>
                              <a:srgbClr val="000000"/>
                            </a:solidFill>
                          </a:uFill>
                        </a:defRPr>
                      </a:pPr>
                      <a:endParaRPr dirty="0">
                        <a:uFill>
                          <a:solidFill>
                            <a:srgbClr val="9900FF"/>
                          </a:solidFill>
                        </a:uFill>
                      </a:endParaRPr>
                    </a:p>
                    <a:p>
                      <a:pPr algn="l" defTabSz="457200">
                        <a:lnSpc>
                          <a:spcPct val="115000"/>
                        </a:lnSpc>
                        <a:spcBef>
                          <a:spcPts val="900"/>
                        </a:spcBef>
                        <a:defRPr sz="1100">
                          <a:uFill>
                            <a:solidFill>
                              <a:srgbClr val="000000"/>
                            </a:solidFill>
                          </a:uFill>
                        </a:defRPr>
                      </a:pPr>
                      <a:r>
                        <a:rPr sz="1050" dirty="0">
                          <a:solidFill>
                            <a:srgbClr val="FF00FF"/>
                          </a:solidFill>
                          <a:uFill>
                            <a:solidFill>
                              <a:srgbClr val="FF00FF"/>
                            </a:solidFill>
                          </a:uFill>
                          <a:latin typeface="Calibri"/>
                          <a:ea typeface="Calibri"/>
                          <a:cs typeface="Calibri"/>
                          <a:sym typeface="Calibri"/>
                        </a:rPr>
                        <a:t>Tip: The severity of the updates can also help you decide the updates you’d like to install or ignore.</a:t>
                      </a:r>
                    </a:p>
                    <a:p>
                      <a:pPr algn="l">
                        <a:lnSpc>
                          <a:spcPct val="115000"/>
                        </a:lnSpc>
                        <a:defRPr sz="1800">
                          <a:latin typeface="Open Sans"/>
                          <a:ea typeface="Open Sans"/>
                          <a:cs typeface="Open Sans"/>
                          <a:sym typeface="Open Sans"/>
                        </a:defRPr>
                      </a:pPr>
                      <a:endParaRPr sz="1050" dirty="0">
                        <a:solidFill>
                          <a:srgbClr val="FF00FF"/>
                        </a:solidFill>
                        <a:uFill>
                          <a:solidFill>
                            <a:srgbClr val="FF00FF"/>
                          </a:solidFill>
                        </a:uFill>
                        <a:latin typeface="Calibri"/>
                        <a:ea typeface="Calibri"/>
                        <a:cs typeface="Calibri"/>
                        <a:sym typeface="Calibri"/>
                      </a:endParaRP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505" name="Google Shape;317;p72"/>
          <p:cNvGraphicFramePr/>
          <p:nvPr>
            <p:extLst>
              <p:ext uri="{D42A27DB-BD31-4B8C-83A1-F6EECF244321}">
                <p14:modId xmlns:p14="http://schemas.microsoft.com/office/powerpoint/2010/main" val="2638302641"/>
              </p:ext>
            </p:extLst>
          </p:nvPr>
        </p:nvGraphicFramePr>
        <p:xfrm>
          <a:off x="174562" y="5029201"/>
          <a:ext cx="7242575" cy="5270408"/>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2449300">
                  <a:extLst>
                    <a:ext uri="{9D8B030D-6E8A-4147-A177-3AD203B41FA5}">
                      <a16:colId xmlns:a16="http://schemas.microsoft.com/office/drawing/2014/main" val="20001"/>
                    </a:ext>
                  </a:extLst>
                </a:gridCol>
                <a:gridCol w="1870925">
                  <a:extLst>
                    <a:ext uri="{9D8B030D-6E8A-4147-A177-3AD203B41FA5}">
                      <a16:colId xmlns:a16="http://schemas.microsoft.com/office/drawing/2014/main" val="20002"/>
                    </a:ext>
                  </a:extLst>
                </a:gridCol>
                <a:gridCol w="2539500">
                  <a:extLst>
                    <a:ext uri="{9D8B030D-6E8A-4147-A177-3AD203B41FA5}">
                      <a16:colId xmlns:a16="http://schemas.microsoft.com/office/drawing/2014/main" val="20003"/>
                    </a:ext>
                  </a:extLst>
                </a:gridCol>
              </a:tblGrid>
              <a:tr h="826476">
                <a:tc rowSpan="6">
                  <a:txBody>
                    <a:bodyPr/>
                    <a:lstStyle/>
                    <a:p>
                      <a:pPr algn="l">
                        <a:defRPr sz="1400"/>
                      </a:pPr>
                      <a:endParaRPr dirty="0"/>
                    </a:p>
                  </a:txBody>
                  <a:tcPr marL="91425" marR="91425" marT="91425" marB="91425" horzOverflow="overflow">
                    <a:solidFill>
                      <a:srgbClr val="BECBD6"/>
                    </a:solidFill>
                  </a:tcPr>
                </a:tc>
                <a:tc>
                  <a:txBody>
                    <a:bodyPr/>
                    <a:lstStyle/>
                    <a:p>
                      <a:pPr algn="ctr">
                        <a:defRPr sz="1800"/>
                      </a:pPr>
                      <a:r>
                        <a:rPr b="1" dirty="0">
                          <a:latin typeface="Open Sans"/>
                          <a:ea typeface="Open Sans"/>
                          <a:cs typeface="Open Sans"/>
                          <a:sym typeface="Open Sans"/>
                        </a:rPr>
                        <a:t>Available Updates</a:t>
                      </a:r>
                    </a:p>
                  </a:txBody>
                  <a:tcPr marL="91425" marR="91425" marT="91425" marB="91425" horzOverflow="overflow"/>
                </a:tc>
                <a:tc>
                  <a:txBody>
                    <a:bodyPr/>
                    <a:lstStyle/>
                    <a:p>
                      <a:pPr algn="ctr">
                        <a:defRPr sz="1800"/>
                      </a:pPr>
                      <a:r>
                        <a:rPr b="1" dirty="0">
                          <a:latin typeface="Open Sans"/>
                          <a:ea typeface="Open Sans"/>
                          <a:cs typeface="Open Sans"/>
                          <a:sym typeface="Open Sans"/>
                        </a:rPr>
                        <a:t>Update or Ignore?</a:t>
                      </a:r>
                    </a:p>
                  </a:txBody>
                  <a:tcPr marL="91425" marR="91425" marT="91425" marB="91425" horzOverflow="overflow"/>
                </a:tc>
                <a:tc>
                  <a:txBody>
                    <a:bodyPr/>
                    <a:lstStyle/>
                    <a:p>
                      <a:pPr algn="ctr">
                        <a:defRPr sz="1800"/>
                      </a:pPr>
                      <a:r>
                        <a:rPr b="1">
                          <a:latin typeface="Open Sans"/>
                          <a:ea typeface="Open Sans"/>
                          <a:cs typeface="Open Sans"/>
                          <a:sym typeface="Open Sans"/>
                        </a:rPr>
                        <a:t>Justification </a:t>
                      </a:r>
                    </a:p>
                  </a:txBody>
                  <a:tcPr marL="91425" marR="91425" marT="91425" marB="91425" horzOverflow="overflow"/>
                </a:tc>
                <a:extLst>
                  <a:ext uri="{0D108BD9-81ED-4DB2-BD59-A6C34878D82A}">
                    <a16:rowId xmlns:a16="http://schemas.microsoft.com/office/drawing/2014/main" val="10000"/>
                  </a:ext>
                </a:extLst>
              </a:tr>
              <a:tr h="646178">
                <a:tc vMerge="1">
                  <a:txBody>
                    <a:bodyPr/>
                    <a:lstStyle/>
                    <a:p>
                      <a:endParaRPr lang="en-US"/>
                    </a:p>
                  </a:txBody>
                  <a:tcPr/>
                </a:tc>
                <a:tc>
                  <a:txBody>
                    <a:bodyPr/>
                    <a:lstStyle/>
                    <a:p>
                      <a:pPr algn="l">
                        <a:defRPr sz="1400"/>
                      </a:pPr>
                      <a:r>
                        <a:rPr lang="en-US" dirty="0"/>
                        <a:t>Win 10 malicious software removal (KB890830) </a:t>
                      </a:r>
                      <a:endParaRPr dirty="0"/>
                    </a:p>
                  </a:txBody>
                  <a:tcPr marL="91425" marR="91425" marT="91425" marB="91425" horzOverflow="overflow"/>
                </a:tc>
                <a:tc>
                  <a:txBody>
                    <a:bodyPr/>
                    <a:lstStyle/>
                    <a:p>
                      <a:pPr algn="ctr">
                        <a:defRPr sz="1400"/>
                      </a:pPr>
                      <a:r>
                        <a:rPr lang="en-US" sz="2800" dirty="0"/>
                        <a:t>Update</a:t>
                      </a:r>
                      <a:endParaRPr sz="2800" dirty="0"/>
                    </a:p>
                  </a:txBody>
                  <a:tcPr marL="91425" marR="91425" marT="91425" marB="91425" horzOverflow="overflow"/>
                </a:tc>
                <a:tc>
                  <a:txBody>
                    <a:bodyPr/>
                    <a:lstStyle/>
                    <a:p>
                      <a:pPr algn="l">
                        <a:defRPr sz="1400"/>
                      </a:pPr>
                      <a:r>
                        <a:rPr lang="en-US" dirty="0"/>
                        <a:t>Its important for protecting device from malwares</a:t>
                      </a:r>
                      <a:endParaRPr dirty="0"/>
                    </a:p>
                  </a:txBody>
                  <a:tcPr marL="91425" marR="91425" marT="91425" marB="91425" horzOverflow="overflow"/>
                </a:tc>
                <a:extLst>
                  <a:ext uri="{0D108BD9-81ED-4DB2-BD59-A6C34878D82A}">
                    <a16:rowId xmlns:a16="http://schemas.microsoft.com/office/drawing/2014/main" val="10001"/>
                  </a:ext>
                </a:extLst>
              </a:tr>
              <a:tr h="646178">
                <a:tc vMerge="1">
                  <a:txBody>
                    <a:bodyPr/>
                    <a:lstStyle/>
                    <a:p>
                      <a:endParaRPr lang="en-US"/>
                    </a:p>
                  </a:txBody>
                  <a:tcPr/>
                </a:tc>
                <a:tc>
                  <a:txBody>
                    <a:bodyPr/>
                    <a:lstStyle/>
                    <a:p>
                      <a:pPr algn="l">
                        <a:defRPr sz="1400"/>
                      </a:pPr>
                      <a:r>
                        <a:rPr lang="en-US" dirty="0" err="1"/>
                        <a:t>NetFrameWork</a:t>
                      </a:r>
                      <a:r>
                        <a:rPr lang="en-US" dirty="0"/>
                        <a:t> (KB5011048)</a:t>
                      </a:r>
                      <a:endParaRPr dirty="0"/>
                    </a:p>
                  </a:txBody>
                  <a:tcPr marL="91425" marR="91425" marT="91425" marB="91425" horzOverflow="overflow"/>
                </a:tc>
                <a:tc>
                  <a:txBody>
                    <a:bodyPr/>
                    <a:lstStyle/>
                    <a:p>
                      <a:pPr algn="ctr">
                        <a:defRPr sz="1400"/>
                      </a:pPr>
                      <a:r>
                        <a:rPr lang="en-US" sz="2800" dirty="0"/>
                        <a:t>Ignore</a:t>
                      </a:r>
                      <a:endParaRPr sz="2800" dirty="0"/>
                    </a:p>
                  </a:txBody>
                  <a:tcPr marL="91425" marR="91425" marT="91425" marB="91425" horzOverflow="overflow"/>
                </a:tc>
                <a:tc>
                  <a:txBody>
                    <a:bodyPr/>
                    <a:lstStyle/>
                    <a:p>
                      <a:pPr algn="l">
                        <a:defRPr sz="1400"/>
                      </a:pPr>
                      <a:r>
                        <a:rPr lang="en-US" dirty="0"/>
                        <a:t>It may not be critical to update the .</a:t>
                      </a:r>
                      <a:r>
                        <a:rPr lang="en-US" dirty="0" err="1"/>
                        <a:t>netframework</a:t>
                      </a:r>
                      <a:endParaRPr dirty="0"/>
                    </a:p>
                  </a:txBody>
                  <a:tcPr marL="91425" marR="91425" marT="91425" marB="91425" horzOverflow="overflow"/>
                </a:tc>
                <a:extLst>
                  <a:ext uri="{0D108BD9-81ED-4DB2-BD59-A6C34878D82A}">
                    <a16:rowId xmlns:a16="http://schemas.microsoft.com/office/drawing/2014/main" val="10002"/>
                  </a:ext>
                </a:extLst>
              </a:tr>
              <a:tr h="646178">
                <a:tc vMerge="1">
                  <a:txBody>
                    <a:bodyPr/>
                    <a:lstStyle/>
                    <a:p>
                      <a:endParaRPr lang="en-US"/>
                    </a:p>
                  </a:txBody>
                  <a:tcPr/>
                </a:tc>
                <a:tc>
                  <a:txBody>
                    <a:bodyPr/>
                    <a:lstStyle/>
                    <a:p>
                      <a:pPr algn="l">
                        <a:defRPr sz="1400"/>
                      </a:pPr>
                      <a:r>
                        <a:rPr lang="en-US" sz="1400" b="0" i="0" u="none" strike="noStrike" cap="none" spc="0" baseline="0" dirty="0">
                          <a:solidFill>
                            <a:srgbClr val="000000"/>
                          </a:solidFill>
                          <a:effectLst/>
                          <a:uFillTx/>
                          <a:latin typeface="+mj-lt"/>
                          <a:ea typeface="+mj-ea"/>
                          <a:cs typeface="+mj-cs"/>
                          <a:sym typeface="Arial"/>
                        </a:rPr>
                        <a:t>Windows Server 2016</a:t>
                      </a:r>
                    </a:p>
                    <a:p>
                      <a:pPr algn="l">
                        <a:defRPr sz="1400"/>
                      </a:pPr>
                      <a:r>
                        <a:rPr lang="en-US" sz="1400" b="0" i="0" u="none" strike="noStrike" cap="none" spc="0" baseline="0" dirty="0">
                          <a:solidFill>
                            <a:srgbClr val="000000"/>
                          </a:solidFill>
                          <a:effectLst/>
                          <a:uFillTx/>
                          <a:latin typeface="+mj-lt"/>
                          <a:ea typeface="+mj-ea"/>
                          <a:cs typeface="+mj-cs"/>
                          <a:sym typeface="Arial"/>
                        </a:rPr>
                        <a:t>(KB5040434)</a:t>
                      </a:r>
                      <a:endParaRPr dirty="0"/>
                    </a:p>
                  </a:txBody>
                  <a:tcPr marL="91425" marR="91425" marT="91425" marB="91425" horzOverflow="overflow"/>
                </a:tc>
                <a:tc>
                  <a:txBody>
                    <a:bodyPr/>
                    <a:lstStyle/>
                    <a:p>
                      <a:pPr algn="ctr">
                        <a:defRPr sz="1400"/>
                      </a:pPr>
                      <a:r>
                        <a:rPr lang="en-US" sz="2800" dirty="0"/>
                        <a:t>Update</a:t>
                      </a:r>
                      <a:endParaRPr sz="2800" dirty="0"/>
                    </a:p>
                  </a:txBody>
                  <a:tcPr marL="91425" marR="91425" marT="91425" marB="91425" horzOverflow="overflow"/>
                </a:tc>
                <a:tc>
                  <a:txBody>
                    <a:bodyPr/>
                    <a:lstStyle/>
                    <a:p>
                      <a:pPr algn="l">
                        <a:defRPr sz="1400"/>
                      </a:pPr>
                      <a:r>
                        <a:rPr lang="en-US" dirty="0"/>
                        <a:t>As it have been marked as Important</a:t>
                      </a:r>
                      <a:endParaRPr dirty="0"/>
                    </a:p>
                  </a:txBody>
                  <a:tcPr marL="91425" marR="91425" marT="91425" marB="91425" horzOverflow="overflow"/>
                </a:tc>
                <a:extLst>
                  <a:ext uri="{0D108BD9-81ED-4DB2-BD59-A6C34878D82A}">
                    <a16:rowId xmlns:a16="http://schemas.microsoft.com/office/drawing/2014/main" val="10003"/>
                  </a:ext>
                </a:extLst>
              </a:tr>
              <a:tr h="646178">
                <a:tc vMerge="1">
                  <a:txBody>
                    <a:bodyPr/>
                    <a:lstStyle/>
                    <a:p>
                      <a:endParaRPr lang="en-US"/>
                    </a:p>
                  </a:txBody>
                  <a:tcPr/>
                </a:tc>
                <a:tc>
                  <a:txBody>
                    <a:bodyPr/>
                    <a:lstStyle/>
                    <a:p>
                      <a:pPr algn="l">
                        <a:defRPr sz="1400"/>
                      </a:pPr>
                      <a:r>
                        <a:rPr lang="en-US" dirty="0" err="1"/>
                        <a:t>Comulative</a:t>
                      </a:r>
                      <a:r>
                        <a:rPr lang="en-US" dirty="0"/>
                        <a:t> update win 10 (KB5040427)</a:t>
                      </a:r>
                      <a:endParaRPr dirty="0"/>
                    </a:p>
                  </a:txBody>
                  <a:tcPr marL="91425" marR="91425" marT="91425" marB="91425" horzOverflow="overflow"/>
                </a:tc>
                <a:tc>
                  <a:txBody>
                    <a:bodyPr/>
                    <a:lstStyle/>
                    <a:p>
                      <a:pPr algn="ctr">
                        <a:defRPr sz="1400"/>
                      </a:pPr>
                      <a:r>
                        <a:rPr lang="en-US" sz="2800" dirty="0"/>
                        <a:t>Ignore</a:t>
                      </a:r>
                      <a:endParaRPr sz="2800" dirty="0"/>
                    </a:p>
                  </a:txBody>
                  <a:tcPr marL="91425" marR="91425" marT="91425" marB="91425" horzOverflow="overflow"/>
                </a:tc>
                <a:tc>
                  <a:txBody>
                    <a:bodyPr/>
                    <a:lstStyle/>
                    <a:p>
                      <a:pPr algn="l">
                        <a:defRPr sz="1400"/>
                      </a:pPr>
                      <a:r>
                        <a:rPr lang="en-US" dirty="0"/>
                        <a:t>As it is not marked as Critical or Security</a:t>
                      </a:r>
                      <a:endParaRPr dirty="0"/>
                    </a:p>
                  </a:txBody>
                  <a:tcPr marL="91425" marR="91425" marT="91425" marB="91425" horzOverflow="overflow"/>
                </a:tc>
                <a:extLst>
                  <a:ext uri="{0D108BD9-81ED-4DB2-BD59-A6C34878D82A}">
                    <a16:rowId xmlns:a16="http://schemas.microsoft.com/office/drawing/2014/main" val="10004"/>
                  </a:ext>
                </a:extLst>
              </a:tr>
              <a:tr h="789423">
                <a:tc vMerge="1">
                  <a:txBody>
                    <a:bodyPr/>
                    <a:lstStyle/>
                    <a:p>
                      <a:endParaRPr lang="en-US"/>
                    </a:p>
                  </a:txBody>
                  <a:tcPr/>
                </a:tc>
                <a:tc>
                  <a:txBody>
                    <a:bodyPr/>
                    <a:lstStyle/>
                    <a:p>
                      <a:pPr algn="l">
                        <a:defRPr sz="1400"/>
                      </a:pPr>
                      <a:r>
                        <a:rPr lang="en-US" dirty="0" err="1"/>
                        <a:t>Comulative</a:t>
                      </a:r>
                      <a:r>
                        <a:rPr lang="en-US" dirty="0"/>
                        <a:t> update windows 10 (KB4023057)</a:t>
                      </a:r>
                      <a:endParaRPr dirty="0"/>
                    </a:p>
                  </a:txBody>
                  <a:tcPr marL="91425" marR="91425" marT="91425" marB="91425" horzOverflow="overflow"/>
                </a:tc>
                <a:tc>
                  <a:txBody>
                    <a:bodyPr/>
                    <a:lstStyle/>
                    <a:p>
                      <a:pPr algn="ctr">
                        <a:defRPr sz="1400"/>
                      </a:pPr>
                      <a:r>
                        <a:rPr lang="en-US" sz="2800" dirty="0"/>
                        <a:t>Ignore</a:t>
                      </a:r>
                      <a:endParaRPr sz="28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As it is not marked as Critical or Security</a:t>
                      </a:r>
                    </a:p>
                    <a:p>
                      <a:pPr algn="l">
                        <a:defRPr sz="1400"/>
                      </a:pPr>
                      <a:endParaRPr dirty="0"/>
                    </a:p>
                  </a:txBody>
                  <a:tcPr marL="91425" marR="91425" marT="91425" marB="91425" horzOverflow="overflow"/>
                </a:tc>
                <a:extLst>
                  <a:ext uri="{0D108BD9-81ED-4DB2-BD59-A6C34878D82A}">
                    <a16:rowId xmlns:a16="http://schemas.microsoft.com/office/drawing/2014/main" val="10005"/>
                  </a:ext>
                </a:extLst>
              </a:tr>
              <a:tr h="584750">
                <a:tc>
                  <a:txBody>
                    <a:bodyPr/>
                    <a:lstStyle/>
                    <a:p>
                      <a:pPr algn="l">
                        <a:defRPr sz="1400"/>
                      </a:pPr>
                      <a:endParaRPr/>
                    </a:p>
                  </a:txBody>
                  <a:tcPr marL="91425" marR="91425" marT="91425" marB="91425" horzOverflow="overflow">
                    <a:lnB w="12700">
                      <a:miter lim="400000"/>
                    </a:lnB>
                    <a:solidFill>
                      <a:srgbClr val="BECBD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Win server 2016 malicious software removal (KB890830) </a:t>
                      </a:r>
                    </a:p>
                  </a:txBody>
                  <a:tcPr marL="91425" marR="91425" marT="91425" marB="91425" horzOverflow="overflow"/>
                </a:tc>
                <a:tc>
                  <a:txBody>
                    <a:bodyPr/>
                    <a:lstStyle/>
                    <a:p>
                      <a:pPr algn="ctr">
                        <a:defRPr sz="1400"/>
                      </a:pPr>
                      <a:r>
                        <a:rPr lang="en-US" sz="2800" dirty="0"/>
                        <a:t>Update</a:t>
                      </a:r>
                      <a:endParaRPr sz="28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dirty="0"/>
                        <a:t>Its important for protecting device from malwares (marked as Security)</a:t>
                      </a:r>
                    </a:p>
                    <a:p>
                      <a:pPr algn="l">
                        <a:defRPr sz="1400"/>
                      </a:pPr>
                      <a:endParaRPr dirty="0"/>
                    </a:p>
                  </a:txBody>
                  <a:tcPr marL="91425" marR="91425" marT="91425" marB="91425" horzOverflow="overflow"/>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Google Shape;341;p76"/>
          <p:cNvSpPr txBox="1">
            <a:spLocks noGrp="1"/>
          </p:cNvSpPr>
          <p:nvPr>
            <p:ph type="title"/>
          </p:nvPr>
        </p:nvSpPr>
        <p:spPr>
          <a:xfrm>
            <a:off x="264945" y="870271"/>
            <a:ext cx="7242600" cy="1119900"/>
          </a:xfrm>
          <a:prstGeom prst="rect">
            <a:avLst/>
          </a:prstGeom>
        </p:spPr>
        <p:txBody>
          <a:bodyPr anchor="ctr">
            <a:normAutofit fontScale="90000"/>
          </a:bodyPr>
          <a:lstStyle>
            <a:lvl1pPr defTabSz="804672">
              <a:lnSpc>
                <a:spcPct val="115000"/>
              </a:lnSpc>
              <a:defRPr sz="2816">
                <a:solidFill>
                  <a:srgbClr val="02B3E4"/>
                </a:solidFill>
                <a:latin typeface="Open Sans Light"/>
                <a:ea typeface="Open Sans Light"/>
                <a:cs typeface="Open Sans Light"/>
                <a:sym typeface="Open Sans Light"/>
              </a:defRPr>
            </a:lvl1pPr>
          </a:lstStyle>
          <a:p>
            <a:r>
              <a:rPr dirty="0"/>
              <a:t>10. Firewall Alert Response - Instructions and Evidence</a:t>
            </a:r>
          </a:p>
        </p:txBody>
      </p:sp>
      <p:graphicFrame>
        <p:nvGraphicFramePr>
          <p:cNvPr id="508" name="Google Shape;342;p76"/>
          <p:cNvGraphicFramePr/>
          <p:nvPr>
            <p:extLst>
              <p:ext uri="{D42A27DB-BD31-4B8C-83A1-F6EECF244321}">
                <p14:modId xmlns:p14="http://schemas.microsoft.com/office/powerpoint/2010/main" val="3856869005"/>
              </p:ext>
            </p:extLst>
          </p:nvPr>
        </p:nvGraphicFramePr>
        <p:xfrm>
          <a:off x="375074" y="1990163"/>
          <a:ext cx="7026600" cy="2686782"/>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lnSpc>
                          <a:spcPct val="115000"/>
                        </a:lnSpc>
                        <a:defRPr sz="1800">
                          <a:latin typeface="Open Sans"/>
                          <a:ea typeface="Open Sans"/>
                          <a:cs typeface="Open Sans"/>
                          <a:sym typeface="Open Sans"/>
                        </a:defRPr>
                      </a:pPr>
                      <a:r>
                        <a:rPr dirty="0"/>
                        <a:t>The IT Manager took a look at firewall alerts and was concerned with some traffic she saw, please take a look and provide a mitigation response to the below firewall report. Remember to justify your mitigation strategy in 3 - 5 sentences. </a:t>
                      </a:r>
                      <a:br>
                        <a:rPr dirty="0"/>
                      </a:br>
                      <a:endParaRPr dirty="0"/>
                    </a:p>
                    <a:p>
                      <a:pPr algn="l">
                        <a:lnSpc>
                          <a:spcPct val="115000"/>
                        </a:lnSpc>
                        <a:defRPr sz="1800">
                          <a:latin typeface="Open Sans"/>
                          <a:ea typeface="Open Sans"/>
                          <a:cs typeface="Open Sans"/>
                          <a:sym typeface="Open Sans"/>
                        </a:defRPr>
                      </a:pPr>
                      <a:r>
                        <a:rPr dirty="0"/>
                        <a:t>This file is available from the project resources title: </a:t>
                      </a:r>
                      <a:r>
                        <a:rPr b="1" dirty="0"/>
                        <a:t>DFI_FW_Report.xlsx</a:t>
                      </a:r>
                      <a:r>
                        <a:rPr dirty="0"/>
                        <a:t>. Please download and use this file to complete this task.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509" name="Google Shape;343;p76"/>
          <p:cNvGraphicFramePr/>
          <p:nvPr>
            <p:extLst>
              <p:ext uri="{D42A27DB-BD31-4B8C-83A1-F6EECF244321}">
                <p14:modId xmlns:p14="http://schemas.microsoft.com/office/powerpoint/2010/main" val="3363166704"/>
              </p:ext>
            </p:extLst>
          </p:nvPr>
        </p:nvGraphicFramePr>
        <p:xfrm>
          <a:off x="372900" y="4687613"/>
          <a:ext cx="7026600" cy="4051143"/>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310350">
                <a:tc>
                  <a:txBody>
                    <a:bodyPr/>
                    <a:lstStyle/>
                    <a:p>
                      <a:pPr algn="l">
                        <a:defRPr sz="1800"/>
                      </a:pPr>
                      <a:r>
                        <a:rPr sz="1400">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lnSpc>
                          <a:spcPct val="115000"/>
                        </a:lnSpc>
                        <a:defRPr sz="1800" i="1">
                          <a:latin typeface="Open Sans"/>
                          <a:ea typeface="Open Sans"/>
                          <a:cs typeface="Open Sans"/>
                          <a:sym typeface="Open Sans"/>
                        </a:defRPr>
                      </a:pPr>
                      <a:r>
                        <a:rPr b="0" dirty="0"/>
                        <a:t>Firewall mitigation response and justification goes here</a:t>
                      </a:r>
                    </a:p>
                    <a:p>
                      <a:pPr marL="285750" indent="-285750" algn="l">
                        <a:lnSpc>
                          <a:spcPct val="150000"/>
                        </a:lnSpc>
                        <a:buFont typeface="Arial" panose="020B0604020202020204" pitchFamily="34" charset="0"/>
                        <a:buChar char="•"/>
                        <a:defRPr sz="1400"/>
                      </a:pPr>
                      <a:r>
                        <a:rPr lang="en-US" sz="1800" b="0" i="1" dirty="0">
                          <a:solidFill>
                            <a:schemeClr val="accent2">
                              <a:lumOff val="21764"/>
                            </a:schemeClr>
                          </a:solidFill>
                          <a:latin typeface="Open Sans"/>
                          <a:ea typeface="Open Sans"/>
                          <a:cs typeface="Open Sans"/>
                          <a:sym typeface="Open Sans"/>
                        </a:rPr>
                        <a:t>Make a firewall rule that blocks every connection that has been detected as a brute force</a:t>
                      </a:r>
                    </a:p>
                    <a:p>
                      <a:pPr marL="285750" indent="-285750" algn="l">
                        <a:lnSpc>
                          <a:spcPct val="150000"/>
                        </a:lnSpc>
                        <a:buFont typeface="Arial" panose="020B0604020202020204" pitchFamily="34" charset="0"/>
                        <a:buChar char="•"/>
                        <a:defRPr sz="1400"/>
                      </a:pPr>
                      <a:r>
                        <a:rPr lang="en-US" sz="1800" b="0" i="1" dirty="0">
                          <a:solidFill>
                            <a:schemeClr val="accent2">
                              <a:lumOff val="21764"/>
                            </a:schemeClr>
                          </a:solidFill>
                          <a:latin typeface="Open Sans"/>
                          <a:ea typeface="Open Sans"/>
                          <a:cs typeface="Open Sans"/>
                          <a:sym typeface="Open Sans"/>
                        </a:rPr>
                        <a:t>Make the max tries of entering the password is 6 tries by standard</a:t>
                      </a:r>
                    </a:p>
                    <a:p>
                      <a:pPr marL="285750" indent="-285750" algn="l">
                        <a:lnSpc>
                          <a:spcPct val="150000"/>
                        </a:lnSpc>
                        <a:buFont typeface="Arial" panose="020B0604020202020204" pitchFamily="34" charset="0"/>
                        <a:buChar char="•"/>
                        <a:defRPr sz="1400"/>
                      </a:pPr>
                      <a:r>
                        <a:rPr lang="en-US" sz="1800" b="0" i="1" dirty="0">
                          <a:solidFill>
                            <a:schemeClr val="accent2">
                              <a:lumOff val="21764"/>
                            </a:schemeClr>
                          </a:solidFill>
                          <a:latin typeface="Open Sans"/>
                          <a:ea typeface="Open Sans"/>
                          <a:cs typeface="Open Sans"/>
                          <a:sym typeface="Open Sans"/>
                        </a:rPr>
                        <a:t>Make </a:t>
                      </a:r>
                      <a:r>
                        <a:rPr lang="en-US" sz="1800" b="0" i="1" dirty="0" err="1">
                          <a:solidFill>
                            <a:schemeClr val="accent2">
                              <a:lumOff val="21764"/>
                            </a:schemeClr>
                          </a:solidFill>
                          <a:latin typeface="Open Sans"/>
                          <a:ea typeface="Open Sans"/>
                          <a:cs typeface="Open Sans"/>
                          <a:sym typeface="Open Sans"/>
                        </a:rPr>
                        <a:t>ips</a:t>
                      </a:r>
                      <a:r>
                        <a:rPr lang="en-US" sz="1800" b="0" i="1" dirty="0">
                          <a:solidFill>
                            <a:schemeClr val="accent2">
                              <a:lumOff val="21764"/>
                            </a:schemeClr>
                          </a:solidFill>
                          <a:latin typeface="Open Sans"/>
                          <a:ea typeface="Open Sans"/>
                          <a:cs typeface="Open Sans"/>
                          <a:sym typeface="Open Sans"/>
                        </a:rPr>
                        <a:t> prevent Consecutive</a:t>
                      </a:r>
                      <a:r>
                        <a:rPr lang="ar-EG" sz="1800" b="0" i="1" dirty="0">
                          <a:solidFill>
                            <a:schemeClr val="accent2">
                              <a:lumOff val="21764"/>
                            </a:schemeClr>
                          </a:solidFill>
                          <a:latin typeface="Open Sans"/>
                          <a:ea typeface="Open Sans"/>
                          <a:cs typeface="Open Sans"/>
                          <a:sym typeface="Open Sans"/>
                        </a:rPr>
                        <a:t> </a:t>
                      </a:r>
                      <a:r>
                        <a:rPr lang="en-US" sz="1800" b="0" i="1" dirty="0">
                          <a:solidFill>
                            <a:schemeClr val="accent2">
                              <a:lumOff val="21764"/>
                            </a:schemeClr>
                          </a:solidFill>
                          <a:latin typeface="Open Sans"/>
                          <a:ea typeface="Open Sans"/>
                          <a:cs typeface="Open Sans"/>
                          <a:sym typeface="Open Sans"/>
                        </a:rPr>
                        <a:t>password </a:t>
                      </a:r>
                      <a:r>
                        <a:rPr lang="en-US" sz="1800" b="0" i="1" dirty="0" err="1">
                          <a:solidFill>
                            <a:schemeClr val="accent2">
                              <a:lumOff val="21764"/>
                            </a:schemeClr>
                          </a:solidFill>
                          <a:latin typeface="Open Sans"/>
                          <a:ea typeface="Open Sans"/>
                          <a:cs typeface="Open Sans"/>
                          <a:sym typeface="Open Sans"/>
                        </a:rPr>
                        <a:t>failes</a:t>
                      </a:r>
                      <a:r>
                        <a:rPr lang="en-US" sz="1800" b="0" i="1" dirty="0">
                          <a:solidFill>
                            <a:schemeClr val="accent2">
                              <a:lumOff val="21764"/>
                            </a:schemeClr>
                          </a:solidFill>
                          <a:latin typeface="Open Sans"/>
                          <a:ea typeface="Open Sans"/>
                          <a:cs typeface="Open Sans"/>
                          <a:sym typeface="Open Sans"/>
                        </a:rPr>
                        <a:t> by the same </a:t>
                      </a:r>
                      <a:r>
                        <a:rPr lang="en-US" sz="1800" b="0" i="1" dirty="0" err="1">
                          <a:solidFill>
                            <a:schemeClr val="accent2">
                              <a:lumOff val="21764"/>
                            </a:schemeClr>
                          </a:solidFill>
                          <a:latin typeface="Open Sans"/>
                          <a:ea typeface="Open Sans"/>
                          <a:cs typeface="Open Sans"/>
                          <a:sym typeface="Open Sans"/>
                        </a:rPr>
                        <a:t>ip</a:t>
                      </a:r>
                      <a:r>
                        <a:rPr lang="en-US" sz="1800" b="0" i="1" dirty="0">
                          <a:solidFill>
                            <a:schemeClr val="accent2">
                              <a:lumOff val="21764"/>
                            </a:schemeClr>
                          </a:solidFill>
                          <a:latin typeface="Open Sans"/>
                          <a:ea typeface="Open Sans"/>
                          <a:cs typeface="Open Sans"/>
                          <a:sym typeface="Open Sans"/>
                        </a:rPr>
                        <a:t> in a short time.</a:t>
                      </a:r>
                      <a:endParaRPr sz="1800" b="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b="0" i="1" dirty="0">
                        <a:solidFill>
                          <a:schemeClr val="accent2">
                            <a:lumOff val="21764"/>
                          </a:schemeClr>
                        </a:solidFill>
                        <a:latin typeface="Open Sans"/>
                        <a:ea typeface="Open Sans"/>
                        <a:cs typeface="Open Sans"/>
                        <a:sym typeface="Open Sans"/>
                      </a:endParaRPr>
                    </a:p>
                    <a:p>
                      <a:pPr algn="l">
                        <a:lnSpc>
                          <a:spcPct val="150000"/>
                        </a:lnSpc>
                        <a:spcBef>
                          <a:spcPts val="1200"/>
                        </a:spcBef>
                        <a:defRPr sz="1400"/>
                      </a:pPr>
                      <a:endParaRPr sz="1800" b="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Google Shape;348;p77"/>
          <p:cNvSpPr txBox="1">
            <a:spLocks noGrp="1"/>
          </p:cNvSpPr>
          <p:nvPr>
            <p:ph type="title"/>
          </p:nvPr>
        </p:nvSpPr>
        <p:spPr>
          <a:xfrm>
            <a:off x="264945" y="870271"/>
            <a:ext cx="7242600" cy="1119900"/>
          </a:xfrm>
          <a:prstGeom prst="rect">
            <a:avLst/>
          </a:prstGeom>
        </p:spPr>
        <p:txBody>
          <a:bodyPr anchor="ctr">
            <a:normAutofit fontScale="90000"/>
          </a:bodyPr>
          <a:lstStyle>
            <a:lvl1pPr defTabSz="804672">
              <a:lnSpc>
                <a:spcPct val="115000"/>
              </a:lnSpc>
              <a:defRPr sz="2816">
                <a:solidFill>
                  <a:srgbClr val="02B3E4"/>
                </a:solidFill>
                <a:latin typeface="Open Sans Light"/>
                <a:ea typeface="Open Sans Light"/>
                <a:cs typeface="Open Sans Light"/>
                <a:sym typeface="Open Sans Light"/>
              </a:defRPr>
            </a:lvl1pPr>
          </a:lstStyle>
          <a:p>
            <a:r>
              <a:rPr dirty="0"/>
              <a:t>11. Status Report and Next Steps - Instructions</a:t>
            </a:r>
          </a:p>
        </p:txBody>
      </p:sp>
      <p:graphicFrame>
        <p:nvGraphicFramePr>
          <p:cNvPr id="512" name="Google Shape;349;p77"/>
          <p:cNvGraphicFramePr/>
          <p:nvPr/>
        </p:nvGraphicFramePr>
        <p:xfrm>
          <a:off x="375074" y="1990163"/>
          <a:ext cx="7026600" cy="6156930"/>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lnSpc>
                          <a:spcPct val="115000"/>
                        </a:lnSpc>
                        <a:defRPr sz="1800">
                          <a:latin typeface="Open Sans"/>
                          <a:ea typeface="Open Sans"/>
                          <a:cs typeface="Open Sans"/>
                          <a:sym typeface="Open Sans"/>
                        </a:defRPr>
                      </a:pPr>
                      <a:r>
                        <a:rPr dirty="0"/>
                        <a:t>As your first two weeks wind down, the IT Manager, HR Manager as well as other management are interested in your experience. With your position being the first dedicated Information Security role, they would like a 'big picture' view of what you've done as well as the security posture of DFI.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Similar to Defense-in-Depth, an organization has multiple layers of security from the edge of their web presence all the way to permissions on a file.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In 6-8 sentences, explain the work you've done, the recommendations made and how DFI should proceed from a security standpoint. This is your opportunity to provide a thoughtful analysis that shows your understanding of Cyber Security and how all of the tasks you've performed contribute to the security of DFI. As this will be reviewed by non-technical management please keep the technical jargon to a minimum.</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[Provide your Status Report on the next slide.]</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Google Shape;354;p78"/>
          <p:cNvSpPr txBox="1">
            <a:spLocks noGrp="1"/>
          </p:cNvSpPr>
          <p:nvPr>
            <p:ph type="title"/>
          </p:nvPr>
        </p:nvSpPr>
        <p:spPr>
          <a:xfrm>
            <a:off x="264945" y="870271"/>
            <a:ext cx="7242600" cy="1119900"/>
          </a:xfrm>
          <a:prstGeom prst="rect">
            <a:avLst/>
          </a:prstGeom>
        </p:spPr>
        <p:txBody>
          <a:bodyPr anchor="ctr">
            <a:normAutofit fontScale="90000"/>
          </a:bodyPr>
          <a:lstStyle>
            <a:lvl1pPr defTabSz="804672">
              <a:lnSpc>
                <a:spcPct val="115000"/>
              </a:lnSpc>
              <a:defRPr sz="2816">
                <a:solidFill>
                  <a:srgbClr val="02B3E4"/>
                </a:solidFill>
                <a:latin typeface="Open Sans Light"/>
                <a:ea typeface="Open Sans Light"/>
                <a:cs typeface="Open Sans Light"/>
                <a:sym typeface="Open Sans Light"/>
              </a:defRPr>
            </a:lvl1pPr>
          </a:lstStyle>
          <a:p>
            <a:r>
              <a:rPr dirty="0"/>
              <a:t>1</a:t>
            </a:r>
            <a:r>
              <a:rPr lang="en-US" dirty="0"/>
              <a:t>1</a:t>
            </a:r>
            <a:r>
              <a:rPr dirty="0"/>
              <a:t>. Status Report and Next Steps - Instructions</a:t>
            </a:r>
          </a:p>
        </p:txBody>
      </p:sp>
      <p:graphicFrame>
        <p:nvGraphicFramePr>
          <p:cNvPr id="515" name="Google Shape;355;p78"/>
          <p:cNvGraphicFramePr/>
          <p:nvPr>
            <p:extLst>
              <p:ext uri="{D42A27DB-BD31-4B8C-83A1-F6EECF244321}">
                <p14:modId xmlns:p14="http://schemas.microsoft.com/office/powerpoint/2010/main" val="2319106243"/>
              </p:ext>
            </p:extLst>
          </p:nvPr>
        </p:nvGraphicFramePr>
        <p:xfrm>
          <a:off x="375074" y="1990163"/>
          <a:ext cx="7026600" cy="6739603"/>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lnSpc>
                          <a:spcPct val="115000"/>
                        </a:lnSpc>
                        <a:defRPr sz="1800">
                          <a:latin typeface="Open Sans"/>
                          <a:ea typeface="Open Sans"/>
                          <a:cs typeface="Open Sans"/>
                          <a:sym typeface="Open Sans"/>
                        </a:defRPr>
                      </a:pPr>
                      <a:r>
                        <a:t>[Provide your Status Report below.]</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1310350">
                <a:tc>
                  <a:txBody>
                    <a:bodyPr/>
                    <a:lstStyle/>
                    <a:p>
                      <a:pPr algn="l">
                        <a:defRPr sz="1800"/>
                      </a:pPr>
                      <a:r>
                        <a:rPr sz="1400">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lnSpc>
                          <a:spcPct val="115000"/>
                        </a:lnSpc>
                        <a:defRPr sz="1400"/>
                      </a:pPr>
                      <a:r>
                        <a:rPr lang="en-US" sz="1800" dirty="0">
                          <a:latin typeface="Open Sans"/>
                          <a:ea typeface="Open Sans"/>
                          <a:cs typeface="Open Sans"/>
                          <a:sym typeface="Open Sans"/>
                        </a:rPr>
                        <a:t>I made an RDP connection between the win 10 machine and the win server 2016 machine, I also made a firewall rule allowing the partners to connect to the 2 DFI files, I created 2 IDS rules to </a:t>
                      </a:r>
                      <a:r>
                        <a:rPr lang="en-US" sz="1800" dirty="0" err="1">
                          <a:latin typeface="Open Sans"/>
                          <a:ea typeface="Open Sans"/>
                          <a:cs typeface="Open Sans"/>
                          <a:sym typeface="Open Sans"/>
                        </a:rPr>
                        <a:t>to</a:t>
                      </a:r>
                      <a:r>
                        <a:rPr lang="en-US" sz="1800" dirty="0">
                          <a:latin typeface="Open Sans"/>
                          <a:ea typeface="Open Sans"/>
                          <a:cs typeface="Open Sans"/>
                          <a:sym typeface="Open Sans"/>
                        </a:rPr>
                        <a:t> detect VoIP requests and to detect high ICMP traffic (D-Dos Attack). </a:t>
                      </a:r>
                    </a:p>
                    <a:p>
                      <a:pPr algn="l">
                        <a:lnSpc>
                          <a:spcPct val="115000"/>
                        </a:lnSpc>
                        <a:defRPr sz="1400"/>
                      </a:pPr>
                      <a:r>
                        <a:rPr lang="en-US" sz="1800" dirty="0">
                          <a:latin typeface="Open Sans"/>
                          <a:ea typeface="Open Sans"/>
                          <a:cs typeface="Open Sans"/>
                          <a:sym typeface="Open Sans"/>
                        </a:rPr>
                        <a:t>I suggested VPN Encryption methods based on their advantages and check a file integrity using SHA 265.</a:t>
                      </a:r>
                    </a:p>
                    <a:p>
                      <a:pPr algn="l">
                        <a:lnSpc>
                          <a:spcPct val="115000"/>
                        </a:lnSpc>
                        <a:defRPr sz="1400"/>
                      </a:pPr>
                      <a:r>
                        <a:rPr lang="en-US" sz="1800" dirty="0">
                          <a:latin typeface="Open Sans"/>
                          <a:ea typeface="Open Sans"/>
                          <a:cs typeface="Open Sans"/>
                          <a:sym typeface="Open Sans"/>
                        </a:rPr>
                        <a:t>I also recommended some Automation to decrease human error and a firewall recommendation according to the DFI FW report and making the needed updates for the machines to run at best performance</a:t>
                      </a:r>
                    </a:p>
                    <a:p>
                      <a:pPr algn="l">
                        <a:lnSpc>
                          <a:spcPct val="115000"/>
                        </a:lnSpc>
                        <a:defRPr sz="1400"/>
                      </a:pPr>
                      <a:endParaRPr sz="1800" dirty="0">
                        <a:latin typeface="Open Sans"/>
                        <a:ea typeface="Open Sans"/>
                        <a:cs typeface="Open Sans"/>
                        <a:sym typeface="Open Sans"/>
                      </a:endParaRPr>
                    </a:p>
                    <a:p>
                      <a:pPr algn="l">
                        <a:lnSpc>
                          <a:spcPct val="115000"/>
                        </a:lnSpc>
                        <a:defRPr sz="1400"/>
                      </a:pPr>
                      <a:endParaRPr sz="1800" dirty="0">
                        <a:latin typeface="Open Sans"/>
                        <a:ea typeface="Open Sans"/>
                        <a:cs typeface="Open Sans"/>
                        <a:sym typeface="Open Sans"/>
                      </a:endParaRPr>
                    </a:p>
                    <a:p>
                      <a:pPr algn="l">
                        <a:lnSpc>
                          <a:spcPct val="115000"/>
                        </a:lnSpc>
                        <a:defRPr sz="1400"/>
                      </a:pPr>
                      <a:endParaRPr sz="1800" dirty="0">
                        <a:latin typeface="Open Sans"/>
                        <a:ea typeface="Open Sans"/>
                        <a:cs typeface="Open Sans"/>
                        <a:sym typeface="Open Sans"/>
                      </a:endParaRPr>
                    </a:p>
                    <a:p>
                      <a:pPr algn="l">
                        <a:lnSpc>
                          <a:spcPct val="115000"/>
                        </a:lnSpc>
                        <a:defRPr sz="1400"/>
                      </a:pPr>
                      <a:endParaRPr sz="1800" dirty="0">
                        <a:latin typeface="Open Sans"/>
                        <a:ea typeface="Open Sans"/>
                        <a:cs typeface="Open Sans"/>
                        <a:sym typeface="Open Sans"/>
                      </a:endParaRPr>
                    </a:p>
                    <a:p>
                      <a:pPr algn="l">
                        <a:lnSpc>
                          <a:spcPct val="115000"/>
                        </a:lnSpc>
                        <a:defRPr sz="1400"/>
                      </a:pPr>
                      <a:endParaRPr sz="1800" dirty="0">
                        <a:latin typeface="Open Sans"/>
                        <a:ea typeface="Open Sans"/>
                        <a:cs typeface="Open Sans"/>
                        <a:sym typeface="Open Sans"/>
                      </a:endParaRPr>
                    </a:p>
                    <a:p>
                      <a:pPr algn="l">
                        <a:lnSpc>
                          <a:spcPct val="150000"/>
                        </a:lnSpc>
                        <a:defRPr sz="1400"/>
                      </a:pPr>
                      <a:endParaRPr sz="18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Google Shape;360;p79"/>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rPr dirty="0"/>
              <a:t>1</a:t>
            </a:r>
            <a:r>
              <a:rPr lang="en-US" dirty="0"/>
              <a:t>2</a:t>
            </a:r>
            <a:r>
              <a:rPr dirty="0"/>
              <a:t>. File Encryption</a:t>
            </a:r>
          </a:p>
        </p:txBody>
      </p:sp>
      <p:graphicFrame>
        <p:nvGraphicFramePr>
          <p:cNvPr id="518" name="Google Shape;361;p79"/>
          <p:cNvGraphicFramePr/>
          <p:nvPr/>
        </p:nvGraphicFramePr>
        <p:xfrm>
          <a:off x="375074" y="1990163"/>
          <a:ext cx="7026600" cy="3002250"/>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1141600">
                <a:tc gridSpan="2">
                  <a:txBody>
                    <a:bodyPr/>
                    <a:lstStyle/>
                    <a:p>
                      <a:pPr algn="l">
                        <a:lnSpc>
                          <a:spcPct val="115000"/>
                        </a:lnSpc>
                        <a:defRPr sz="1800">
                          <a:latin typeface="Open Sans"/>
                          <a:ea typeface="Open Sans"/>
                          <a:cs typeface="Open Sans"/>
                          <a:sym typeface="Open Sans"/>
                        </a:defRPr>
                      </a:pPr>
                      <a:r>
                        <a:rPr dirty="0"/>
                        <a:t>As your final task, assemble all of the deliverables you have created in Steps 1-12 and encrypt them using 7zip with a strong password. Password complexity: 15 or more characters and a combination of </a:t>
                      </a:r>
                      <a:r>
                        <a:rPr dirty="0" err="1"/>
                        <a:t>alphanumerics</a:t>
                      </a:r>
                      <a:r>
                        <a:rPr dirty="0"/>
                        <a:t> and special characters.</a:t>
                      </a:r>
                    </a:p>
                    <a:p>
                      <a:pPr algn="l">
                        <a:lnSpc>
                          <a:spcPct val="115000"/>
                        </a:lnSpc>
                        <a:defRPr sz="1800">
                          <a:latin typeface="Open Sans"/>
                          <a:ea typeface="Open Sans"/>
                          <a:cs typeface="Open Sans"/>
                          <a:sym typeface="Open Sans"/>
                        </a:defRPr>
                      </a:pPr>
                      <a:endParaRPr dirty="0"/>
                    </a:p>
                    <a:p>
                      <a:pPr algn="l">
                        <a:lnSpc>
                          <a:spcPct val="115000"/>
                        </a:lnSpc>
                        <a:defRPr sz="1400"/>
                      </a:pPr>
                      <a:endParaRPr sz="1800" dirty="0">
                        <a:latin typeface="Open Sans"/>
                        <a:ea typeface="Open Sans"/>
                        <a:cs typeface="Open Sans"/>
                        <a:sym typeface="Open Sans"/>
                      </a:endParaRPr>
                    </a:p>
                    <a:p>
                      <a:pPr algn="l">
                        <a:lnSpc>
                          <a:spcPct val="115000"/>
                        </a:lnSpc>
                        <a:defRPr sz="1800" b="1">
                          <a:latin typeface="Open Sans"/>
                          <a:ea typeface="Open Sans"/>
                          <a:cs typeface="Open Sans"/>
                          <a:sym typeface="Open Sans"/>
                        </a:defRPr>
                      </a:pPr>
                      <a:r>
                        <a:rPr dirty="0"/>
                        <a:t>When you submit the file you must also include your password as a note to the reviewer at Udacity or they will not be able to review your project.</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20" name="Google Shape;366;p80"/>
          <p:cNvSpPr txBox="1">
            <a:spLocks noGrp="1"/>
          </p:cNvSpPr>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r>
              <a:t>Standout Suggestions</a:t>
            </a:r>
          </a:p>
        </p:txBody>
      </p:sp>
      <p:sp>
        <p:nvSpPr>
          <p:cNvPr id="521" name="Google Shape;367;p80"/>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Google Shape;372;p81"/>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Standout Suggestion 1</a:t>
            </a:r>
          </a:p>
        </p:txBody>
      </p:sp>
      <p:graphicFrame>
        <p:nvGraphicFramePr>
          <p:cNvPr id="524" name="Google Shape;373;p81"/>
          <p:cNvGraphicFramePr/>
          <p:nvPr>
            <p:extLst>
              <p:ext uri="{D42A27DB-BD31-4B8C-83A1-F6EECF244321}">
                <p14:modId xmlns:p14="http://schemas.microsoft.com/office/powerpoint/2010/main" val="2377355215"/>
              </p:ext>
            </p:extLst>
          </p:nvPr>
        </p:nvGraphicFramePr>
        <p:xfrm>
          <a:off x="375074" y="1990163"/>
          <a:ext cx="7026600" cy="2811725"/>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defRPr sz="1400"/>
                      </a:pPr>
                      <a:endParaRP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defRPr sz="1400"/>
                      </a:pPr>
                      <a:r>
                        <a:rPr lang="en-US" dirty="0"/>
                        <a:t>Users have a unique password on the </a:t>
                      </a:r>
                      <a:r>
                        <a:rPr lang="en-US"/>
                        <a:t>server using (MFA)</a:t>
                      </a: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Google Shape;378;p82"/>
          <p:cNvSpPr txBox="1">
            <a:spLocks noGrp="1"/>
          </p:cNvSpPr>
          <p:nvPr>
            <p:ph type="title"/>
          </p:nvPr>
        </p:nvSpPr>
        <p:spPr>
          <a:xfrm>
            <a:off x="264945" y="870271"/>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Standout Suggestion 2</a:t>
            </a:r>
          </a:p>
        </p:txBody>
      </p:sp>
      <p:graphicFrame>
        <p:nvGraphicFramePr>
          <p:cNvPr id="527" name="Google Shape;379;p82"/>
          <p:cNvGraphicFramePr/>
          <p:nvPr/>
        </p:nvGraphicFramePr>
        <p:xfrm>
          <a:off x="375074" y="1990163"/>
          <a:ext cx="7026600" cy="2811725"/>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678675">
                <a:tc gridSpan="2">
                  <a:txBody>
                    <a:bodyPr/>
                    <a:lstStyle/>
                    <a:p>
                      <a:pPr algn="l">
                        <a:defRPr sz="1400"/>
                      </a:pPr>
                      <a:endParaRP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2133050">
                <a:tc>
                  <a:txBody>
                    <a:bodyPr/>
                    <a:lstStyle/>
                    <a:p>
                      <a:pPr algn="l">
                        <a:lnSpc>
                          <a:spcPct val="115000"/>
                        </a:lnSpc>
                        <a:defRPr sz="1800"/>
                      </a:pPr>
                      <a:r>
                        <a:rPr>
                          <a:solidFill>
                            <a:srgbClr val="525C65"/>
                          </a:solidFill>
                          <a:latin typeface="Open Sans Light"/>
                          <a:ea typeface="Open Sans Light"/>
                          <a:cs typeface="Open Sans Light"/>
                          <a:sym typeface="Open Sans Light"/>
                        </a:rPr>
                        <a:t>2</a:t>
                      </a:r>
                    </a:p>
                  </a:txBody>
                  <a:tcPr marL="91425" marR="91425" marT="91425" marB="91425" horzOverflow="overflow">
                    <a:solidFill>
                      <a:srgbClr val="BECBD6"/>
                    </a:solidFill>
                  </a:tcPr>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44" name="Google Shape;202;p54"/>
          <p:cNvSpPr txBox="1">
            <a:spLocks noGrp="1"/>
          </p:cNvSpPr>
          <p:nvPr>
            <p:ph type="title"/>
          </p:nvPr>
        </p:nvSpPr>
        <p:spPr>
          <a:xfrm>
            <a:off x="347400" y="1947674"/>
            <a:ext cx="7077600" cy="2915401"/>
          </a:xfrm>
          <a:prstGeom prst="rect">
            <a:avLst/>
          </a:prstGeom>
        </p:spPr>
        <p:txBody>
          <a:bodyPr anchor="ctr"/>
          <a:lstStyle>
            <a:lvl1pPr algn="l">
              <a:defRPr sz="4800">
                <a:solidFill>
                  <a:srgbClr val="FAFBFC"/>
                </a:solidFill>
                <a:latin typeface="Open Sans Light"/>
                <a:ea typeface="Open Sans Light"/>
                <a:cs typeface="Open Sans Light"/>
                <a:sym typeface="Open Sans Light"/>
              </a:defRPr>
            </a:lvl1pPr>
          </a:lstStyle>
          <a:p>
            <a:r>
              <a:t>Week 1</a:t>
            </a:r>
          </a:p>
        </p:txBody>
      </p:sp>
      <p:sp>
        <p:nvSpPr>
          <p:cNvPr id="445" name="Google Shape;203;p54"/>
          <p:cNvSpPr/>
          <p:nvPr/>
        </p:nvSpPr>
        <p:spPr>
          <a:xfrm>
            <a:off x="964648" y="4818974"/>
            <a:ext cx="716701" cy="44101"/>
          </a:xfrm>
          <a:prstGeom prst="rect">
            <a:avLst/>
          </a:prstGeom>
          <a:solidFill>
            <a:srgbClr val="15C26B"/>
          </a:solidFill>
          <a:ln w="12700">
            <a:miter lim="400000"/>
          </a:ln>
        </p:spPr>
        <p:txBody>
          <a:bodyPr lIns="0" tIns="0" rIns="0" bIns="0" anchor="ctr"/>
          <a:lstStyle/>
          <a:p>
            <a:pPr algn="ctr">
              <a:defRPr sz="1200">
                <a:solidFill>
                  <a:srgbClr val="FFFFFF"/>
                </a:solidFill>
                <a:latin typeface="Helvetica Neue"/>
                <a:ea typeface="Helvetica Neue"/>
                <a:cs typeface="Helvetica Neue"/>
                <a:sym typeface="Helvetica Neue"/>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Google Shape;208;p55"/>
          <p:cNvSpPr txBox="1">
            <a:spLocks noGrp="1"/>
          </p:cNvSpPr>
          <p:nvPr>
            <p:ph type="title"/>
          </p:nvPr>
        </p:nvSpPr>
        <p:spPr>
          <a:xfrm>
            <a:off x="264945" y="870271"/>
            <a:ext cx="7242600" cy="1119900"/>
          </a:xfrm>
          <a:prstGeom prst="rect">
            <a:avLst/>
          </a:prstGeom>
        </p:spPr>
        <p:txBody>
          <a:bodyPr anchor="ctr"/>
          <a:lstStyle>
            <a:lvl1pPr marL="457200" indent="-431800">
              <a:lnSpc>
                <a:spcPct val="115000"/>
              </a:lnSpc>
              <a:buClr>
                <a:srgbClr val="02B3E4"/>
              </a:buClr>
              <a:buSzPts val="3200"/>
              <a:buAutoNum type="arabicPeriod"/>
              <a:defRPr sz="3200">
                <a:solidFill>
                  <a:srgbClr val="02B3E4"/>
                </a:solidFill>
                <a:latin typeface="Open Sans Light"/>
                <a:ea typeface="Open Sans Light"/>
                <a:cs typeface="Open Sans Light"/>
                <a:sym typeface="Open Sans Light"/>
              </a:defRPr>
            </a:lvl1pPr>
          </a:lstStyle>
          <a:p>
            <a:r>
              <a:t>Connect - Instructions</a:t>
            </a:r>
          </a:p>
        </p:txBody>
      </p:sp>
      <p:graphicFrame>
        <p:nvGraphicFramePr>
          <p:cNvPr id="448" name="Google Shape;209;p55"/>
          <p:cNvGraphicFramePr/>
          <p:nvPr/>
        </p:nvGraphicFramePr>
        <p:xfrm>
          <a:off x="375049" y="1990163"/>
          <a:ext cx="7026625" cy="2055846"/>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latin typeface="Open Sans"/>
                          <a:ea typeface="Open Sans"/>
                          <a:cs typeface="Open Sans"/>
                          <a:sym typeface="Open Sans"/>
                        </a:defRPr>
                      </a:pPr>
                      <a:r>
                        <a:rPr dirty="0"/>
                        <a:t>All of the subsequent steps will take place in the DFI environment. Use the Windows 10 workstation to connect with the Windows server provided.</a:t>
                      </a:r>
                    </a:p>
                    <a:p>
                      <a:pPr algn="l">
                        <a:lnSpc>
                          <a:spcPct val="115000"/>
                        </a:lnSpc>
                        <a:defRPr sz="1800">
                          <a:latin typeface="Open Sans"/>
                          <a:ea typeface="Open Sans"/>
                          <a:cs typeface="Open Sans"/>
                          <a:sym typeface="Open Sans"/>
                        </a:defRPr>
                      </a:pPr>
                      <a:endParaRPr dirty="0"/>
                    </a:p>
                    <a:p>
                      <a:pPr algn="l">
                        <a:lnSpc>
                          <a:spcPct val="115000"/>
                        </a:lnSpc>
                        <a:defRPr sz="1800">
                          <a:latin typeface="Open Sans"/>
                          <a:ea typeface="Open Sans"/>
                          <a:cs typeface="Open Sans"/>
                          <a:sym typeface="Open Sans"/>
                        </a:defRPr>
                      </a:pPr>
                      <a:r>
                        <a:rPr dirty="0"/>
                        <a:t>[Please Provide Screenshots on the next slide as evidence that you completed this step.]</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Google Shape;214;p56"/>
          <p:cNvSpPr txBox="1">
            <a:spLocks noGrp="1"/>
          </p:cNvSpPr>
          <p:nvPr>
            <p:ph type="title"/>
          </p:nvPr>
        </p:nvSpPr>
        <p:spPr>
          <a:xfrm>
            <a:off x="264945" y="870271"/>
            <a:ext cx="7242600" cy="1119900"/>
          </a:xfrm>
          <a:prstGeom prst="rect">
            <a:avLst/>
          </a:prstGeom>
        </p:spPr>
        <p:txBody>
          <a:bodyPr anchor="ctr"/>
          <a:lstStyle>
            <a:lvl1pPr marL="457200" indent="-431800">
              <a:lnSpc>
                <a:spcPct val="115000"/>
              </a:lnSpc>
              <a:buClr>
                <a:srgbClr val="02B3E4"/>
              </a:buClr>
              <a:buSzPts val="3200"/>
              <a:buAutoNum type="arabicPeriod"/>
              <a:defRPr sz="3200">
                <a:solidFill>
                  <a:srgbClr val="02B3E4"/>
                </a:solidFill>
                <a:latin typeface="Open Sans Light"/>
                <a:ea typeface="Open Sans Light"/>
                <a:cs typeface="Open Sans Light"/>
                <a:sym typeface="Open Sans Light"/>
              </a:defRPr>
            </a:lvl1pPr>
          </a:lstStyle>
          <a:p>
            <a:r>
              <a:t>Connect - Evidence</a:t>
            </a:r>
          </a:p>
        </p:txBody>
      </p:sp>
      <p:graphicFrame>
        <p:nvGraphicFramePr>
          <p:cNvPr id="451" name="Google Shape;215;p56"/>
          <p:cNvGraphicFramePr/>
          <p:nvPr/>
        </p:nvGraphicFramePr>
        <p:xfrm>
          <a:off x="375049" y="1990163"/>
          <a:ext cx="7026625" cy="1141600"/>
        </p:xfrm>
        <a:graphic>
          <a:graphicData uri="http://schemas.openxmlformats.org/drawingml/2006/table">
            <a:tbl>
              <a:tblPr>
                <a:tableStyleId>{4C3C2611-4C71-4FC5-86AE-919BDF0F9419}</a:tableStyleId>
              </a:tblPr>
              <a:tblGrid>
                <a:gridCol w="238025">
                  <a:extLst>
                    <a:ext uri="{9D8B030D-6E8A-4147-A177-3AD203B41FA5}">
                      <a16:colId xmlns:a16="http://schemas.microsoft.com/office/drawing/2014/main" val="20000"/>
                    </a:ext>
                  </a:extLst>
                </a:gridCol>
                <a:gridCol w="3394300">
                  <a:extLst>
                    <a:ext uri="{9D8B030D-6E8A-4147-A177-3AD203B41FA5}">
                      <a16:colId xmlns:a16="http://schemas.microsoft.com/office/drawing/2014/main" val="20001"/>
                    </a:ext>
                  </a:extLst>
                </a:gridCol>
                <a:gridCol w="3394300">
                  <a:extLst>
                    <a:ext uri="{9D8B030D-6E8A-4147-A177-3AD203B41FA5}">
                      <a16:colId xmlns:a16="http://schemas.microsoft.com/office/drawing/2014/main" val="20002"/>
                    </a:ext>
                  </a:extLst>
                </a:gridCol>
              </a:tblGrid>
              <a:tr h="1141600">
                <a:tc gridSpan="3">
                  <a:txBody>
                    <a:bodyPr/>
                    <a:lstStyle/>
                    <a:p>
                      <a:pPr algn="l">
                        <a:lnSpc>
                          <a:spcPct val="115000"/>
                        </a:lnSpc>
                        <a:defRPr sz="1800"/>
                      </a:pPr>
                      <a:r>
                        <a:rPr>
                          <a:latin typeface="Open Sans"/>
                          <a:ea typeface="Open Sans"/>
                          <a:cs typeface="Open Sans"/>
                          <a:sym typeface="Open Sans"/>
                        </a:rPr>
                        <a:t>[Please Provide Screenshots here as evidence that you completed the step listed on the previous slide. You may need to duplicate this slide to include all of your screenshots]</a:t>
                      </a:r>
                    </a:p>
                  </a:txBody>
                  <a:tcPr marL="91425" marR="91425" marT="91425" marB="91425" anchor="ctr" horzOverflow="overflow"/>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pic>
        <p:nvPicPr>
          <p:cNvPr id="3" name="Picture 2">
            <a:extLst>
              <a:ext uri="{FF2B5EF4-FFF2-40B4-BE49-F238E27FC236}">
                <a16:creationId xmlns:a16="http://schemas.microsoft.com/office/drawing/2014/main" id="{D1941EF4-1CF3-F9E6-3612-31AB9CC11D8B}"/>
              </a:ext>
            </a:extLst>
          </p:cNvPr>
          <p:cNvPicPr>
            <a:picLocks noChangeAspect="1"/>
          </p:cNvPicPr>
          <p:nvPr/>
        </p:nvPicPr>
        <p:blipFill>
          <a:blip r:embed="rId2"/>
          <a:stretch>
            <a:fillRect/>
          </a:stretch>
        </p:blipFill>
        <p:spPr>
          <a:xfrm>
            <a:off x="0" y="3696262"/>
            <a:ext cx="7772400" cy="437197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Google Shape;220;p57"/>
          <p:cNvSpPr txBox="1">
            <a:spLocks noGrp="1"/>
          </p:cNvSpPr>
          <p:nvPr>
            <p:ph type="title"/>
          </p:nvPr>
        </p:nvSpPr>
        <p:spPr>
          <a:xfrm>
            <a:off x="372895" y="794395"/>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2. Security Analysis Instructions</a:t>
            </a:r>
          </a:p>
        </p:txBody>
      </p:sp>
      <p:graphicFrame>
        <p:nvGraphicFramePr>
          <p:cNvPr id="454" name="Google Shape;221;p57"/>
          <p:cNvGraphicFramePr/>
          <p:nvPr>
            <p:extLst>
              <p:ext uri="{D42A27DB-BD31-4B8C-83A1-F6EECF244321}">
                <p14:modId xmlns:p14="http://schemas.microsoft.com/office/powerpoint/2010/main" val="820654166"/>
              </p:ext>
            </p:extLst>
          </p:nvPr>
        </p:nvGraphicFramePr>
        <p:xfrm>
          <a:off x="372900" y="1914287"/>
          <a:ext cx="7026600" cy="7430613"/>
        </p:xfrm>
        <a:graphic>
          <a:graphicData uri="http://schemas.openxmlformats.org/drawingml/2006/table">
            <a:tbl>
              <a:tblPr>
                <a:tableStyleId>{4C3C2611-4C71-4FC5-86AE-919BDF0F9419}</a:tableStyleId>
              </a:tblPr>
              <a:tblGrid>
                <a:gridCol w="460450">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4860000">
                <a:tc gridSpan="2">
                  <a:txBody>
                    <a:bodyPr/>
                    <a:lstStyle/>
                    <a:p>
                      <a:pPr algn="l">
                        <a:lnSpc>
                          <a:spcPct val="115000"/>
                        </a:lnSpc>
                        <a:defRPr sz="1800">
                          <a:latin typeface="Open Sans"/>
                          <a:ea typeface="Open Sans"/>
                          <a:cs typeface="Open Sans"/>
                          <a:sym typeface="Open Sans"/>
                        </a:defRPr>
                      </a:pPr>
                      <a:r>
                        <a:rPr dirty="0"/>
                        <a:t>DFI has an excellent </a:t>
                      </a:r>
                      <a:r>
                        <a:rPr dirty="0" err="1"/>
                        <a:t>SysAdmin</a:t>
                      </a:r>
                      <a:r>
                        <a:rPr dirty="0"/>
                        <a:t> team, but they have been focused on system reliability and scaling to meet our growing needs and as a result, security may not be as tight as we'd like. Your first assignment is to familiarize yourself with our file and application servers.  Please perform an analysis of the Windows server and provide a written report detailing any security configuration issues found and a brief explanation and justification  (5 sentences at least) of the changes you recommend. DFI is a PCI compliant organization and will likely be Sarbanes-Oxley in the near future.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Use NIST, Microsoft, Defense-in-Depth, Principle of Least Privilege and other resources to determine the changes that should be made. Note changes can be to </a:t>
                      </a:r>
                      <a:r>
                        <a:rPr b="1" dirty="0"/>
                        <a:t>add</a:t>
                      </a:r>
                      <a:r>
                        <a:rPr dirty="0"/>
                        <a:t>/</a:t>
                      </a:r>
                      <a:r>
                        <a:rPr b="1" dirty="0"/>
                        <a:t>remove/change</a:t>
                      </a:r>
                      <a:r>
                        <a:rPr dirty="0"/>
                        <a:t> services, permissions and other settings. </a:t>
                      </a:r>
                      <a:r>
                        <a:rPr u="sng" dirty="0">
                          <a:solidFill>
                            <a:schemeClr val="accent5"/>
                          </a:solidFill>
                          <a:uFill>
                            <a:solidFill>
                              <a:schemeClr val="accent5"/>
                            </a:solidFill>
                          </a:uFill>
                          <a:hlinkClick r:id="rId2"/>
                        </a:rPr>
                        <a:t>Defense-in-Depth documentation</a:t>
                      </a:r>
                      <a:r>
                        <a:rPr dirty="0"/>
                        <a:t>. </a:t>
                      </a:r>
                      <a:r>
                        <a:rPr u="sng" dirty="0">
                          <a:solidFill>
                            <a:schemeClr val="accent5"/>
                          </a:solidFill>
                          <a:uFill>
                            <a:solidFill>
                              <a:schemeClr val="accent5"/>
                            </a:solidFill>
                          </a:uFill>
                          <a:hlinkClick r:id="rId3"/>
                        </a:rPr>
                        <a:t>NIST 800-123</a:t>
                      </a:r>
                      <a:r>
                        <a:rPr dirty="0"/>
                        <a:t> (other NIST documents could also apply.) </a:t>
                      </a:r>
                      <a:br>
                        <a:rPr dirty="0"/>
                      </a:br>
                      <a:r>
                        <a:rPr dirty="0"/>
                        <a:t>Looking at the following requirements, specifically:</a:t>
                      </a:r>
                    </a:p>
                    <a:p>
                      <a:pPr marL="457200" indent="-317500" algn="l" defTabSz="457200">
                        <a:buSzPct val="100000"/>
                        <a:buFont typeface="Arial"/>
                        <a:buChar char="•"/>
                        <a:defRPr sz="1600" b="1"/>
                      </a:pPr>
                      <a:r>
                        <a:rPr dirty="0"/>
                        <a:t>Folder Permissions (that are incorrectly granted) </a:t>
                      </a:r>
                    </a:p>
                    <a:p>
                      <a:pPr marL="457200" indent="-317500" algn="l" defTabSz="457200">
                        <a:buSzPct val="100000"/>
                        <a:buFont typeface="Arial"/>
                        <a:buChar char="•"/>
                        <a:defRPr sz="1600" b="1"/>
                      </a:pPr>
                      <a:r>
                        <a:rPr dirty="0"/>
                        <a:t>Roles Changes (disabled/enabled)</a:t>
                      </a:r>
                    </a:p>
                    <a:p>
                      <a:pPr marL="457200" indent="-317500" algn="l" defTabSz="457200">
                        <a:buSzPct val="100000"/>
                        <a:buFont typeface="Arial"/>
                        <a:buChar char="•"/>
                        <a:defRPr sz="1600" b="1"/>
                      </a:pPr>
                      <a:r>
                        <a:rPr dirty="0"/>
                        <a:t>Services changes (disabled/enabled)</a:t>
                      </a:r>
                    </a:p>
                    <a:p>
                      <a:pPr algn="l" defTabSz="457200">
                        <a:defRPr sz="1600" b="1"/>
                      </a:pPr>
                      <a:endParaRPr dirty="0"/>
                    </a:p>
                    <a:p>
                      <a:pPr algn="l" defTabSz="457200">
                        <a:lnSpc>
                          <a:spcPct val="115000"/>
                        </a:lnSpc>
                        <a:spcBef>
                          <a:spcPts val="900"/>
                        </a:spcBef>
                        <a:defRPr sz="1100">
                          <a:uFill>
                            <a:solidFill>
                              <a:srgbClr val="000000"/>
                            </a:solidFill>
                          </a:uFill>
                        </a:defRPr>
                      </a:pPr>
                      <a:r>
                        <a:rPr sz="1050" dirty="0">
                          <a:solidFill>
                            <a:srgbClr val="FF00FF"/>
                          </a:solidFill>
                          <a:uFill>
                            <a:solidFill>
                              <a:srgbClr val="FF00FF"/>
                            </a:solidFill>
                          </a:uFill>
                          <a:latin typeface="Calibri"/>
                          <a:ea typeface="Calibri"/>
                          <a:cs typeface="Calibri"/>
                          <a:sym typeface="Calibri"/>
                        </a:rPr>
                        <a:t>Tip: Do not miss the security permissions on the HR Directory.</a:t>
                      </a:r>
                    </a:p>
                    <a:p>
                      <a:pPr algn="l">
                        <a:lnSpc>
                          <a:spcPct val="115000"/>
                        </a:lnSpc>
                        <a:defRPr sz="1800">
                          <a:latin typeface="Open Sans"/>
                          <a:ea typeface="Open Sans"/>
                          <a:cs typeface="Open Sans"/>
                          <a:sym typeface="Open Sans"/>
                        </a:defRPr>
                      </a:pPr>
                      <a:r>
                        <a:rPr dirty="0"/>
                        <a:t> Write your analysis on the next slide.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Google Shape;226;p58"/>
          <p:cNvSpPr txBox="1">
            <a:spLocks noGrp="1"/>
          </p:cNvSpPr>
          <p:nvPr>
            <p:ph type="title"/>
          </p:nvPr>
        </p:nvSpPr>
        <p:spPr>
          <a:xfrm>
            <a:off x="369970" y="856870"/>
            <a:ext cx="7242600" cy="1119901"/>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2. Security Analysis Evidence</a:t>
            </a:r>
          </a:p>
        </p:txBody>
      </p:sp>
      <p:graphicFrame>
        <p:nvGraphicFramePr>
          <p:cNvPr id="457" name="Google Shape;227;p58"/>
          <p:cNvGraphicFramePr/>
          <p:nvPr/>
        </p:nvGraphicFramePr>
        <p:xfrm>
          <a:off x="369963" y="1867712"/>
          <a:ext cx="7032474" cy="844400"/>
        </p:xfrm>
        <a:graphic>
          <a:graphicData uri="http://schemas.openxmlformats.org/drawingml/2006/table">
            <a:tbl>
              <a:tblPr>
                <a:tableStyleId>{4C3C2611-4C71-4FC5-86AE-919BDF0F9419}</a:tableStyleId>
              </a:tblPr>
              <a:tblGrid>
                <a:gridCol w="466324">
                  <a:extLst>
                    <a:ext uri="{9D8B030D-6E8A-4147-A177-3AD203B41FA5}">
                      <a16:colId xmlns:a16="http://schemas.microsoft.com/office/drawing/2014/main" val="20000"/>
                    </a:ext>
                  </a:extLst>
                </a:gridCol>
                <a:gridCol w="6566150">
                  <a:extLst>
                    <a:ext uri="{9D8B030D-6E8A-4147-A177-3AD203B41FA5}">
                      <a16:colId xmlns:a16="http://schemas.microsoft.com/office/drawing/2014/main" val="20001"/>
                    </a:ext>
                  </a:extLst>
                </a:gridCol>
              </a:tblGrid>
              <a:tr h="844400">
                <a:tc gridSpan="2">
                  <a:txBody>
                    <a:bodyPr/>
                    <a:lstStyle/>
                    <a:p>
                      <a:pPr algn="l">
                        <a:lnSpc>
                          <a:spcPct val="115000"/>
                        </a:lnSpc>
                        <a:defRPr sz="1800"/>
                      </a:pPr>
                      <a:r>
                        <a:rPr>
                          <a:latin typeface="Open Sans"/>
                          <a:ea typeface="Open Sans"/>
                          <a:cs typeface="Open Sans"/>
                          <a:sym typeface="Open Sans"/>
                        </a:rPr>
                        <a:t> Write your analysis below. </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bl>
          </a:graphicData>
        </a:graphic>
      </p:graphicFrame>
      <p:graphicFrame>
        <p:nvGraphicFramePr>
          <p:cNvPr id="458" name="Google Shape;228;p58"/>
          <p:cNvGraphicFramePr/>
          <p:nvPr>
            <p:extLst>
              <p:ext uri="{D42A27DB-BD31-4B8C-83A1-F6EECF244321}">
                <p14:modId xmlns:p14="http://schemas.microsoft.com/office/powerpoint/2010/main" val="339945502"/>
              </p:ext>
            </p:extLst>
          </p:nvPr>
        </p:nvGraphicFramePr>
        <p:xfrm>
          <a:off x="367025" y="2712112"/>
          <a:ext cx="7038349" cy="6781475"/>
        </p:xfrm>
        <a:graphic>
          <a:graphicData uri="http://schemas.openxmlformats.org/drawingml/2006/table">
            <a:tbl>
              <a:tblPr>
                <a:tableStyleId>{4C3C2611-4C71-4FC5-86AE-919BDF0F9419}</a:tableStyleId>
              </a:tblPr>
              <a:tblGrid>
                <a:gridCol w="382850">
                  <a:extLst>
                    <a:ext uri="{9D8B030D-6E8A-4147-A177-3AD203B41FA5}">
                      <a16:colId xmlns:a16="http://schemas.microsoft.com/office/drawing/2014/main" val="20000"/>
                    </a:ext>
                  </a:extLst>
                </a:gridCol>
                <a:gridCol w="6655499">
                  <a:extLst>
                    <a:ext uri="{9D8B030D-6E8A-4147-A177-3AD203B41FA5}">
                      <a16:colId xmlns:a16="http://schemas.microsoft.com/office/drawing/2014/main" val="20001"/>
                    </a:ext>
                  </a:extLst>
                </a:gridCol>
              </a:tblGrid>
              <a:tr h="6781475">
                <a:tc>
                  <a:txBody>
                    <a:bodyPr/>
                    <a:lstStyle/>
                    <a:p>
                      <a:pPr algn="l">
                        <a:lnSpc>
                          <a:spcPct val="115000"/>
                        </a:lnSpc>
                        <a:spcBef>
                          <a:spcPts val="1600"/>
                        </a:spcBef>
                        <a:defRPr sz="1800"/>
                      </a:pPr>
                      <a:r>
                        <a:rPr>
                          <a:solidFill>
                            <a:srgbClr val="525C65"/>
                          </a:solidFill>
                          <a:latin typeface="Open Sans Light"/>
                          <a:ea typeface="Open Sans Light"/>
                          <a:cs typeface="Open Sans Light"/>
                          <a:sym typeface="Open Sans Light"/>
                        </a:rPr>
                        <a:t>1</a:t>
                      </a:r>
                    </a:p>
                  </a:txBody>
                  <a:tcPr marL="91425" marR="91425" marT="91425" marB="91425" horzOverflow="overflow">
                    <a:solidFill>
                      <a:srgbClr val="BECBD6"/>
                    </a:solidFill>
                  </a:tcPr>
                </a:tc>
                <a:tc>
                  <a:txBody>
                    <a:bodyPr/>
                    <a:lstStyle/>
                    <a:p>
                      <a:pPr algn="l">
                        <a:lnSpc>
                          <a:spcPct val="150000"/>
                        </a:lnSpc>
                        <a:defRPr sz="1400"/>
                      </a:pPr>
                      <a:r>
                        <a:rPr lang="en-US" sz="3200" i="1" dirty="0">
                          <a:solidFill>
                            <a:schemeClr val="accent2">
                              <a:lumOff val="21764"/>
                            </a:schemeClr>
                          </a:solidFill>
                          <a:latin typeface="Open Sans"/>
                          <a:ea typeface="Open Sans"/>
                          <a:cs typeface="Open Sans"/>
                          <a:sym typeface="Open Sans"/>
                        </a:rPr>
                        <a:t>*</a:t>
                      </a:r>
                      <a:r>
                        <a:rPr lang="en-US" sz="1800" i="1" dirty="0">
                          <a:solidFill>
                            <a:schemeClr val="accent2">
                              <a:lumOff val="21764"/>
                            </a:schemeClr>
                          </a:solidFill>
                          <a:latin typeface="Open Sans"/>
                          <a:ea typeface="Open Sans"/>
                          <a:cs typeface="Open Sans"/>
                          <a:sym typeface="Open Sans"/>
                        </a:rPr>
                        <a:t>The server did not get the latest patch updates</a:t>
                      </a:r>
                    </a:p>
                    <a:p>
                      <a:pPr algn="l">
                        <a:lnSpc>
                          <a:spcPct val="150000"/>
                        </a:lnSpc>
                        <a:defRPr sz="1400"/>
                      </a:pPr>
                      <a:r>
                        <a:rPr lang="en-US" sz="3200" i="1" dirty="0">
                          <a:solidFill>
                            <a:schemeClr val="accent2">
                              <a:lumOff val="21764"/>
                            </a:schemeClr>
                          </a:solidFill>
                          <a:latin typeface="Open Sans"/>
                          <a:ea typeface="Open Sans"/>
                          <a:cs typeface="Open Sans"/>
                          <a:sym typeface="Open Sans"/>
                        </a:rPr>
                        <a:t>*</a:t>
                      </a:r>
                      <a:r>
                        <a:rPr lang="en-US" sz="1800" i="1" dirty="0">
                          <a:solidFill>
                            <a:schemeClr val="accent2">
                              <a:lumOff val="21764"/>
                            </a:schemeClr>
                          </a:solidFill>
                          <a:latin typeface="Open Sans"/>
                          <a:ea typeface="Open Sans"/>
                          <a:cs typeface="Open Sans"/>
                          <a:sym typeface="Open Sans"/>
                        </a:rPr>
                        <a:t>The server didn’t get the latest system update (may be vulnerable)</a:t>
                      </a:r>
                    </a:p>
                    <a:p>
                      <a:pPr algn="l">
                        <a:lnSpc>
                          <a:spcPct val="150000"/>
                        </a:lnSpc>
                        <a:defRPr sz="1400"/>
                      </a:pPr>
                      <a:r>
                        <a:rPr lang="en-US" sz="3200" i="1" dirty="0">
                          <a:solidFill>
                            <a:schemeClr val="accent2">
                              <a:lumOff val="21764"/>
                            </a:schemeClr>
                          </a:solidFill>
                          <a:latin typeface="Open Sans"/>
                          <a:ea typeface="Open Sans"/>
                          <a:cs typeface="Open Sans"/>
                          <a:sym typeface="Open Sans"/>
                        </a:rPr>
                        <a:t>*</a:t>
                      </a:r>
                      <a:r>
                        <a:rPr lang="en-US" sz="1800" i="1" dirty="0">
                          <a:solidFill>
                            <a:schemeClr val="accent2">
                              <a:lumOff val="21764"/>
                            </a:schemeClr>
                          </a:solidFill>
                          <a:latin typeface="Open Sans"/>
                          <a:ea typeface="Open Sans"/>
                          <a:cs typeface="Open Sans"/>
                          <a:sym typeface="Open Sans"/>
                        </a:rPr>
                        <a:t>The server doesn’t have a secondary layer of an antivirus software</a:t>
                      </a:r>
                    </a:p>
                    <a:p>
                      <a:pPr algn="l">
                        <a:lnSpc>
                          <a:spcPct val="150000"/>
                        </a:lnSpc>
                        <a:defRPr sz="1400"/>
                      </a:pPr>
                      <a:r>
                        <a:rPr lang="en-US" sz="2800" i="1" dirty="0">
                          <a:solidFill>
                            <a:schemeClr val="accent2">
                              <a:lumOff val="21764"/>
                            </a:schemeClr>
                          </a:solidFill>
                          <a:latin typeface="Open Sans"/>
                          <a:ea typeface="Open Sans"/>
                          <a:cs typeface="Open Sans"/>
                          <a:sym typeface="Open Sans"/>
                        </a:rPr>
                        <a:t>* </a:t>
                      </a:r>
                      <a:r>
                        <a:rPr lang="en-US" sz="1800" i="1" dirty="0">
                          <a:solidFill>
                            <a:schemeClr val="accent2">
                              <a:lumOff val="21764"/>
                            </a:schemeClr>
                          </a:solidFill>
                          <a:latin typeface="Open Sans"/>
                          <a:ea typeface="Open Sans"/>
                          <a:cs typeface="Open Sans"/>
                          <a:sym typeface="Open Sans"/>
                        </a:rPr>
                        <a:t>The service called “server” is enabled which is unused on  the server disabling it will give the server a great impact</a:t>
                      </a:r>
                    </a:p>
                    <a:p>
                      <a:pPr marL="285750" indent="-285750" algn="l">
                        <a:lnSpc>
                          <a:spcPct val="150000"/>
                        </a:lnSpc>
                        <a:buFont typeface="Arial" panose="020B0604020202020204" pitchFamily="34" charset="0"/>
                        <a:buChar char="•"/>
                        <a:defRPr sz="1400"/>
                      </a:pPr>
                      <a:r>
                        <a:rPr lang="en-US" sz="1800" i="1" dirty="0">
                          <a:solidFill>
                            <a:schemeClr val="accent2">
                              <a:lumOff val="21764"/>
                            </a:schemeClr>
                          </a:solidFill>
                          <a:latin typeface="Open Sans"/>
                          <a:ea typeface="Open Sans"/>
                          <a:cs typeface="Open Sans"/>
                          <a:sym typeface="Open Sans"/>
                        </a:rPr>
                        <a:t>Turing off  the service “</a:t>
                      </a:r>
                      <a:r>
                        <a:rPr lang="en-US" sz="1400" b="0" i="1" u="none" strike="noStrike" cap="none" spc="0" baseline="0" dirty="0" err="1">
                          <a:solidFill>
                            <a:schemeClr val="bg2"/>
                          </a:solidFill>
                          <a:effectLst/>
                          <a:uFillTx/>
                          <a:latin typeface="+mj-lt"/>
                          <a:ea typeface="+mj-ea"/>
                          <a:cs typeface="+mj-cs"/>
                          <a:sym typeface="Arial"/>
                        </a:rPr>
                        <a:t>DeviceAssociationService</a:t>
                      </a:r>
                      <a:r>
                        <a:rPr lang="en-US" sz="1800" i="1" dirty="0">
                          <a:solidFill>
                            <a:schemeClr val="accent2">
                              <a:lumOff val="21764"/>
                            </a:schemeClr>
                          </a:solidFill>
                          <a:latin typeface="Open Sans"/>
                          <a:ea typeface="Open Sans"/>
                          <a:cs typeface="Open Sans"/>
                          <a:sym typeface="Open Sans"/>
                        </a:rPr>
                        <a:t>”  will give an impact for the server performance</a:t>
                      </a:r>
                    </a:p>
                    <a:p>
                      <a:pPr marL="285750" indent="-285750" algn="l">
                        <a:lnSpc>
                          <a:spcPct val="150000"/>
                        </a:lnSpc>
                        <a:buFont typeface="Arial" panose="020B0604020202020204" pitchFamily="34" charset="0"/>
                        <a:buChar char="•"/>
                        <a:defRPr sz="1400"/>
                      </a:pPr>
                      <a:r>
                        <a:rPr lang="en-US" sz="1800" i="1" dirty="0">
                          <a:solidFill>
                            <a:schemeClr val="accent2">
                              <a:lumOff val="21764"/>
                            </a:schemeClr>
                          </a:solidFill>
                          <a:latin typeface="Open Sans"/>
                          <a:ea typeface="Open Sans"/>
                          <a:cs typeface="Open Sans"/>
                          <a:sym typeface="Open Sans"/>
                        </a:rPr>
                        <a:t>There was nothing malicious  found in the users permissions</a:t>
                      </a:r>
                    </a:p>
                    <a:p>
                      <a:pPr marL="285750" indent="-285750" algn="l">
                        <a:lnSpc>
                          <a:spcPct val="150000"/>
                        </a:lnSpc>
                        <a:buFont typeface="Arial" panose="020B0604020202020204" pitchFamily="34" charset="0"/>
                        <a:buChar char="•"/>
                        <a:defRPr sz="1400"/>
                      </a:pPr>
                      <a:r>
                        <a:rPr lang="en-US" sz="1800" i="1" dirty="0">
                          <a:solidFill>
                            <a:schemeClr val="accent2">
                              <a:lumOff val="21764"/>
                            </a:schemeClr>
                          </a:solidFill>
                          <a:latin typeface="Open Sans"/>
                          <a:ea typeface="Open Sans"/>
                          <a:cs typeface="Open Sans"/>
                          <a:sym typeface="Open Sans"/>
                        </a:rPr>
                        <a:t>IT and HR folders are set to be read and </a:t>
                      </a:r>
                      <a:r>
                        <a:rPr lang="en-US" sz="1800" i="1" dirty="0" err="1">
                          <a:solidFill>
                            <a:schemeClr val="accent2">
                              <a:lumOff val="21764"/>
                            </a:schemeClr>
                          </a:solidFill>
                          <a:latin typeface="Open Sans"/>
                          <a:ea typeface="Open Sans"/>
                          <a:cs typeface="Open Sans"/>
                          <a:sym typeface="Open Sans"/>
                        </a:rPr>
                        <a:t>chanfe</a:t>
                      </a:r>
                      <a:r>
                        <a:rPr lang="en-US" sz="1800" i="1" dirty="0">
                          <a:solidFill>
                            <a:schemeClr val="accent2">
                              <a:lumOff val="21764"/>
                            </a:schemeClr>
                          </a:solidFill>
                          <a:latin typeface="Open Sans"/>
                          <a:ea typeface="Open Sans"/>
                          <a:cs typeface="Open Sans"/>
                          <a:sym typeface="Open Sans"/>
                        </a:rPr>
                        <a:t> by every one which makes a problem in the integrity of the data.</a:t>
                      </a:r>
                      <a:endParaRPr sz="1800" i="1" dirty="0">
                        <a:solidFill>
                          <a:schemeClr val="accent2">
                            <a:lumOff val="21764"/>
                          </a:schemeClr>
                        </a:solidFill>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Google Shape;233;p59"/>
          <p:cNvSpPr txBox="1">
            <a:spLocks noGrp="1"/>
          </p:cNvSpPr>
          <p:nvPr>
            <p:ph type="title"/>
          </p:nvPr>
        </p:nvSpPr>
        <p:spPr>
          <a:xfrm>
            <a:off x="372895" y="877696"/>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rPr dirty="0"/>
              <a:t>3. Firewall Rules - Instructions </a:t>
            </a:r>
          </a:p>
        </p:txBody>
      </p:sp>
      <p:graphicFrame>
        <p:nvGraphicFramePr>
          <p:cNvPr id="461" name="Google Shape;234;p59"/>
          <p:cNvGraphicFramePr/>
          <p:nvPr/>
        </p:nvGraphicFramePr>
        <p:xfrm>
          <a:off x="372900" y="1997587"/>
          <a:ext cx="7026600" cy="6472398"/>
        </p:xfrm>
        <a:graphic>
          <a:graphicData uri="http://schemas.openxmlformats.org/drawingml/2006/table">
            <a:tbl>
              <a:tblPr>
                <a:tableStyleId>{4C3C2611-4C71-4FC5-86AE-919BDF0F9419}</a:tableStyleId>
              </a:tblPr>
              <a:tblGrid>
                <a:gridCol w="160500">
                  <a:extLst>
                    <a:ext uri="{9D8B030D-6E8A-4147-A177-3AD203B41FA5}">
                      <a16:colId xmlns:a16="http://schemas.microsoft.com/office/drawing/2014/main" val="20000"/>
                    </a:ext>
                  </a:extLst>
                </a:gridCol>
                <a:gridCol w="2288700">
                  <a:extLst>
                    <a:ext uri="{9D8B030D-6E8A-4147-A177-3AD203B41FA5}">
                      <a16:colId xmlns:a16="http://schemas.microsoft.com/office/drawing/2014/main" val="20001"/>
                    </a:ext>
                  </a:extLst>
                </a:gridCol>
                <a:gridCol w="2288700">
                  <a:extLst>
                    <a:ext uri="{9D8B030D-6E8A-4147-A177-3AD203B41FA5}">
                      <a16:colId xmlns:a16="http://schemas.microsoft.com/office/drawing/2014/main" val="20002"/>
                    </a:ext>
                  </a:extLst>
                </a:gridCol>
                <a:gridCol w="2288700">
                  <a:extLst>
                    <a:ext uri="{9D8B030D-6E8A-4147-A177-3AD203B41FA5}">
                      <a16:colId xmlns:a16="http://schemas.microsoft.com/office/drawing/2014/main" val="20003"/>
                    </a:ext>
                  </a:extLst>
                </a:gridCol>
              </a:tblGrid>
              <a:tr h="844400">
                <a:tc gridSpan="4">
                  <a:txBody>
                    <a:bodyPr/>
                    <a:lstStyle/>
                    <a:p>
                      <a:pPr algn="l">
                        <a:lnSpc>
                          <a:spcPct val="115000"/>
                        </a:lnSpc>
                        <a:defRPr sz="1800">
                          <a:latin typeface="Open Sans"/>
                          <a:ea typeface="Open Sans"/>
                          <a:cs typeface="Open Sans"/>
                          <a:sym typeface="Open Sans"/>
                        </a:defRPr>
                      </a:pPr>
                      <a:r>
                        <a:rPr dirty="0"/>
                        <a:t>DFI does not have a dedicated networking department just yet, once again these tasks normally fall under the </a:t>
                      </a:r>
                      <a:r>
                        <a:rPr dirty="0" err="1"/>
                        <a:t>SysAdmin</a:t>
                      </a:r>
                      <a:r>
                        <a:rPr dirty="0"/>
                        <a:t> group. Now that we have you as a security professional, you'll take over the creation of our firewall rules. We recently entered into a new partnership and require new IP connections. </a:t>
                      </a:r>
                    </a:p>
                    <a:p>
                      <a:pPr algn="l">
                        <a:lnSpc>
                          <a:spcPct val="115000"/>
                        </a:lnSpc>
                        <a:defRPr sz="1800">
                          <a:latin typeface="Open Sans"/>
                          <a:ea typeface="Open Sans"/>
                          <a:cs typeface="Open Sans"/>
                          <a:sym typeface="Open Sans"/>
                        </a:defRPr>
                      </a:pPr>
                      <a:r>
                        <a:rPr dirty="0"/>
                        <a:t>Using Cisco syntax, create the text of a firewall rule allowing a new DFI partner WBC International, access to DFI-File-001 &amp; DFI-File-002  access via port tcp-9082.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The first partner's IP is 21.19.241.63 and DFI-File-001's IP is 172.21.30.44. </a:t>
                      </a:r>
                    </a:p>
                    <a:p>
                      <a:pPr algn="l">
                        <a:lnSpc>
                          <a:spcPct val="115000"/>
                        </a:lnSpc>
                        <a:defRPr sz="1800">
                          <a:latin typeface="Open Sans"/>
                          <a:ea typeface="Open Sans"/>
                          <a:cs typeface="Open Sans"/>
                          <a:sym typeface="Open Sans"/>
                        </a:defRPr>
                      </a:pPr>
                      <a:r>
                        <a:rPr dirty="0"/>
                        <a:t>The second partner's IP is 21.19.241.64 and DFI-File-002's IP is 172.21.30.45. </a:t>
                      </a:r>
                    </a:p>
                    <a:p>
                      <a:pPr algn="l">
                        <a:lnSpc>
                          <a:spcPct val="115000"/>
                        </a:lnSpc>
                        <a:defRPr sz="1400"/>
                      </a:pPr>
                      <a:endParaRPr sz="1800" dirty="0">
                        <a:latin typeface="Open Sans"/>
                        <a:ea typeface="Open Sans"/>
                        <a:cs typeface="Open Sans"/>
                        <a:sym typeface="Open Sans"/>
                      </a:endParaRPr>
                    </a:p>
                    <a:p>
                      <a:pPr algn="l">
                        <a:lnSpc>
                          <a:spcPct val="115000"/>
                        </a:lnSpc>
                        <a:defRPr sz="1800">
                          <a:latin typeface="Open Sans"/>
                          <a:ea typeface="Open Sans"/>
                          <a:cs typeface="Open Sans"/>
                          <a:sym typeface="Open Sans"/>
                        </a:defRPr>
                      </a:pPr>
                      <a:r>
                        <a:rPr dirty="0"/>
                        <a:t>For this exercise assume the two IP objects </a:t>
                      </a:r>
                      <a:r>
                        <a:rPr b="1" dirty="0"/>
                        <a:t>have not</a:t>
                      </a:r>
                      <a:r>
                        <a:rPr dirty="0"/>
                        <a:t> been created in the firewall. </a:t>
                      </a:r>
                      <a:r>
                        <a:rPr b="1" dirty="0"/>
                        <a:t>Note</a:t>
                      </a:r>
                      <a:r>
                        <a:rPr dirty="0"/>
                        <a:t>* Use </a:t>
                      </a:r>
                      <a:r>
                        <a:rPr i="1" dirty="0"/>
                        <a:t>DFI-Ingress</a:t>
                      </a:r>
                      <a:r>
                        <a:rPr dirty="0"/>
                        <a:t> as the interface for the rule. For documentation purposes, please explain in 2-3 sentences the syntax for non-technical management on the change control board that meets weekly. Write the text of your firewall rule and explanation on the next slide. </a:t>
                      </a:r>
                    </a:p>
                  </a:txBody>
                  <a:tcPr marL="91425" marR="91425" marT="91425" marB="91425" anchor="ctr" horzOverflow="overflow"/>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Google Shape;239;p60"/>
          <p:cNvSpPr txBox="1">
            <a:spLocks noGrp="1"/>
          </p:cNvSpPr>
          <p:nvPr>
            <p:ph type="title"/>
          </p:nvPr>
        </p:nvSpPr>
        <p:spPr>
          <a:xfrm>
            <a:off x="372895" y="877696"/>
            <a:ext cx="7242600" cy="1119900"/>
          </a:xfrm>
          <a:prstGeom prst="rect">
            <a:avLst/>
          </a:prstGeom>
        </p:spPr>
        <p:txBody>
          <a:bodyPr anchor="ctr"/>
          <a:lstStyle>
            <a:lvl1pPr>
              <a:lnSpc>
                <a:spcPct val="115000"/>
              </a:lnSpc>
              <a:defRPr sz="3200">
                <a:solidFill>
                  <a:srgbClr val="02B3E4"/>
                </a:solidFill>
                <a:latin typeface="Open Sans Light"/>
                <a:ea typeface="Open Sans Light"/>
                <a:cs typeface="Open Sans Light"/>
                <a:sym typeface="Open Sans Light"/>
              </a:defRPr>
            </a:lvl1pPr>
          </a:lstStyle>
          <a:p>
            <a:r>
              <a:t>3. Firewall Rules - Evidence </a:t>
            </a:r>
          </a:p>
        </p:txBody>
      </p:sp>
      <p:graphicFrame>
        <p:nvGraphicFramePr>
          <p:cNvPr id="464" name="Google Shape;240;p60"/>
          <p:cNvGraphicFramePr/>
          <p:nvPr>
            <p:extLst>
              <p:ext uri="{D42A27DB-BD31-4B8C-83A1-F6EECF244321}">
                <p14:modId xmlns:p14="http://schemas.microsoft.com/office/powerpoint/2010/main" val="233693145"/>
              </p:ext>
            </p:extLst>
          </p:nvPr>
        </p:nvGraphicFramePr>
        <p:xfrm>
          <a:off x="372900" y="2178112"/>
          <a:ext cx="7074350" cy="5690690"/>
        </p:xfrm>
        <a:graphic>
          <a:graphicData uri="http://schemas.openxmlformats.org/drawingml/2006/table">
            <a:tbl>
              <a:tblPr>
                <a:tableStyleId>{4C3C2611-4C71-4FC5-86AE-919BDF0F9419}</a:tableStyleId>
              </a:tblPr>
              <a:tblGrid>
                <a:gridCol w="208250">
                  <a:extLst>
                    <a:ext uri="{9D8B030D-6E8A-4147-A177-3AD203B41FA5}">
                      <a16:colId xmlns:a16="http://schemas.microsoft.com/office/drawing/2014/main" val="20000"/>
                    </a:ext>
                  </a:extLst>
                </a:gridCol>
                <a:gridCol w="6866100">
                  <a:extLst>
                    <a:ext uri="{9D8B030D-6E8A-4147-A177-3AD203B41FA5}">
                      <a16:colId xmlns:a16="http://schemas.microsoft.com/office/drawing/2014/main" val="20001"/>
                    </a:ext>
                  </a:extLst>
                </a:gridCol>
              </a:tblGrid>
              <a:tr h="844400">
                <a:tc gridSpan="2">
                  <a:txBody>
                    <a:bodyPr/>
                    <a:lstStyle/>
                    <a:p>
                      <a:pPr algn="l">
                        <a:defRPr sz="1800">
                          <a:latin typeface="Open Sans"/>
                          <a:ea typeface="Open Sans"/>
                          <a:cs typeface="Open Sans"/>
                          <a:sym typeface="Open Sans"/>
                        </a:defRPr>
                      </a:pPr>
                      <a:r>
                        <a:rPr i="0"/>
                        <a:t>Write the text of your firewall rules and explanation below.</a:t>
                      </a:r>
                    </a:p>
                  </a:txBody>
                  <a:tcPr marL="91425" marR="91425" marT="91425" marB="91425" anchor="ctr" horzOverflow="overflow"/>
                </a:tc>
                <a:tc hMerge="1">
                  <a:txBody>
                    <a:bodyPr/>
                    <a:lstStyle/>
                    <a:p>
                      <a:endParaRPr lang="en-US"/>
                    </a:p>
                  </a:txBody>
                  <a:tcPr/>
                </a:tc>
                <a:extLst>
                  <a:ext uri="{0D108BD9-81ED-4DB2-BD59-A6C34878D82A}">
                    <a16:rowId xmlns:a16="http://schemas.microsoft.com/office/drawing/2014/main" val="10000"/>
                  </a:ext>
                </a:extLst>
              </a:tr>
              <a:tr h="933750">
                <a:tc>
                  <a:txBody>
                    <a:bodyPr/>
                    <a:lstStyle/>
                    <a:p>
                      <a:pPr algn="l">
                        <a:lnSpc>
                          <a:spcPct val="115000"/>
                        </a:lnSpc>
                        <a:spcBef>
                          <a:spcPts val="1600"/>
                        </a:spcBef>
                        <a:defRPr sz="1400"/>
                      </a:pPr>
                      <a:endParaRPr i="0"/>
                    </a:p>
                  </a:txBody>
                  <a:tcPr marL="91425" marR="91425" marT="91425" marB="91425" horzOverflow="overflow">
                    <a:solidFill>
                      <a:srgbClr val="BECBD6"/>
                    </a:solidFill>
                  </a:tcPr>
                </a:tc>
                <a:tc>
                  <a:txBody>
                    <a:bodyPr/>
                    <a:lstStyle/>
                    <a:p>
                      <a:pPr algn="l">
                        <a:defRPr sz="1400"/>
                      </a:pPr>
                      <a:r>
                        <a:rPr lang="en-US" sz="1800" i="0" dirty="0">
                          <a:latin typeface="Open Sans"/>
                          <a:ea typeface="Open Sans"/>
                          <a:cs typeface="Open Sans"/>
                          <a:sym typeface="Open Sans"/>
                        </a:rPr>
                        <a:t>name </a:t>
                      </a:r>
                      <a:r>
                        <a:rPr lang="en-US" sz="1800" i="0" dirty="0"/>
                        <a:t>21.19.241.63 Part1</a:t>
                      </a:r>
                    </a:p>
                    <a:p>
                      <a:pPr algn="l">
                        <a:defRPr sz="1400"/>
                      </a:pPr>
                      <a:r>
                        <a:rPr lang="en-US" sz="1800" i="0" dirty="0">
                          <a:latin typeface="Open Sans"/>
                          <a:ea typeface="Open Sans"/>
                          <a:cs typeface="Open Sans"/>
                          <a:sym typeface="Open Sans"/>
                        </a:rPr>
                        <a:t>name </a:t>
                      </a:r>
                      <a:r>
                        <a:rPr lang="en-US" sz="1800" i="0" dirty="0"/>
                        <a:t>172.21.30.44 File1</a:t>
                      </a:r>
                      <a:endParaRPr sz="1800" i="0" dirty="0">
                        <a:latin typeface="Open Sans"/>
                        <a:ea typeface="Open Sans"/>
                        <a:cs typeface="Open Sans"/>
                        <a:sym typeface="Open Sans"/>
                      </a:endParaRPr>
                    </a:p>
                    <a:p>
                      <a:pPr algn="l">
                        <a:defRPr sz="1400"/>
                      </a:pPr>
                      <a:r>
                        <a:rPr lang="en-US" sz="1800" i="0" dirty="0">
                          <a:latin typeface="Open Sans"/>
                          <a:ea typeface="Open Sans"/>
                          <a:cs typeface="Open Sans"/>
                          <a:sym typeface="Open Sans"/>
                        </a:rPr>
                        <a:t>access </a:t>
                      </a:r>
                      <a:r>
                        <a:rPr lang="en-US" sz="1800" i="0" dirty="0"/>
                        <a:t>DFI-Ingress extended permit </a:t>
                      </a:r>
                      <a:r>
                        <a:rPr lang="en-US" sz="1800" i="0" dirty="0" err="1"/>
                        <a:t>tcp</a:t>
                      </a:r>
                      <a:r>
                        <a:rPr lang="en-US" sz="1800" i="0" dirty="0"/>
                        <a:t> host Part1 host File1 eq </a:t>
                      </a:r>
                      <a:r>
                        <a:rPr lang="en-US" sz="1800" dirty="0"/>
                        <a:t>9082</a:t>
                      </a:r>
                    </a:p>
                    <a:p>
                      <a:pPr algn="l">
                        <a:defRPr sz="1400"/>
                      </a:pPr>
                      <a:endParaRPr lang="en-US" sz="1800" i="0" dirty="0">
                        <a:latin typeface="Open Sans"/>
                        <a:ea typeface="Open Sans"/>
                        <a:cs typeface="Open Sans"/>
                        <a:sym typeface="Open Sans"/>
                      </a:endParaRPr>
                    </a:p>
                    <a:p>
                      <a:pPr algn="l">
                        <a:defRPr sz="1400"/>
                      </a:pPr>
                      <a:r>
                        <a:rPr lang="en-US" sz="1800" i="0" dirty="0">
                          <a:latin typeface="Open Sans"/>
                          <a:ea typeface="Open Sans"/>
                          <a:cs typeface="Open Sans"/>
                          <a:sym typeface="Open Sans"/>
                        </a:rPr>
                        <a:t>// this rule is used allow </a:t>
                      </a:r>
                      <a:r>
                        <a:rPr lang="en-US" sz="1800" dirty="0"/>
                        <a:t>partner WBC International to connect to DFI-File-001</a:t>
                      </a:r>
                    </a:p>
                    <a:p>
                      <a:pPr algn="l">
                        <a:defRPr sz="1400"/>
                      </a:pPr>
                      <a:endParaRPr lang="en-US" sz="1800" dirty="0"/>
                    </a:p>
                    <a:p>
                      <a:pPr algn="l">
                        <a:defRPr sz="1400"/>
                      </a:pPr>
                      <a:r>
                        <a:rPr lang="en-US" sz="1800" i="0" dirty="0">
                          <a:latin typeface="Open Sans"/>
                          <a:ea typeface="Open Sans"/>
                          <a:cs typeface="Open Sans"/>
                          <a:sym typeface="Open Sans"/>
                        </a:rPr>
                        <a:t>name </a:t>
                      </a:r>
                      <a:r>
                        <a:rPr lang="en-US" sz="1800" dirty="0"/>
                        <a:t>21.19.241.64</a:t>
                      </a:r>
                      <a:r>
                        <a:rPr lang="en-US" sz="1800" i="0" dirty="0"/>
                        <a:t> Part2</a:t>
                      </a:r>
                    </a:p>
                    <a:p>
                      <a:pPr algn="l">
                        <a:defRPr sz="1400"/>
                      </a:pPr>
                      <a:r>
                        <a:rPr lang="en-US" sz="1800" i="0" dirty="0">
                          <a:latin typeface="Open Sans"/>
                          <a:ea typeface="Open Sans"/>
                          <a:cs typeface="Open Sans"/>
                          <a:sym typeface="Open Sans"/>
                        </a:rPr>
                        <a:t>name </a:t>
                      </a:r>
                      <a:r>
                        <a:rPr lang="en-US" sz="1800" i="0" dirty="0"/>
                        <a:t>172.21.30.45 File2</a:t>
                      </a:r>
                      <a:endParaRPr lang="en-US" sz="1800" i="0" dirty="0">
                        <a:latin typeface="Open Sans"/>
                        <a:ea typeface="Open Sans"/>
                        <a:cs typeface="Open Sans"/>
                        <a:sym typeface="Open Sans"/>
                      </a:endParaRPr>
                    </a:p>
                    <a:p>
                      <a:pPr algn="l">
                        <a:defRPr sz="1400"/>
                      </a:pPr>
                      <a:r>
                        <a:rPr lang="en-US" sz="1800" i="0" dirty="0">
                          <a:latin typeface="Open Sans"/>
                          <a:ea typeface="Open Sans"/>
                          <a:cs typeface="Open Sans"/>
                          <a:sym typeface="Open Sans"/>
                        </a:rPr>
                        <a:t>access </a:t>
                      </a:r>
                      <a:r>
                        <a:rPr lang="en-US" sz="1800" i="0" dirty="0"/>
                        <a:t>DFI-Ingress extended permit </a:t>
                      </a:r>
                      <a:r>
                        <a:rPr lang="en-US" sz="1800" i="0" dirty="0" err="1"/>
                        <a:t>tcp</a:t>
                      </a:r>
                      <a:r>
                        <a:rPr lang="en-US" sz="1800" i="0" dirty="0"/>
                        <a:t> host Part2 host File2 eq </a:t>
                      </a:r>
                      <a:r>
                        <a:rPr lang="en-US" sz="1800" dirty="0"/>
                        <a:t>9082</a:t>
                      </a:r>
                    </a:p>
                    <a:p>
                      <a:pPr algn="l">
                        <a:defRPr sz="1400"/>
                      </a:pPr>
                      <a:endParaRPr lang="en-US" sz="1800" i="0" dirty="0">
                        <a:latin typeface="Open Sans"/>
                        <a:ea typeface="Open Sans"/>
                        <a:cs typeface="Open Sans"/>
                        <a:sym typeface="Open Sans"/>
                      </a:endParaRPr>
                    </a:p>
                    <a:p>
                      <a:pPr algn="l">
                        <a:defRPr sz="1400"/>
                      </a:pPr>
                      <a:r>
                        <a:rPr lang="en-US" sz="1800" i="0" dirty="0">
                          <a:latin typeface="Open Sans"/>
                          <a:ea typeface="Open Sans"/>
                          <a:cs typeface="Open Sans"/>
                          <a:sym typeface="Open Sans"/>
                        </a:rPr>
                        <a:t>// this rule is used allow </a:t>
                      </a:r>
                      <a:r>
                        <a:rPr lang="en-US" sz="1800" dirty="0"/>
                        <a:t>partner WBC International to connect to DFI-File-002</a:t>
                      </a:r>
                      <a:endParaRPr sz="1800" i="0" dirty="0">
                        <a:latin typeface="Open Sans"/>
                        <a:ea typeface="Open Sans"/>
                        <a:cs typeface="Open Sans"/>
                        <a:sym typeface="Open Sans"/>
                      </a:endParaRPr>
                    </a:p>
                    <a:p>
                      <a:pPr algn="l">
                        <a:defRPr sz="1400"/>
                      </a:pPr>
                      <a:endParaRPr sz="1800" i="0" dirty="0">
                        <a:latin typeface="Open Sans"/>
                        <a:ea typeface="Open Sans"/>
                        <a:cs typeface="Open Sans"/>
                        <a:sym typeface="Open Sans"/>
                      </a:endParaRPr>
                    </a:p>
                    <a:p>
                      <a:pPr algn="l">
                        <a:defRPr sz="1400"/>
                      </a:pPr>
                      <a:endParaRPr sz="1800" i="0" dirty="0">
                        <a:latin typeface="Open Sans"/>
                        <a:ea typeface="Open Sans"/>
                        <a:cs typeface="Open Sans"/>
                        <a:sym typeface="Open Sans"/>
                      </a:endParaRPr>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2E3D49"/>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670</TotalTime>
  <Words>2429</Words>
  <Application>Microsoft Office PowerPoint</Application>
  <PresentationFormat>Custom</PresentationFormat>
  <Paragraphs>190</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Helvetica</vt:lpstr>
      <vt:lpstr>Helvetica Neue</vt:lpstr>
      <vt:lpstr>Open Sans</vt:lpstr>
      <vt:lpstr>Open Sans Light</vt:lpstr>
      <vt:lpstr>Simple Light</vt:lpstr>
      <vt:lpstr>PowerPoint Presentation</vt:lpstr>
      <vt:lpstr>Securing a Computer System</vt:lpstr>
      <vt:lpstr>Week 1</vt:lpstr>
      <vt:lpstr>Connect - Instructions</vt:lpstr>
      <vt:lpstr>Connect - Evidence</vt:lpstr>
      <vt:lpstr>2. Security Analysis Instructions</vt:lpstr>
      <vt:lpstr>2. Security Analysis Evidence</vt:lpstr>
      <vt:lpstr>3. Firewall Rules - Instructions </vt:lpstr>
      <vt:lpstr>3. Firewall Rules - Evidence </vt:lpstr>
      <vt:lpstr>4. VPN Encryption Recommendation Instructions and Evidence</vt:lpstr>
      <vt:lpstr>5. IDS Rule - Instructions</vt:lpstr>
      <vt:lpstr>5. IDS Rule - Evidence</vt:lpstr>
      <vt:lpstr>6. File Hash Verification - Instructions</vt:lpstr>
      <vt:lpstr>6. File Hash Verification</vt:lpstr>
      <vt:lpstr>Week 2</vt:lpstr>
      <vt:lpstr>7. Automation - Instructions</vt:lpstr>
      <vt:lpstr>7. Automation - Evidence</vt:lpstr>
      <vt:lpstr>8. Logging RDP Attempts - Instructions</vt:lpstr>
      <vt:lpstr>8. Logging RDP Attempts - Evidence</vt:lpstr>
      <vt:lpstr>8. Logging RDP Attempts - Evidence</vt:lpstr>
      <vt:lpstr>9. Windows Update - Instructions and Evidence</vt:lpstr>
      <vt:lpstr>10. Firewall Alert Response - Instructions and Evidence</vt:lpstr>
      <vt:lpstr>11. Status Report and Next Steps - Instructions</vt:lpstr>
      <vt:lpstr>11. Status Report and Next Steps - Instructions</vt:lpstr>
      <vt:lpstr>12. File Encryption</vt:lpstr>
      <vt:lpstr>Standout Suggestions</vt:lpstr>
      <vt:lpstr>Standout Suggestion 1</vt:lpstr>
      <vt:lpstr>Standout Suggestion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Amr Abdelhady</cp:lastModifiedBy>
  <cp:revision>23</cp:revision>
  <dcterms:modified xsi:type="dcterms:W3CDTF">2024-07-19T15:05:14Z</dcterms:modified>
</cp:coreProperties>
</file>