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96" r:id="rId4"/>
    <p:sldId id="295" r:id="rId5"/>
    <p:sldId id="293" r:id="rId6"/>
    <p:sldId id="294" r:id="rId7"/>
    <p:sldId id="264" r:id="rId8"/>
    <p:sldId id="260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8" r:id="rId21"/>
    <p:sldId id="275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292" r:id="rId35"/>
    <p:sldId id="288" r:id="rId3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41637-D3C3-47EF-880A-627CF34E7DF6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E5734-2E5C-40EA-BCEA-F438C6605B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621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E5734-2E5C-40EA-BCEA-F438C6605B50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484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AA05-8A87-0CA9-B6C0-33DABA49B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0FEA5-4E3F-732B-1854-568F93EA0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C572-0F68-D694-9480-5C1CB8B0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B13-3CAF-4D83-9CAC-D90A9ED39408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FD5D-E916-4D53-DFEC-6F97AEC9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0E60-3B58-0F1A-0681-AC2488F5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E735-DA99-445F-B639-F2CAF13373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966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DF8-B047-3D0C-DD21-DFFA5CA7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43338-3150-E98A-E0B8-8FD1FFFEB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DFF2-E280-39C9-805E-4795D4FA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B13-3CAF-4D83-9CAC-D90A9ED39408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D96AB-D7E3-A90C-DA06-B896C59C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9774-C735-EEF5-377D-AF1E9104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E735-DA99-445F-B639-F2CAF13373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099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C4139-09BC-14CA-7A73-66E28CB59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C29CA-FE4E-C886-1E3A-265FA633F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EC9C7-E359-0D3A-B9CD-239A46CA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B13-3CAF-4D83-9CAC-D90A9ED39408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ACC9-A0CB-B787-C23D-36609F31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3D13-B9B7-A8BC-45C1-84566F08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E735-DA99-445F-B639-F2CAF13373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549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0D21-5838-EFF7-DD59-AF497CFF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EA25-DDC8-69FE-800E-BFAFFBBB2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58DDD-3D37-4DFA-D24E-1B12E33F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B13-3CAF-4D83-9CAC-D90A9ED39408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02FF-E2FB-DC8C-D782-B60F6F33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F0344-700D-EE98-B475-BC2A0326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E735-DA99-445F-B639-F2CAF13373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798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1604-6003-EEDA-2372-7C9A980D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749E2-960A-77A7-803C-944C5FEF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118F-2FCA-85E5-B929-2159A675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B13-3CAF-4D83-9CAC-D90A9ED39408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5501-6D90-9768-3C85-BECA7766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BE04-4D99-F7A6-4A3F-0A9ECCCB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E735-DA99-445F-B639-F2CAF13373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408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FAB2-2E1E-6663-565A-CAA66662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CF55-830C-42B5-A795-EE5ABDE50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088C3-BD35-204C-CC01-2504C22F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33A3B-0794-1E9D-E152-4058DFCB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B13-3CAF-4D83-9CAC-D90A9ED39408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E10C-3C17-81CC-4980-9F401C1A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560C9-CFC8-6EEB-D555-3CE1C6AE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E735-DA99-445F-B639-F2CAF13373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063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9D96-7EE2-ADA9-5F3C-6C271459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775F3-D112-5F4F-CC01-5429E470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B9C7F-6B0F-C923-3F8D-60B19D7F7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5CBF9-CA54-F9C4-CB7D-E49549684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46753-1139-44E9-8470-0C54AB8C6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3598B-CB5A-CFB8-D8DE-E14F286F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B13-3CAF-4D83-9CAC-D90A9ED39408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7F28F-0E17-47D4-E260-699B788A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FA694-C516-83F0-1987-B1B8AA8A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E735-DA99-445F-B639-F2CAF13373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424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5164-2C47-F222-66DD-36C1E58C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A189D-17DA-160A-2BBB-5B198864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B13-3CAF-4D83-9CAC-D90A9ED39408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EDE47-7736-AC41-630A-B7D29E4C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7F5CA-6D19-D15F-03B9-E3405CE0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E735-DA99-445F-B639-F2CAF13373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293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2AE6D-7AFC-B9E8-FDFD-F725EAA3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B13-3CAF-4D83-9CAC-D90A9ED39408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BF1FA-A863-09EB-7A55-4830B775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FF25B-6C4D-3F69-D2B9-3F373769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E735-DA99-445F-B639-F2CAF13373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117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361B-D553-FDC0-FC1A-40BE0599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A6E9-4831-C9FD-4F63-A5E2FD438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0BACF-E1AB-2AAB-5D4B-4C1C7A761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C65E2-A1B4-53BE-8F0C-116F0F20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B13-3CAF-4D83-9CAC-D90A9ED39408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B6916-542B-566F-B579-17E55122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EF524-6DCC-EB68-F993-627FE6C5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E735-DA99-445F-B639-F2CAF13373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898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EE9C-C9C6-810B-C002-4B2FC655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78CE7-CE20-44FD-AB67-83122AB73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0A92-440C-D093-DD2A-CA52A7089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F870A-D660-AE94-2E9C-15780AD7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B13-3CAF-4D83-9CAC-D90A9ED39408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04153-DD26-4D54-ACE7-5067593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7F404-2641-996D-32CB-B511DE5C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E735-DA99-445F-B639-F2CAF13373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628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F3ACB-7EA7-6383-B996-850A3810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8229-B8C8-78EC-ADA9-B82112A1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2848E-FC37-A028-D333-5673D06C7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6B13-3CAF-4D83-9CAC-D90A9ED39408}" type="datetimeFigureOut">
              <a:rPr lang="en-DE" smtClean="0"/>
              <a:t>05/06/2023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6601-42D4-E46C-2893-7B0EAA5D1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58B6-B1E7-B60F-BFF8-68CDF39F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4E735-DA99-445F-B639-F2CAF13373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769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olicyviz.com/pv_books/better-data-visualizations-a-guide-for-scholars-researchers-and-wonks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5384-8F6C-155E-B3B9-C50F8C502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516" y="139137"/>
            <a:ext cx="9144000" cy="2387600"/>
          </a:xfrm>
        </p:spPr>
        <p:txBody>
          <a:bodyPr/>
          <a:lstStyle/>
          <a:p>
            <a:r>
              <a:rPr lang="tr-TR" dirty="0"/>
              <a:t>Task 1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37A4B-4705-1B12-7F60-D643A5DD2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7742"/>
            <a:ext cx="9144000" cy="1655762"/>
          </a:xfrm>
        </p:spPr>
        <p:txBody>
          <a:bodyPr/>
          <a:lstStyle/>
          <a:p>
            <a:r>
              <a:rPr lang="en-GB" dirty="0"/>
              <a:t>Visualization Challenge Concepts</a:t>
            </a:r>
            <a:endParaRPr lang="en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13C597-BA97-4571-DD4A-E385DF8E642B}"/>
              </a:ext>
            </a:extLst>
          </p:cNvPr>
          <p:cNvSpPr txBox="1">
            <a:spLocks/>
          </p:cNvSpPr>
          <p:nvPr/>
        </p:nvSpPr>
        <p:spPr>
          <a:xfrm>
            <a:off x="1283110" y="492350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Ali Haydar Özdağ</a:t>
            </a:r>
          </a:p>
          <a:p>
            <a:r>
              <a:rPr lang="tr-TR" dirty="0"/>
              <a:t>Amr Salah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6457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5C1-AB6D-AD98-00DD-2C8B11DD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Horizon chart can be preferred instead of line chart in the following situations: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8A24-F845-2479-6C64-D8AE1EBAE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50677" cy="4351338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Large amounts of data</a:t>
            </a:r>
            <a:r>
              <a:rPr lang="en-GB" dirty="0"/>
              <a:t>: Horizon charts are ideal for visualizing large amounts of data in a compact way.</a:t>
            </a:r>
            <a:endParaRPr lang="tr-TR" dirty="0"/>
          </a:p>
          <a:p>
            <a:r>
              <a:rPr lang="en-GB" b="1" dirty="0"/>
              <a:t>Wide range of data</a:t>
            </a:r>
            <a:r>
              <a:rPr lang="en-GB" dirty="0"/>
              <a:t>: Horizon charts can better represent datasets with a large data range.</a:t>
            </a:r>
            <a:endParaRPr lang="tr-TR" dirty="0"/>
          </a:p>
          <a:p>
            <a:r>
              <a:rPr lang="en-GB" b="1" dirty="0"/>
              <a:t>Highlighting general trends </a:t>
            </a:r>
            <a:r>
              <a:rPr lang="en-GB" dirty="0"/>
              <a:t>: Horizon charts can more clearly highlight overall trends and changes.</a:t>
            </a:r>
            <a:endParaRPr lang="tr-TR" dirty="0"/>
          </a:p>
          <a:p>
            <a:r>
              <a:rPr lang="en-GB" b="1" dirty="0"/>
              <a:t>Comparisons</a:t>
            </a:r>
            <a:r>
              <a:rPr lang="en-GB" dirty="0"/>
              <a:t>: Horizon charts can be used to compare multiple datasets on the same chart.</a:t>
            </a:r>
            <a:endParaRPr lang="tr-TR" dirty="0"/>
          </a:p>
          <a:p>
            <a:r>
              <a:rPr lang="en-GB" b="1" dirty="0"/>
              <a:t>Data point-dense situations</a:t>
            </a:r>
            <a:r>
              <a:rPr lang="en-GB" dirty="0"/>
              <a:t>: Horizon charts can present a more organized view than line charts in data-point-heavy situations.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3122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D044-1C33-8DF8-69E0-0B7C8290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plot a horizon graph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1311A-125E-8B6F-2F43-6CA8BF66340B}"/>
              </a:ext>
            </a:extLst>
          </p:cNvPr>
          <p:cNvSpPr txBox="1"/>
          <p:nvPr/>
        </p:nvSpPr>
        <p:spPr>
          <a:xfrm>
            <a:off x="838199" y="2124008"/>
            <a:ext cx="9180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1) </a:t>
            </a:r>
            <a:r>
              <a:rPr lang="en-DE" dirty="0"/>
              <a:t>first dividing a </a:t>
            </a:r>
            <a:r>
              <a:rPr lang="tr-TR" dirty="0"/>
              <a:t>filled </a:t>
            </a:r>
            <a:r>
              <a:rPr lang="en-DE" dirty="0"/>
              <a:t>line chart into uniformly sized, non-overlapping bands along the vertical axis.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D5467-14C4-0C8E-DDE3-D8CF4EFF3352}"/>
              </a:ext>
            </a:extLst>
          </p:cNvPr>
          <p:cNvSpPr txBox="1"/>
          <p:nvPr/>
        </p:nvSpPr>
        <p:spPr>
          <a:xfrm>
            <a:off x="838200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A horizon chart can be created by </a:t>
            </a:r>
            <a:r>
              <a:rPr lang="tr-TR" dirty="0"/>
              <a:t>;</a:t>
            </a:r>
            <a:endParaRPr lang="en-DE" dirty="0"/>
          </a:p>
        </p:txBody>
      </p:sp>
      <p:pic>
        <p:nvPicPr>
          <p:cNvPr id="10" name="Picture 9" descr="A picture containing text, screenshot">
            <a:extLst>
              <a:ext uri="{FF2B5EF4-FFF2-40B4-BE49-F238E27FC236}">
                <a16:creationId xmlns:a16="http://schemas.microsoft.com/office/drawing/2014/main" id="{8C1DDCB8-0043-C928-7D85-4D9BAEFDC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741994"/>
            <a:ext cx="9910916" cy="1691254"/>
          </a:xfrm>
          <a:prstGeom prst="rect">
            <a:avLst/>
          </a:prstGeom>
        </p:spPr>
      </p:pic>
      <p:pic>
        <p:nvPicPr>
          <p:cNvPr id="11" name="Picture 10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6E04C8E-8578-1A7F-B51E-78BDA0436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444181"/>
            <a:ext cx="9987118" cy="2059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798063-2646-E957-FEAC-3C0D9D57551D}"/>
              </a:ext>
            </a:extLst>
          </p:cNvPr>
          <p:cNvSpPr txBox="1"/>
          <p:nvPr/>
        </p:nvSpPr>
        <p:spPr>
          <a:xfrm>
            <a:off x="5663381" y="6514648"/>
            <a:ext cx="6685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source: </a:t>
            </a:r>
            <a:r>
              <a:rPr lang="en-GB" dirty="0"/>
              <a:t>https://datavis.blog/2022/04/30/horizon-charts-in-tableau/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1571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screenshot">
            <a:extLst>
              <a:ext uri="{FF2B5EF4-FFF2-40B4-BE49-F238E27FC236}">
                <a16:creationId xmlns:a16="http://schemas.microsoft.com/office/drawing/2014/main" id="{8BCDBD4D-7DA4-B3E1-1CB7-F1D499638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8" y="305954"/>
            <a:ext cx="11105323" cy="2993837"/>
          </a:xfrm>
          <a:prstGeom prst="rect">
            <a:avLst/>
          </a:prstGeom>
        </p:spPr>
      </p:pic>
      <p:pic>
        <p:nvPicPr>
          <p:cNvPr id="10" name="Picture 9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35DDBC2-4D15-D7F5-C8C2-FE0E57467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8" y="3428999"/>
            <a:ext cx="10998200" cy="29938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CE3019-6002-5DE2-B342-138C238F07DB}"/>
              </a:ext>
            </a:extLst>
          </p:cNvPr>
          <p:cNvSpPr txBox="1"/>
          <p:nvPr/>
        </p:nvSpPr>
        <p:spPr>
          <a:xfrm>
            <a:off x="5663381" y="6514648"/>
            <a:ext cx="6685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source: </a:t>
            </a:r>
            <a:r>
              <a:rPr lang="en-GB" dirty="0"/>
              <a:t>https://datavis.blog/2022/04/30/horizon-charts-in-tableau/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9743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1730-5518-3954-F5DC-18D82425D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045" y="272128"/>
            <a:ext cx="11039168" cy="4351338"/>
          </a:xfrm>
        </p:spPr>
        <p:txBody>
          <a:bodyPr/>
          <a:lstStyle/>
          <a:p>
            <a:pPr marL="0" indent="0">
              <a:buNone/>
            </a:pPr>
            <a:r>
              <a:rPr lang="tr-TR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2) </a:t>
            </a: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Each slice is then given a darker shade of colour based on the values contained within that slice:</a:t>
            </a:r>
            <a:endParaRPr lang="en-DE" dirty="0"/>
          </a:p>
        </p:txBody>
      </p:sp>
      <p:pic>
        <p:nvPicPr>
          <p:cNvPr id="8" name="Picture 7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50DFA8B4-B3EA-ACC7-7BC9-01E2DAEB4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45" y="1394890"/>
            <a:ext cx="10110019" cy="5099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593853-BFFC-7B75-26B3-16E54BF8FC09}"/>
              </a:ext>
            </a:extLst>
          </p:cNvPr>
          <p:cNvSpPr txBox="1"/>
          <p:nvPr/>
        </p:nvSpPr>
        <p:spPr>
          <a:xfrm>
            <a:off x="5663381" y="6514648"/>
            <a:ext cx="6685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source: </a:t>
            </a:r>
            <a:r>
              <a:rPr lang="en-GB" dirty="0"/>
              <a:t>https://datavis.blog/2022/04/30/horizon-charts-in-tableau/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3947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1065-2BA4-827C-5792-1EDFA33AB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044" y="370451"/>
            <a:ext cx="11225982" cy="1448517"/>
          </a:xfrm>
        </p:spPr>
        <p:txBody>
          <a:bodyPr/>
          <a:lstStyle/>
          <a:p>
            <a:r>
              <a:rPr lang="tr-TR" dirty="0"/>
              <a:t>3)</a:t>
            </a:r>
            <a:r>
              <a:rPr lang="en-GB" dirty="0"/>
              <a:t> The negative values are then made positive so all areas are shown above the baseline with positive and negative values distinguished by colour:</a:t>
            </a:r>
            <a:endParaRPr lang="en-DE" dirty="0"/>
          </a:p>
        </p:txBody>
      </p:sp>
      <p:pic>
        <p:nvPicPr>
          <p:cNvPr id="6" name="Picture 5" descr="A picture containing text, screenshot, plot&#10;&#10;Description automatically generated">
            <a:extLst>
              <a:ext uri="{FF2B5EF4-FFF2-40B4-BE49-F238E27FC236}">
                <a16:creationId xmlns:a16="http://schemas.microsoft.com/office/drawing/2014/main" id="{12EF5360-646A-A037-7736-13EAFE1A0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626"/>
            <a:ext cx="12192000" cy="4606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086F38-1F00-90AD-B1FF-53F4AE30F045}"/>
              </a:ext>
            </a:extLst>
          </p:cNvPr>
          <p:cNvSpPr txBox="1"/>
          <p:nvPr/>
        </p:nvSpPr>
        <p:spPr>
          <a:xfrm>
            <a:off x="5663381" y="6514648"/>
            <a:ext cx="6685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source: </a:t>
            </a:r>
            <a:r>
              <a:rPr lang="en-GB" dirty="0"/>
              <a:t>https://datavis.blog/2022/04/30/horizon-charts-in-tableau/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0494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A2295B73-5D29-0C95-3C9C-A893613251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4540"/>
            <a:ext cx="5181600" cy="2613508"/>
          </a:xfrm>
        </p:spPr>
      </p:pic>
      <p:pic>
        <p:nvPicPr>
          <p:cNvPr id="8" name="Content Placeholder 7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721659F4-2432-8650-5E44-6C827C57E0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94540"/>
            <a:ext cx="5181600" cy="26135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F43BC4-EBB0-013A-5B91-94EAE599F1BC}"/>
              </a:ext>
            </a:extLst>
          </p:cNvPr>
          <p:cNvSpPr txBox="1"/>
          <p:nvPr/>
        </p:nvSpPr>
        <p:spPr>
          <a:xfrm>
            <a:off x="1189703" y="482232"/>
            <a:ext cx="10382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4)</a:t>
            </a: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The upper slices then are then moved down and place on top each other, with the highest absolute value slices at the top: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DDBBC-E48D-BA23-F9F2-90BA24C335B7}"/>
              </a:ext>
            </a:extLst>
          </p:cNvPr>
          <p:cNvSpPr txBox="1"/>
          <p:nvPr/>
        </p:nvSpPr>
        <p:spPr>
          <a:xfrm>
            <a:off x="5663381" y="6514648"/>
            <a:ext cx="6685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source: </a:t>
            </a:r>
            <a:r>
              <a:rPr lang="en-GB" dirty="0"/>
              <a:t>https://datavis.blog/2022/04/30/horizon-charts-in-tableau/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4104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8BF13911-43E5-45EC-E5A8-BC7326479F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1" b="3173"/>
          <a:stretch/>
        </p:blipFill>
        <p:spPr>
          <a:xfrm>
            <a:off x="20" y="1282"/>
            <a:ext cx="12191980" cy="6399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60D0B2-BED1-D45E-8D13-E6F499384031}"/>
              </a:ext>
            </a:extLst>
          </p:cNvPr>
          <p:cNvSpPr txBox="1"/>
          <p:nvPr/>
        </p:nvSpPr>
        <p:spPr>
          <a:xfrm>
            <a:off x="5663381" y="6514648"/>
            <a:ext cx="6685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source: </a:t>
            </a:r>
            <a:r>
              <a:rPr lang="en-GB" dirty="0"/>
              <a:t>https://datavis.blog/2022/04/30/horizon-charts-in-tableau/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52198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F42697-8624-53E0-DC97-91415BF1481F}"/>
              </a:ext>
            </a:extLst>
          </p:cNvPr>
          <p:cNvSpPr txBox="1"/>
          <p:nvPr/>
        </p:nvSpPr>
        <p:spPr>
          <a:xfrm>
            <a:off x="1347019" y="837041"/>
            <a:ext cx="96651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400" dirty="0"/>
              <a:t>It is called a mirrored graphing because negative values reflected around the zero point.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400" dirty="0"/>
              <a:t>There is also an alternative approach called offset graphing.</a:t>
            </a:r>
            <a:endParaRPr lang="tr-TR" sz="2400" dirty="0"/>
          </a:p>
          <a:p>
            <a:r>
              <a:rPr lang="tr-TR" sz="2400" dirty="0"/>
              <a:t>                                     (</a:t>
            </a:r>
            <a:r>
              <a:rPr lang="en-GB" sz="2400" dirty="0"/>
              <a:t>We slide up the negative values</a:t>
            </a:r>
            <a:r>
              <a:rPr lang="tr-TR" sz="2400" dirty="0"/>
              <a:t>.)</a:t>
            </a:r>
            <a:endParaRPr lang="en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A79B2-3E9D-0515-FA4F-E5BD811B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19" y="2705868"/>
            <a:ext cx="9669368" cy="2731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7AE40C-8F02-3C9D-5CB7-A563FE111672}"/>
              </a:ext>
            </a:extLst>
          </p:cNvPr>
          <p:cNvSpPr txBox="1"/>
          <p:nvPr/>
        </p:nvSpPr>
        <p:spPr>
          <a:xfrm>
            <a:off x="1347019" y="5486126"/>
            <a:ext cx="106385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dirty="0"/>
              <a:t>As a result, slopes the negative values are preserved, but the positive and negative values no longer share a common zero point.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2EEB3-32E6-AAF3-EEE9-BACEA5C88087}"/>
              </a:ext>
            </a:extLst>
          </p:cNvPr>
          <p:cNvSpPr txBox="1"/>
          <p:nvPr/>
        </p:nvSpPr>
        <p:spPr>
          <a:xfrm>
            <a:off x="324465" y="6488668"/>
            <a:ext cx="11985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source: Sizing the Horizon: The Effects of Chart Size and Layering on the Graphical Perception of Time Series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66708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8C2-15E7-5630-4D09-1963612D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7658" cy="1325563"/>
          </a:xfrm>
        </p:spPr>
        <p:txBody>
          <a:bodyPr/>
          <a:lstStyle/>
          <a:p>
            <a:r>
              <a:rPr lang="en-GB" dirty="0"/>
              <a:t>EXPERIMENT 1: HORIZON GRAPH COMPARISON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D3F729-451C-8239-DF5D-FAB011694948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199" y="1825625"/>
            <a:ext cx="10921181" cy="2287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(a) How does the choice of mirrored or offset horizon graph affect estimation time or accuracy? </a:t>
            </a:r>
            <a:endParaRPr lang="tr-TR" dirty="0"/>
          </a:p>
          <a:p>
            <a:endParaRPr lang="tr-TR" dirty="0"/>
          </a:p>
          <a:p>
            <a:r>
              <a:rPr lang="en-GB" dirty="0"/>
              <a:t>(b) How does the number of bands in a horizon chart affect estimation time or accuracy?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2816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3BF1FA-249D-E930-E991-D04C5C3A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33" y="0"/>
            <a:ext cx="7942333" cy="6686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5E4841-88CA-04DA-4947-06BAC080FAE4}"/>
              </a:ext>
            </a:extLst>
          </p:cNvPr>
          <p:cNvSpPr txBox="1"/>
          <p:nvPr/>
        </p:nvSpPr>
        <p:spPr>
          <a:xfrm>
            <a:off x="324465" y="6488668"/>
            <a:ext cx="11985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source: Sizing the Horizon: The Effects of Chart Size and Layering on the Graphical Perception of Time Series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09644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15F9-0021-7858-0D08-263A0068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271"/>
            <a:ext cx="10515600" cy="5606692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en-GB" dirty="0"/>
              <a:t>In Task 5, we will us</a:t>
            </a:r>
            <a:r>
              <a:rPr lang="tr-TR" dirty="0"/>
              <a:t>e</a:t>
            </a:r>
            <a:r>
              <a:rPr lang="en-GB" dirty="0"/>
              <a:t> Horizon Chart</a:t>
            </a:r>
            <a:r>
              <a:rPr lang="tr-TR" dirty="0"/>
              <a:t> to v</a:t>
            </a:r>
            <a:r>
              <a:rPr lang="en-GB" dirty="0" err="1"/>
              <a:t>isualize</a:t>
            </a:r>
            <a:r>
              <a:rPr lang="en-GB" dirty="0"/>
              <a:t> </a:t>
            </a:r>
            <a:r>
              <a:rPr lang="tr-TR" dirty="0"/>
              <a:t>the </a:t>
            </a:r>
            <a:r>
              <a:rPr lang="en-GB" dirty="0"/>
              <a:t>data . </a:t>
            </a:r>
            <a:endParaRPr lang="tr-TR" dirty="0"/>
          </a:p>
          <a:p>
            <a:endParaRPr lang="tr-TR" dirty="0"/>
          </a:p>
          <a:p>
            <a:r>
              <a:rPr lang="en-GB" dirty="0"/>
              <a:t>We tried to understand the horizon chart in </a:t>
            </a:r>
            <a:r>
              <a:rPr lang="tr-TR" dirty="0"/>
              <a:t>T</a:t>
            </a:r>
            <a:r>
              <a:rPr lang="en-GB" dirty="0"/>
              <a:t>ask</a:t>
            </a:r>
            <a:r>
              <a:rPr lang="tr-TR" dirty="0"/>
              <a:t> 1</a:t>
            </a:r>
            <a:r>
              <a:rPr lang="en-GB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5819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1781-6AC2-6467-B407-33BA9CB4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6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dirty="0"/>
              <a:t>a) </a:t>
            </a:r>
            <a:r>
              <a:rPr lang="en-GB" dirty="0"/>
              <a:t>How does the choice of mirrored or offset horizon graph affect estimation time or accuracy?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E1C9-9E8D-8850-CAAC-6DAE3255D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890399"/>
            <a:ext cx="10921181" cy="84874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 differences in prediction time or accuracy were found between chart types.</a:t>
            </a:r>
            <a:endParaRPr lang="en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75D1FC-1DD0-CA7C-89AE-609834D67387}"/>
              </a:ext>
            </a:extLst>
          </p:cNvPr>
          <p:cNvSpPr txBox="1">
            <a:spLocks/>
          </p:cNvSpPr>
          <p:nvPr/>
        </p:nvSpPr>
        <p:spPr>
          <a:xfrm>
            <a:off x="1040990" y="389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				RESULTS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15587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265A4-971B-85B0-0787-77B8BE49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2400" dirty="0"/>
              <a:t>b-1)</a:t>
            </a:r>
            <a:r>
              <a:rPr lang="en-GB" sz="2400" dirty="0"/>
              <a:t>How does the number of bands in a horizon chart affect accuracy?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48373-A886-01E6-BDE0-622413091B70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847128"/>
            <a:ext cx="3990968" cy="427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Pair-wise comparison of the band counts found that estimation accuracy was not significantly different across the 2 and 3 band cases but that the 4 band case was less accurate than both the 2 band and 3 band  cases.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1B3838-1D77-3AD7-4C2D-A3B3ADE78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31" b="3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2CFF5C-2EE2-D7A3-10EB-97E8F9D85228}"/>
              </a:ext>
            </a:extLst>
          </p:cNvPr>
          <p:cNvSpPr txBox="1"/>
          <p:nvPr/>
        </p:nvSpPr>
        <p:spPr>
          <a:xfrm>
            <a:off x="1161736" y="4133941"/>
            <a:ext cx="36674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If the number of bands is increased to 4 or more, the </a:t>
            </a:r>
            <a:r>
              <a:rPr lang="tr-TR" sz="3200" b="1" dirty="0"/>
              <a:t>Estimation Error </a:t>
            </a:r>
            <a:r>
              <a:rPr lang="en-GB" sz="3200" b="1" dirty="0"/>
              <a:t>may also increase.</a:t>
            </a:r>
            <a:endParaRPr lang="en-DE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9E4883-0D59-48B0-6620-BDCC26BCB359}"/>
              </a:ext>
            </a:extLst>
          </p:cNvPr>
          <p:cNvSpPr txBox="1"/>
          <p:nvPr/>
        </p:nvSpPr>
        <p:spPr>
          <a:xfrm>
            <a:off x="324465" y="6488668"/>
            <a:ext cx="11985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source: Sizing the Horizon: The Effects of Chart Size and Layering on the Graphical Perception of Time Series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65232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65A4-971B-85B0-0787-77B8BE49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2400" dirty="0"/>
              <a:t>b-2) </a:t>
            </a:r>
            <a:r>
              <a:rPr lang="en-GB" sz="2400" dirty="0"/>
              <a:t>How does the number of bands in a horizon chart affect estimation </a:t>
            </a:r>
            <a:r>
              <a:rPr lang="en-GB" sz="2400" dirty="0" err="1"/>
              <a:t>tim</a:t>
            </a:r>
            <a:r>
              <a:rPr lang="tr-TR" sz="2400" dirty="0"/>
              <a:t>e?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48373-A886-01E6-BDE0-622413091B70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847128"/>
            <a:ext cx="3990968" cy="427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Pair-wise comparison of the band counts found significant differences between all levels, with a mean increase of 2.89 seconds between 2 and 3 bands and an increase of 1.91 seconds between 3 and 4 bands.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BBBBA-AA18-BC02-ECB4-9D5D5CEE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196" y="1531835"/>
            <a:ext cx="6687171" cy="4515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44197A-39B9-7E55-266C-DDA6617AF9AA}"/>
              </a:ext>
            </a:extLst>
          </p:cNvPr>
          <p:cNvSpPr txBox="1"/>
          <p:nvPr/>
        </p:nvSpPr>
        <p:spPr>
          <a:xfrm>
            <a:off x="1043749" y="4337326"/>
            <a:ext cx="37854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400" b="1" dirty="0"/>
              <a:t>As the number of bands increases, the time to understand the graph becomes longer.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CAA8A-FF50-F9B9-E74D-A22553877926}"/>
              </a:ext>
            </a:extLst>
          </p:cNvPr>
          <p:cNvSpPr txBox="1"/>
          <p:nvPr/>
        </p:nvSpPr>
        <p:spPr>
          <a:xfrm>
            <a:off x="324465" y="6488668"/>
            <a:ext cx="11985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source: Sizing the Horizon: The Effects of Chart Size and Layering on the Graphical Perception of Time Series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718895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13BE-AD96-037A-0C3D-C74FF229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2: CHART SIZE AND LAYERING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9457-1F39-6728-AAAD-6BB5D7A4C64E}"/>
              </a:ext>
            </a:extLst>
          </p:cNvPr>
          <p:cNvSpPr txBox="1"/>
          <p:nvPr/>
        </p:nvSpPr>
        <p:spPr>
          <a:xfrm>
            <a:off x="838200" y="2075055"/>
            <a:ext cx="89965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How do mirroring and layering affect estimation time and accuracy compared to line charts? </a:t>
            </a:r>
            <a:endParaRPr lang="tr-TR" dirty="0"/>
          </a:p>
          <a:p>
            <a:pPr marL="342900" indent="-342900">
              <a:buAutoNum type="alphaLcParenBoth"/>
            </a:pPr>
            <a:endParaRPr lang="tr-TR" dirty="0"/>
          </a:p>
          <a:p>
            <a:pPr marL="342900" indent="-342900">
              <a:buAutoNum type="alphaLcParenBoth"/>
            </a:pPr>
            <a:endParaRPr lang="tr-TR" dirty="0"/>
          </a:p>
          <a:p>
            <a:endParaRPr lang="tr-TR" dirty="0"/>
          </a:p>
          <a:p>
            <a:r>
              <a:rPr lang="en-GB" dirty="0"/>
              <a:t>How does chart size affect estimation time and accuracy? 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24F2D-F617-BA36-3AEB-A054C6080FC1}"/>
              </a:ext>
            </a:extLst>
          </p:cNvPr>
          <p:cNvSpPr txBox="1"/>
          <p:nvPr/>
        </p:nvSpPr>
        <p:spPr>
          <a:xfrm>
            <a:off x="973393" y="4828938"/>
            <a:ext cx="10736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Note: </a:t>
            </a:r>
            <a:r>
              <a:rPr lang="en-GB" dirty="0"/>
              <a:t>In this experiment; </a:t>
            </a:r>
            <a:endParaRPr lang="tr-TR" dirty="0"/>
          </a:p>
          <a:p>
            <a:r>
              <a:rPr lang="tr-TR" dirty="0"/>
              <a:t>	They</a:t>
            </a:r>
            <a:r>
              <a:rPr lang="en-GB" dirty="0"/>
              <a:t> compared line charts, mirrored charts without banding, and mirrored charts with two bands.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9519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3881C3-68B5-7068-A9A4-FFE25B24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836"/>
            <a:ext cx="12192000" cy="4226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920F0B-B874-CB8E-83F8-9C83A24D6333}"/>
              </a:ext>
            </a:extLst>
          </p:cNvPr>
          <p:cNvSpPr txBox="1"/>
          <p:nvPr/>
        </p:nvSpPr>
        <p:spPr>
          <a:xfrm>
            <a:off x="324465" y="6488668"/>
            <a:ext cx="11985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source: Sizing the Horizon: The Effects of Chart Size and Layering on the Graphical Perception of Time Series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359757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168C-625B-F8D9-D064-759BDA9D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03" y="67534"/>
            <a:ext cx="10515600" cy="1325563"/>
          </a:xfrm>
        </p:spPr>
        <p:txBody>
          <a:bodyPr/>
          <a:lstStyle/>
          <a:p>
            <a:r>
              <a:rPr lang="tr-TR" dirty="0"/>
              <a:t>					Results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4CF4-99CF-EDAC-B9BA-15DC0B610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03" y="2359308"/>
            <a:ext cx="11717593" cy="4351338"/>
          </a:xfrm>
        </p:spPr>
        <p:txBody>
          <a:bodyPr/>
          <a:lstStyle/>
          <a:p>
            <a:r>
              <a:rPr lang="en-GB" dirty="0"/>
              <a:t>Pair-wise comparisons showed a disadvantage for </a:t>
            </a:r>
            <a:r>
              <a:rPr lang="en-GB" b="1" dirty="0">
                <a:solidFill>
                  <a:srgbClr val="FF0000"/>
                </a:solidFill>
              </a:rPr>
              <a:t>line charts </a:t>
            </a:r>
            <a:r>
              <a:rPr lang="en-GB" dirty="0"/>
              <a:t>against both 1- and 2-band mirror charts</a:t>
            </a:r>
            <a:r>
              <a:rPr lang="tr-TR" dirty="0"/>
              <a:t>.</a:t>
            </a:r>
            <a:endParaRPr lang="en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528C0D-D8A4-4691-190E-7074E3592C6B}"/>
              </a:ext>
            </a:extLst>
          </p:cNvPr>
          <p:cNvSpPr txBox="1">
            <a:spLocks/>
          </p:cNvSpPr>
          <p:nvPr/>
        </p:nvSpPr>
        <p:spPr>
          <a:xfrm>
            <a:off x="435078" y="1033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Estimation Error Increases as Chart Height Decreases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0120E-AA41-75CC-8964-7B1157E9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03" y="2992312"/>
            <a:ext cx="4882944" cy="3718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216DC1-797B-DD5E-DF35-C41633CF67CD}"/>
              </a:ext>
            </a:extLst>
          </p:cNvPr>
          <p:cNvSpPr txBox="1"/>
          <p:nvPr/>
        </p:nvSpPr>
        <p:spPr>
          <a:xfrm>
            <a:off x="562898" y="3795064"/>
            <a:ext cx="2871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As the chart height increases, the estimation error decreases.</a:t>
            </a:r>
          </a:p>
        </p:txBody>
      </p:sp>
    </p:spTree>
    <p:extLst>
      <p:ext uri="{BB962C8B-B14F-4D97-AF65-F5344CB8AC3E}">
        <p14:creationId xmlns:p14="http://schemas.microsoft.com/office/powerpoint/2010/main" val="4209655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4790-63A5-1882-05C6-69E42740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Layering Increases Estimation Time, Mirroring Does Not</a:t>
            </a:r>
            <a:endParaRPr lang="en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73F4-1932-AA6A-C26D-205F7D7A1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11581" cy="4351338"/>
          </a:xfrm>
        </p:spPr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2</a:t>
            </a:r>
            <a:r>
              <a:rPr lang="en-GB" b="1" dirty="0">
                <a:solidFill>
                  <a:srgbClr val="FF0000"/>
                </a:solidFill>
              </a:rPr>
              <a:t>-band mirror </a:t>
            </a:r>
            <a:r>
              <a:rPr lang="en-GB" dirty="0"/>
              <a:t>charts were slower than normal time series by 2.05 seconds on average and </a:t>
            </a:r>
            <a:r>
              <a:rPr lang="en-GB" b="1" dirty="0">
                <a:solidFill>
                  <a:srgbClr val="FF0000"/>
                </a:solidFill>
              </a:rPr>
              <a:t>1-band mirror charts </a:t>
            </a:r>
            <a:r>
              <a:rPr lang="en-GB" dirty="0"/>
              <a:t>by 1.91 on average sec.</a:t>
            </a:r>
            <a:r>
              <a:rPr lang="tr-TR" dirty="0"/>
              <a:t> </a:t>
            </a:r>
            <a:r>
              <a:rPr lang="en-GB" b="1" dirty="0">
                <a:solidFill>
                  <a:srgbClr val="FF0000"/>
                </a:solidFill>
              </a:rPr>
              <a:t>1-band charts faster than 2-band chart</a:t>
            </a:r>
            <a:r>
              <a:rPr lang="tr-TR" b="1" dirty="0">
                <a:solidFill>
                  <a:srgbClr val="FF0000"/>
                </a:solidFill>
              </a:rPr>
              <a:t>s</a:t>
            </a:r>
            <a:r>
              <a:rPr lang="en-GB" b="1" dirty="0">
                <a:solidFill>
                  <a:srgbClr val="FF0000"/>
                </a:solidFill>
              </a:rPr>
              <a:t>.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en-GB" b="1" dirty="0"/>
              <a:t>The result is consistent with Experiment 1, where increasing the band count slowed estimation. </a:t>
            </a:r>
            <a:endParaRPr lang="tr-TR" b="1" dirty="0"/>
          </a:p>
          <a:p>
            <a:r>
              <a:rPr lang="en-GB" dirty="0"/>
              <a:t>There is no difference between </a:t>
            </a:r>
            <a:r>
              <a:rPr lang="en-GB" b="1" dirty="0">
                <a:solidFill>
                  <a:srgbClr val="FF0000"/>
                </a:solidFill>
              </a:rPr>
              <a:t>1- band mirror charts </a:t>
            </a:r>
            <a:r>
              <a:rPr lang="en-GB" dirty="0"/>
              <a:t>and </a:t>
            </a:r>
            <a:r>
              <a:rPr lang="en-GB" b="1" dirty="0">
                <a:solidFill>
                  <a:srgbClr val="FF0000"/>
                </a:solidFill>
              </a:rPr>
              <a:t>line charts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6393-40D5-67A8-1E8D-2541B7BB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Estimation Time Decreases with Chart Height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0A05-D410-9FC3-95EA-773AB1F86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64097" cy="4351338"/>
          </a:xfrm>
        </p:spPr>
        <p:txBody>
          <a:bodyPr/>
          <a:lstStyle/>
          <a:p>
            <a:r>
              <a:rPr lang="en-GB" dirty="0"/>
              <a:t>As the chart height decreases, the estimation time decreases.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4352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3256-CF8E-5ABB-1476-8E1F6CB0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 mirroring and layering affect estimation time and accuracy compared to line charts? </a:t>
            </a:r>
            <a:br>
              <a:rPr lang="tr-TR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0F01-CC01-0169-037B-ECCCEB4F3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235813" cy="4351338"/>
          </a:xfrm>
        </p:spPr>
        <p:txBody>
          <a:bodyPr/>
          <a:lstStyle/>
          <a:p>
            <a:r>
              <a:rPr lang="en-GB" dirty="0"/>
              <a:t>At the two largest chart sizes, 1-band charts were faster and more accurate than 2-band charts. </a:t>
            </a:r>
          </a:p>
          <a:p>
            <a:r>
              <a:rPr lang="en-GB" dirty="0"/>
              <a:t>1-band mirror charts exhibited equal or better speed and accuracy than normal line charts that were twice as tall.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216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0C0E-3455-09B6-9544-A8ECB680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does chart size affect estimation time and accuracy? 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0B9B-B824-D32C-1539-012A6D977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800303" cy="4351338"/>
          </a:xfrm>
        </p:spPr>
        <p:txBody>
          <a:bodyPr/>
          <a:lstStyle/>
          <a:p>
            <a:r>
              <a:rPr lang="en-GB" dirty="0"/>
              <a:t>The smaller the chart size, the greater the estimation error, and this happens unevenly across chart types.</a:t>
            </a:r>
            <a:endParaRPr lang="tr-TR" dirty="0"/>
          </a:p>
          <a:p>
            <a:endParaRPr lang="tr-TR" dirty="0"/>
          </a:p>
          <a:p>
            <a:r>
              <a:rPr lang="en-GB" dirty="0"/>
              <a:t>The smaller the chart size, the faster the subjects made their predictions.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2005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D777-C261-25C9-C5CD-8914AF0A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Some Graphs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E845-AFA0-E191-595B-D890D6F1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 </a:t>
            </a:r>
            <a:r>
              <a:rPr lang="tr-TR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tr-T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hart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 </a:t>
            </a:r>
            <a:r>
              <a:rPr lang="tr-TR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hart</a:t>
            </a:r>
          </a:p>
          <a:p>
            <a:r>
              <a:rPr lang="tr-TR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DE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orizon </a:t>
            </a:r>
            <a:r>
              <a:rPr lang="tr-T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DE" sz="2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3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6D9B-8294-2089-B08B-98E6FCDF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Layered Bands Are Beneficial As Chart Size Decreases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C691-CE80-F1CE-ACF0-3C3DC30ED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41310" cy="1325563"/>
          </a:xfrm>
        </p:spPr>
        <p:txBody>
          <a:bodyPr/>
          <a:lstStyle/>
          <a:p>
            <a:r>
              <a:rPr lang="en-GB" dirty="0"/>
              <a:t>It </a:t>
            </a:r>
            <a:r>
              <a:rPr lang="tr-TR" dirty="0"/>
              <a:t>has been</a:t>
            </a:r>
            <a:r>
              <a:rPr lang="en-GB" dirty="0"/>
              <a:t> found that dividing a chart into layered bands reliably increased estimation time and increased estimation error at constant chart heights.</a:t>
            </a:r>
            <a:endParaRPr lang="en-D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5044BA-7AD7-FE7D-C216-B63A71794AB6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Optimal Chart Sizing</a:t>
            </a:r>
            <a:endParaRPr lang="en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84A850-AE72-78BB-128B-45F0293D38CB}"/>
              </a:ext>
            </a:extLst>
          </p:cNvPr>
          <p:cNvSpPr txBox="1">
            <a:spLocks/>
          </p:cNvSpPr>
          <p:nvPr/>
        </p:nvSpPr>
        <p:spPr>
          <a:xfrm>
            <a:off x="838200" y="4603238"/>
            <a:ext cx="9741310" cy="1889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each chart type there is at least one size that minimized estimation time while preserving accuracy. </a:t>
            </a:r>
          </a:p>
          <a:p>
            <a:endParaRPr lang="en-GB" dirty="0"/>
          </a:p>
          <a:p>
            <a:r>
              <a:rPr lang="en-GB" dirty="0"/>
              <a:t>For both normal line charts and 1-band mirror charts, it has been found a chart height of 24 pixels (6.8 mm on our 14.1” 1024 × 768 pixel displays) to be optimal.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01413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09E3-43EC-CDA0-EF81-C47F0B54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Interactive Horizon Graphs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8655-8E97-0DFF-E2C6-318D74B0A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93361" cy="4351338"/>
          </a:xfrm>
        </p:spPr>
        <p:txBody>
          <a:bodyPr>
            <a:normAutofit/>
          </a:bodyPr>
          <a:lstStyle/>
          <a:p>
            <a:r>
              <a:rPr lang="en-GB" dirty="0"/>
              <a:t>IHG are inspired by pan and zoom techniques and unify Reduced Line Charts (RLC) and Horizon Graphs (HG), two of the most effective techniques for visualizing multiple time series.</a:t>
            </a:r>
            <a:endParaRPr lang="tr-TR" dirty="0"/>
          </a:p>
          <a:p>
            <a:r>
              <a:rPr lang="en-GB" dirty="0"/>
              <a:t>IHG has designed it to increase the number of time series that can be viewed and explored </a:t>
            </a:r>
            <a:r>
              <a:rPr lang="en-GB" dirty="0" err="1"/>
              <a:t>efficie</a:t>
            </a:r>
            <a:endParaRPr lang="en-GB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 descr="A picture containing screenshot, plot, text, line&#10;&#10;Description automatically generated">
            <a:extLst>
              <a:ext uri="{FF2B5EF4-FFF2-40B4-BE49-F238E27FC236}">
                <a16:creationId xmlns:a16="http://schemas.microsoft.com/office/drawing/2014/main" id="{92881762-9BB1-EF06-B97B-D24236DA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01294"/>
            <a:ext cx="10515601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22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5519-8001-CCC0-4245-ED36DEC4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Reduced Line Charts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91C9-4D95-2193-71E8-29E7E71B3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95715"/>
            <a:ext cx="10515600" cy="3581247"/>
          </a:xfrm>
        </p:spPr>
        <p:txBody>
          <a:bodyPr/>
          <a:lstStyle/>
          <a:p>
            <a:r>
              <a:rPr lang="en-GB" dirty="0"/>
              <a:t>Reduced Line Charts (RLC)</a:t>
            </a:r>
            <a:r>
              <a:rPr lang="tr-TR" dirty="0"/>
              <a:t>: </a:t>
            </a:r>
            <a:r>
              <a:rPr lang="en-GB" dirty="0"/>
              <a:t>RLC are small multiples for time series using line charts. </a:t>
            </a:r>
            <a:r>
              <a:rPr lang="en-GB" dirty="0" err="1"/>
              <a:t>ntly</a:t>
            </a:r>
            <a:r>
              <a:rPr lang="en-GB" dirty="0"/>
              <a:t>.</a:t>
            </a:r>
            <a:endParaRPr lang="en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3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4ED-73F7-E0BA-73EB-1381A429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effectLst/>
                <a:latin typeface="+mj-lt"/>
                <a:ea typeface="+mj-ea"/>
                <a:cs typeface="+mj-cs"/>
              </a:rPr>
              <a:t>Baseline Panning </a:t>
            </a:r>
            <a:endParaRPr lang="en-US" dirty="0"/>
          </a:p>
        </p:txBody>
      </p:sp>
      <p:pic>
        <p:nvPicPr>
          <p:cNvPr id="5" name="Content Placeholder 4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16179BB2-315C-B2C0-2A42-C6D6CEB18A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6065" y="2283852"/>
            <a:ext cx="11219869" cy="22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98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4ED-73F7-E0BA-73EB-1381A429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effectLst/>
                <a:latin typeface="+mj-lt"/>
                <a:ea typeface="+mj-ea"/>
                <a:cs typeface="+mj-cs"/>
              </a:rPr>
              <a:t>Zoom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29469-1F64-CCF6-E6DC-F254A1D32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07" y="2034699"/>
            <a:ext cx="10519330" cy="14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30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7082-FE76-C1E9-5964-B2BC639A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AND DISCUSSION:</a:t>
            </a:r>
            <a:r>
              <a:rPr lang="tr-TR" dirty="0"/>
              <a:t> </a:t>
            </a:r>
            <a:r>
              <a:rPr lang="en-GB" dirty="0"/>
              <a:t>Interactive Horizon Graphs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6A0E-D164-0851-5D95-BDFA82DC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The results confirm the hypothesis that </a:t>
            </a:r>
            <a:r>
              <a:rPr lang="tr-TR" dirty="0"/>
              <a:t>IHG</a:t>
            </a:r>
            <a:r>
              <a:rPr lang="en-GB" dirty="0"/>
              <a:t> were better than RLC and HG for large numbers of LSV</a:t>
            </a:r>
            <a:r>
              <a:rPr lang="tr-TR" dirty="0"/>
              <a:t>(</a:t>
            </a:r>
            <a:r>
              <a:rPr lang="en-GB" dirty="0"/>
              <a:t>small scale variations</a:t>
            </a:r>
            <a:r>
              <a:rPr lang="tr-TR" dirty="0"/>
              <a:t>)</a:t>
            </a:r>
            <a:r>
              <a:rPr lang="en-GB" dirty="0"/>
              <a:t> time series.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94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A536-FC42-561D-C488-A7E20E04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 </a:t>
            </a:r>
            <a:r>
              <a:rPr lang="tr-TR" sz="4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tr-TR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457D-0B2C-F2C6-12E6-26F53BAD1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tr-TR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tr-TR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tr-TR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hart </a:t>
            </a:r>
            <a:r>
              <a:rPr lang="tr-T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type of data visualisation that displays information as a series of data points connected by line.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64A4F2A-6E7E-97AB-3008-8AFAF1C9D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8465" y="2769177"/>
            <a:ext cx="4648272" cy="2905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61F73C-DD6A-662A-2C64-51C92A14E7B9}"/>
              </a:ext>
            </a:extLst>
          </p:cNvPr>
          <p:cNvSpPr txBox="1"/>
          <p:nvPr/>
        </p:nvSpPr>
        <p:spPr>
          <a:xfrm>
            <a:off x="4718465" y="5674347"/>
            <a:ext cx="6189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Source: </a:t>
            </a:r>
            <a:r>
              <a:rPr lang="en-DE" dirty="0"/>
              <a:t>https://en.wikipedia.org/wiki/Line_chart</a:t>
            </a:r>
          </a:p>
        </p:txBody>
      </p:sp>
    </p:spTree>
    <p:extLst>
      <p:ext uri="{BB962C8B-B14F-4D97-AF65-F5344CB8AC3E}">
        <p14:creationId xmlns:p14="http://schemas.microsoft.com/office/powerpoint/2010/main" val="322503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9C-9B64-428B-17E0-73F8AD26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4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 </a:t>
            </a:r>
            <a:r>
              <a:rPr lang="tr-TR" sz="4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4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8A26-91A7-2C7B-7F0A-C1FED8A2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tr-TR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 </a:t>
            </a:r>
            <a:r>
              <a:rPr lang="tr-TR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hart </a:t>
            </a:r>
            <a:r>
              <a:rPr lang="tr-TR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-GB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 graph</a:t>
            </a:r>
            <a:r>
              <a:rPr lang="tr-TR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displays graphically quantitative data. It is based on the line chart. </a:t>
            </a:r>
            <a:endParaRPr lang="tr-TR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area between axis and line are commonly emphasized with </a:t>
            </a:r>
            <a:r>
              <a:rPr lang="en-GB" sz="2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colors</a:t>
            </a:r>
            <a:r>
              <a:rPr lang="en-GB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textures and hatchings.</a:t>
            </a:r>
            <a:endParaRPr lang="tr-TR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9E231-9563-7C4E-2B0D-C6C437C636AE}"/>
              </a:ext>
            </a:extLst>
          </p:cNvPr>
          <p:cNvSpPr txBox="1"/>
          <p:nvPr/>
        </p:nvSpPr>
        <p:spPr>
          <a:xfrm>
            <a:off x="5412658" y="6110086"/>
            <a:ext cx="6189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Source: https://en.wikipedia.org/wiki/Area_chart</a:t>
            </a:r>
            <a:endParaRPr lang="en-D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6CF49C-511D-2CD3-245E-07DBA7396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0264" y="3306631"/>
            <a:ext cx="4289645" cy="273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1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9C-9B64-428B-17E0-73F8AD26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DE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orizon </a:t>
            </a:r>
            <a:r>
              <a:rPr lang="tr-TR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DE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8A26-91A7-2C7B-7F0A-C1FED8A2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tr-TR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DE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orizon </a:t>
            </a:r>
            <a:r>
              <a:rPr lang="tr-TR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DE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raph </a:t>
            </a: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compact version of an area chart.</a:t>
            </a:r>
            <a:r>
              <a:rPr lang="tr-T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tr-TR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It </a:t>
            </a: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type </a:t>
            </a:r>
            <a:r>
              <a:rPr lang="tr-T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graph </a:t>
            </a:r>
            <a:r>
              <a:rPr lang="en-GB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increases the density of time series graphs by dividing and layering filled line charts.</a:t>
            </a:r>
            <a:endParaRPr lang="en-D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BFB55-5D7B-EB4E-52E4-306FE686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1" y="2832191"/>
            <a:ext cx="3864077" cy="3479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0E1881-C10F-8462-65EA-90B6F82E60BD}"/>
              </a:ext>
            </a:extLst>
          </p:cNvPr>
          <p:cNvSpPr txBox="1"/>
          <p:nvPr/>
        </p:nvSpPr>
        <p:spPr>
          <a:xfrm>
            <a:off x="6282813" y="61525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 err="1"/>
              <a:t>source:https</a:t>
            </a:r>
            <a:r>
              <a:rPr lang="en-DE" dirty="0"/>
              <a:t>://</a:t>
            </a:r>
            <a:r>
              <a:rPr lang="en-DE" dirty="0" err="1"/>
              <a:t>datavis.blog</a:t>
            </a:r>
            <a:r>
              <a:rPr lang="en-DE" dirty="0"/>
              <a:t>/2022/04/30/horizon-charts-in-tableau/</a:t>
            </a:r>
          </a:p>
        </p:txBody>
      </p:sp>
    </p:spTree>
    <p:extLst>
      <p:ext uri="{BB962C8B-B14F-4D97-AF65-F5344CB8AC3E}">
        <p14:creationId xmlns:p14="http://schemas.microsoft.com/office/powerpoint/2010/main" val="394011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987B3-793D-70F3-CB98-FCE8C4BBC43A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When we compare multiple data in a line chart, the chart becomes difficult to understand.</a:t>
            </a:r>
          </a:p>
        </p:txBody>
      </p:sp>
      <p:pic>
        <p:nvPicPr>
          <p:cNvPr id="10" name="Picture 9" descr="A picture containing text, handwriting, line, diagram&#10;&#10;Description automatically generated">
            <a:extLst>
              <a:ext uri="{FF2B5EF4-FFF2-40B4-BE49-F238E27FC236}">
                <a16:creationId xmlns:a16="http://schemas.microsoft.com/office/drawing/2014/main" id="{D8495ABF-0FE3-12E4-AFAA-C160A82A7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6" y="2102258"/>
            <a:ext cx="4633443" cy="3346376"/>
          </a:xfrm>
          <a:prstGeom prst="rect">
            <a:avLst/>
          </a:prstGeom>
        </p:spPr>
      </p:pic>
      <p:pic>
        <p:nvPicPr>
          <p:cNvPr id="8" name="Picture 7" descr="A picture containing line, plot, diagram, text&#10;&#10;Description automatically generated">
            <a:extLst>
              <a:ext uri="{FF2B5EF4-FFF2-40B4-BE49-F238E27FC236}">
                <a16:creationId xmlns:a16="http://schemas.microsoft.com/office/drawing/2014/main" id="{868A9D20-332B-B48A-0F76-8C8AA1E56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84" y="2102258"/>
            <a:ext cx="5269883" cy="33463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99D602-3A03-02DC-5FC7-D152FC2FC83F}"/>
              </a:ext>
            </a:extLst>
          </p:cNvPr>
          <p:cNvSpPr txBox="1"/>
          <p:nvPr/>
        </p:nvSpPr>
        <p:spPr>
          <a:xfrm>
            <a:off x="749146" y="58301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Source: </a:t>
            </a:r>
            <a:r>
              <a:rPr lang="en-DE" dirty="0"/>
              <a:t>https://www.tableau.com/data-insights/reference-library/visual-analytics/charts/line-charts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5B3D5-2FF0-E9B7-231D-DEDD7DF2FD28}"/>
              </a:ext>
            </a:extLst>
          </p:cNvPr>
          <p:cNvSpPr txBox="1"/>
          <p:nvPr/>
        </p:nvSpPr>
        <p:spPr>
          <a:xfrm>
            <a:off x="6351639" y="58139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Source:</a:t>
            </a:r>
            <a:r>
              <a:rPr lang="en-DE" dirty="0"/>
              <a:t>https://homes.cs.washington.edu/~jheer/files/zoo/</a:t>
            </a:r>
          </a:p>
        </p:txBody>
      </p:sp>
    </p:spTree>
    <p:extLst>
      <p:ext uri="{BB962C8B-B14F-4D97-AF65-F5344CB8AC3E}">
        <p14:creationId xmlns:p14="http://schemas.microsoft.com/office/powerpoint/2010/main" val="37821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screenshot, receipt, font&#10;&#10;Description automatically generated">
            <a:extLst>
              <a:ext uri="{FF2B5EF4-FFF2-40B4-BE49-F238E27FC236}">
                <a16:creationId xmlns:a16="http://schemas.microsoft.com/office/drawing/2014/main" id="{98D92631-4FCA-2163-98C7-4A28F9319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2484393"/>
            <a:ext cx="5294716" cy="3560695"/>
          </a:xfrm>
          <a:prstGeom prst="rect">
            <a:avLst/>
          </a:prstGeom>
        </p:spPr>
      </p:pic>
      <p:pic>
        <p:nvPicPr>
          <p:cNvPr id="11" name="Picture 10" descr="A picture containing text, screenshot, font, paper&#10;&#10;Description automatically generated">
            <a:extLst>
              <a:ext uri="{FF2B5EF4-FFF2-40B4-BE49-F238E27FC236}">
                <a16:creationId xmlns:a16="http://schemas.microsoft.com/office/drawing/2014/main" id="{EC43973E-8E6C-4906-C88E-E68C2CC7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95" y="2484393"/>
            <a:ext cx="5294715" cy="366659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90E5528-CE59-3E0F-BC05-4A44B670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000000"/>
                </a:solidFill>
                <a:latin typeface="open sans" panose="020B0604020202020204" pitchFamily="34" charset="0"/>
              </a:rPr>
              <a:t>       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ompare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public health spending </a:t>
            </a:r>
            <a:br>
              <a:rPr lang="tr-T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</a:br>
            <a:r>
              <a:rPr lang="tr-TR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		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(as a percentage of GDP)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36FFD-B6BB-CE8D-D20E-4620253EEEFF}"/>
              </a:ext>
            </a:extLst>
          </p:cNvPr>
          <p:cNvSpPr txBox="1"/>
          <p:nvPr/>
        </p:nvSpPr>
        <p:spPr>
          <a:xfrm>
            <a:off x="838200" y="6308209"/>
            <a:ext cx="8256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 err="1"/>
              <a:t>source:https</a:t>
            </a:r>
            <a:r>
              <a:rPr lang="en-DE" dirty="0"/>
              <a:t>://</a:t>
            </a:r>
            <a:r>
              <a:rPr lang="en-DE" dirty="0" err="1"/>
              <a:t>datavis.blog</a:t>
            </a:r>
            <a:r>
              <a:rPr lang="en-DE" dirty="0"/>
              <a:t>/2022/04/30/horizon-charts-in-tableau/</a:t>
            </a:r>
          </a:p>
        </p:txBody>
      </p:sp>
    </p:spTree>
    <p:extLst>
      <p:ext uri="{BB962C8B-B14F-4D97-AF65-F5344CB8AC3E}">
        <p14:creationId xmlns:p14="http://schemas.microsoft.com/office/powerpoint/2010/main" val="407076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5E7611A-31DE-E007-32BB-BF2043433F24}"/>
              </a:ext>
            </a:extLst>
          </p:cNvPr>
          <p:cNvSpPr txBox="1"/>
          <p:nvPr/>
        </p:nvSpPr>
        <p:spPr>
          <a:xfrm>
            <a:off x="1081547" y="2236156"/>
            <a:ext cx="9458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tr-TR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...</a:t>
            </a:r>
            <a:r>
              <a:rPr lang="en-GB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purpose of the horizon chart is not necessarily to enable readers to pick out specific values, but instead to easily spot general trends and identify extreme values.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B1EFA-FECA-A340-D815-72D138EB699B}"/>
              </a:ext>
            </a:extLst>
          </p:cNvPr>
          <p:cNvSpPr txBox="1"/>
          <p:nvPr/>
        </p:nvSpPr>
        <p:spPr>
          <a:xfrm>
            <a:off x="530941" y="12719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Jonathan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Schwabish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3A45E-89F7-54B4-823F-F1CD63EC7D8C}"/>
              </a:ext>
            </a:extLst>
          </p:cNvPr>
          <p:cNvSpPr txBox="1"/>
          <p:nvPr/>
        </p:nvSpPr>
        <p:spPr>
          <a:xfrm>
            <a:off x="5555225" y="37224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Schwabish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J. (2021). </a:t>
            </a:r>
            <a:r>
              <a:rPr lang="en-GB" b="0" i="1" u="none" strike="noStrike" dirty="0">
                <a:solidFill>
                  <a:srgbClr val="30719D"/>
                </a:solidFill>
                <a:effectLst/>
                <a:latin typeface="inherit"/>
                <a:hlinkClick r:id="rId2"/>
              </a:rPr>
              <a:t>Better Data Visualizations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page 164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</a:t>
            </a:r>
            <a:endParaRPr lang="en-DE" dirty="0"/>
          </a:p>
          <a:p>
            <a:pPr algn="l" fontAlgn="base"/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open sans" panose="020B0606030504020204" pitchFamily="34" charset="0"/>
              </a:rPr>
              <a:t>E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conomist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open sans" panose="020B0606030504020204" pitchFamily="34" charset="0"/>
              </a:rPr>
              <a:t>P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rofessor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American University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</a:t>
            </a:r>
            <a:endParaRPr lang="en-GB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8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1500</Words>
  <Application>Microsoft Office PowerPoint</Application>
  <PresentationFormat>Widescreen</PresentationFormat>
  <Paragraphs>116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inherit</vt:lpstr>
      <vt:lpstr>open sans</vt:lpstr>
      <vt:lpstr>Roboto</vt:lpstr>
      <vt:lpstr>Office Theme</vt:lpstr>
      <vt:lpstr>Task 1</vt:lpstr>
      <vt:lpstr>PowerPoint Presentation</vt:lpstr>
      <vt:lpstr>Some Graphs Types</vt:lpstr>
      <vt:lpstr> Line Chart</vt:lpstr>
      <vt:lpstr>Area Chart</vt:lpstr>
      <vt:lpstr>Horizon Graph</vt:lpstr>
      <vt:lpstr>PowerPoint Presentation</vt:lpstr>
      <vt:lpstr>       Compare public health spending    (as a percentage of GDP)</vt:lpstr>
      <vt:lpstr>PowerPoint Presentation</vt:lpstr>
      <vt:lpstr>Horizon chart can be preferred instead of line chart in the following situations:</vt:lpstr>
      <vt:lpstr>How to plot a horizon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 1: HORIZON GRAPH COMPARISON</vt:lpstr>
      <vt:lpstr>PowerPoint Presentation</vt:lpstr>
      <vt:lpstr>a) How does the choice of mirrored or offset horizon graph affect estimation time or accuracy?</vt:lpstr>
      <vt:lpstr>b-1)How does the number of bands in a horizon chart affect accuracy?</vt:lpstr>
      <vt:lpstr>b-2) How does the number of bands in a horizon chart affect estimation time?</vt:lpstr>
      <vt:lpstr>EXPERIMENT 2: CHART SIZE AND LAYERING</vt:lpstr>
      <vt:lpstr>PowerPoint Presentation</vt:lpstr>
      <vt:lpstr>     Results</vt:lpstr>
      <vt:lpstr>Layering Increases Estimation Time, Mirroring Does Not</vt:lpstr>
      <vt:lpstr>Estimation Time Decreases with Chart Height </vt:lpstr>
      <vt:lpstr>How do mirroring and layering affect estimation time and accuracy compared to line charts?  </vt:lpstr>
      <vt:lpstr>How does chart size affect estimation time and accuracy?  </vt:lpstr>
      <vt:lpstr>Layered Bands Are Beneficial As Chart Size Decreases </vt:lpstr>
      <vt:lpstr>Interactive Horizon Graphs </vt:lpstr>
      <vt:lpstr>Reduced Line Charts</vt:lpstr>
      <vt:lpstr>Baseline Panning </vt:lpstr>
      <vt:lpstr>Zoom</vt:lpstr>
      <vt:lpstr>SUMMARY AND DISCUSSION: Interactive Horizon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Özdag, Ali Haydar</dc:creator>
  <cp:lastModifiedBy>Özdag, Ali Haydar</cp:lastModifiedBy>
  <cp:revision>28</cp:revision>
  <dcterms:created xsi:type="dcterms:W3CDTF">2023-06-02T13:24:54Z</dcterms:created>
  <dcterms:modified xsi:type="dcterms:W3CDTF">2023-06-05T15:18:45Z</dcterms:modified>
</cp:coreProperties>
</file>