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109" d="100"/>
          <a:sy n="109"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A9FA9-897A-4DA1-9700-A067F2F42975}" type="doc">
      <dgm:prSet loTypeId="urn:microsoft.com/office/officeart/2005/8/layout/hList7" loCatId="list" qsTypeId="urn:microsoft.com/office/officeart/2005/8/quickstyle/3d4" qsCatId="3D" csTypeId="urn:microsoft.com/office/officeart/2005/8/colors/accent2_2" csCatId="accent2" phldr="1"/>
      <dgm:spPr/>
    </dgm:pt>
    <dgm:pt modelId="{D9D82881-26C1-4166-9AB0-BDF486058A63}">
      <dgm:prSet phldrT="[Text]"/>
      <dgm:spPr/>
      <dgm:t>
        <a:bodyPr/>
        <a:lstStyle/>
        <a:p>
          <a:r>
            <a:rPr lang="en-US" b="1" dirty="0">
              <a:solidFill>
                <a:srgbClr val="FF0000"/>
              </a:solidFill>
            </a:rPr>
            <a:t>CI/CD OVERVIEW</a:t>
          </a:r>
        </a:p>
      </dgm:t>
    </dgm:pt>
    <dgm:pt modelId="{2C02A2BA-8094-4BEA-9DE8-70A11887F939}" type="parTrans" cxnId="{B7CD1187-075C-4991-B54E-9CF2ACDDFA77}">
      <dgm:prSet/>
      <dgm:spPr/>
      <dgm:t>
        <a:bodyPr/>
        <a:lstStyle/>
        <a:p>
          <a:endParaRPr lang="en-US"/>
        </a:p>
      </dgm:t>
    </dgm:pt>
    <dgm:pt modelId="{08C4392F-6712-4C4A-A9EE-5826D60629ED}" type="sibTrans" cxnId="{B7CD1187-075C-4991-B54E-9CF2ACDDFA77}">
      <dgm:prSet/>
      <dgm:spPr/>
      <dgm:t>
        <a:bodyPr/>
        <a:lstStyle/>
        <a:p>
          <a:endParaRPr lang="en-US"/>
        </a:p>
      </dgm:t>
    </dgm:pt>
    <dgm:pt modelId="{D4521D1C-A2E5-4EDA-A491-53D2DB45F4B0}">
      <dgm:prSet phldrT="[Text]"/>
      <dgm:spPr/>
      <dgm:t>
        <a:bodyPr/>
        <a:lstStyle/>
        <a:p>
          <a:r>
            <a:rPr lang="en-US" b="1" dirty="0">
              <a:solidFill>
                <a:srgbClr val="FF0000"/>
              </a:solidFill>
            </a:rPr>
            <a:t>BENEFITS OF CI/CD</a:t>
          </a:r>
        </a:p>
      </dgm:t>
    </dgm:pt>
    <dgm:pt modelId="{A35FAE8F-168A-4CA1-A976-3A010535559C}" type="parTrans" cxnId="{45FDCE54-A0B4-4BD4-B51B-8E97B1DE3B63}">
      <dgm:prSet/>
      <dgm:spPr/>
      <dgm:t>
        <a:bodyPr/>
        <a:lstStyle/>
        <a:p>
          <a:endParaRPr lang="en-US"/>
        </a:p>
      </dgm:t>
    </dgm:pt>
    <dgm:pt modelId="{0F252658-7008-4F57-A725-38AFC6363A69}" type="sibTrans" cxnId="{45FDCE54-A0B4-4BD4-B51B-8E97B1DE3B63}">
      <dgm:prSet/>
      <dgm:spPr/>
      <dgm:t>
        <a:bodyPr/>
        <a:lstStyle/>
        <a:p>
          <a:endParaRPr lang="en-US"/>
        </a:p>
      </dgm:t>
    </dgm:pt>
    <dgm:pt modelId="{B026D060-4EE9-49DC-90EC-C679F47CEBB7}" type="pres">
      <dgm:prSet presAssocID="{505A9FA9-897A-4DA1-9700-A067F2F42975}" presName="Name0" presStyleCnt="0">
        <dgm:presLayoutVars>
          <dgm:dir/>
          <dgm:resizeHandles val="exact"/>
        </dgm:presLayoutVars>
      </dgm:prSet>
      <dgm:spPr/>
    </dgm:pt>
    <dgm:pt modelId="{48370CF2-AA99-43B3-8451-669C2A17A460}" type="pres">
      <dgm:prSet presAssocID="{505A9FA9-897A-4DA1-9700-A067F2F42975}" presName="fgShape" presStyleLbl="fgShp" presStyleIdx="0" presStyleCnt="1"/>
      <dgm:spPr/>
    </dgm:pt>
    <dgm:pt modelId="{CC4A320F-4BE3-4CE0-91A8-968F793A177C}" type="pres">
      <dgm:prSet presAssocID="{505A9FA9-897A-4DA1-9700-A067F2F42975}" presName="linComp" presStyleCnt="0"/>
      <dgm:spPr/>
    </dgm:pt>
    <dgm:pt modelId="{E0F092A8-943D-4B16-8AE3-E79AE05FA7C2}" type="pres">
      <dgm:prSet presAssocID="{D9D82881-26C1-4166-9AB0-BDF486058A63}" presName="compNode" presStyleCnt="0"/>
      <dgm:spPr/>
    </dgm:pt>
    <dgm:pt modelId="{1F076E4B-921A-4301-B46C-74895688D322}" type="pres">
      <dgm:prSet presAssocID="{D9D82881-26C1-4166-9AB0-BDF486058A63}" presName="bkgdShape" presStyleLbl="node1" presStyleIdx="0" presStyleCnt="2"/>
      <dgm:spPr/>
      <dgm:t>
        <a:bodyPr/>
        <a:lstStyle/>
        <a:p>
          <a:endParaRPr lang="en-US"/>
        </a:p>
      </dgm:t>
    </dgm:pt>
    <dgm:pt modelId="{C4069412-AF63-427A-B9B5-A3F81831F680}" type="pres">
      <dgm:prSet presAssocID="{D9D82881-26C1-4166-9AB0-BDF486058A63}" presName="nodeTx" presStyleLbl="node1" presStyleIdx="0" presStyleCnt="2">
        <dgm:presLayoutVars>
          <dgm:bulletEnabled val="1"/>
        </dgm:presLayoutVars>
      </dgm:prSet>
      <dgm:spPr/>
      <dgm:t>
        <a:bodyPr/>
        <a:lstStyle/>
        <a:p>
          <a:endParaRPr lang="en-US"/>
        </a:p>
      </dgm:t>
    </dgm:pt>
    <dgm:pt modelId="{668D0AF0-95E8-4EFD-AD53-E206BA173050}" type="pres">
      <dgm:prSet presAssocID="{D9D82881-26C1-4166-9AB0-BDF486058A63}" presName="invisiNode" presStyleLbl="node1" presStyleIdx="0" presStyleCnt="2"/>
      <dgm:spPr/>
    </dgm:pt>
    <dgm:pt modelId="{F7B24442-6B2C-4A93-90C9-DEF2AA89E08A}" type="pres">
      <dgm:prSet presAssocID="{D9D82881-26C1-4166-9AB0-BDF486058A63}" presName="imagNode" presStyleLbl="fgImgPlace1" presStyleIdx="0" presStyleCnt="2"/>
      <dgm:spPr/>
    </dgm:pt>
    <dgm:pt modelId="{B88B1E66-2F06-4267-9794-8248033EA3F1}" type="pres">
      <dgm:prSet presAssocID="{08C4392F-6712-4C4A-A9EE-5826D60629ED}" presName="sibTrans" presStyleLbl="sibTrans2D1" presStyleIdx="0" presStyleCnt="0"/>
      <dgm:spPr/>
      <dgm:t>
        <a:bodyPr/>
        <a:lstStyle/>
        <a:p>
          <a:endParaRPr lang="en-US"/>
        </a:p>
      </dgm:t>
    </dgm:pt>
    <dgm:pt modelId="{255C2A71-1DCC-4C77-A0F2-AA0C4423BA11}" type="pres">
      <dgm:prSet presAssocID="{D4521D1C-A2E5-4EDA-A491-53D2DB45F4B0}" presName="compNode" presStyleCnt="0"/>
      <dgm:spPr/>
    </dgm:pt>
    <dgm:pt modelId="{E1FAE2E6-C0FA-4494-ACC7-59424F4E9A7F}" type="pres">
      <dgm:prSet presAssocID="{D4521D1C-A2E5-4EDA-A491-53D2DB45F4B0}" presName="bkgdShape" presStyleLbl="node1" presStyleIdx="1" presStyleCnt="2"/>
      <dgm:spPr/>
      <dgm:t>
        <a:bodyPr/>
        <a:lstStyle/>
        <a:p>
          <a:endParaRPr lang="en-US"/>
        </a:p>
      </dgm:t>
    </dgm:pt>
    <dgm:pt modelId="{540BCFEA-E6DF-445E-89D5-4B4D1CA45181}" type="pres">
      <dgm:prSet presAssocID="{D4521D1C-A2E5-4EDA-A491-53D2DB45F4B0}" presName="nodeTx" presStyleLbl="node1" presStyleIdx="1" presStyleCnt="2">
        <dgm:presLayoutVars>
          <dgm:bulletEnabled val="1"/>
        </dgm:presLayoutVars>
      </dgm:prSet>
      <dgm:spPr/>
      <dgm:t>
        <a:bodyPr/>
        <a:lstStyle/>
        <a:p>
          <a:endParaRPr lang="en-US"/>
        </a:p>
      </dgm:t>
    </dgm:pt>
    <dgm:pt modelId="{1DC0E337-64DC-4833-860D-127957BBF642}" type="pres">
      <dgm:prSet presAssocID="{D4521D1C-A2E5-4EDA-A491-53D2DB45F4B0}" presName="invisiNode" presStyleLbl="node1" presStyleIdx="1" presStyleCnt="2"/>
      <dgm:spPr/>
    </dgm:pt>
    <dgm:pt modelId="{3321D760-94D8-4A72-802A-B36F776B6F9D}" type="pres">
      <dgm:prSet presAssocID="{D4521D1C-A2E5-4EDA-A491-53D2DB45F4B0}" presName="imagNode" presStyleLbl="fgImgPlace1" presStyleIdx="1" presStyleCnt="2"/>
      <dgm:spPr/>
    </dgm:pt>
  </dgm:ptLst>
  <dgm:cxnLst>
    <dgm:cxn modelId="{45FDCE54-A0B4-4BD4-B51B-8E97B1DE3B63}" srcId="{505A9FA9-897A-4DA1-9700-A067F2F42975}" destId="{D4521D1C-A2E5-4EDA-A491-53D2DB45F4B0}" srcOrd="1" destOrd="0" parTransId="{A35FAE8F-168A-4CA1-A976-3A010535559C}" sibTransId="{0F252658-7008-4F57-A725-38AFC6363A69}"/>
    <dgm:cxn modelId="{262B6D8F-C2BB-4F32-BADB-6635FD72E2A1}" type="presOf" srcId="{D9D82881-26C1-4166-9AB0-BDF486058A63}" destId="{C4069412-AF63-427A-B9B5-A3F81831F680}" srcOrd="1" destOrd="0" presId="urn:microsoft.com/office/officeart/2005/8/layout/hList7"/>
    <dgm:cxn modelId="{10F725D6-81B8-4A6E-8395-8C7D24894707}" type="presOf" srcId="{D4521D1C-A2E5-4EDA-A491-53D2DB45F4B0}" destId="{E1FAE2E6-C0FA-4494-ACC7-59424F4E9A7F}" srcOrd="0" destOrd="0" presId="urn:microsoft.com/office/officeart/2005/8/layout/hList7"/>
    <dgm:cxn modelId="{B7CD1187-075C-4991-B54E-9CF2ACDDFA77}" srcId="{505A9FA9-897A-4DA1-9700-A067F2F42975}" destId="{D9D82881-26C1-4166-9AB0-BDF486058A63}" srcOrd="0" destOrd="0" parTransId="{2C02A2BA-8094-4BEA-9DE8-70A11887F939}" sibTransId="{08C4392F-6712-4C4A-A9EE-5826D60629ED}"/>
    <dgm:cxn modelId="{FF3214E2-0D00-4438-BECF-76A88451AE75}" type="presOf" srcId="{D9D82881-26C1-4166-9AB0-BDF486058A63}" destId="{1F076E4B-921A-4301-B46C-74895688D322}" srcOrd="0" destOrd="0" presId="urn:microsoft.com/office/officeart/2005/8/layout/hList7"/>
    <dgm:cxn modelId="{538FD4F6-CEE0-4675-9191-CBC0398F452E}" type="presOf" srcId="{D4521D1C-A2E5-4EDA-A491-53D2DB45F4B0}" destId="{540BCFEA-E6DF-445E-89D5-4B4D1CA45181}" srcOrd="1" destOrd="0" presId="urn:microsoft.com/office/officeart/2005/8/layout/hList7"/>
    <dgm:cxn modelId="{654BA0B1-E678-4177-85AC-4513AAB421AB}" type="presOf" srcId="{08C4392F-6712-4C4A-A9EE-5826D60629ED}" destId="{B88B1E66-2F06-4267-9794-8248033EA3F1}" srcOrd="0" destOrd="0" presId="urn:microsoft.com/office/officeart/2005/8/layout/hList7"/>
    <dgm:cxn modelId="{9AF1FAF7-5C52-4C4A-B9CE-43A66FA7CCB8}" type="presOf" srcId="{505A9FA9-897A-4DA1-9700-A067F2F42975}" destId="{B026D060-4EE9-49DC-90EC-C679F47CEBB7}" srcOrd="0" destOrd="0" presId="urn:microsoft.com/office/officeart/2005/8/layout/hList7"/>
    <dgm:cxn modelId="{CD512F49-3237-4F2F-9CB3-183F4F9329CC}" type="presParOf" srcId="{B026D060-4EE9-49DC-90EC-C679F47CEBB7}" destId="{48370CF2-AA99-43B3-8451-669C2A17A460}" srcOrd="0" destOrd="0" presId="urn:microsoft.com/office/officeart/2005/8/layout/hList7"/>
    <dgm:cxn modelId="{D2293D50-3758-4F7F-B24C-83C3FE9BE5FD}" type="presParOf" srcId="{B026D060-4EE9-49DC-90EC-C679F47CEBB7}" destId="{CC4A320F-4BE3-4CE0-91A8-968F793A177C}" srcOrd="1" destOrd="0" presId="urn:microsoft.com/office/officeart/2005/8/layout/hList7"/>
    <dgm:cxn modelId="{4E4E75D9-2C73-4EE5-834D-C0EC155C0DA2}" type="presParOf" srcId="{CC4A320F-4BE3-4CE0-91A8-968F793A177C}" destId="{E0F092A8-943D-4B16-8AE3-E79AE05FA7C2}" srcOrd="0" destOrd="0" presId="urn:microsoft.com/office/officeart/2005/8/layout/hList7"/>
    <dgm:cxn modelId="{9719149A-9624-40AC-83DD-580C317B2807}" type="presParOf" srcId="{E0F092A8-943D-4B16-8AE3-E79AE05FA7C2}" destId="{1F076E4B-921A-4301-B46C-74895688D322}" srcOrd="0" destOrd="0" presId="urn:microsoft.com/office/officeart/2005/8/layout/hList7"/>
    <dgm:cxn modelId="{EBF6A985-4512-4E51-AFFD-FA77B6E69FF1}" type="presParOf" srcId="{E0F092A8-943D-4B16-8AE3-E79AE05FA7C2}" destId="{C4069412-AF63-427A-B9B5-A3F81831F680}" srcOrd="1" destOrd="0" presId="urn:microsoft.com/office/officeart/2005/8/layout/hList7"/>
    <dgm:cxn modelId="{F035F10C-8159-42E9-B749-93264C848198}" type="presParOf" srcId="{E0F092A8-943D-4B16-8AE3-E79AE05FA7C2}" destId="{668D0AF0-95E8-4EFD-AD53-E206BA173050}" srcOrd="2" destOrd="0" presId="urn:microsoft.com/office/officeart/2005/8/layout/hList7"/>
    <dgm:cxn modelId="{681455C9-CB75-4709-8926-9CAE44F72BA1}" type="presParOf" srcId="{E0F092A8-943D-4B16-8AE3-E79AE05FA7C2}" destId="{F7B24442-6B2C-4A93-90C9-DEF2AA89E08A}" srcOrd="3" destOrd="0" presId="urn:microsoft.com/office/officeart/2005/8/layout/hList7"/>
    <dgm:cxn modelId="{938BB4DD-6389-45A6-8D67-79E5524CD7B5}" type="presParOf" srcId="{CC4A320F-4BE3-4CE0-91A8-968F793A177C}" destId="{B88B1E66-2F06-4267-9794-8248033EA3F1}" srcOrd="1" destOrd="0" presId="urn:microsoft.com/office/officeart/2005/8/layout/hList7"/>
    <dgm:cxn modelId="{D745F8D4-F22E-442B-A283-C9CA02157DC7}" type="presParOf" srcId="{CC4A320F-4BE3-4CE0-91A8-968F793A177C}" destId="{255C2A71-1DCC-4C77-A0F2-AA0C4423BA11}" srcOrd="2" destOrd="0" presId="urn:microsoft.com/office/officeart/2005/8/layout/hList7"/>
    <dgm:cxn modelId="{8C919E20-7A31-4ED3-95E6-03D357FACA7C}" type="presParOf" srcId="{255C2A71-1DCC-4C77-A0F2-AA0C4423BA11}" destId="{E1FAE2E6-C0FA-4494-ACC7-59424F4E9A7F}" srcOrd="0" destOrd="0" presId="urn:microsoft.com/office/officeart/2005/8/layout/hList7"/>
    <dgm:cxn modelId="{A7A9EBEC-3CF4-4150-A1C8-507A07980A4A}" type="presParOf" srcId="{255C2A71-1DCC-4C77-A0F2-AA0C4423BA11}" destId="{540BCFEA-E6DF-445E-89D5-4B4D1CA45181}" srcOrd="1" destOrd="0" presId="urn:microsoft.com/office/officeart/2005/8/layout/hList7"/>
    <dgm:cxn modelId="{F9F73EFA-68B5-4B3B-97D5-48840B71F199}" type="presParOf" srcId="{255C2A71-1DCC-4C77-A0F2-AA0C4423BA11}" destId="{1DC0E337-64DC-4833-860D-127957BBF642}" srcOrd="2" destOrd="0" presId="urn:microsoft.com/office/officeart/2005/8/layout/hList7"/>
    <dgm:cxn modelId="{33AE7CF0-1300-40ED-884E-A197E031B02C}" type="presParOf" srcId="{255C2A71-1DCC-4C77-A0F2-AA0C4423BA11}" destId="{3321D760-94D8-4A72-802A-B36F776B6F9D}"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76E4B-921A-4301-B46C-74895688D322}">
      <dsp:nvSpPr>
        <dsp:cNvPr id="0" name=""/>
        <dsp:cNvSpPr/>
      </dsp:nvSpPr>
      <dsp:spPr>
        <a:xfrm>
          <a:off x="4092" y="0"/>
          <a:ext cx="4687508" cy="2240281"/>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kern="1200" dirty="0">
              <a:solidFill>
                <a:srgbClr val="FF0000"/>
              </a:solidFill>
            </a:rPr>
            <a:t>CI/CD OVERVIEW</a:t>
          </a:r>
        </a:p>
      </dsp:txBody>
      <dsp:txXfrm>
        <a:off x="4092" y="896112"/>
        <a:ext cx="4687508" cy="896112"/>
      </dsp:txXfrm>
    </dsp:sp>
    <dsp:sp modelId="{F7B24442-6B2C-4A93-90C9-DEF2AA89E08A}">
      <dsp:nvSpPr>
        <dsp:cNvPr id="0" name=""/>
        <dsp:cNvSpPr/>
      </dsp:nvSpPr>
      <dsp:spPr>
        <a:xfrm>
          <a:off x="1974839" y="134416"/>
          <a:ext cx="746013" cy="746013"/>
        </a:xfrm>
        <a:prstGeom prst="ellipse">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1FAE2E6-C0FA-4494-ACC7-59424F4E9A7F}">
      <dsp:nvSpPr>
        <dsp:cNvPr id="0" name=""/>
        <dsp:cNvSpPr/>
      </dsp:nvSpPr>
      <dsp:spPr>
        <a:xfrm>
          <a:off x="4832226" y="0"/>
          <a:ext cx="4687508" cy="2240281"/>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kern="1200" dirty="0">
              <a:solidFill>
                <a:srgbClr val="FF0000"/>
              </a:solidFill>
            </a:rPr>
            <a:t>BENEFITS OF CI/CD</a:t>
          </a:r>
        </a:p>
      </dsp:txBody>
      <dsp:txXfrm>
        <a:off x="4832226" y="896112"/>
        <a:ext cx="4687508" cy="896112"/>
      </dsp:txXfrm>
    </dsp:sp>
    <dsp:sp modelId="{3321D760-94D8-4A72-802A-B36F776B6F9D}">
      <dsp:nvSpPr>
        <dsp:cNvPr id="0" name=""/>
        <dsp:cNvSpPr/>
      </dsp:nvSpPr>
      <dsp:spPr>
        <a:xfrm>
          <a:off x="6802973" y="134416"/>
          <a:ext cx="746013" cy="746013"/>
        </a:xfrm>
        <a:prstGeom prst="ellipse">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8370CF2-AA99-43B3-8451-669C2A17A460}">
      <dsp:nvSpPr>
        <dsp:cNvPr id="0" name=""/>
        <dsp:cNvSpPr/>
      </dsp:nvSpPr>
      <dsp:spPr>
        <a:xfrm>
          <a:off x="380953" y="1792224"/>
          <a:ext cx="8761920" cy="336042"/>
        </a:xfrm>
        <a:prstGeom prst="leftRightArrow">
          <a:avLst/>
        </a:prstGeom>
        <a:solidFill>
          <a:schemeClr val="accent2">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1/21/2023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6471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1/21/2023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1170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1/21/2023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0837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1/21/2023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2929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1/21/2023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22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1/21/2023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4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1/21/2023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7082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1/21/2023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8728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1/21/2023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1373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1/21/2023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04517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1/21/2023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53189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1/21/2023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054282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E31ED624-3A53-5807-F5DD-83157E4257EF}"/>
              </a:ext>
            </a:extLst>
          </p:cNvPr>
          <p:cNvSpPr>
            <a:spLocks noGrp="1"/>
          </p:cNvSpPr>
          <p:nvPr>
            <p:ph type="ctrTitle"/>
          </p:nvPr>
        </p:nvSpPr>
        <p:spPr>
          <a:xfrm>
            <a:off x="805999" y="2100462"/>
            <a:ext cx="5364937" cy="2088415"/>
          </a:xfrm>
        </p:spPr>
        <p:txBody>
          <a:bodyPr anchor="ctr">
            <a:normAutofit/>
          </a:bodyPr>
          <a:lstStyle/>
          <a:p>
            <a:pPr algn="ctr"/>
            <a:r>
              <a:rPr lang="en-US" sz="6000" dirty="0">
                <a:solidFill>
                  <a:srgbClr val="FFFF00"/>
                </a:solidFill>
              </a:rPr>
              <a:t>CI / CD</a:t>
            </a:r>
          </a:p>
        </p:txBody>
      </p:sp>
      <p:sp>
        <p:nvSpPr>
          <p:cNvPr id="3" name="Subtitle 2">
            <a:extLst>
              <a:ext uri="{FF2B5EF4-FFF2-40B4-BE49-F238E27FC236}">
                <a16:creationId xmlns:a16="http://schemas.microsoft.com/office/drawing/2014/main" id="{80A9393B-0C67-0106-627B-50C40977230B}"/>
              </a:ext>
            </a:extLst>
          </p:cNvPr>
          <p:cNvSpPr>
            <a:spLocks noGrp="1"/>
          </p:cNvSpPr>
          <p:nvPr>
            <p:ph type="subTitle" idx="1"/>
          </p:nvPr>
        </p:nvSpPr>
        <p:spPr>
          <a:xfrm>
            <a:off x="1140408" y="4995410"/>
            <a:ext cx="5303520" cy="1055071"/>
          </a:xfrm>
        </p:spPr>
        <p:txBody>
          <a:bodyPr anchor="t">
            <a:normAutofit fontScale="92500" lnSpcReduction="10000"/>
          </a:bodyPr>
          <a:lstStyle/>
          <a:p>
            <a:r>
              <a:rPr lang="en-US" sz="3600" b="1" dirty="0" smtClean="0">
                <a:solidFill>
                  <a:srgbClr val="FF0000"/>
                </a:solidFill>
              </a:rPr>
              <a:t>Better Approach to Perfectionism</a:t>
            </a:r>
            <a:endParaRPr lang="en-US" sz="3600" b="1" dirty="0">
              <a:solidFill>
                <a:srgbClr val="FF0000"/>
              </a:solidFill>
            </a:endParaRPr>
          </a:p>
        </p:txBody>
      </p:sp>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0" name="Subtitle 2">
            <a:extLst>
              <a:ext uri="{FF2B5EF4-FFF2-40B4-BE49-F238E27FC236}">
                <a16:creationId xmlns:a16="http://schemas.microsoft.com/office/drawing/2014/main" id="{5E923709-C1E5-236C-B7A8-241BA2B218A8}"/>
              </a:ext>
            </a:extLst>
          </p:cNvPr>
          <p:cNvSpPr txBox="1">
            <a:spLocks/>
          </p:cNvSpPr>
          <p:nvPr/>
        </p:nvSpPr>
        <p:spPr>
          <a:xfrm>
            <a:off x="8866786" y="6197727"/>
            <a:ext cx="2317029" cy="486396"/>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2800" b="1" i="0" u="none" strike="noStrike" kern="1200" cap="none" spc="0" normalizeH="0" baseline="0" noProof="0" dirty="0" smtClean="0">
                <a:ln>
                  <a:noFill/>
                </a:ln>
                <a:solidFill>
                  <a:srgbClr val="F0F3F1"/>
                </a:solidFill>
                <a:effectLst/>
                <a:uLnTx/>
                <a:uFillTx/>
                <a:latin typeface="Avenir Next LT Pro"/>
                <a:ea typeface="+mn-ea"/>
                <a:cs typeface="+mn-cs"/>
              </a:rPr>
              <a:t>Amr Saeed</a:t>
            </a:r>
            <a:endParaRPr kumimoji="0" lang="en-US" sz="2800" b="1" i="0" u="none" strike="noStrike" kern="1200" cap="none" spc="0" normalizeH="0" baseline="0" noProof="0" dirty="0">
              <a:ln>
                <a:noFill/>
              </a:ln>
              <a:solidFill>
                <a:srgbClr val="F0F3F1"/>
              </a:solidFill>
              <a:effectLst/>
              <a:uLnTx/>
              <a:uFillTx/>
              <a:latin typeface="Avenir Next LT Pro"/>
              <a:ea typeface="+mn-ea"/>
              <a:cs typeface="+mn-cs"/>
            </a:endParaRPr>
          </a:p>
        </p:txBody>
      </p:sp>
    </p:spTree>
    <p:extLst>
      <p:ext uri="{BB962C8B-B14F-4D97-AF65-F5344CB8AC3E}">
        <p14:creationId xmlns:p14="http://schemas.microsoft.com/office/powerpoint/2010/main" val="87766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5ECC2D7-6073-3C0E-C645-9588AC772D8E}"/>
              </a:ext>
            </a:extLst>
          </p:cNvPr>
          <p:cNvGraphicFramePr>
            <a:graphicFrameLocks noGrp="1"/>
          </p:cNvGraphicFramePr>
          <p:nvPr>
            <p:ph sz="half" idx="2"/>
            <p:extLst/>
          </p:nvPr>
        </p:nvGraphicFramePr>
        <p:xfrm>
          <a:off x="1308295" y="3851031"/>
          <a:ext cx="9523827" cy="2240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93D313B5-E559-DEE2-A928-63F5AC841377}"/>
              </a:ext>
            </a:extLst>
          </p:cNvPr>
          <p:cNvSpPr>
            <a:spLocks noGrp="1"/>
          </p:cNvSpPr>
          <p:nvPr>
            <p:ph type="title"/>
          </p:nvPr>
        </p:nvSpPr>
        <p:spPr>
          <a:xfrm>
            <a:off x="2617704" y="1186961"/>
            <a:ext cx="6956591" cy="1280863"/>
          </a:xfrm>
        </p:spPr>
        <p:txBody>
          <a:bodyPr>
            <a:normAutofit fontScale="90000"/>
          </a:bodyPr>
          <a:lstStyle/>
          <a:p>
            <a:pPr algn="ctr"/>
            <a:r>
              <a:rPr lang="en-US" sz="6600" b="1" dirty="0">
                <a:solidFill>
                  <a:srgbClr val="FFFF00"/>
                </a:solidFill>
              </a:rPr>
              <a:t>Presentation Content</a:t>
            </a:r>
            <a:endParaRPr lang="en-US" b="1" dirty="0">
              <a:solidFill>
                <a:srgbClr val="FFFF00"/>
              </a:solidFill>
            </a:endParaRPr>
          </a:p>
        </p:txBody>
      </p:sp>
    </p:spTree>
    <p:extLst>
      <p:ext uri="{BB962C8B-B14F-4D97-AF65-F5344CB8AC3E}">
        <p14:creationId xmlns:p14="http://schemas.microsoft.com/office/powerpoint/2010/main" val="318299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0A6ECA-83B0-40D8-EB6B-2F45C6BD2F28}"/>
              </a:ext>
            </a:extLst>
          </p:cNvPr>
          <p:cNvPicPr>
            <a:picLocks noGrp="1" noChangeAspect="1"/>
          </p:cNvPicPr>
          <p:nvPr>
            <p:ph idx="1"/>
          </p:nvPr>
        </p:nvPicPr>
        <p:blipFill>
          <a:blip r:embed="rId2"/>
          <a:stretch>
            <a:fillRect/>
          </a:stretch>
        </p:blipFill>
        <p:spPr>
          <a:xfrm>
            <a:off x="5535876" y="815926"/>
            <a:ext cx="6069969" cy="5204999"/>
          </a:xfrm>
          <a:prstGeom prst="rect">
            <a:avLst/>
          </a:prstGeom>
        </p:spPr>
      </p:pic>
      <p:sp>
        <p:nvSpPr>
          <p:cNvPr id="8" name="Content Placeholder 1">
            <a:extLst>
              <a:ext uri="{FF2B5EF4-FFF2-40B4-BE49-F238E27FC236}">
                <a16:creationId xmlns:a16="http://schemas.microsoft.com/office/drawing/2014/main" id="{F43A146D-DFFF-4C44-3350-84CB45BCF0F8}"/>
              </a:ext>
            </a:extLst>
          </p:cNvPr>
          <p:cNvSpPr txBox="1">
            <a:spLocks/>
          </p:cNvSpPr>
          <p:nvPr/>
        </p:nvSpPr>
        <p:spPr>
          <a:xfrm>
            <a:off x="218113" y="1170975"/>
            <a:ext cx="4367954" cy="461259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FF0000"/>
                </a:solidFill>
              </a:rPr>
              <a:t>Continuous Integration “CI”:</a:t>
            </a:r>
            <a:r>
              <a:rPr lang="en-US" dirty="0"/>
              <a:t/>
            </a:r>
            <a:br>
              <a:rPr lang="en-US" dirty="0"/>
            </a:br>
            <a:r>
              <a:rPr lang="en-US" dirty="0">
                <a:solidFill>
                  <a:schemeClr val="tx2"/>
                </a:solidFill>
              </a:rPr>
              <a:t/>
            </a:r>
            <a:br>
              <a:rPr lang="en-US" dirty="0">
                <a:solidFill>
                  <a:schemeClr val="tx2"/>
                </a:solidFill>
              </a:rPr>
            </a:br>
            <a:r>
              <a:rPr lang="en-US" b="1" dirty="0">
                <a:solidFill>
                  <a:schemeClr val="tx2"/>
                </a:solidFill>
              </a:rPr>
              <a:t>The practice of merging all developers' working copies to shared mainline several times a day. It's the process of "Making". Everything related to the code ﬁts here, and it all culminates in the ultimate goal of CI: a high-quality, deployable artifact!</a:t>
            </a:r>
          </a:p>
        </p:txBody>
      </p:sp>
    </p:spTree>
    <p:extLst>
      <p:ext uri="{BB962C8B-B14F-4D97-AF65-F5344CB8AC3E}">
        <p14:creationId xmlns:p14="http://schemas.microsoft.com/office/powerpoint/2010/main" val="401510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F43A146D-DFFF-4C44-3350-84CB45BCF0F8}"/>
              </a:ext>
            </a:extLst>
          </p:cNvPr>
          <p:cNvSpPr txBox="1">
            <a:spLocks/>
          </p:cNvSpPr>
          <p:nvPr/>
        </p:nvSpPr>
        <p:spPr>
          <a:xfrm>
            <a:off x="218113" y="1170975"/>
            <a:ext cx="4367954" cy="461259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FF0000"/>
                </a:solidFill>
              </a:rPr>
              <a:t>Continuous Deployment “CD”:</a:t>
            </a:r>
            <a:r>
              <a:rPr lang="en-US" dirty="0"/>
              <a:t/>
            </a:r>
            <a:br>
              <a:rPr lang="en-US" dirty="0"/>
            </a:br>
            <a:r>
              <a:rPr lang="en-US" dirty="0">
                <a:solidFill>
                  <a:schemeClr val="bg1"/>
                </a:solidFill>
              </a:rPr>
              <a:t/>
            </a:r>
            <a:br>
              <a:rPr lang="en-US" dirty="0">
                <a:solidFill>
                  <a:schemeClr val="bg1"/>
                </a:solidFill>
              </a:rPr>
            </a:br>
            <a:r>
              <a:rPr lang="en-US" b="1" dirty="0">
                <a:solidFill>
                  <a:schemeClr val="tx2"/>
                </a:solidFill>
              </a:rPr>
              <a:t>A software engineering approach in which the value is delivered frequently through automated deployments. Everything related to deploying the artifact ﬁts here. It's the process of "Moving" the artifact from the shelf to the spotlight</a:t>
            </a:r>
          </a:p>
        </p:txBody>
      </p:sp>
      <p:sp>
        <p:nvSpPr>
          <p:cNvPr id="10" name="Rectangle 6">
            <a:extLst>
              <a:ext uri="{FF2B5EF4-FFF2-40B4-BE49-F238E27FC236}">
                <a16:creationId xmlns:a16="http://schemas.microsoft.com/office/drawing/2014/main" id="{DE18E853-3994-4C17-B4DF-9B1AFDE91915}"/>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2" name="Group 1">
            <a:extLst>
              <a:ext uri="{FF2B5EF4-FFF2-40B4-BE49-F238E27FC236}">
                <a16:creationId xmlns:a16="http://schemas.microsoft.com/office/drawing/2014/main" id="{681455FF-8888-A26E-4D73-4AA235EC34DC}"/>
              </a:ext>
            </a:extLst>
          </p:cNvPr>
          <p:cNvGrpSpPr>
            <a:grpSpLocks/>
          </p:cNvGrpSpPr>
          <p:nvPr/>
        </p:nvGrpSpPr>
        <p:grpSpPr bwMode="auto">
          <a:xfrm>
            <a:off x="5755905" y="730421"/>
            <a:ext cx="5677143" cy="5053139"/>
            <a:chOff x="0" y="0"/>
            <a:chExt cx="6000" cy="5645"/>
          </a:xfrm>
        </p:grpSpPr>
        <p:pic>
          <p:nvPicPr>
            <p:cNvPr id="4101" name="Picture 5">
              <a:extLst>
                <a:ext uri="{FF2B5EF4-FFF2-40B4-BE49-F238E27FC236}">
                  <a16:creationId xmlns:a16="http://schemas.microsoft.com/office/drawing/2014/main" id="{A0F52225-D887-0440-FBC5-F995F73E7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00" cy="564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C3A0C16-E884-EE92-420C-FBCAB12E3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 y="4433"/>
              <a:ext cx="703" cy="308"/>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2">
              <a:extLst>
                <a:ext uri="{FF2B5EF4-FFF2-40B4-BE49-F238E27FC236}">
                  <a16:creationId xmlns:a16="http://schemas.microsoft.com/office/drawing/2014/main" id="{D10D64D5-B7CF-AC13-8C43-D314E0C60F16}"/>
                </a:ext>
              </a:extLst>
            </p:cNvPr>
            <p:cNvSpPr txBox="1">
              <a:spLocks noChangeArrowheads="1"/>
            </p:cNvSpPr>
            <p:nvPr/>
          </p:nvSpPr>
          <p:spPr bwMode="auto">
            <a:xfrm>
              <a:off x="4593" y="2294"/>
              <a:ext cx="293" cy="192"/>
            </a:xfrm>
            <a:prstGeom prst="rect">
              <a:avLst/>
            </a:prstGeom>
            <a:solidFill>
              <a:srgbClr val="E231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FFCDCC"/>
                  </a:solidFill>
                  <a:effectLst/>
                  <a:latin typeface="Arial" panose="020B0604020202020204" pitchFamily="34" charset="0"/>
                  <a:ea typeface="Times New Roman" panose="02020603050405020304" pitchFamily="18" charset="0"/>
                  <a:cs typeface="Arial" panose="020B0604020202020204" pitchFamily="34" charset="0"/>
                </a:rPr>
                <a:t>Bu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45447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7399-7CD1-E88F-EC64-34E56F0CC6F5}"/>
              </a:ext>
            </a:extLst>
          </p:cNvPr>
          <p:cNvSpPr>
            <a:spLocks noGrp="1"/>
          </p:cNvSpPr>
          <p:nvPr>
            <p:ph type="title"/>
          </p:nvPr>
        </p:nvSpPr>
        <p:spPr>
          <a:xfrm>
            <a:off x="182880" y="932688"/>
            <a:ext cx="11901268" cy="5815584"/>
          </a:xfrm>
        </p:spPr>
        <p:txBody>
          <a:bodyPr>
            <a:normAutofit fontScale="90000"/>
          </a:bodyPr>
          <a:lstStyle/>
          <a:p>
            <a:pPr marL="342900" indent="-342900">
              <a:buFont typeface="Arial" panose="020B0604020202020204" pitchFamily="34" charset="0"/>
              <a:buChar char="•"/>
            </a:pPr>
            <a:r>
              <a:rPr lang="en-US" sz="2000" b="1" i="0" dirty="0"/>
              <a:t>Automate Infrastructure Creation and clean up:</a:t>
            </a:r>
            <a:br>
              <a:rPr lang="en-US" sz="2000" b="1" i="0" dirty="0"/>
            </a:br>
            <a:r>
              <a:rPr lang="en-US" sz="2000" b="1" i="0" dirty="0"/>
              <a:t>Eliminating human errors and avoid unnecessary cost of unused or invalid infrastructure</a:t>
            </a:r>
            <a:br>
              <a:rPr lang="en-US" sz="2000" b="1" i="0" dirty="0"/>
            </a:br>
            <a:r>
              <a:rPr lang="en-US" sz="2000" b="1" i="0" dirty="0"/>
              <a:t/>
            </a:r>
            <a:br>
              <a:rPr lang="en-US" sz="2000" b="1" i="0" dirty="0"/>
            </a:br>
            <a:r>
              <a:rPr lang="en-US" sz="2000" b="1" i="0" dirty="0"/>
              <a:t>Faster to production:</a:t>
            </a:r>
            <a:br>
              <a:rPr lang="en-US" sz="2000" b="1" i="0" dirty="0"/>
            </a:br>
            <a:r>
              <a:rPr lang="en-US" sz="2000" b="1" i="0" dirty="0"/>
              <a:t>By automating the pipeline to production this way, we can deploy features as soon as created which will help increase revenue</a:t>
            </a:r>
            <a:br>
              <a:rPr lang="en-US" sz="2000" b="1" i="0" dirty="0"/>
            </a:br>
            <a:r>
              <a:rPr lang="en-US" sz="2000" b="1" i="0" dirty="0"/>
              <a:t/>
            </a:r>
            <a:br>
              <a:rPr lang="en-US" sz="2000" b="1" i="0" dirty="0"/>
            </a:br>
            <a:r>
              <a:rPr lang="en-US" sz="2000" b="1" i="0" dirty="0"/>
              <a:t>Automated Rollback Triggered by Job Failure:</a:t>
            </a:r>
            <a:br>
              <a:rPr lang="en-US" sz="2000" b="1" i="0" dirty="0"/>
            </a:br>
            <a:r>
              <a:rPr lang="en-US" sz="2000" b="1" i="0" dirty="0"/>
              <a:t>Automate the process of rolling back and cleaning any infrastructure left which would help in reducing cost and lower down time</a:t>
            </a:r>
            <a:br>
              <a:rPr lang="en-US" sz="2000" b="1" i="0" dirty="0"/>
            </a:br>
            <a:r>
              <a:rPr lang="en-US" sz="2000" b="1" i="0" dirty="0"/>
              <a:t/>
            </a:r>
            <a:br>
              <a:rPr lang="en-US" sz="2000" b="1" i="0" dirty="0"/>
            </a:br>
            <a:r>
              <a:rPr lang="en-US" sz="2000" b="1" i="0" dirty="0"/>
              <a:t>Catch Compile Errors After Merge:</a:t>
            </a:r>
            <a:br>
              <a:rPr lang="en-US" sz="2000" b="1" i="0" dirty="0"/>
            </a:br>
            <a:r>
              <a:rPr lang="en-US" sz="2000" b="1" i="0" dirty="0"/>
              <a:t>Discover errors as soon as the developer make his commit which will help reduce the time of developers and reduce cost</a:t>
            </a:r>
            <a:br>
              <a:rPr lang="en-US" sz="2000" b="1" i="0" dirty="0"/>
            </a:br>
            <a:r>
              <a:rPr lang="en-US" sz="2000" b="1" i="0" dirty="0"/>
              <a:t/>
            </a:r>
            <a:br>
              <a:rPr lang="en-US" sz="2000" b="1" i="0" dirty="0"/>
            </a:br>
            <a:r>
              <a:rPr lang="en-US" sz="2000" b="1" i="0" dirty="0"/>
              <a:t>Catch Unit Test Failures:</a:t>
            </a:r>
            <a:br>
              <a:rPr lang="en-US" sz="2000" b="1" i="0" dirty="0"/>
            </a:br>
            <a:r>
              <a:rPr lang="en-US" sz="2000" b="1" i="0" dirty="0"/>
              <a:t>Unit tests are not neglected with CICD which will increase code quality and catch errors early before production which would decrease cost</a:t>
            </a:r>
            <a:br>
              <a:rPr lang="en-US" sz="2000" b="1" i="0" dirty="0"/>
            </a:br>
            <a:r>
              <a:rPr lang="en-US" sz="2000" b="1" i="0" dirty="0"/>
              <a:t/>
            </a:r>
            <a:br>
              <a:rPr lang="en-US" sz="2000" b="1" i="0" dirty="0"/>
            </a:br>
            <a:r>
              <a:rPr lang="en-US" sz="2000" b="1" i="0" dirty="0"/>
              <a:t>Automated Smoke Tests:</a:t>
            </a:r>
            <a:br>
              <a:rPr lang="en-US" sz="2000" b="1" i="0" dirty="0"/>
            </a:br>
            <a:r>
              <a:rPr lang="en-US" sz="2000" b="1" i="0" dirty="0"/>
              <a:t>Automate smoke test after deployment and automatic rollback in case of failure which will decrease downtime and reduce cost</a:t>
            </a:r>
            <a:r>
              <a:rPr lang="en-US" sz="2000" dirty="0"/>
              <a:t/>
            </a:r>
            <a:br>
              <a:rPr lang="en-US" sz="2000" dirty="0"/>
            </a:br>
            <a:endParaRPr lang="en-US" sz="2000" dirty="0"/>
          </a:p>
        </p:txBody>
      </p:sp>
      <p:sp>
        <p:nvSpPr>
          <p:cNvPr id="3" name="Text Placeholder 2">
            <a:extLst>
              <a:ext uri="{FF2B5EF4-FFF2-40B4-BE49-F238E27FC236}">
                <a16:creationId xmlns:a16="http://schemas.microsoft.com/office/drawing/2014/main" id="{113C3A36-9197-A8E4-113A-B0F45B0B94D7}"/>
              </a:ext>
            </a:extLst>
          </p:cNvPr>
          <p:cNvSpPr>
            <a:spLocks noGrp="1"/>
          </p:cNvSpPr>
          <p:nvPr>
            <p:ph type="body" idx="1"/>
          </p:nvPr>
        </p:nvSpPr>
        <p:spPr>
          <a:xfrm>
            <a:off x="4037427" y="109728"/>
            <a:ext cx="4117145" cy="822960"/>
          </a:xfrm>
        </p:spPr>
        <p:txBody>
          <a:bodyPr>
            <a:normAutofit/>
          </a:bodyPr>
          <a:lstStyle/>
          <a:p>
            <a:r>
              <a:rPr lang="en-US" sz="3600" b="1" dirty="0">
                <a:solidFill>
                  <a:srgbClr val="FFFF00"/>
                </a:solidFill>
              </a:rPr>
              <a:t>Beneﬁts of CI/CD</a:t>
            </a:r>
          </a:p>
        </p:txBody>
      </p:sp>
    </p:spTree>
    <p:extLst>
      <p:ext uri="{BB962C8B-B14F-4D97-AF65-F5344CB8AC3E}">
        <p14:creationId xmlns:p14="http://schemas.microsoft.com/office/powerpoint/2010/main" val="2894584162"/>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0</TotalTime>
  <Words>37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Sitka Banner</vt:lpstr>
      <vt:lpstr>Times New Roman</vt:lpstr>
      <vt:lpstr>HeadlinesVTI</vt:lpstr>
      <vt:lpstr>CI / CD</vt:lpstr>
      <vt:lpstr>Presentation Content</vt:lpstr>
      <vt:lpstr>PowerPoint Presentation</vt:lpstr>
      <vt:lpstr>PowerPoint Presentation</vt:lpstr>
      <vt:lpstr>Automate Infrastructure Creation and clean up: Eliminating human errors and avoid unnecessary cost of unused or invalid infrastructure  Faster to production: By automating the pipeline to production this way, we can deploy features as soon as created which will help increase revenue  Automated Rollback Triggered by Job Failure: Automate the process of rolling back and cleaning any infrastructure left which would help in reducing cost and lower down time  Catch Compile Errors After Merge: Discover errors as soon as the developer make his commit which will help reduce the time of developers and reduce cost  Catch Unit Test Failures: Unit tests are not neglected with CICD which will increase code quality and catch errors early before production which would decrease cost  Automated Smoke Tests: Automate smoke test after deployment and automatic rollback in case of failure which will decrease downtime and reduce cost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 / CD</dc:title>
  <dc:creator>PC</dc:creator>
  <cp:lastModifiedBy>PC</cp:lastModifiedBy>
  <cp:revision>1</cp:revision>
  <dcterms:created xsi:type="dcterms:W3CDTF">2023-01-21T02:50:20Z</dcterms:created>
  <dcterms:modified xsi:type="dcterms:W3CDTF">2023-01-21T02:50:35Z</dcterms:modified>
</cp:coreProperties>
</file>