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bel"/>
      <p:regular r:id="rId42"/>
    </p:embeddedFont>
    <p:embeddedFont>
      <p:font typeface="Share Tech"/>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44" roundtripDataSignature="AMtx7mgEKsx3f3XhWoi8L+wm58+UcYax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E817D-892F-40B0-9005-3CA90C3D5041}">
  <a:tblStyle styleId="{6F0E817D-892F-40B0-9005-3CA90C3D50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F496A73-ACAD-4855-A4A1-74CC0116EA25}" styleName="Table_1">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Abel-regular.fntdata"/><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ShareTech-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a5ae26b6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0a5ae26b6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a5b8e1c2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0a5b8e1c2b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a5b8e1c2b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10a5b8e1c2b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a5b8e1c2b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10a5b8e1c2b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a5b8e1c2b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0a5b8e1c2b_1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b4fd69795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9" name="Google Shape;529;g10b4fd6979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8" name="Google Shape;568;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0a5ba74a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a5ba74a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6" name="Google Shape;616;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0b4fd6979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10b4fd69795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0b4fd6979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10b4fd69795_5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b4fd6979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10b4fd697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8"/>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8"/>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8"/>
          <p:cNvSpPr/>
          <p:nvPr/>
        </p:nvSpPr>
        <p:spPr>
          <a:xfrm>
            <a:off x="5981700" y="-13963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8"/>
          <p:cNvSpPr/>
          <p:nvPr/>
        </p:nvSpPr>
        <p:spPr>
          <a:xfrm>
            <a:off x="-1466050" y="3657575"/>
            <a:ext cx="2909400" cy="290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7" name="Shape 87"/>
        <p:cNvGrpSpPr/>
        <p:nvPr/>
      </p:nvGrpSpPr>
      <p:grpSpPr>
        <a:xfrm>
          <a:off x="0" y="0"/>
          <a:ext cx="0" cy="0"/>
          <a:chOff x="0" y="0"/>
          <a:chExt cx="0" cy="0"/>
        </a:xfrm>
      </p:grpSpPr>
      <p:sp>
        <p:nvSpPr>
          <p:cNvPr id="88" name="Google Shape;88;p47"/>
          <p:cNvSpPr/>
          <p:nvPr/>
        </p:nvSpPr>
        <p:spPr>
          <a:xfrm>
            <a:off x="1712850" y="-36411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9" name="Shape 89"/>
        <p:cNvGrpSpPr/>
        <p:nvPr/>
      </p:nvGrpSpPr>
      <p:grpSpPr>
        <a:xfrm>
          <a:off x="0" y="0"/>
          <a:ext cx="0" cy="0"/>
          <a:chOff x="0" y="0"/>
          <a:chExt cx="0" cy="0"/>
        </a:xfrm>
      </p:grpSpPr>
      <p:sp>
        <p:nvSpPr>
          <p:cNvPr id="90" name="Google Shape;90;p48"/>
          <p:cNvSpPr/>
          <p:nvPr/>
        </p:nvSpPr>
        <p:spPr>
          <a:xfrm>
            <a:off x="5445675" y="16561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8"/>
          <p:cNvSpPr/>
          <p:nvPr/>
        </p:nvSpPr>
        <p:spPr>
          <a:xfrm>
            <a:off x="-2345775" y="-23633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48"/>
          <p:cNvGrpSpPr/>
          <p:nvPr/>
        </p:nvGrpSpPr>
        <p:grpSpPr>
          <a:xfrm flipH="1" rot="10800000">
            <a:off x="-28950" y="4604104"/>
            <a:ext cx="6791775" cy="567596"/>
            <a:chOff x="279125" y="-193646"/>
            <a:chExt cx="6791775" cy="567596"/>
          </a:xfrm>
        </p:grpSpPr>
        <p:cxnSp>
          <p:nvCxnSpPr>
            <p:cNvPr id="93" name="Google Shape;93;p48"/>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4" name="Google Shape;94;p48"/>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5" name="Google Shape;95;p48"/>
          <p:cNvGrpSpPr/>
          <p:nvPr/>
        </p:nvGrpSpPr>
        <p:grpSpPr>
          <a:xfrm flipH="1">
            <a:off x="2361825" y="-14671"/>
            <a:ext cx="6791775" cy="567596"/>
            <a:chOff x="279125" y="-193646"/>
            <a:chExt cx="6791775" cy="567596"/>
          </a:xfrm>
        </p:grpSpPr>
        <p:cxnSp>
          <p:nvCxnSpPr>
            <p:cNvPr id="96" name="Google Shape;96;p48"/>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7" name="Google Shape;97;p48"/>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8" name="Google Shape;98;p48"/>
          <p:cNvGrpSpPr/>
          <p:nvPr/>
        </p:nvGrpSpPr>
        <p:grpSpPr>
          <a:xfrm rot="5400000">
            <a:off x="8131265" y="1121612"/>
            <a:ext cx="987245" cy="256500"/>
            <a:chOff x="713275" y="4065425"/>
            <a:chExt cx="987245" cy="256500"/>
          </a:xfrm>
        </p:grpSpPr>
        <p:sp>
          <p:nvSpPr>
            <p:cNvPr id="99" name="Google Shape;99;p4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48"/>
          <p:cNvGrpSpPr/>
          <p:nvPr/>
        </p:nvGrpSpPr>
        <p:grpSpPr>
          <a:xfrm rot="5400000">
            <a:off x="25490" y="3765388"/>
            <a:ext cx="987245" cy="256500"/>
            <a:chOff x="713275" y="4065425"/>
            <a:chExt cx="987245" cy="256500"/>
          </a:xfrm>
        </p:grpSpPr>
        <p:sp>
          <p:nvSpPr>
            <p:cNvPr id="103" name="Google Shape;103;p4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able of content">
    <p:spTree>
      <p:nvGrpSpPr>
        <p:cNvPr id="13" name="Shape 13"/>
        <p:cNvGrpSpPr/>
        <p:nvPr/>
      </p:nvGrpSpPr>
      <p:grpSpPr>
        <a:xfrm>
          <a:off x="0" y="0"/>
          <a:ext cx="0" cy="0"/>
          <a:chOff x="0" y="0"/>
          <a:chExt cx="0" cy="0"/>
        </a:xfrm>
      </p:grpSpPr>
      <p:sp>
        <p:nvSpPr>
          <p:cNvPr id="14" name="Google Shape;14;p39"/>
          <p:cNvSpPr/>
          <p:nvPr/>
        </p:nvSpPr>
        <p:spPr>
          <a:xfrm>
            <a:off x="6812650" y="-1965225"/>
            <a:ext cx="4165200" cy="41652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39"/>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39"/>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39"/>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39"/>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39"/>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39"/>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39"/>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39"/>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39"/>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39"/>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39"/>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39"/>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39"/>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39"/>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39"/>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39"/>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39"/>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39"/>
          <p:cNvGrpSpPr/>
          <p:nvPr/>
        </p:nvGrpSpPr>
        <p:grpSpPr>
          <a:xfrm flipH="1" rot="10800000">
            <a:off x="-15825" y="153045"/>
            <a:ext cx="2913450" cy="579362"/>
            <a:chOff x="267350" y="-205412"/>
            <a:chExt cx="2913450" cy="579362"/>
          </a:xfrm>
        </p:grpSpPr>
        <p:cxnSp>
          <p:nvCxnSpPr>
            <p:cNvPr id="35" name="Google Shape;35;p39"/>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39"/>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39"/>
          <p:cNvGrpSpPr/>
          <p:nvPr/>
        </p:nvGrpSpPr>
        <p:grpSpPr>
          <a:xfrm flipH="1">
            <a:off x="6246375" y="4411094"/>
            <a:ext cx="2913450" cy="579362"/>
            <a:chOff x="267350" y="-205412"/>
            <a:chExt cx="2913450" cy="579362"/>
          </a:xfrm>
        </p:grpSpPr>
        <p:cxnSp>
          <p:nvCxnSpPr>
            <p:cNvPr id="38" name="Google Shape;38;p39"/>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39"/>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0"/>
          <p:cNvSpPr/>
          <p:nvPr/>
        </p:nvSpPr>
        <p:spPr>
          <a:xfrm>
            <a:off x="-1542450" y="3501600"/>
            <a:ext cx="3161100" cy="31611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3" name="Google Shape;43;p40"/>
          <p:cNvSpPr txBox="1"/>
          <p:nvPr>
            <p:ph idx="1" type="subTitle"/>
          </p:nvPr>
        </p:nvSpPr>
        <p:spPr>
          <a:xfrm>
            <a:off x="713401" y="3936588"/>
            <a:ext cx="24201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b="1" sz="1600"/>
            </a:lvl2pPr>
            <a:lvl3pPr lvl="2" algn="l">
              <a:lnSpc>
                <a:spcPct val="100000"/>
              </a:lnSpc>
              <a:spcBef>
                <a:spcPts val="0"/>
              </a:spcBef>
              <a:spcAft>
                <a:spcPts val="0"/>
              </a:spcAft>
              <a:buSzPts val="1400"/>
              <a:buNone/>
              <a:defRPr b="1" sz="1600"/>
            </a:lvl3pPr>
            <a:lvl4pPr lvl="3" algn="l">
              <a:lnSpc>
                <a:spcPct val="100000"/>
              </a:lnSpc>
              <a:spcBef>
                <a:spcPts val="0"/>
              </a:spcBef>
              <a:spcAft>
                <a:spcPts val="0"/>
              </a:spcAft>
              <a:buSzPts val="1400"/>
              <a:buNone/>
              <a:defRPr b="1" sz="1600"/>
            </a:lvl4pPr>
            <a:lvl5pPr lvl="4" algn="l">
              <a:lnSpc>
                <a:spcPct val="100000"/>
              </a:lnSpc>
              <a:spcBef>
                <a:spcPts val="0"/>
              </a:spcBef>
              <a:spcAft>
                <a:spcPts val="0"/>
              </a:spcAft>
              <a:buSzPts val="1400"/>
              <a:buNone/>
              <a:defRPr b="1" sz="1600"/>
            </a:lvl5pPr>
            <a:lvl6pPr lvl="5" algn="l">
              <a:lnSpc>
                <a:spcPct val="100000"/>
              </a:lnSpc>
              <a:spcBef>
                <a:spcPts val="0"/>
              </a:spcBef>
              <a:spcAft>
                <a:spcPts val="0"/>
              </a:spcAft>
              <a:buSzPts val="1400"/>
              <a:buNone/>
              <a:defRPr b="1" sz="1600"/>
            </a:lvl6pPr>
            <a:lvl7pPr lvl="6" algn="l">
              <a:lnSpc>
                <a:spcPct val="100000"/>
              </a:lnSpc>
              <a:spcBef>
                <a:spcPts val="0"/>
              </a:spcBef>
              <a:spcAft>
                <a:spcPts val="0"/>
              </a:spcAft>
              <a:buSzPts val="1400"/>
              <a:buNone/>
              <a:defRPr b="1" sz="1600"/>
            </a:lvl7pPr>
            <a:lvl8pPr lvl="7" algn="l">
              <a:lnSpc>
                <a:spcPct val="100000"/>
              </a:lnSpc>
              <a:spcBef>
                <a:spcPts val="0"/>
              </a:spcBef>
              <a:spcAft>
                <a:spcPts val="0"/>
              </a:spcAft>
              <a:buSzPts val="1400"/>
              <a:buNone/>
              <a:defRPr b="1" sz="1600"/>
            </a:lvl8pPr>
            <a:lvl9pPr lvl="8" algn="l">
              <a:lnSpc>
                <a:spcPct val="100000"/>
              </a:lnSpc>
              <a:spcBef>
                <a:spcPts val="0"/>
              </a:spcBef>
              <a:spcAft>
                <a:spcPts val="0"/>
              </a:spcAft>
              <a:buSzPts val="1400"/>
              <a:buNone/>
              <a:defRPr b="1" sz="1600"/>
            </a:lvl9pPr>
          </a:lstStyle>
          <a:p/>
        </p:txBody>
      </p:sp>
      <p:sp>
        <p:nvSpPr>
          <p:cNvPr id="44" name="Google Shape;44;p40"/>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45" name="Google Shape;45;p40"/>
          <p:cNvGrpSpPr/>
          <p:nvPr/>
        </p:nvGrpSpPr>
        <p:grpSpPr>
          <a:xfrm>
            <a:off x="476375" y="464863"/>
            <a:ext cx="987245" cy="256500"/>
            <a:chOff x="713275" y="4065425"/>
            <a:chExt cx="987245" cy="256500"/>
          </a:xfrm>
        </p:grpSpPr>
        <p:sp>
          <p:nvSpPr>
            <p:cNvPr id="46" name="Google Shape;46;p4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3"/>
          <p:cNvSpPr/>
          <p:nvPr/>
        </p:nvSpPr>
        <p:spPr>
          <a:xfrm>
            <a:off x="-1847350" y="2963200"/>
            <a:ext cx="4191000" cy="41910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p:nvPr/>
        </p:nvSpPr>
        <p:spPr>
          <a:xfrm>
            <a:off x="267200" y="-21446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3"/>
          <p:cNvSpPr/>
          <p:nvPr/>
        </p:nvSpPr>
        <p:spPr>
          <a:xfrm>
            <a:off x="7248525" y="3463225"/>
            <a:ext cx="3438600" cy="34386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3"/>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43"/>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5" name="Shape 55"/>
        <p:cNvGrpSpPr/>
        <p:nvPr/>
      </p:nvGrpSpPr>
      <p:grpSpPr>
        <a:xfrm>
          <a:off x="0" y="0"/>
          <a:ext cx="0" cy="0"/>
          <a:chOff x="0" y="0"/>
          <a:chExt cx="0" cy="0"/>
        </a:xfrm>
      </p:grpSpPr>
      <p:sp>
        <p:nvSpPr>
          <p:cNvPr id="56" name="Google Shape;56;p44"/>
          <p:cNvSpPr/>
          <p:nvPr/>
        </p:nvSpPr>
        <p:spPr>
          <a:xfrm>
            <a:off x="4033988" y="-364492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4"/>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8" name="Google Shape;58;p44"/>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 name="Google Shape;59;p44"/>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0" name="Google Shape;60;p44"/>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1" name="Google Shape;61;p44"/>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2" name="Google Shape;62;p44"/>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44"/>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 name="Google Shape;64;p44"/>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44"/>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44"/>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7" name="Google Shape;67;p44"/>
          <p:cNvGrpSpPr/>
          <p:nvPr/>
        </p:nvGrpSpPr>
        <p:grpSpPr>
          <a:xfrm flipH="1" rot="10800000">
            <a:off x="-9525" y="287795"/>
            <a:ext cx="2913450" cy="579362"/>
            <a:chOff x="267350" y="-205412"/>
            <a:chExt cx="2913450" cy="579362"/>
          </a:xfrm>
        </p:grpSpPr>
        <p:cxnSp>
          <p:nvCxnSpPr>
            <p:cNvPr id="68" name="Google Shape;68;p44"/>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69" name="Google Shape;69;p4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0" name="Google Shape;70;p44"/>
          <p:cNvGrpSpPr/>
          <p:nvPr/>
        </p:nvGrpSpPr>
        <p:grpSpPr>
          <a:xfrm flipH="1">
            <a:off x="6246375" y="4314419"/>
            <a:ext cx="2913450" cy="579362"/>
            <a:chOff x="267350" y="-205412"/>
            <a:chExt cx="2913450" cy="579362"/>
          </a:xfrm>
        </p:grpSpPr>
        <p:cxnSp>
          <p:nvCxnSpPr>
            <p:cNvPr id="71" name="Google Shape;71;p44"/>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2" name="Google Shape;72;p4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 and text 3">
    <p:spTree>
      <p:nvGrpSpPr>
        <p:cNvPr id="73" name="Shape 73"/>
        <p:cNvGrpSpPr/>
        <p:nvPr/>
      </p:nvGrpSpPr>
      <p:grpSpPr>
        <a:xfrm>
          <a:off x="0" y="0"/>
          <a:ext cx="0" cy="0"/>
          <a:chOff x="0" y="0"/>
          <a:chExt cx="0" cy="0"/>
        </a:xfrm>
      </p:grpSpPr>
      <p:sp>
        <p:nvSpPr>
          <p:cNvPr id="74" name="Google Shape;74;p41"/>
          <p:cNvSpPr/>
          <p:nvPr/>
        </p:nvSpPr>
        <p:spPr>
          <a:xfrm>
            <a:off x="-1461700" y="-1217787"/>
            <a:ext cx="3337200" cy="33372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1"/>
          <p:cNvSpPr/>
          <p:nvPr/>
        </p:nvSpPr>
        <p:spPr>
          <a:xfrm>
            <a:off x="5914475" y="-28740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1"/>
          <p:cNvSpPr txBox="1"/>
          <p:nvPr>
            <p:ph type="title"/>
          </p:nvPr>
        </p:nvSpPr>
        <p:spPr>
          <a:xfrm>
            <a:off x="713400" y="1371300"/>
            <a:ext cx="2798700" cy="147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41"/>
          <p:cNvSpPr txBox="1"/>
          <p:nvPr>
            <p:ph idx="1" type="subTitle"/>
          </p:nvPr>
        </p:nvSpPr>
        <p:spPr>
          <a:xfrm>
            <a:off x="713401" y="2848805"/>
            <a:ext cx="27987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78" name="Shape 78"/>
        <p:cNvGrpSpPr/>
        <p:nvPr/>
      </p:nvGrpSpPr>
      <p:grpSpPr>
        <a:xfrm>
          <a:off x="0" y="0"/>
          <a:ext cx="0" cy="0"/>
          <a:chOff x="0" y="0"/>
          <a:chExt cx="0" cy="0"/>
        </a:xfrm>
      </p:grpSpPr>
      <p:sp>
        <p:nvSpPr>
          <p:cNvPr id="79" name="Google Shape;79;p42"/>
          <p:cNvSpPr/>
          <p:nvPr/>
        </p:nvSpPr>
        <p:spPr>
          <a:xfrm>
            <a:off x="-1035875" y="3858700"/>
            <a:ext cx="2207400" cy="22074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2"/>
          <p:cNvSpPr/>
          <p:nvPr/>
        </p:nvSpPr>
        <p:spPr>
          <a:xfrm>
            <a:off x="3863825" y="356400"/>
            <a:ext cx="4175400" cy="4175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2"/>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42"/>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83" name="Google Shape;83;p42"/>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6" name="Shape 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37"/>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drive.google.com/file/d/1y0jZYesoCZan3Q8cSjjCt42olyqbShRZ/view" TargetMode="Externa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drive.google.com/file/d/1ViZLjnWPQV4x5w9WojQ2f6KenC4aWzoZ/view" TargetMode="External"/><Relationship Id="rId4" Type="http://schemas.openxmlformats.org/officeDocument/2006/relationships/image" Target="../media/image16.jpg"/><Relationship Id="rId5" Type="http://schemas.openxmlformats.org/officeDocument/2006/relationships/hyperlink" Target="http://drive.google.com/file/d/1kv2AmV_mnUAL5VEdgAV4k-VZldt3bbvN/view" TargetMode="External"/><Relationship Id="rId6" Type="http://schemas.openxmlformats.org/officeDocument/2006/relationships/image" Target="../media/image14.jpg"/><Relationship Id="rId7" Type="http://schemas.openxmlformats.org/officeDocument/2006/relationships/hyperlink" Target="http://drive.google.com/file/d/1GTN-28MqNfbhOLuD96RCzvGEQa1QsmYG/view" TargetMode="External"/><Relationship Id="rId8"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drive.google.com/file/d/10_Qd3vSKs8IZnU3JDbpDdnRs-b_juHFn/view" TargetMode="External"/><Relationship Id="rId4" Type="http://schemas.openxmlformats.org/officeDocument/2006/relationships/image" Target="../media/image1.jpg"/><Relationship Id="rId5" Type="http://schemas.openxmlformats.org/officeDocument/2006/relationships/hyperlink" Target="http://drive.google.com/file/d/1IRBuwPtmpmEBbJow2IV7hE9gGbcwvMi-/view" TargetMode="External"/><Relationship Id="rId6"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1" Type="http://schemas.openxmlformats.org/officeDocument/2006/relationships/hyperlink" Target="https://paperswithcode.com/method/residual-block" TargetMode="External"/><Relationship Id="rId10" Type="http://schemas.openxmlformats.org/officeDocument/2006/relationships/hyperlink" Target="https://paperswithcode.com/method/global-average-pooling" TargetMode="External"/><Relationship Id="rId13" Type="http://schemas.openxmlformats.org/officeDocument/2006/relationships/hyperlink" Target="https://paperswithcode.com/method/relu" TargetMode="External"/><Relationship Id="rId12" Type="http://schemas.openxmlformats.org/officeDocument/2006/relationships/hyperlink" Target="https://paperswithcode.com/method/residual-connection"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hyperlink" Target="https://paperswithcode.com/method/weight-decay" TargetMode="External"/><Relationship Id="rId9" Type="http://schemas.openxmlformats.org/officeDocument/2006/relationships/hyperlink" Target="https://paperswithcode.com/method/3d-convolution" TargetMode="External"/><Relationship Id="rId15" Type="http://schemas.openxmlformats.org/officeDocument/2006/relationships/hyperlink" Target="https://paperswithcode.com/method/softmax" TargetMode="External"/><Relationship Id="rId14" Type="http://schemas.openxmlformats.org/officeDocument/2006/relationships/hyperlink" Target="https://paperswithcode.com/method/max-pooling" TargetMode="External"/><Relationship Id="rId5" Type="http://schemas.openxmlformats.org/officeDocument/2006/relationships/hyperlink" Target="https://paperswithcode.com/method/sgd-with-momentum" TargetMode="External"/><Relationship Id="rId6" Type="http://schemas.openxmlformats.org/officeDocument/2006/relationships/hyperlink" Target="https://paperswithcode.com/method/1x1-convolution" TargetMode="External"/><Relationship Id="rId7" Type="http://schemas.openxmlformats.org/officeDocument/2006/relationships/hyperlink" Target="https://paperswithcode.com/method/bottleneck-residual-block" TargetMode="External"/><Relationship Id="rId8" Type="http://schemas.openxmlformats.org/officeDocument/2006/relationships/hyperlink" Target="https://paperswithcode.com/method/batch-normaliz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drive.google.com/file/d/10cAzkYHxnNhBukswdNgYJkFtJnK8mAG5/view" TargetMode="External"/><Relationship Id="rId4" Type="http://schemas.openxmlformats.org/officeDocument/2006/relationships/image" Target="../media/image27.jpg"/><Relationship Id="rId5" Type="http://schemas.openxmlformats.org/officeDocument/2006/relationships/hyperlink" Target="http://drive.google.com/file/d/1-ALoDDeUZIGvA25jTyQfNfWbftEiK_XT/view" TargetMode="External"/><Relationship Id="rId6"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hyperlink" Target="https://drive.google.com/file/d/1QxQ_XlwRnfS6c7dKTyXv8hk0zfLeU13P/view?usp=sharing" TargetMode="External"/><Relationship Id="rId4" Type="http://schemas.openxmlformats.org/officeDocument/2006/relationships/hyperlink" Target="https://drive.google.com/file/d/1yFNnUdIQQ-M_PaYlX_JSgsUrwV9PdONI/view?usp=sharing" TargetMode="External"/><Relationship Id="rId5" Type="http://schemas.openxmlformats.org/officeDocument/2006/relationships/hyperlink" Target="https://pytorch.org/hub/facebookresearch_pytorchvideo_resnet/" TargetMode="External"/><Relationship Id="rId6" Type="http://schemas.openxmlformats.org/officeDocument/2006/relationships/hyperlink" Target="https://www.researchgate.net/publication/332622984_Accident_Recognition_via_3D_CNNs_for_Automated_Traffic_Monitoring_in_Smart_Cities" TargetMode="External"/><Relationship Id="rId7" Type="http://schemas.openxmlformats.org/officeDocument/2006/relationships/hyperlink" Target="https://ieeexplore.ieee.org/abstract/document/893612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2700006" scaled="0"/>
        </a:gradFill>
      </p:bgPr>
    </p:bg>
    <p:spTree>
      <p:nvGrpSpPr>
        <p:cNvPr id="109" name="Shape 109"/>
        <p:cNvGrpSpPr/>
        <p:nvPr/>
      </p:nvGrpSpPr>
      <p:grpSpPr>
        <a:xfrm>
          <a:off x="0" y="0"/>
          <a:ext cx="0" cy="0"/>
          <a:chOff x="0" y="0"/>
          <a:chExt cx="0" cy="0"/>
        </a:xfrm>
      </p:grpSpPr>
      <p:pic>
        <p:nvPicPr>
          <p:cNvPr id="110" name="Google Shape;110;p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11" name="Google Shape;111;p1"/>
          <p:cNvSpPr/>
          <p:nvPr/>
        </p:nvSpPr>
        <p:spPr>
          <a:xfrm>
            <a:off x="332275" y="341284"/>
            <a:ext cx="5121600" cy="2704500"/>
          </a:xfrm>
          <a:prstGeom prst="snip2DiagRect">
            <a:avLst>
              <a:gd fmla="val 0" name="adj1"/>
              <a:gd fmla="val 16667" name="adj2"/>
            </a:avLst>
          </a:prstGeom>
          <a:solidFill>
            <a:srgbClr val="030325">
              <a:alpha val="30588"/>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txBox="1"/>
          <p:nvPr>
            <p:ph type="ctrTitle"/>
          </p:nvPr>
        </p:nvSpPr>
        <p:spPr>
          <a:xfrm>
            <a:off x="734350" y="196350"/>
            <a:ext cx="4959600" cy="200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 Car  Collision Detection </a:t>
            </a:r>
            <a:endParaRPr/>
          </a:p>
        </p:txBody>
      </p:sp>
      <p:grpSp>
        <p:nvGrpSpPr>
          <p:cNvPr id="113" name="Google Shape;113;p1"/>
          <p:cNvGrpSpPr/>
          <p:nvPr/>
        </p:nvGrpSpPr>
        <p:grpSpPr>
          <a:xfrm>
            <a:off x="713275" y="3343925"/>
            <a:ext cx="987245" cy="256500"/>
            <a:chOff x="713275" y="4065425"/>
            <a:chExt cx="987245" cy="256500"/>
          </a:xfrm>
        </p:grpSpPr>
        <p:sp>
          <p:nvSpPr>
            <p:cNvPr id="114" name="Google Shape;114;p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
          <p:cNvGrpSpPr/>
          <p:nvPr/>
        </p:nvGrpSpPr>
        <p:grpSpPr>
          <a:xfrm flipH="1">
            <a:off x="5249200" y="3311600"/>
            <a:ext cx="3971000" cy="1636900"/>
            <a:chOff x="-790200" y="-1262950"/>
            <a:chExt cx="3971000" cy="1636900"/>
          </a:xfrm>
        </p:grpSpPr>
        <p:cxnSp>
          <p:nvCxnSpPr>
            <p:cNvPr id="118" name="Google Shape;118;p1"/>
            <p:cNvCxnSpPr/>
            <p:nvPr/>
          </p:nvCxnSpPr>
          <p:spPr>
            <a:xfrm>
              <a:off x="-790200" y="-1262950"/>
              <a:ext cx="1633200" cy="1633200"/>
            </a:xfrm>
            <a:prstGeom prst="straightConnector1">
              <a:avLst/>
            </a:prstGeom>
            <a:noFill/>
            <a:ln cap="flat" cmpd="sng" w="9525">
              <a:solidFill>
                <a:schemeClr val="accent2"/>
              </a:solidFill>
              <a:prstDash val="solid"/>
              <a:round/>
              <a:headEnd len="sm" w="sm" type="none"/>
              <a:tailEnd len="sm" w="sm" type="none"/>
            </a:ln>
          </p:spPr>
        </p:cxnSp>
        <p:cxnSp>
          <p:nvCxnSpPr>
            <p:cNvPr id="119" name="Google Shape;119;p1"/>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120" name="Google Shape;120;p1"/>
          <p:cNvGrpSpPr/>
          <p:nvPr/>
        </p:nvGrpSpPr>
        <p:grpSpPr>
          <a:xfrm>
            <a:off x="5205411" y="-75307"/>
            <a:ext cx="1728661" cy="837300"/>
            <a:chOff x="5205411" y="-75307"/>
            <a:chExt cx="1728661" cy="837300"/>
          </a:xfrm>
        </p:grpSpPr>
        <p:cxnSp>
          <p:nvCxnSpPr>
            <p:cNvPr id="121" name="Google Shape;121;p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2" name="Google Shape;122;p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3" name="Google Shape;123;p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grpSp>
        <p:nvGrpSpPr>
          <p:cNvPr id="124" name="Google Shape;124;p1"/>
          <p:cNvGrpSpPr/>
          <p:nvPr/>
        </p:nvGrpSpPr>
        <p:grpSpPr>
          <a:xfrm rot="10800000">
            <a:off x="1821299" y="4404518"/>
            <a:ext cx="1728661" cy="837300"/>
            <a:chOff x="5205411" y="-75307"/>
            <a:chExt cx="1728661" cy="837300"/>
          </a:xfrm>
        </p:grpSpPr>
        <p:cxnSp>
          <p:nvCxnSpPr>
            <p:cNvPr id="125" name="Google Shape;125;p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6" name="Google Shape;126;p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7" name="Google Shape;127;p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
          <p:cNvSpPr/>
          <p:nvPr/>
        </p:nvSpPr>
        <p:spPr>
          <a:xfrm>
            <a:off x="1115529" y="1360029"/>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802936" y="1360029"/>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txBox="1"/>
          <p:nvPr>
            <p:ph idx="2" type="title"/>
          </p:nvPr>
        </p:nvSpPr>
        <p:spPr>
          <a:xfrm>
            <a:off x="191524" y="2789603"/>
            <a:ext cx="5320247"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sz="4800">
                <a:latin typeface="Calibri"/>
                <a:ea typeface="Calibri"/>
                <a:cs typeface="Calibri"/>
                <a:sym typeface="Calibri"/>
              </a:rPr>
              <a:t>Violent flow model</a:t>
            </a:r>
            <a:endParaRPr sz="4800"/>
          </a:p>
        </p:txBody>
      </p:sp>
      <p:sp>
        <p:nvSpPr>
          <p:cNvPr id="301" name="Google Shape;301;p3"/>
          <p:cNvSpPr txBox="1"/>
          <p:nvPr>
            <p:ph type="title"/>
          </p:nvPr>
        </p:nvSpPr>
        <p:spPr>
          <a:xfrm>
            <a:off x="1222346" y="1368116"/>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02</a:t>
            </a:r>
            <a:endParaRPr>
              <a:solidFill>
                <a:schemeClr val="dk2"/>
              </a:solidFill>
            </a:endParaRPr>
          </a:p>
        </p:txBody>
      </p:sp>
      <p:pic>
        <p:nvPicPr>
          <p:cNvPr id="302" name="Google Shape;302;p3"/>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303" name="Google Shape;303;p3"/>
          <p:cNvGrpSpPr/>
          <p:nvPr/>
        </p:nvGrpSpPr>
        <p:grpSpPr>
          <a:xfrm flipH="1" rot="10800000">
            <a:off x="-37975" y="3785650"/>
            <a:ext cx="5124400" cy="462625"/>
            <a:chOff x="384100" y="-88675"/>
            <a:chExt cx="5124400" cy="462625"/>
          </a:xfrm>
        </p:grpSpPr>
        <p:cxnSp>
          <p:nvCxnSpPr>
            <p:cNvPr id="304" name="Google Shape;304;p3"/>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305" name="Google Shape;305;p3"/>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306" name="Google Shape;306;p3"/>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3"/>
          <p:cNvGrpSpPr/>
          <p:nvPr/>
        </p:nvGrpSpPr>
        <p:grpSpPr>
          <a:xfrm flipH="1">
            <a:off x="476375" y="-12775"/>
            <a:ext cx="5873550" cy="1211775"/>
            <a:chOff x="-365050" y="-837825"/>
            <a:chExt cx="5873550" cy="1211775"/>
          </a:xfrm>
        </p:grpSpPr>
        <p:cxnSp>
          <p:nvCxnSpPr>
            <p:cNvPr id="308" name="Google Shape;308;p3"/>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309" name="Google Shape;309;p3"/>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310" name="Google Shape;310;p3"/>
          <p:cNvGrpSpPr/>
          <p:nvPr/>
        </p:nvGrpSpPr>
        <p:grpSpPr>
          <a:xfrm flipH="1">
            <a:off x="3904902" y="-75295"/>
            <a:ext cx="2009569" cy="973361"/>
            <a:chOff x="5205411" y="-75307"/>
            <a:chExt cx="1728661" cy="837300"/>
          </a:xfrm>
        </p:grpSpPr>
        <p:cxnSp>
          <p:nvCxnSpPr>
            <p:cNvPr id="311" name="Google Shape;311;p3"/>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12" name="Google Shape;312;p3"/>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13" name="Google Shape;313;p3"/>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Our pipeline</a:t>
            </a:r>
            <a:endParaRPr/>
          </a:p>
        </p:txBody>
      </p:sp>
      <p:grpSp>
        <p:nvGrpSpPr>
          <p:cNvPr id="319" name="Google Shape;319;p4"/>
          <p:cNvGrpSpPr/>
          <p:nvPr/>
        </p:nvGrpSpPr>
        <p:grpSpPr>
          <a:xfrm flipH="1" rot="10800000">
            <a:off x="-25500" y="4241429"/>
            <a:ext cx="3419250" cy="802275"/>
            <a:chOff x="44450" y="-428325"/>
            <a:chExt cx="3419250" cy="802275"/>
          </a:xfrm>
        </p:grpSpPr>
        <p:cxnSp>
          <p:nvCxnSpPr>
            <p:cNvPr id="320" name="Google Shape;320;p4"/>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21" name="Google Shape;321;p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22" name="Google Shape;322;p4"/>
          <p:cNvGrpSpPr/>
          <p:nvPr/>
        </p:nvGrpSpPr>
        <p:grpSpPr>
          <a:xfrm flipH="1">
            <a:off x="713400" y="-450"/>
            <a:ext cx="3519500" cy="902521"/>
            <a:chOff x="-55800" y="-528571"/>
            <a:chExt cx="3519500" cy="902521"/>
          </a:xfrm>
        </p:grpSpPr>
        <p:cxnSp>
          <p:nvCxnSpPr>
            <p:cNvPr id="323" name="Google Shape;323;p4"/>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24" name="Google Shape;324;p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25" name="Google Shape;325;p4"/>
          <p:cNvGrpSpPr/>
          <p:nvPr/>
        </p:nvGrpSpPr>
        <p:grpSpPr>
          <a:xfrm flipH="1">
            <a:off x="3904902" y="-75295"/>
            <a:ext cx="2009569" cy="973361"/>
            <a:chOff x="5205411" y="-75307"/>
            <a:chExt cx="1728661" cy="837300"/>
          </a:xfrm>
        </p:grpSpPr>
        <p:cxnSp>
          <p:nvCxnSpPr>
            <p:cNvPr id="326" name="Google Shape;326;p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27" name="Google Shape;327;p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28" name="Google Shape;328;p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pic>
        <p:nvPicPr>
          <p:cNvPr id="329" name="Google Shape;329;p4"/>
          <p:cNvPicPr preferRelativeResize="0"/>
          <p:nvPr/>
        </p:nvPicPr>
        <p:blipFill rotWithShape="1">
          <a:blip r:embed="rId3">
            <a:alphaModFix/>
          </a:blip>
          <a:srcRect b="0" l="0" r="0" t="0"/>
          <a:stretch/>
        </p:blipFill>
        <p:spPr>
          <a:xfrm>
            <a:off x="4138300" y="914400"/>
            <a:ext cx="4853300" cy="3911525"/>
          </a:xfrm>
          <a:prstGeom prst="rect">
            <a:avLst/>
          </a:prstGeom>
          <a:noFill/>
          <a:ln>
            <a:noFill/>
          </a:ln>
        </p:spPr>
      </p:pic>
      <p:sp>
        <p:nvSpPr>
          <p:cNvPr id="330" name="Google Shape;330;p4"/>
          <p:cNvSpPr txBox="1"/>
          <p:nvPr>
            <p:ph type="title"/>
          </p:nvPr>
        </p:nvSpPr>
        <p:spPr>
          <a:xfrm>
            <a:off x="94725" y="1000425"/>
            <a:ext cx="4291500" cy="18777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0"/>
              </a:spcBef>
              <a:spcAft>
                <a:spcPts val="0"/>
              </a:spcAft>
              <a:buSzPts val="2400"/>
              <a:buNone/>
            </a:pPr>
            <a:r>
              <a:rPr b="0" lang="en-US" sz="2000"/>
              <a:t>The project has 3 main stages : </a:t>
            </a:r>
            <a:endParaRPr b="0" sz="2000"/>
          </a:p>
          <a:p>
            <a:pPr indent="-355600" lvl="0" marL="457200" rtl="0" algn="l">
              <a:lnSpc>
                <a:spcPct val="150000"/>
              </a:lnSpc>
              <a:spcBef>
                <a:spcPts val="0"/>
              </a:spcBef>
              <a:spcAft>
                <a:spcPts val="0"/>
              </a:spcAft>
              <a:buSzPts val="2000"/>
              <a:buChar char="●"/>
            </a:pPr>
            <a:r>
              <a:rPr b="0" lang="en-US" sz="2000"/>
              <a:t>Segmentation . </a:t>
            </a:r>
            <a:endParaRPr b="0" sz="2000"/>
          </a:p>
          <a:p>
            <a:pPr indent="-355600" lvl="0" marL="457200" rtl="0" algn="l">
              <a:lnSpc>
                <a:spcPct val="150000"/>
              </a:lnSpc>
              <a:spcBef>
                <a:spcPts val="0"/>
              </a:spcBef>
              <a:spcAft>
                <a:spcPts val="0"/>
              </a:spcAft>
              <a:buSzPts val="2000"/>
              <a:buChar char="●"/>
            </a:pPr>
            <a:r>
              <a:rPr b="0" lang="en-US" sz="2000"/>
              <a:t>Compute violent flow .</a:t>
            </a:r>
            <a:endParaRPr b="0" sz="2000"/>
          </a:p>
          <a:p>
            <a:pPr indent="-355600" lvl="0" marL="457200" rtl="0" algn="l">
              <a:lnSpc>
                <a:spcPct val="150000"/>
              </a:lnSpc>
              <a:spcBef>
                <a:spcPts val="0"/>
              </a:spcBef>
              <a:spcAft>
                <a:spcPts val="0"/>
              </a:spcAft>
              <a:buSzPts val="2000"/>
              <a:buChar char="●"/>
            </a:pPr>
            <a:r>
              <a:rPr b="0" lang="en-US" sz="2000"/>
              <a:t>Support vector machine (SVM). </a:t>
            </a:r>
            <a:endParaRPr b="0"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
          <p:cNvSpPr txBox="1"/>
          <p:nvPr>
            <p:ph type="title"/>
          </p:nvPr>
        </p:nvSpPr>
        <p:spPr>
          <a:xfrm>
            <a:off x="595050" y="143025"/>
            <a:ext cx="33099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Cars Segmentation</a:t>
            </a:r>
            <a:endParaRPr/>
          </a:p>
        </p:txBody>
      </p:sp>
      <p:grpSp>
        <p:nvGrpSpPr>
          <p:cNvPr id="336" name="Google Shape;336;p5"/>
          <p:cNvGrpSpPr/>
          <p:nvPr/>
        </p:nvGrpSpPr>
        <p:grpSpPr>
          <a:xfrm flipH="1" rot="10800000">
            <a:off x="-25500" y="4241429"/>
            <a:ext cx="3419250" cy="802275"/>
            <a:chOff x="44450" y="-428325"/>
            <a:chExt cx="3419250" cy="802275"/>
          </a:xfrm>
        </p:grpSpPr>
        <p:cxnSp>
          <p:nvCxnSpPr>
            <p:cNvPr id="337" name="Google Shape;337;p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38" name="Google Shape;338;p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39" name="Google Shape;339;p5"/>
          <p:cNvGrpSpPr/>
          <p:nvPr/>
        </p:nvGrpSpPr>
        <p:grpSpPr>
          <a:xfrm flipH="1">
            <a:off x="713400" y="-450"/>
            <a:ext cx="3519500" cy="902521"/>
            <a:chOff x="-55800" y="-528571"/>
            <a:chExt cx="3519500" cy="902521"/>
          </a:xfrm>
        </p:grpSpPr>
        <p:cxnSp>
          <p:nvCxnSpPr>
            <p:cNvPr id="340" name="Google Shape;340;p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41" name="Google Shape;341;p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42" name="Google Shape;342;p5"/>
          <p:cNvGrpSpPr/>
          <p:nvPr/>
        </p:nvGrpSpPr>
        <p:grpSpPr>
          <a:xfrm flipH="1">
            <a:off x="3904902" y="-75295"/>
            <a:ext cx="2009569" cy="973361"/>
            <a:chOff x="5205411" y="-75307"/>
            <a:chExt cx="1728661" cy="837300"/>
          </a:xfrm>
        </p:grpSpPr>
        <p:cxnSp>
          <p:nvCxnSpPr>
            <p:cNvPr id="343" name="Google Shape;343;p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44" name="Google Shape;344;p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45" name="Google Shape;345;p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346" name="Google Shape;346;p5"/>
          <p:cNvSpPr txBox="1"/>
          <p:nvPr>
            <p:ph type="title"/>
          </p:nvPr>
        </p:nvSpPr>
        <p:spPr>
          <a:xfrm>
            <a:off x="94725" y="1000425"/>
            <a:ext cx="4291500" cy="3570900"/>
          </a:xfrm>
          <a:prstGeom prst="rect">
            <a:avLst/>
          </a:prstGeom>
          <a:noFill/>
          <a:ln>
            <a:noFill/>
          </a:ln>
        </p:spPr>
        <p:txBody>
          <a:bodyPr anchorCtr="0" anchor="b" bIns="91425" lIns="91425" spcFirstLastPara="1" rIns="91425" wrap="square" tIns="91425">
            <a:spAutoFit/>
          </a:bodyPr>
          <a:lstStyle/>
          <a:p>
            <a:pPr indent="-355600" lvl="0" marL="457200" rtl="0" algn="l">
              <a:lnSpc>
                <a:spcPct val="200000"/>
              </a:lnSpc>
              <a:spcBef>
                <a:spcPts val="0"/>
              </a:spcBef>
              <a:spcAft>
                <a:spcPts val="0"/>
              </a:spcAft>
              <a:buSzPts val="2000"/>
              <a:buAutoNum type="arabicPeriod"/>
            </a:pPr>
            <a:r>
              <a:rPr b="0" lang="en-US" sz="2000"/>
              <a:t>Detect cars using yolo_V4 .</a:t>
            </a:r>
            <a:endParaRPr b="0" sz="2000"/>
          </a:p>
          <a:p>
            <a:pPr indent="-355600" lvl="0" marL="457200" rtl="0" algn="l">
              <a:lnSpc>
                <a:spcPct val="200000"/>
              </a:lnSpc>
              <a:spcBef>
                <a:spcPts val="0"/>
              </a:spcBef>
              <a:spcAft>
                <a:spcPts val="0"/>
              </a:spcAft>
              <a:buSzPts val="2000"/>
              <a:buAutoNum type="arabicPeriod"/>
            </a:pPr>
            <a:r>
              <a:rPr b="0" lang="en-US" sz="2000"/>
              <a:t>Tracking each car(Deep Sort) .</a:t>
            </a:r>
            <a:endParaRPr b="0" sz="2000"/>
          </a:p>
          <a:p>
            <a:pPr indent="-355600" lvl="0" marL="457200" rtl="0" algn="l">
              <a:lnSpc>
                <a:spcPct val="200000"/>
              </a:lnSpc>
              <a:spcBef>
                <a:spcPts val="0"/>
              </a:spcBef>
              <a:spcAft>
                <a:spcPts val="0"/>
              </a:spcAft>
              <a:buSzPts val="2000"/>
              <a:buAutoNum type="arabicPeriod"/>
            </a:pPr>
            <a:r>
              <a:rPr b="0" lang="en-US" sz="2000"/>
              <a:t>Making trajectory for each car .</a:t>
            </a:r>
            <a:endParaRPr b="0" sz="2000"/>
          </a:p>
          <a:p>
            <a:pPr indent="-355600" lvl="0" marL="457200" rtl="0" algn="l">
              <a:lnSpc>
                <a:spcPct val="200000"/>
              </a:lnSpc>
              <a:spcBef>
                <a:spcPts val="0"/>
              </a:spcBef>
              <a:spcAft>
                <a:spcPts val="0"/>
              </a:spcAft>
              <a:buSzPts val="2000"/>
              <a:buAutoNum type="arabicPeriod"/>
            </a:pPr>
            <a:r>
              <a:rPr b="0" lang="en-US" sz="2000"/>
              <a:t>check for similarity </a:t>
            </a:r>
            <a:endParaRPr b="0" sz="2000"/>
          </a:p>
          <a:p>
            <a:pPr indent="-355600" lvl="0" marL="457200" rtl="0" algn="l">
              <a:lnSpc>
                <a:spcPct val="200000"/>
              </a:lnSpc>
              <a:spcBef>
                <a:spcPts val="0"/>
              </a:spcBef>
              <a:spcAft>
                <a:spcPts val="0"/>
              </a:spcAft>
              <a:buSzPts val="2000"/>
              <a:buAutoNum type="arabicPeriod"/>
            </a:pPr>
            <a:r>
              <a:rPr b="0" lang="en-US" sz="2000"/>
              <a:t>Create video of smaller cars 30F </a:t>
            </a:r>
            <a:endParaRPr b="0" sz="2000"/>
          </a:p>
          <a:p>
            <a:pPr indent="0" lvl="0" marL="457200" rtl="0" algn="l">
              <a:lnSpc>
                <a:spcPct val="200000"/>
              </a:lnSpc>
              <a:spcBef>
                <a:spcPts val="0"/>
              </a:spcBef>
              <a:spcAft>
                <a:spcPts val="0"/>
              </a:spcAft>
              <a:buSzPts val="2400"/>
              <a:buNone/>
            </a:pPr>
            <a:r>
              <a:t/>
            </a:r>
            <a:endParaRPr b="0" sz="2000"/>
          </a:p>
        </p:txBody>
      </p:sp>
      <p:pic>
        <p:nvPicPr>
          <p:cNvPr id="347" name="Google Shape;347;p5"/>
          <p:cNvPicPr preferRelativeResize="0"/>
          <p:nvPr/>
        </p:nvPicPr>
        <p:blipFill rotWithShape="1">
          <a:blip r:embed="rId3">
            <a:alphaModFix/>
          </a:blip>
          <a:srcRect b="0" l="0" r="0" t="0"/>
          <a:stretch/>
        </p:blipFill>
        <p:spPr>
          <a:xfrm>
            <a:off x="3904950" y="1174900"/>
            <a:ext cx="5086649" cy="37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0"/>
          <p:cNvSpPr txBox="1"/>
          <p:nvPr>
            <p:ph idx="2" type="title"/>
          </p:nvPr>
        </p:nvSpPr>
        <p:spPr>
          <a:xfrm>
            <a:off x="371878" y="3071321"/>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a:solidFill>
                  <a:schemeClr val="accent6"/>
                </a:solidFill>
                <a:latin typeface="Calibri"/>
                <a:ea typeface="Calibri"/>
                <a:cs typeface="Calibri"/>
                <a:sym typeface="Calibri"/>
              </a:rPr>
              <a:t>Dataset</a:t>
            </a:r>
            <a:endParaRPr/>
          </a:p>
        </p:txBody>
      </p:sp>
      <p:pic>
        <p:nvPicPr>
          <p:cNvPr id="353" name="Google Shape;353;p10"/>
          <p:cNvPicPr preferRelativeResize="0"/>
          <p:nvPr/>
        </p:nvPicPr>
        <p:blipFill rotWithShape="1">
          <a:blip r:embed="rId3">
            <a:alphaModFix/>
          </a:blip>
          <a:srcRect b="0" l="0" r="0" t="0"/>
          <a:stretch/>
        </p:blipFill>
        <p:spPr>
          <a:xfrm>
            <a:off x="3497093" y="673390"/>
            <a:ext cx="4933507" cy="39744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1"/>
          <p:cNvSpPr txBox="1"/>
          <p:nvPr>
            <p:ph idx="1" type="subTitle"/>
          </p:nvPr>
        </p:nvSpPr>
        <p:spPr>
          <a:xfrm>
            <a:off x="88135" y="898067"/>
            <a:ext cx="6973676" cy="257224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800"/>
              <a:buNone/>
            </a:pPr>
            <a:r>
              <a:rPr lang="en-US" sz="1800">
                <a:latin typeface="Calibri"/>
                <a:ea typeface="Calibri"/>
                <a:cs typeface="Calibri"/>
                <a:sym typeface="Calibri"/>
              </a:rPr>
              <a:t>For each frame in accident videos:</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Crop each object from frame dependent on boundary box from the tracker</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Save cropped objects according to the id from the tracker </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Use the similarity between frames to confirm the id of each object</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Save the sequence of each object for each 30 frames in a train video </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Label the train videos to accident or not accident </a:t>
            </a:r>
            <a:endParaRPr sz="1800">
              <a:latin typeface="Calibri"/>
              <a:ea typeface="Calibri"/>
              <a:cs typeface="Calibri"/>
              <a:sym typeface="Calibri"/>
            </a:endParaRPr>
          </a:p>
        </p:txBody>
      </p:sp>
      <p:grpSp>
        <p:nvGrpSpPr>
          <p:cNvPr id="359" name="Google Shape;359;p11"/>
          <p:cNvGrpSpPr/>
          <p:nvPr/>
        </p:nvGrpSpPr>
        <p:grpSpPr>
          <a:xfrm rot="10800000">
            <a:off x="5648375" y="3998200"/>
            <a:ext cx="3559050" cy="1211775"/>
            <a:chOff x="-365050" y="-837825"/>
            <a:chExt cx="3559050" cy="1211775"/>
          </a:xfrm>
        </p:grpSpPr>
        <p:cxnSp>
          <p:nvCxnSpPr>
            <p:cNvPr id="360" name="Google Shape;360;p11"/>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361" name="Google Shape;361;p11"/>
            <p:cNvCxnSpPr/>
            <p:nvPr/>
          </p:nvCxnSpPr>
          <p:spPr>
            <a:xfrm>
              <a:off x="839600" y="373950"/>
              <a:ext cx="2354400" cy="0"/>
            </a:xfrm>
            <a:prstGeom prst="straightConnector1">
              <a:avLst/>
            </a:prstGeom>
            <a:noFill/>
            <a:ln cap="flat" cmpd="sng" w="9525">
              <a:solidFill>
                <a:schemeClr val="accent2"/>
              </a:solidFill>
              <a:prstDash val="solid"/>
              <a:round/>
              <a:headEnd len="sm" w="sm" type="none"/>
              <a:tailEnd len="med" w="med" type="oval"/>
            </a:ln>
          </p:spPr>
        </p:cxnSp>
      </p:grpSp>
      <p:grpSp>
        <p:nvGrpSpPr>
          <p:cNvPr id="362" name="Google Shape;362;p11"/>
          <p:cNvGrpSpPr/>
          <p:nvPr/>
        </p:nvGrpSpPr>
        <p:grpSpPr>
          <a:xfrm>
            <a:off x="-76198" y="-75295"/>
            <a:ext cx="2009569" cy="973361"/>
            <a:chOff x="5205411" y="-75307"/>
            <a:chExt cx="1728661" cy="837300"/>
          </a:xfrm>
        </p:grpSpPr>
        <p:cxnSp>
          <p:nvCxnSpPr>
            <p:cNvPr id="363" name="Google Shape;363;p1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64" name="Google Shape;364;p1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65" name="Google Shape;365;p1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366" name="Google Shape;366;p11"/>
          <p:cNvSpPr/>
          <p:nvPr/>
        </p:nvSpPr>
        <p:spPr>
          <a:xfrm>
            <a:off x="6749900" y="-1821300"/>
            <a:ext cx="4175400" cy="4175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7" name="Google Shape;367;p11"/>
          <p:cNvPicPr preferRelativeResize="0"/>
          <p:nvPr/>
        </p:nvPicPr>
        <p:blipFill rotWithShape="1">
          <a:blip r:embed="rId3">
            <a:alphaModFix/>
          </a:blip>
          <a:srcRect b="0" l="0" r="0" t="0"/>
          <a:stretch/>
        </p:blipFill>
        <p:spPr>
          <a:xfrm>
            <a:off x="3945306" y="3070212"/>
            <a:ext cx="5048250" cy="204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Compute Vif</a:t>
            </a:r>
            <a:endParaRPr/>
          </a:p>
        </p:txBody>
      </p:sp>
      <p:grpSp>
        <p:nvGrpSpPr>
          <p:cNvPr id="373" name="Google Shape;373;p6"/>
          <p:cNvGrpSpPr/>
          <p:nvPr/>
        </p:nvGrpSpPr>
        <p:grpSpPr>
          <a:xfrm flipH="1" rot="10800000">
            <a:off x="-25500" y="4241429"/>
            <a:ext cx="3419250" cy="802275"/>
            <a:chOff x="44450" y="-428325"/>
            <a:chExt cx="3419250" cy="802275"/>
          </a:xfrm>
        </p:grpSpPr>
        <p:cxnSp>
          <p:nvCxnSpPr>
            <p:cNvPr id="374" name="Google Shape;374;p6"/>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75" name="Google Shape;375;p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76" name="Google Shape;376;p6"/>
          <p:cNvGrpSpPr/>
          <p:nvPr/>
        </p:nvGrpSpPr>
        <p:grpSpPr>
          <a:xfrm flipH="1">
            <a:off x="713400" y="-450"/>
            <a:ext cx="3519500" cy="902521"/>
            <a:chOff x="-55800" y="-528571"/>
            <a:chExt cx="3519500" cy="902521"/>
          </a:xfrm>
        </p:grpSpPr>
        <p:cxnSp>
          <p:nvCxnSpPr>
            <p:cNvPr id="377" name="Google Shape;377;p6"/>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78" name="Google Shape;378;p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79" name="Google Shape;379;p6"/>
          <p:cNvGrpSpPr/>
          <p:nvPr/>
        </p:nvGrpSpPr>
        <p:grpSpPr>
          <a:xfrm flipH="1">
            <a:off x="3904902" y="-75295"/>
            <a:ext cx="2009569" cy="973361"/>
            <a:chOff x="5205411" y="-75307"/>
            <a:chExt cx="1728661" cy="837300"/>
          </a:xfrm>
        </p:grpSpPr>
        <p:cxnSp>
          <p:nvCxnSpPr>
            <p:cNvPr id="380" name="Google Shape;380;p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81" name="Google Shape;381;p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82" name="Google Shape;382;p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pic>
        <p:nvPicPr>
          <p:cNvPr id="383" name="Google Shape;383;p6"/>
          <p:cNvPicPr preferRelativeResize="0"/>
          <p:nvPr/>
        </p:nvPicPr>
        <p:blipFill rotWithShape="1">
          <a:blip r:embed="rId3">
            <a:alphaModFix/>
          </a:blip>
          <a:srcRect b="0" l="0" r="0" t="0"/>
          <a:stretch/>
        </p:blipFill>
        <p:spPr>
          <a:xfrm>
            <a:off x="3546150" y="1054471"/>
            <a:ext cx="5445450" cy="3361926"/>
          </a:xfrm>
          <a:prstGeom prst="rect">
            <a:avLst/>
          </a:prstGeom>
          <a:noFill/>
          <a:ln>
            <a:noFill/>
          </a:ln>
        </p:spPr>
      </p:pic>
      <p:sp>
        <p:nvSpPr>
          <p:cNvPr id="384" name="Google Shape;384;p6"/>
          <p:cNvSpPr txBox="1"/>
          <p:nvPr>
            <p:ph type="title"/>
          </p:nvPr>
        </p:nvSpPr>
        <p:spPr>
          <a:xfrm>
            <a:off x="94725" y="1000425"/>
            <a:ext cx="3419100" cy="23397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b="0" lang="en-US" sz="2000"/>
              <a:t>Vif steps :</a:t>
            </a:r>
            <a:endParaRPr b="0" sz="2000"/>
          </a:p>
          <a:p>
            <a:pPr indent="-355600" lvl="0" marL="457200" rtl="0" algn="l">
              <a:lnSpc>
                <a:spcPct val="200000"/>
              </a:lnSpc>
              <a:spcBef>
                <a:spcPts val="0"/>
              </a:spcBef>
              <a:spcAft>
                <a:spcPts val="0"/>
              </a:spcAft>
              <a:buSzPts val="2000"/>
              <a:buAutoNum type="arabicPeriod"/>
            </a:pPr>
            <a:r>
              <a:rPr b="0" lang="en-US" sz="2000"/>
              <a:t>Compute dense opticalFlow</a:t>
            </a:r>
            <a:endParaRPr b="0" sz="2000"/>
          </a:p>
          <a:p>
            <a:pPr indent="-355600" lvl="0" marL="457200" rtl="0" algn="l">
              <a:lnSpc>
                <a:spcPct val="200000"/>
              </a:lnSpc>
              <a:spcBef>
                <a:spcPts val="0"/>
              </a:spcBef>
              <a:spcAft>
                <a:spcPts val="0"/>
              </a:spcAft>
              <a:buSzPts val="2000"/>
              <a:buAutoNum type="arabicPeriod"/>
            </a:pPr>
            <a:r>
              <a:rPr b="0" lang="en-US" sz="2000"/>
              <a:t>Extract flow vectors</a:t>
            </a:r>
            <a:endParaRPr b="0" sz="2000"/>
          </a:p>
          <a:p>
            <a:pPr indent="-355600" lvl="0" marL="457200" rtl="0" algn="l">
              <a:lnSpc>
                <a:spcPct val="200000"/>
              </a:lnSpc>
              <a:spcBef>
                <a:spcPts val="0"/>
              </a:spcBef>
              <a:spcAft>
                <a:spcPts val="0"/>
              </a:spcAft>
              <a:buSzPts val="2000"/>
              <a:buAutoNum type="arabicPeriod"/>
            </a:pPr>
            <a:r>
              <a:rPr b="0" lang="en-US" sz="2000"/>
              <a:t>Make histograms </a:t>
            </a:r>
            <a:endParaRPr b="0"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Compute Vif</a:t>
            </a:r>
            <a:endParaRPr/>
          </a:p>
        </p:txBody>
      </p:sp>
      <p:grpSp>
        <p:nvGrpSpPr>
          <p:cNvPr id="390" name="Google Shape;390;p7"/>
          <p:cNvGrpSpPr/>
          <p:nvPr/>
        </p:nvGrpSpPr>
        <p:grpSpPr>
          <a:xfrm flipH="1" rot="10800000">
            <a:off x="-25500" y="4241429"/>
            <a:ext cx="3419250" cy="802275"/>
            <a:chOff x="44450" y="-428325"/>
            <a:chExt cx="3419250" cy="802275"/>
          </a:xfrm>
        </p:grpSpPr>
        <p:cxnSp>
          <p:nvCxnSpPr>
            <p:cNvPr id="391" name="Google Shape;391;p7"/>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92" name="Google Shape;392;p7"/>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93" name="Google Shape;393;p7"/>
          <p:cNvGrpSpPr/>
          <p:nvPr/>
        </p:nvGrpSpPr>
        <p:grpSpPr>
          <a:xfrm flipH="1">
            <a:off x="713400" y="-450"/>
            <a:ext cx="3519500" cy="902521"/>
            <a:chOff x="-55800" y="-528571"/>
            <a:chExt cx="3519500" cy="902521"/>
          </a:xfrm>
        </p:grpSpPr>
        <p:cxnSp>
          <p:nvCxnSpPr>
            <p:cNvPr id="394" name="Google Shape;394;p7"/>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95" name="Google Shape;395;p7"/>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96" name="Google Shape;396;p7"/>
          <p:cNvGrpSpPr/>
          <p:nvPr/>
        </p:nvGrpSpPr>
        <p:grpSpPr>
          <a:xfrm flipH="1">
            <a:off x="3904902" y="-75295"/>
            <a:ext cx="2009569" cy="973361"/>
            <a:chOff x="5205411" y="-75307"/>
            <a:chExt cx="1728661" cy="837300"/>
          </a:xfrm>
        </p:grpSpPr>
        <p:cxnSp>
          <p:nvCxnSpPr>
            <p:cNvPr id="397" name="Google Shape;397;p7"/>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98" name="Google Shape;398;p7"/>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99" name="Google Shape;399;p7"/>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00" name="Google Shape;400;p7"/>
          <p:cNvSpPr txBox="1"/>
          <p:nvPr>
            <p:ph type="title"/>
          </p:nvPr>
        </p:nvSpPr>
        <p:spPr>
          <a:xfrm>
            <a:off x="94725" y="1000425"/>
            <a:ext cx="4487400" cy="41868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b="0" lang="en-US" sz="2000"/>
              <a:t>Vif steps :</a:t>
            </a:r>
            <a:endParaRPr b="0" sz="2000"/>
          </a:p>
          <a:p>
            <a:pPr indent="-355600" lvl="0" marL="457200" rtl="0" algn="l">
              <a:lnSpc>
                <a:spcPct val="200000"/>
              </a:lnSpc>
              <a:spcBef>
                <a:spcPts val="0"/>
              </a:spcBef>
              <a:spcAft>
                <a:spcPts val="0"/>
              </a:spcAft>
              <a:buSzPts val="2000"/>
              <a:buAutoNum type="arabicPeriod"/>
            </a:pPr>
            <a:r>
              <a:rPr b="0" lang="en-US" sz="2000"/>
              <a:t>Compute farneback optical flow </a:t>
            </a:r>
            <a:endParaRPr b="0" sz="2000"/>
          </a:p>
          <a:p>
            <a:pPr indent="-355600" lvl="0" marL="457200" rtl="0" algn="l">
              <a:lnSpc>
                <a:spcPct val="200000"/>
              </a:lnSpc>
              <a:spcBef>
                <a:spcPts val="0"/>
              </a:spcBef>
              <a:spcAft>
                <a:spcPts val="0"/>
              </a:spcAft>
              <a:buSzPts val="2000"/>
              <a:buAutoNum type="arabicPeriod"/>
            </a:pPr>
            <a:r>
              <a:rPr b="0" lang="en-US" sz="2000"/>
              <a:t>Extract flow angles , magnitude</a:t>
            </a:r>
            <a:endParaRPr b="0" sz="2000"/>
          </a:p>
          <a:p>
            <a:pPr indent="-355600" lvl="0" marL="457200" rtl="0" algn="l">
              <a:lnSpc>
                <a:spcPct val="200000"/>
              </a:lnSpc>
              <a:spcBef>
                <a:spcPts val="0"/>
              </a:spcBef>
              <a:spcAft>
                <a:spcPts val="0"/>
              </a:spcAft>
              <a:buSzPts val="2000"/>
              <a:buAutoNum type="arabicPeriod"/>
            </a:pPr>
            <a:r>
              <a:rPr b="0" lang="en-US" sz="2000"/>
              <a:t>Compute angles histogram 18 bins</a:t>
            </a:r>
            <a:endParaRPr b="0" sz="2000"/>
          </a:p>
          <a:p>
            <a:pPr indent="-355600" lvl="0" marL="457200" rtl="0" algn="l">
              <a:lnSpc>
                <a:spcPct val="200000"/>
              </a:lnSpc>
              <a:spcBef>
                <a:spcPts val="0"/>
              </a:spcBef>
              <a:spcAft>
                <a:spcPts val="0"/>
              </a:spcAft>
              <a:buSzPts val="2000"/>
              <a:buAutoNum type="arabicPeriod"/>
            </a:pPr>
            <a:r>
              <a:rPr b="0" lang="en-US" sz="2000"/>
              <a:t>Compute gradients histogram 18 bins</a:t>
            </a:r>
            <a:endParaRPr b="0" sz="2000"/>
          </a:p>
          <a:p>
            <a:pPr indent="-355600" lvl="0" marL="457200" rtl="0" algn="l">
              <a:lnSpc>
                <a:spcPct val="200000"/>
              </a:lnSpc>
              <a:spcBef>
                <a:spcPts val="0"/>
              </a:spcBef>
              <a:spcAft>
                <a:spcPts val="0"/>
              </a:spcAft>
              <a:buSzPts val="2000"/>
              <a:buAutoNum type="arabicPeriod"/>
            </a:pPr>
            <a:r>
              <a:rPr b="0" lang="en-US" sz="2000"/>
              <a:t>Merge angles and magnitude hist</a:t>
            </a:r>
            <a:endParaRPr b="0" sz="2000"/>
          </a:p>
          <a:p>
            <a:pPr indent="-355600" lvl="0" marL="457200" rtl="0" algn="l">
              <a:lnSpc>
                <a:spcPct val="200000"/>
              </a:lnSpc>
              <a:spcBef>
                <a:spcPts val="0"/>
              </a:spcBef>
              <a:spcAft>
                <a:spcPts val="0"/>
              </a:spcAft>
              <a:buSzPts val="2000"/>
              <a:buAutoNum type="arabicPeriod"/>
            </a:pPr>
            <a:r>
              <a:rPr b="0" lang="en-US" sz="2000"/>
              <a:t>Get mean of Vif over 30 frames</a:t>
            </a:r>
            <a:endParaRPr b="0" sz="2000"/>
          </a:p>
        </p:txBody>
      </p:sp>
      <p:pic>
        <p:nvPicPr>
          <p:cNvPr id="401" name="Google Shape;401;p7"/>
          <p:cNvPicPr preferRelativeResize="0"/>
          <p:nvPr/>
        </p:nvPicPr>
        <p:blipFill rotWithShape="1">
          <a:blip r:embed="rId3">
            <a:alphaModFix/>
          </a:blip>
          <a:srcRect b="0" l="0" r="0" t="0"/>
          <a:stretch/>
        </p:blipFill>
        <p:spPr>
          <a:xfrm>
            <a:off x="4386325" y="1000425"/>
            <a:ext cx="4757674" cy="4143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8"/>
          <p:cNvSpPr txBox="1"/>
          <p:nvPr>
            <p:ph type="title"/>
          </p:nvPr>
        </p:nvSpPr>
        <p:spPr>
          <a:xfrm>
            <a:off x="94725" y="143025"/>
            <a:ext cx="45789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Train and evaluate Classifier</a:t>
            </a:r>
            <a:endParaRPr/>
          </a:p>
        </p:txBody>
      </p:sp>
      <p:grpSp>
        <p:nvGrpSpPr>
          <p:cNvPr id="407" name="Google Shape;407;p8"/>
          <p:cNvGrpSpPr/>
          <p:nvPr/>
        </p:nvGrpSpPr>
        <p:grpSpPr>
          <a:xfrm flipH="1" rot="10800000">
            <a:off x="-25500" y="4241429"/>
            <a:ext cx="3419250" cy="802275"/>
            <a:chOff x="44450" y="-428325"/>
            <a:chExt cx="3419250" cy="802275"/>
          </a:xfrm>
        </p:grpSpPr>
        <p:cxnSp>
          <p:nvCxnSpPr>
            <p:cNvPr id="408" name="Google Shape;408;p8"/>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09" name="Google Shape;409;p8"/>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10" name="Google Shape;410;p8"/>
          <p:cNvGrpSpPr/>
          <p:nvPr/>
        </p:nvGrpSpPr>
        <p:grpSpPr>
          <a:xfrm flipH="1">
            <a:off x="713400" y="-450"/>
            <a:ext cx="3519500" cy="902521"/>
            <a:chOff x="-55800" y="-528571"/>
            <a:chExt cx="3519500" cy="902521"/>
          </a:xfrm>
        </p:grpSpPr>
        <p:cxnSp>
          <p:nvCxnSpPr>
            <p:cNvPr id="411" name="Google Shape;411;p8"/>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12" name="Google Shape;412;p8"/>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13" name="Google Shape;413;p8"/>
          <p:cNvGrpSpPr/>
          <p:nvPr/>
        </p:nvGrpSpPr>
        <p:grpSpPr>
          <a:xfrm flipH="1">
            <a:off x="3904902" y="-75295"/>
            <a:ext cx="2009569" cy="973361"/>
            <a:chOff x="5205411" y="-75307"/>
            <a:chExt cx="1728661" cy="837300"/>
          </a:xfrm>
        </p:grpSpPr>
        <p:cxnSp>
          <p:nvCxnSpPr>
            <p:cNvPr id="414" name="Google Shape;414;p8"/>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15" name="Google Shape;415;p8"/>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16" name="Google Shape;416;p8"/>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17" name="Google Shape;417;p8"/>
          <p:cNvSpPr txBox="1"/>
          <p:nvPr>
            <p:ph type="title"/>
          </p:nvPr>
        </p:nvSpPr>
        <p:spPr>
          <a:xfrm>
            <a:off x="94725" y="1000425"/>
            <a:ext cx="4487400" cy="2339700"/>
          </a:xfrm>
          <a:prstGeom prst="rect">
            <a:avLst/>
          </a:prstGeom>
          <a:noFill/>
          <a:ln>
            <a:noFill/>
          </a:ln>
        </p:spPr>
        <p:txBody>
          <a:bodyPr anchorCtr="0" anchor="b" bIns="91425" lIns="91425" spcFirstLastPara="1" rIns="91425" wrap="square" tIns="91425">
            <a:spAutoFit/>
          </a:bodyPr>
          <a:lstStyle/>
          <a:p>
            <a:pPr indent="-355600" lvl="0" marL="457200" rtl="0" algn="l">
              <a:lnSpc>
                <a:spcPct val="200000"/>
              </a:lnSpc>
              <a:spcBef>
                <a:spcPts val="0"/>
              </a:spcBef>
              <a:spcAft>
                <a:spcPts val="0"/>
              </a:spcAft>
              <a:buSzPts val="2000"/>
              <a:buAutoNum type="arabicPeriod"/>
            </a:pPr>
            <a:r>
              <a:rPr b="0" lang="en-US" sz="2000"/>
              <a:t>Extract segmented videos</a:t>
            </a:r>
            <a:endParaRPr b="0" sz="2000"/>
          </a:p>
          <a:p>
            <a:pPr indent="-355600" lvl="0" marL="457200" rtl="0" algn="l">
              <a:lnSpc>
                <a:spcPct val="200000"/>
              </a:lnSpc>
              <a:spcBef>
                <a:spcPts val="0"/>
              </a:spcBef>
              <a:spcAft>
                <a:spcPts val="0"/>
              </a:spcAft>
              <a:buSzPts val="2000"/>
              <a:buAutoNum type="arabicPeriod"/>
            </a:pPr>
            <a:r>
              <a:rPr b="0" lang="en-US" sz="2000"/>
              <a:t>Compute vif for each video</a:t>
            </a:r>
            <a:endParaRPr b="0" sz="2000"/>
          </a:p>
          <a:p>
            <a:pPr indent="-355600" lvl="0" marL="457200" rtl="0" algn="l">
              <a:lnSpc>
                <a:spcPct val="200000"/>
              </a:lnSpc>
              <a:spcBef>
                <a:spcPts val="0"/>
              </a:spcBef>
              <a:spcAft>
                <a:spcPts val="0"/>
              </a:spcAft>
              <a:buSzPts val="2000"/>
              <a:buAutoNum type="arabicPeriod"/>
            </a:pPr>
            <a:r>
              <a:rPr b="0" lang="en-US" sz="2000"/>
              <a:t>Label each videos acc or no_acc </a:t>
            </a:r>
            <a:endParaRPr b="0" sz="2000"/>
          </a:p>
          <a:p>
            <a:pPr indent="-355600" lvl="0" marL="457200" rtl="0" algn="l">
              <a:lnSpc>
                <a:spcPct val="200000"/>
              </a:lnSpc>
              <a:spcBef>
                <a:spcPts val="0"/>
              </a:spcBef>
              <a:spcAft>
                <a:spcPts val="0"/>
              </a:spcAft>
              <a:buSzPts val="2000"/>
              <a:buAutoNum type="arabicPeriod"/>
            </a:pPr>
            <a:r>
              <a:rPr b="0" lang="en-US" sz="2000"/>
              <a:t>Train and evaluate SVM and XGboost</a:t>
            </a:r>
            <a:endParaRPr b="0" sz="2000"/>
          </a:p>
        </p:txBody>
      </p:sp>
      <p:pic>
        <p:nvPicPr>
          <p:cNvPr id="418" name="Google Shape;418;p8"/>
          <p:cNvPicPr preferRelativeResize="0"/>
          <p:nvPr/>
        </p:nvPicPr>
        <p:blipFill rotWithShape="1">
          <a:blip r:embed="rId3">
            <a:alphaModFix/>
          </a:blip>
          <a:srcRect b="0" l="0" r="0" t="0"/>
          <a:stretch/>
        </p:blipFill>
        <p:spPr>
          <a:xfrm>
            <a:off x="4384800" y="1050475"/>
            <a:ext cx="4635899" cy="394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4"/>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24" name="Google Shape;424;p14"/>
          <p:cNvGrpSpPr/>
          <p:nvPr/>
        </p:nvGrpSpPr>
        <p:grpSpPr>
          <a:xfrm flipH="1" rot="10800000">
            <a:off x="-25500" y="4241429"/>
            <a:ext cx="3419250" cy="802275"/>
            <a:chOff x="44450" y="-428325"/>
            <a:chExt cx="3419250" cy="802275"/>
          </a:xfrm>
        </p:grpSpPr>
        <p:cxnSp>
          <p:nvCxnSpPr>
            <p:cNvPr id="425" name="Google Shape;425;p14"/>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26" name="Google Shape;426;p1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27" name="Google Shape;427;p14"/>
          <p:cNvGrpSpPr/>
          <p:nvPr/>
        </p:nvGrpSpPr>
        <p:grpSpPr>
          <a:xfrm flipH="1">
            <a:off x="713400" y="-450"/>
            <a:ext cx="3519500" cy="902521"/>
            <a:chOff x="-55800" y="-528571"/>
            <a:chExt cx="3519500" cy="902521"/>
          </a:xfrm>
        </p:grpSpPr>
        <p:cxnSp>
          <p:nvCxnSpPr>
            <p:cNvPr id="428" name="Google Shape;428;p14"/>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29" name="Google Shape;429;p1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30" name="Google Shape;430;p14"/>
          <p:cNvGrpSpPr/>
          <p:nvPr/>
        </p:nvGrpSpPr>
        <p:grpSpPr>
          <a:xfrm flipH="1">
            <a:off x="3904902" y="-75295"/>
            <a:ext cx="2009569" cy="973361"/>
            <a:chOff x="5205411" y="-75307"/>
            <a:chExt cx="1728661" cy="837300"/>
          </a:xfrm>
        </p:grpSpPr>
        <p:cxnSp>
          <p:nvCxnSpPr>
            <p:cNvPr id="431" name="Google Shape;431;p1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32" name="Google Shape;432;p1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33" name="Google Shape;433;p1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34" name="Google Shape;434;p14"/>
          <p:cNvSpPr txBox="1"/>
          <p:nvPr>
            <p:ph type="title"/>
          </p:nvPr>
        </p:nvSpPr>
        <p:spPr>
          <a:xfrm>
            <a:off x="94725" y="1000425"/>
            <a:ext cx="3299100" cy="11082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Input video from CCTV </a:t>
            </a:r>
            <a:endParaRPr sz="2000"/>
          </a:p>
          <a:p>
            <a:pPr indent="0" lvl="0" marL="457200" rtl="0" algn="l">
              <a:lnSpc>
                <a:spcPct val="200000"/>
              </a:lnSpc>
              <a:spcBef>
                <a:spcPts val="0"/>
              </a:spcBef>
              <a:spcAft>
                <a:spcPts val="0"/>
              </a:spcAft>
              <a:buSzPts val="2400"/>
              <a:buNone/>
            </a:pPr>
            <a:r>
              <a:t/>
            </a:r>
            <a:endParaRPr b="0" sz="2000"/>
          </a:p>
        </p:txBody>
      </p:sp>
      <p:pic>
        <p:nvPicPr>
          <p:cNvPr id="435" name="Google Shape;435;p14" title="out1 (1).mp4">
            <a:hlinkClick r:id="rId3"/>
          </p:cNvPr>
          <p:cNvPicPr preferRelativeResize="0"/>
          <p:nvPr/>
        </p:nvPicPr>
        <p:blipFill rotWithShape="1">
          <a:blip r:embed="rId4">
            <a:alphaModFix/>
          </a:blip>
          <a:srcRect b="0" l="0" r="0" t="0"/>
          <a:stretch/>
        </p:blipFill>
        <p:spPr>
          <a:xfrm>
            <a:off x="3546225" y="1054475"/>
            <a:ext cx="5445376" cy="39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5"/>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41" name="Google Shape;441;p15"/>
          <p:cNvGrpSpPr/>
          <p:nvPr/>
        </p:nvGrpSpPr>
        <p:grpSpPr>
          <a:xfrm flipH="1" rot="10800000">
            <a:off x="-25500" y="4241429"/>
            <a:ext cx="3419250" cy="802275"/>
            <a:chOff x="44450" y="-428325"/>
            <a:chExt cx="3419250" cy="802275"/>
          </a:xfrm>
        </p:grpSpPr>
        <p:cxnSp>
          <p:nvCxnSpPr>
            <p:cNvPr id="442" name="Google Shape;442;p1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43" name="Google Shape;443;p1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44" name="Google Shape;444;p15"/>
          <p:cNvGrpSpPr/>
          <p:nvPr/>
        </p:nvGrpSpPr>
        <p:grpSpPr>
          <a:xfrm flipH="1">
            <a:off x="713400" y="-450"/>
            <a:ext cx="3519500" cy="902521"/>
            <a:chOff x="-55800" y="-528571"/>
            <a:chExt cx="3519500" cy="902521"/>
          </a:xfrm>
        </p:grpSpPr>
        <p:cxnSp>
          <p:nvCxnSpPr>
            <p:cNvPr id="445" name="Google Shape;445;p1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46" name="Google Shape;446;p1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47" name="Google Shape;447;p15"/>
          <p:cNvGrpSpPr/>
          <p:nvPr/>
        </p:nvGrpSpPr>
        <p:grpSpPr>
          <a:xfrm flipH="1">
            <a:off x="3904902" y="-75295"/>
            <a:ext cx="2009569" cy="973361"/>
            <a:chOff x="5205411" y="-75307"/>
            <a:chExt cx="1728661" cy="837300"/>
          </a:xfrm>
        </p:grpSpPr>
        <p:cxnSp>
          <p:nvCxnSpPr>
            <p:cNvPr id="448" name="Google Shape;448;p1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49" name="Google Shape;449;p1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50" name="Google Shape;450;p1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51" name="Google Shape;451;p15"/>
          <p:cNvSpPr txBox="1"/>
          <p:nvPr>
            <p:ph type="title"/>
          </p:nvPr>
        </p:nvSpPr>
        <p:spPr>
          <a:xfrm>
            <a:off x="94725" y="1000425"/>
            <a:ext cx="3299100" cy="11082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Segmentation of video</a:t>
            </a:r>
            <a:endParaRPr sz="2000"/>
          </a:p>
          <a:p>
            <a:pPr indent="0" lvl="0" marL="457200" rtl="0" algn="l">
              <a:lnSpc>
                <a:spcPct val="200000"/>
              </a:lnSpc>
              <a:spcBef>
                <a:spcPts val="0"/>
              </a:spcBef>
              <a:spcAft>
                <a:spcPts val="0"/>
              </a:spcAft>
              <a:buSzPts val="2400"/>
              <a:buNone/>
            </a:pPr>
            <a:r>
              <a:t/>
            </a:r>
            <a:endParaRPr b="0" sz="2000"/>
          </a:p>
        </p:txBody>
      </p:sp>
      <p:pic>
        <p:nvPicPr>
          <p:cNvPr id="452" name="Google Shape;452;p15" title="1.90.avi">
            <a:hlinkClick r:id="rId3"/>
          </p:cNvPr>
          <p:cNvPicPr preferRelativeResize="0"/>
          <p:nvPr/>
        </p:nvPicPr>
        <p:blipFill rotWithShape="1">
          <a:blip r:embed="rId4">
            <a:alphaModFix/>
          </a:blip>
          <a:srcRect b="0" l="0" r="0" t="0"/>
          <a:stretch/>
        </p:blipFill>
        <p:spPr>
          <a:xfrm>
            <a:off x="5914475" y="898075"/>
            <a:ext cx="2832800" cy="1905000"/>
          </a:xfrm>
          <a:prstGeom prst="rect">
            <a:avLst/>
          </a:prstGeom>
          <a:noFill/>
          <a:ln>
            <a:noFill/>
          </a:ln>
        </p:spPr>
      </p:pic>
      <p:pic>
        <p:nvPicPr>
          <p:cNvPr id="453" name="Google Shape;453;p15" title="no_acc2.avi">
            <a:hlinkClick r:id="rId5"/>
          </p:cNvPr>
          <p:cNvPicPr preferRelativeResize="0"/>
          <p:nvPr/>
        </p:nvPicPr>
        <p:blipFill rotWithShape="1">
          <a:blip r:embed="rId6">
            <a:alphaModFix/>
          </a:blip>
          <a:srcRect b="0" l="0" r="0" t="0"/>
          <a:stretch/>
        </p:blipFill>
        <p:spPr>
          <a:xfrm>
            <a:off x="5973801" y="2903275"/>
            <a:ext cx="2832800" cy="2035625"/>
          </a:xfrm>
          <a:prstGeom prst="rect">
            <a:avLst/>
          </a:prstGeom>
          <a:noFill/>
          <a:ln>
            <a:noFill/>
          </a:ln>
        </p:spPr>
      </p:pic>
      <p:pic>
        <p:nvPicPr>
          <p:cNvPr id="454" name="Google Shape;454;p15" title="acc2.avi">
            <a:hlinkClick r:id="rId7"/>
          </p:cNvPr>
          <p:cNvPicPr preferRelativeResize="0"/>
          <p:nvPr/>
        </p:nvPicPr>
        <p:blipFill rotWithShape="1">
          <a:blip r:embed="rId8">
            <a:alphaModFix/>
          </a:blip>
          <a:srcRect b="0" l="0" r="0" t="0"/>
          <a:stretch/>
        </p:blipFill>
        <p:spPr>
          <a:xfrm>
            <a:off x="1170650" y="1684050"/>
            <a:ext cx="3519500" cy="231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0a5ae26b6d_0_0"/>
          <p:cNvSpPr txBox="1"/>
          <p:nvPr>
            <p:ph type="title"/>
          </p:nvPr>
        </p:nvSpPr>
        <p:spPr>
          <a:xfrm>
            <a:off x="583894" y="1045950"/>
            <a:ext cx="74241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sz="3200">
                <a:solidFill>
                  <a:schemeClr val="accent6"/>
                </a:solidFill>
                <a:latin typeface="Calibri"/>
                <a:ea typeface="Calibri"/>
                <a:cs typeface="Calibri"/>
                <a:sym typeface="Calibri"/>
              </a:rPr>
              <a:t>TEAM Members</a:t>
            </a:r>
            <a:endParaRPr i="1" sz="3200">
              <a:solidFill>
                <a:schemeClr val="accent6"/>
              </a:solidFill>
            </a:endParaRPr>
          </a:p>
        </p:txBody>
      </p:sp>
      <p:sp>
        <p:nvSpPr>
          <p:cNvPr id="133" name="Google Shape;133;g10a5ae26b6d_0_0"/>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0a5ae26b6d_0_0"/>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g10a5ae26b6d_0_0"/>
          <p:cNvGrpSpPr/>
          <p:nvPr/>
        </p:nvGrpSpPr>
        <p:grpSpPr>
          <a:xfrm rot="10800000">
            <a:off x="4067075" y="3998200"/>
            <a:ext cx="5140350" cy="1211775"/>
            <a:chOff x="-365050" y="-837825"/>
            <a:chExt cx="5140350" cy="1211775"/>
          </a:xfrm>
        </p:grpSpPr>
        <p:cxnSp>
          <p:nvCxnSpPr>
            <p:cNvPr id="136" name="Google Shape;136;g10a5ae26b6d_0_0"/>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137" name="Google Shape;137;g10a5ae26b6d_0_0"/>
            <p:cNvCxnSpPr/>
            <p:nvPr/>
          </p:nvCxnSpPr>
          <p:spPr>
            <a:xfrm>
              <a:off x="839600" y="373950"/>
              <a:ext cx="3935700" cy="0"/>
            </a:xfrm>
            <a:prstGeom prst="straightConnector1">
              <a:avLst/>
            </a:prstGeom>
            <a:noFill/>
            <a:ln cap="flat" cmpd="sng" w="9525">
              <a:solidFill>
                <a:schemeClr val="accent2"/>
              </a:solidFill>
              <a:prstDash val="solid"/>
              <a:round/>
              <a:headEnd len="sm" w="sm" type="none"/>
              <a:tailEnd len="med" w="med" type="oval"/>
            </a:ln>
          </p:spPr>
        </p:cxnSp>
      </p:grpSp>
      <p:grpSp>
        <p:nvGrpSpPr>
          <p:cNvPr id="138" name="Google Shape;138;g10a5ae26b6d_0_0"/>
          <p:cNvGrpSpPr/>
          <p:nvPr/>
        </p:nvGrpSpPr>
        <p:grpSpPr>
          <a:xfrm>
            <a:off x="7443475" y="610425"/>
            <a:ext cx="987245" cy="256500"/>
            <a:chOff x="713275" y="4065425"/>
            <a:chExt cx="987245" cy="256500"/>
          </a:xfrm>
        </p:grpSpPr>
        <p:sp>
          <p:nvSpPr>
            <p:cNvPr id="139" name="Google Shape;139;g10a5ae26b6d_0_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0a5ae26b6d_0_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0a5ae26b6d_0_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g10a5ae26b6d_0_0"/>
          <p:cNvSpPr txBox="1"/>
          <p:nvPr>
            <p:ph idx="1" type="subTitle"/>
          </p:nvPr>
        </p:nvSpPr>
        <p:spPr>
          <a:xfrm>
            <a:off x="403069" y="1788375"/>
            <a:ext cx="9044700" cy="20160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Mohamed Magdi</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Esraa Hazem</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Amr Eid</a:t>
            </a:r>
            <a:endParaRPr sz="1800">
              <a:latin typeface="Calibri"/>
              <a:ea typeface="Calibri"/>
              <a:cs typeface="Calibri"/>
              <a:sym typeface="Calibri"/>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Mohamed Sebaie</a:t>
            </a:r>
            <a:endParaRPr sz="1800">
              <a:latin typeface="Calibri"/>
              <a:ea typeface="Calibri"/>
              <a:cs typeface="Calibri"/>
              <a:sym typeface="Calibri"/>
            </a:endParaRPr>
          </a:p>
          <a:p>
            <a:pPr indent="0" lvl="0" marL="457200" marR="0" rtl="0" algn="l">
              <a:lnSpc>
                <a:spcPct val="107000"/>
              </a:lnSpc>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lnSpc>
                <a:spcPct val="100000"/>
              </a:lnSpc>
              <a:spcBef>
                <a:spcPts val="8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6"/>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60" name="Google Shape;460;p16"/>
          <p:cNvGrpSpPr/>
          <p:nvPr/>
        </p:nvGrpSpPr>
        <p:grpSpPr>
          <a:xfrm flipH="1" rot="10800000">
            <a:off x="-25500" y="4241429"/>
            <a:ext cx="3419250" cy="802275"/>
            <a:chOff x="44450" y="-428325"/>
            <a:chExt cx="3419250" cy="802275"/>
          </a:xfrm>
        </p:grpSpPr>
        <p:cxnSp>
          <p:nvCxnSpPr>
            <p:cNvPr id="461" name="Google Shape;461;p16"/>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62" name="Google Shape;462;p1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63" name="Google Shape;463;p16"/>
          <p:cNvGrpSpPr/>
          <p:nvPr/>
        </p:nvGrpSpPr>
        <p:grpSpPr>
          <a:xfrm flipH="1">
            <a:off x="713400" y="-450"/>
            <a:ext cx="3519500" cy="902521"/>
            <a:chOff x="-55800" y="-528571"/>
            <a:chExt cx="3519500" cy="902521"/>
          </a:xfrm>
        </p:grpSpPr>
        <p:cxnSp>
          <p:nvCxnSpPr>
            <p:cNvPr id="464" name="Google Shape;464;p16"/>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65" name="Google Shape;465;p1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66" name="Google Shape;466;p16"/>
          <p:cNvGrpSpPr/>
          <p:nvPr/>
        </p:nvGrpSpPr>
        <p:grpSpPr>
          <a:xfrm flipH="1">
            <a:off x="3904902" y="-75295"/>
            <a:ext cx="2009569" cy="973361"/>
            <a:chOff x="5205411" y="-75307"/>
            <a:chExt cx="1728661" cy="837300"/>
          </a:xfrm>
        </p:grpSpPr>
        <p:cxnSp>
          <p:nvCxnSpPr>
            <p:cNvPr id="467" name="Google Shape;467;p1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68" name="Google Shape;468;p1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69" name="Google Shape;469;p1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70" name="Google Shape;470;p16"/>
          <p:cNvSpPr txBox="1"/>
          <p:nvPr>
            <p:ph type="title"/>
          </p:nvPr>
        </p:nvSpPr>
        <p:spPr>
          <a:xfrm>
            <a:off x="94725" y="1000425"/>
            <a:ext cx="5923500" cy="4926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Dense Optical flow Vector using farneback algorithm</a:t>
            </a:r>
            <a:endParaRPr b="0" sz="2000"/>
          </a:p>
        </p:txBody>
      </p:sp>
      <p:pic>
        <p:nvPicPr>
          <p:cNvPr id="471" name="Google Shape;471;p16" title="project.avi">
            <a:hlinkClick r:id="rId3"/>
          </p:cNvPr>
          <p:cNvPicPr preferRelativeResize="0"/>
          <p:nvPr/>
        </p:nvPicPr>
        <p:blipFill rotWithShape="1">
          <a:blip r:embed="rId4">
            <a:alphaModFix/>
          </a:blip>
          <a:srcRect b="0" l="0" r="0" t="0"/>
          <a:stretch/>
        </p:blipFill>
        <p:spPr>
          <a:xfrm>
            <a:off x="4791025" y="1645425"/>
            <a:ext cx="4200576" cy="2104951"/>
          </a:xfrm>
          <a:prstGeom prst="rect">
            <a:avLst/>
          </a:prstGeom>
          <a:noFill/>
          <a:ln>
            <a:noFill/>
          </a:ln>
        </p:spPr>
      </p:pic>
      <p:pic>
        <p:nvPicPr>
          <p:cNvPr id="472" name="Google Shape;472;p16" title="out1.mp4">
            <a:hlinkClick r:id="rId5"/>
          </p:cNvPr>
          <p:cNvPicPr preferRelativeResize="0"/>
          <p:nvPr/>
        </p:nvPicPr>
        <p:blipFill rotWithShape="1">
          <a:blip r:embed="rId6">
            <a:alphaModFix/>
          </a:blip>
          <a:srcRect b="0" l="0" r="0" t="0"/>
          <a:stretch/>
        </p:blipFill>
        <p:spPr>
          <a:xfrm>
            <a:off x="152400" y="1645425"/>
            <a:ext cx="4039200" cy="2104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7"/>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7"/>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7"/>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7"/>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sz="4800">
                <a:latin typeface="Calibri"/>
                <a:ea typeface="Calibri"/>
                <a:cs typeface="Calibri"/>
                <a:sym typeface="Calibri"/>
              </a:rPr>
              <a:t>3D Convolution</a:t>
            </a:r>
            <a:endParaRPr sz="4800"/>
          </a:p>
        </p:txBody>
      </p:sp>
      <p:sp>
        <p:nvSpPr>
          <p:cNvPr id="481" name="Google Shape;481;p17"/>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03</a:t>
            </a:r>
            <a:endParaRPr>
              <a:solidFill>
                <a:schemeClr val="dk2"/>
              </a:solidFill>
            </a:endParaRPr>
          </a:p>
        </p:txBody>
      </p:sp>
      <p:pic>
        <p:nvPicPr>
          <p:cNvPr id="482" name="Google Shape;482;p17"/>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483" name="Google Shape;483;p17"/>
          <p:cNvGrpSpPr/>
          <p:nvPr/>
        </p:nvGrpSpPr>
        <p:grpSpPr>
          <a:xfrm flipH="1" rot="10800000">
            <a:off x="-37975" y="3785650"/>
            <a:ext cx="5124400" cy="462625"/>
            <a:chOff x="384100" y="-88675"/>
            <a:chExt cx="5124400" cy="462625"/>
          </a:xfrm>
        </p:grpSpPr>
        <p:cxnSp>
          <p:nvCxnSpPr>
            <p:cNvPr id="484" name="Google Shape;484;p17"/>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485" name="Google Shape;485;p17"/>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486" name="Google Shape;486;p17"/>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7" name="Google Shape;487;p17"/>
          <p:cNvGrpSpPr/>
          <p:nvPr/>
        </p:nvGrpSpPr>
        <p:grpSpPr>
          <a:xfrm flipH="1">
            <a:off x="476375" y="-12775"/>
            <a:ext cx="5873550" cy="1211775"/>
            <a:chOff x="-365050" y="-837825"/>
            <a:chExt cx="5873550" cy="1211775"/>
          </a:xfrm>
        </p:grpSpPr>
        <p:cxnSp>
          <p:nvCxnSpPr>
            <p:cNvPr id="488" name="Google Shape;488;p17"/>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489" name="Google Shape;489;p17"/>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490" name="Google Shape;490;p17"/>
          <p:cNvGrpSpPr/>
          <p:nvPr/>
        </p:nvGrpSpPr>
        <p:grpSpPr>
          <a:xfrm flipH="1">
            <a:off x="3904902" y="-75295"/>
            <a:ext cx="2009569" cy="973361"/>
            <a:chOff x="5205411" y="-75307"/>
            <a:chExt cx="1728661" cy="837300"/>
          </a:xfrm>
        </p:grpSpPr>
        <p:cxnSp>
          <p:nvCxnSpPr>
            <p:cNvPr id="491" name="Google Shape;491;p17"/>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92" name="Google Shape;492;p17"/>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93" name="Google Shape;493;p17"/>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10a5b8e1c2b_1_109"/>
          <p:cNvSpPr txBox="1"/>
          <p:nvPr>
            <p:ph type="title"/>
          </p:nvPr>
        </p:nvSpPr>
        <p:spPr>
          <a:xfrm>
            <a:off x="659284"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a:t>
            </a:r>
            <a:endParaRPr/>
          </a:p>
        </p:txBody>
      </p:sp>
      <p:pic>
        <p:nvPicPr>
          <p:cNvPr id="499" name="Google Shape;499;g10a5b8e1c2b_1_109"/>
          <p:cNvPicPr preferRelativeResize="0"/>
          <p:nvPr/>
        </p:nvPicPr>
        <p:blipFill>
          <a:blip r:embed="rId3">
            <a:alphaModFix/>
          </a:blip>
          <a:stretch>
            <a:fillRect/>
          </a:stretch>
        </p:blipFill>
        <p:spPr>
          <a:xfrm>
            <a:off x="795763" y="2943302"/>
            <a:ext cx="7380876" cy="1158300"/>
          </a:xfrm>
          <a:prstGeom prst="rect">
            <a:avLst/>
          </a:prstGeom>
          <a:noFill/>
          <a:ln>
            <a:noFill/>
          </a:ln>
        </p:spPr>
      </p:pic>
      <p:sp>
        <p:nvSpPr>
          <p:cNvPr id="500" name="Google Shape;500;g10a5b8e1c2b_1_109"/>
          <p:cNvSpPr txBox="1"/>
          <p:nvPr/>
        </p:nvSpPr>
        <p:spPr>
          <a:xfrm>
            <a:off x="3661925" y="3805500"/>
            <a:ext cx="54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rPr>
              <a:t>Learning Spatiotemporal Features with 3D Convolutional Networks (Facebook AI) 2015</a:t>
            </a:r>
            <a:endParaRPr sz="900">
              <a:solidFill>
                <a:schemeClr val="dk1"/>
              </a:solidFill>
            </a:endParaRPr>
          </a:p>
          <a:p>
            <a:pPr indent="0" lvl="0" marL="0" rtl="0" algn="l">
              <a:spcBef>
                <a:spcPts val="0"/>
              </a:spcBef>
              <a:spcAft>
                <a:spcPts val="0"/>
              </a:spcAft>
              <a:buNone/>
            </a:pPr>
            <a:r>
              <a:t/>
            </a:r>
            <a:endParaRPr sz="900">
              <a:solidFill>
                <a:schemeClr val="dk1"/>
              </a:solidFill>
            </a:endParaRPr>
          </a:p>
        </p:txBody>
      </p:sp>
      <p:pic>
        <p:nvPicPr>
          <p:cNvPr id="501" name="Google Shape;501;g10a5b8e1c2b_1_109"/>
          <p:cNvPicPr preferRelativeResize="0"/>
          <p:nvPr/>
        </p:nvPicPr>
        <p:blipFill>
          <a:blip r:embed="rId4">
            <a:alphaModFix/>
          </a:blip>
          <a:stretch>
            <a:fillRect/>
          </a:stretch>
        </p:blipFill>
        <p:spPr>
          <a:xfrm>
            <a:off x="152400" y="966686"/>
            <a:ext cx="8839201" cy="1737310"/>
          </a:xfrm>
          <a:prstGeom prst="rect">
            <a:avLst/>
          </a:prstGeom>
          <a:noFill/>
          <a:ln>
            <a:noFill/>
          </a:ln>
        </p:spPr>
      </p:pic>
      <p:sp>
        <p:nvSpPr>
          <p:cNvPr id="502" name="Google Shape;502;g10a5b8e1c2b_1_109"/>
          <p:cNvSpPr txBox="1"/>
          <p:nvPr/>
        </p:nvSpPr>
        <p:spPr>
          <a:xfrm>
            <a:off x="152400" y="4189325"/>
            <a:ext cx="88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“Only the Slow Fusion model (Google Research)2014 uses 3D convolutions and averaging pooling in its first 3 convolution layers. We believe this is the key reason why it performs best among all networks studied. However, it still loses all temporal information after the third convolution layer.”</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0a5b8e1c2b_1_218"/>
          <p:cNvSpPr txBox="1"/>
          <p:nvPr>
            <p:ph type="title"/>
          </p:nvPr>
        </p:nvSpPr>
        <p:spPr>
          <a:xfrm>
            <a:off x="659284"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a:t>
            </a:r>
            <a:endParaRPr/>
          </a:p>
        </p:txBody>
      </p:sp>
      <p:pic>
        <p:nvPicPr>
          <p:cNvPr id="508" name="Google Shape;508;g10a5b8e1c2b_1_218"/>
          <p:cNvPicPr preferRelativeResize="0"/>
          <p:nvPr/>
        </p:nvPicPr>
        <p:blipFill>
          <a:blip r:embed="rId3">
            <a:alphaModFix/>
          </a:blip>
          <a:stretch>
            <a:fillRect/>
          </a:stretch>
        </p:blipFill>
        <p:spPr>
          <a:xfrm>
            <a:off x="283475" y="2001950"/>
            <a:ext cx="8295249" cy="1541150"/>
          </a:xfrm>
          <a:prstGeom prst="rect">
            <a:avLst/>
          </a:prstGeom>
          <a:noFill/>
          <a:ln>
            <a:noFill/>
          </a:ln>
        </p:spPr>
      </p:pic>
      <p:sp>
        <p:nvSpPr>
          <p:cNvPr id="509" name="Google Shape;509;g10a5b8e1c2b_1_218"/>
          <p:cNvSpPr txBox="1"/>
          <p:nvPr/>
        </p:nvSpPr>
        <p:spPr>
          <a:xfrm>
            <a:off x="196075" y="914400"/>
            <a:ext cx="8634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What does C3D learn?  C3D starts by focusing on appearance in the first few frames and tracks the salient motion in the subsequent frames.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n-US" sz="1100">
                <a:solidFill>
                  <a:schemeClr val="lt1"/>
                </a:solidFill>
              </a:rPr>
              <a:t>Thus, C3D differs from standard 2D ConvNets in that it selectively attends to both motion and appearance. We provide more visualizations in the supplementary material to give a better insight about the learned feature.</a:t>
            </a:r>
            <a:endParaRPr b="1" sz="1100">
              <a:solidFill>
                <a:schemeClr val="lt1"/>
              </a:solidFill>
            </a:endParaRPr>
          </a:p>
        </p:txBody>
      </p:sp>
      <p:sp>
        <p:nvSpPr>
          <p:cNvPr id="510" name="Google Shape;510;g10a5b8e1c2b_1_218"/>
          <p:cNvSpPr txBox="1"/>
          <p:nvPr/>
        </p:nvSpPr>
        <p:spPr>
          <a:xfrm>
            <a:off x="913375" y="3599250"/>
            <a:ext cx="675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chemeClr val="lt1"/>
                </a:solidFill>
              </a:rPr>
              <a:t>M. Zeiler and R. Fergus. Visualizing and understanding convolutional networks. In ECCV, 2014</a:t>
            </a:r>
            <a:endParaRPr sz="1200">
              <a:solidFill>
                <a:schemeClr val="lt1"/>
              </a:solidFill>
            </a:endParaRPr>
          </a:p>
        </p:txBody>
      </p:sp>
      <p:sp>
        <p:nvSpPr>
          <p:cNvPr id="511" name="Google Shape;511;g10a5b8e1c2b_1_218"/>
          <p:cNvSpPr txBox="1"/>
          <p:nvPr/>
        </p:nvSpPr>
        <p:spPr>
          <a:xfrm>
            <a:off x="109800" y="4024700"/>
            <a:ext cx="4462200" cy="10314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Accident Recognition via 3D CNNs for Automated Traffic Monitoring in Smart Cities   (GTA Videos)M. Bortnikov, A. Khan, A. M. Khattak, and M. Ahmad, “Accident recognition via 3d cnns for automated traffic monitoring in smart cities,” Advances in Intelligent Systems and Computing, vol. 944, pp. 256–264, 2019.</a:t>
            </a:r>
            <a:endParaRPr sz="1100">
              <a:solidFill>
                <a:schemeClr val="lt1"/>
              </a:solidFill>
            </a:endParaRPr>
          </a:p>
        </p:txBody>
      </p:sp>
      <p:sp>
        <p:nvSpPr>
          <p:cNvPr id="512" name="Google Shape;512;g10a5b8e1c2b_1_218"/>
          <p:cNvSpPr txBox="1"/>
          <p:nvPr/>
        </p:nvSpPr>
        <p:spPr>
          <a:xfrm>
            <a:off x="5130825" y="4109450"/>
            <a:ext cx="3864900" cy="861900"/>
          </a:xfrm>
          <a:prstGeom prst="rect">
            <a:avLst/>
          </a:prstGeom>
          <a:noFill/>
          <a:ln cap="flat" cmpd="sng" w="9525">
            <a:solidFill>
              <a:srgbClr val="81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E. Batanina, “Domain adaptation for car accident detection in videos,” in Proceedings of the 2019 Ninth International Conference on Image Processing Theory, Tools and Applications (IPTA), Istanbul, Turkey, November 2019</a:t>
            </a:r>
            <a:endParaRPr sz="11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0a5b8e1c2b_1_328"/>
          <p:cNvSpPr txBox="1"/>
          <p:nvPr>
            <p:ph type="title"/>
          </p:nvPr>
        </p:nvSpPr>
        <p:spPr>
          <a:xfrm>
            <a:off x="209659"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ResNet 3D Convolution</a:t>
            </a:r>
            <a:endParaRPr/>
          </a:p>
        </p:txBody>
      </p:sp>
      <p:pic>
        <p:nvPicPr>
          <p:cNvPr id="518" name="Google Shape;518;g10a5b8e1c2b_1_328"/>
          <p:cNvPicPr preferRelativeResize="0"/>
          <p:nvPr/>
        </p:nvPicPr>
        <p:blipFill rotWithShape="1">
          <a:blip r:embed="rId3">
            <a:alphaModFix/>
          </a:blip>
          <a:srcRect b="0" l="0" r="0" t="0"/>
          <a:stretch/>
        </p:blipFill>
        <p:spPr>
          <a:xfrm>
            <a:off x="7418675" y="264325"/>
            <a:ext cx="1552800" cy="4683051"/>
          </a:xfrm>
          <a:prstGeom prst="rect">
            <a:avLst/>
          </a:prstGeom>
          <a:noFill/>
          <a:ln>
            <a:noFill/>
          </a:ln>
        </p:spPr>
      </p:pic>
      <p:graphicFrame>
        <p:nvGraphicFramePr>
          <p:cNvPr id="519" name="Google Shape;519;g10a5b8e1c2b_1_328"/>
          <p:cNvGraphicFramePr/>
          <p:nvPr/>
        </p:nvGraphicFramePr>
        <p:xfrm>
          <a:off x="1277450" y="979500"/>
          <a:ext cx="3000000" cy="3000000"/>
        </p:xfrm>
        <a:graphic>
          <a:graphicData uri="http://schemas.openxmlformats.org/drawingml/2006/table">
            <a:tbl>
              <a:tblPr>
                <a:noFill/>
                <a:tableStyleId>{6F0E817D-892F-40B0-9005-3CA90C3D5041}</a:tableStyleId>
              </a:tblPr>
              <a:tblGrid>
                <a:gridCol w="1415200"/>
                <a:gridCol w="4129125"/>
              </a:tblGrid>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Training Techniques</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Weight Decay</a:t>
                      </a:r>
                      <a:r>
                        <a:rPr lang="en-US" sz="1000">
                          <a:solidFill>
                            <a:schemeClr val="lt1"/>
                          </a:solidFill>
                          <a:latin typeface="Times New Roman"/>
                          <a:ea typeface="Times New Roman"/>
                          <a:cs typeface="Times New Roman"/>
                          <a:sym typeface="Times New Roman"/>
                        </a:rPr>
                        <a:t>, </a:t>
                      </a:r>
                      <a:r>
                        <a:rPr lang="en-US" sz="1000" u="sng">
                          <a:solidFill>
                            <a:schemeClr val="lt1"/>
                          </a:solidFill>
                          <a:latin typeface="Times New Roman"/>
                          <a:ea typeface="Times New Roman"/>
                          <a:cs typeface="Times New Roman"/>
                          <a:sym typeface="Times New Roman"/>
                          <a:hlinkClick r:id="rId5">
                            <a:extLst>
                              <a:ext uri="{A12FA001-AC4F-418D-AE19-62706E023703}">
                                <ahyp:hlinkClr val="tx"/>
                              </a:ext>
                            </a:extLst>
                          </a:hlinkClick>
                        </a:rPr>
                        <a:t>SGD with Momentum</a:t>
                      </a:r>
                      <a:endParaRPr sz="1000" u="sng">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39475">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Architecture</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100" u="sng">
                          <a:solidFill>
                            <a:schemeClr val="lt1"/>
                          </a:solidFill>
                          <a:latin typeface="Times New Roman"/>
                          <a:ea typeface="Times New Roman"/>
                          <a:cs typeface="Times New Roman"/>
                          <a:sym typeface="Times New Roman"/>
                          <a:hlinkClick r:id="rId6">
                            <a:extLst>
                              <a:ext uri="{A12FA001-AC4F-418D-AE19-62706E023703}">
                                <ahyp:hlinkClr val="tx"/>
                              </a:ext>
                            </a:extLst>
                          </a:hlinkClick>
                        </a:rPr>
                        <a:t>1x1 Convolution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7">
                            <a:extLst>
                              <a:ext uri="{A12FA001-AC4F-418D-AE19-62706E023703}">
                                <ahyp:hlinkClr val="tx"/>
                              </a:ext>
                            </a:extLst>
                          </a:hlinkClick>
                        </a:rPr>
                        <a:t>Bottleneck Residual Block</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8">
                            <a:extLst>
                              <a:ext uri="{A12FA001-AC4F-418D-AE19-62706E023703}">
                                <ahyp:hlinkClr val="tx"/>
                              </a:ext>
                            </a:extLst>
                          </a:hlinkClick>
                        </a:rPr>
                        <a:t>Batch Normalization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9">
                            <a:extLst>
                              <a:ext uri="{A12FA001-AC4F-418D-AE19-62706E023703}">
                                <ahyp:hlinkClr val="tx"/>
                              </a:ext>
                            </a:extLst>
                          </a:hlinkClick>
                        </a:rPr>
                        <a:t>3D Convolution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0">
                            <a:extLst>
                              <a:ext uri="{A12FA001-AC4F-418D-AE19-62706E023703}">
                                <ahyp:hlinkClr val="tx"/>
                              </a:ext>
                            </a:extLst>
                          </a:hlinkClick>
                        </a:rPr>
                        <a:t>Global Average Pooling</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1">
                            <a:extLst>
                              <a:ext uri="{A12FA001-AC4F-418D-AE19-62706E023703}">
                                <ahyp:hlinkClr val="tx"/>
                              </a:ext>
                            </a:extLst>
                          </a:hlinkClick>
                        </a:rPr>
                        <a:t>Residual Block</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2">
                            <a:extLst>
                              <a:ext uri="{A12FA001-AC4F-418D-AE19-62706E023703}">
                                <ahyp:hlinkClr val="tx"/>
                              </a:ext>
                            </a:extLst>
                          </a:hlinkClick>
                        </a:rPr>
                        <a:t>Residual Connection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3">
                            <a:extLst>
                              <a:ext uri="{A12FA001-AC4F-418D-AE19-62706E023703}">
                                <ahyp:hlinkClr val="tx"/>
                              </a:ext>
                            </a:extLst>
                          </a:hlinkClick>
                        </a:rPr>
                        <a:t>ReLU</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4">
                            <a:extLst>
                              <a:ext uri="{A12FA001-AC4F-418D-AE19-62706E023703}">
                                <ahyp:hlinkClr val="tx"/>
                              </a:ext>
                            </a:extLst>
                          </a:hlinkClick>
                        </a:rPr>
                        <a:t>Max Pooling</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5">
                            <a:extLst>
                              <a:ext uri="{A12FA001-AC4F-418D-AE19-62706E023703}">
                                <ahyp:hlinkClr val="tx"/>
                              </a:ext>
                            </a:extLst>
                          </a:hlinkClick>
                        </a:rPr>
                        <a:t>SoftMax</a:t>
                      </a:r>
                      <a:endParaRPr sz="1100" u="sng">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ID</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r3d_18</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LR</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0.01</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Epochs</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45</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Momentum</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0.9</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Batch Size</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16</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10a5b8e1c2b_1_435"/>
          <p:cNvSpPr txBox="1"/>
          <p:nvPr>
            <p:ph type="title"/>
          </p:nvPr>
        </p:nvSpPr>
        <p:spPr>
          <a:xfrm>
            <a:off x="523409" y="133026"/>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 Pipeline</a:t>
            </a:r>
            <a:endParaRPr/>
          </a:p>
        </p:txBody>
      </p:sp>
      <p:sp>
        <p:nvSpPr>
          <p:cNvPr id="525" name="Google Shape;525;g10a5b8e1c2b_1_435"/>
          <p:cNvSpPr txBox="1"/>
          <p:nvPr/>
        </p:nvSpPr>
        <p:spPr>
          <a:xfrm>
            <a:off x="575500" y="4280800"/>
            <a:ext cx="79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Call Create dataset function that take the videos with labels and return two tensors, one for features(x) is 5d [98, 3, 15, 112, 112] and the another for labels (y) 1d  [98]</a:t>
            </a:r>
            <a:endParaRPr>
              <a:solidFill>
                <a:schemeClr val="lt1"/>
              </a:solidFill>
            </a:endParaRPr>
          </a:p>
        </p:txBody>
      </p:sp>
      <p:pic>
        <p:nvPicPr>
          <p:cNvPr id="526" name="Google Shape;526;g10a5b8e1c2b_1_435"/>
          <p:cNvPicPr preferRelativeResize="0"/>
          <p:nvPr/>
        </p:nvPicPr>
        <p:blipFill>
          <a:blip r:embed="rId3">
            <a:alphaModFix/>
          </a:blip>
          <a:stretch>
            <a:fillRect/>
          </a:stretch>
        </p:blipFill>
        <p:spPr>
          <a:xfrm>
            <a:off x="809675" y="1035601"/>
            <a:ext cx="6686550" cy="3057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10b4fd69795_1_54"/>
          <p:cNvSpPr txBox="1"/>
          <p:nvPr>
            <p:ph type="title"/>
          </p:nvPr>
        </p:nvSpPr>
        <p:spPr>
          <a:xfrm>
            <a:off x="942459" y="1328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 Output</a:t>
            </a:r>
            <a:endParaRPr/>
          </a:p>
        </p:txBody>
      </p:sp>
      <p:sp>
        <p:nvSpPr>
          <p:cNvPr id="532" name="Google Shape;532;g10b4fd69795_1_54"/>
          <p:cNvSpPr txBox="1"/>
          <p:nvPr/>
        </p:nvSpPr>
        <p:spPr>
          <a:xfrm>
            <a:off x="1937550" y="1020300"/>
            <a:ext cx="52689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It took 5.211 minutes to predict 26 videos</a:t>
            </a:r>
            <a:endParaRPr b="1" i="0" sz="1600" u="none" cap="none" strike="noStrike">
              <a:solidFill>
                <a:schemeClr val="lt1"/>
              </a:solidFill>
              <a:latin typeface="Arial"/>
              <a:ea typeface="Arial"/>
              <a:cs typeface="Arial"/>
              <a:sym typeface="Arial"/>
            </a:endParaRPr>
          </a:p>
        </p:txBody>
      </p:sp>
      <p:pic>
        <p:nvPicPr>
          <p:cNvPr id="533" name="Google Shape;533;g10b4fd69795_1_54" title="3D_Convolution_infer19.mp4">
            <a:hlinkClick r:id="rId3"/>
          </p:cNvPr>
          <p:cNvPicPr preferRelativeResize="0"/>
          <p:nvPr/>
        </p:nvPicPr>
        <p:blipFill rotWithShape="1">
          <a:blip r:embed="rId4">
            <a:alphaModFix/>
          </a:blip>
          <a:srcRect b="0" l="0" r="0" t="0"/>
          <a:stretch/>
        </p:blipFill>
        <p:spPr>
          <a:xfrm>
            <a:off x="152400" y="2014025"/>
            <a:ext cx="4419600" cy="2486021"/>
          </a:xfrm>
          <a:prstGeom prst="rect">
            <a:avLst/>
          </a:prstGeom>
          <a:noFill/>
          <a:ln>
            <a:noFill/>
          </a:ln>
        </p:spPr>
      </p:pic>
      <p:pic>
        <p:nvPicPr>
          <p:cNvPr id="534" name="Google Shape;534;g10b4fd69795_1_54" title="3D_Convolution_infer2.mp4">
            <a:hlinkClick r:id="rId5"/>
          </p:cNvPr>
          <p:cNvPicPr preferRelativeResize="0"/>
          <p:nvPr/>
        </p:nvPicPr>
        <p:blipFill rotWithShape="1">
          <a:blip r:embed="rId6">
            <a:alphaModFix/>
          </a:blip>
          <a:srcRect b="0" l="0" r="0" t="0"/>
          <a:stretch/>
        </p:blipFill>
        <p:spPr>
          <a:xfrm>
            <a:off x="4724400" y="1603800"/>
            <a:ext cx="4267200" cy="31223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1"/>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1"/>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1"/>
          <p:cNvSpPr txBox="1"/>
          <p:nvPr>
            <p:ph idx="2" type="title"/>
          </p:nvPr>
        </p:nvSpPr>
        <p:spPr>
          <a:xfrm>
            <a:off x="536700" y="2710837"/>
            <a:ext cx="4668900" cy="219438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3600"/>
              <a:buNone/>
            </a:pPr>
            <a:r>
              <a:rPr i="1" lang="en-US" sz="4800">
                <a:latin typeface="Calibri"/>
                <a:ea typeface="Calibri"/>
                <a:cs typeface="Calibri"/>
                <a:sym typeface="Calibri"/>
              </a:rPr>
              <a:t>Results </a:t>
            </a:r>
            <a:br>
              <a:rPr i="1" lang="en-US" sz="4800">
                <a:latin typeface="Calibri"/>
                <a:ea typeface="Calibri"/>
                <a:cs typeface="Calibri"/>
                <a:sym typeface="Calibri"/>
              </a:rPr>
            </a:br>
            <a:endParaRPr/>
          </a:p>
        </p:txBody>
      </p:sp>
      <p:sp>
        <p:nvSpPr>
          <p:cNvPr id="543" name="Google Shape;543;p31"/>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04</a:t>
            </a:r>
            <a:endParaRPr>
              <a:solidFill>
                <a:schemeClr val="dk2"/>
              </a:solidFill>
            </a:endParaRPr>
          </a:p>
        </p:txBody>
      </p:sp>
      <p:pic>
        <p:nvPicPr>
          <p:cNvPr id="544" name="Google Shape;544;p31"/>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545" name="Google Shape;545;p31"/>
          <p:cNvGrpSpPr/>
          <p:nvPr/>
        </p:nvGrpSpPr>
        <p:grpSpPr>
          <a:xfrm flipH="1" rot="10800000">
            <a:off x="-37975" y="3785650"/>
            <a:ext cx="5124400" cy="462625"/>
            <a:chOff x="384100" y="-88675"/>
            <a:chExt cx="5124400" cy="462625"/>
          </a:xfrm>
        </p:grpSpPr>
        <p:cxnSp>
          <p:nvCxnSpPr>
            <p:cNvPr id="546" name="Google Shape;546;p31"/>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547" name="Google Shape;547;p31"/>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548" name="Google Shape;548;p31"/>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9" name="Google Shape;549;p31"/>
          <p:cNvGrpSpPr/>
          <p:nvPr/>
        </p:nvGrpSpPr>
        <p:grpSpPr>
          <a:xfrm flipH="1">
            <a:off x="476375" y="-12775"/>
            <a:ext cx="5873550" cy="1211775"/>
            <a:chOff x="-365050" y="-837825"/>
            <a:chExt cx="5873550" cy="1211775"/>
          </a:xfrm>
        </p:grpSpPr>
        <p:cxnSp>
          <p:nvCxnSpPr>
            <p:cNvPr id="550" name="Google Shape;550;p31"/>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551" name="Google Shape;551;p31"/>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552" name="Google Shape;552;p31"/>
          <p:cNvGrpSpPr/>
          <p:nvPr/>
        </p:nvGrpSpPr>
        <p:grpSpPr>
          <a:xfrm flipH="1">
            <a:off x="3904902" y="-75295"/>
            <a:ext cx="2009569" cy="973361"/>
            <a:chOff x="5205411" y="-75307"/>
            <a:chExt cx="1728661" cy="837300"/>
          </a:xfrm>
        </p:grpSpPr>
        <p:cxnSp>
          <p:nvCxnSpPr>
            <p:cNvPr id="553" name="Google Shape;553;p3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54" name="Google Shape;554;p3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55" name="Google Shape;555;p3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type="title"/>
          </p:nvPr>
        </p:nvSpPr>
        <p:spPr>
          <a:xfrm>
            <a:off x="1375325" y="206375"/>
            <a:ext cx="6765300" cy="57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chemeClr val="accent6"/>
                </a:solidFill>
              </a:rPr>
              <a:t>Results using VIF &amp; </a:t>
            </a:r>
            <a:r>
              <a:rPr lang="en-US">
                <a:solidFill>
                  <a:schemeClr val="accent2"/>
                </a:solidFill>
              </a:rPr>
              <a:t> 3D_Convolution </a:t>
            </a:r>
            <a:endParaRPr>
              <a:solidFill>
                <a:schemeClr val="accent6"/>
              </a:solidFill>
            </a:endParaRPr>
          </a:p>
        </p:txBody>
      </p:sp>
      <p:sp>
        <p:nvSpPr>
          <p:cNvPr id="561" name="Google Shape;561;p32"/>
          <p:cNvSpPr txBox="1"/>
          <p:nvPr>
            <p:ph idx="1" type="subTitle"/>
          </p:nvPr>
        </p:nvSpPr>
        <p:spPr>
          <a:xfrm>
            <a:off x="0" y="892850"/>
            <a:ext cx="5669100" cy="754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b="1" lang="en-US" sz="1400"/>
              <a:t>By using 70 video for train and 19 video for test  balanced data</a:t>
            </a:r>
            <a:endParaRPr sz="1400"/>
          </a:p>
        </p:txBody>
      </p:sp>
      <p:sp>
        <p:nvSpPr>
          <p:cNvPr id="562" name="Google Shape;562;p32"/>
          <p:cNvSpPr txBox="1"/>
          <p:nvPr/>
        </p:nvSpPr>
        <p:spPr>
          <a:xfrm>
            <a:off x="1" y="1367375"/>
            <a:ext cx="4427700" cy="57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Abel"/>
              <a:buNone/>
            </a:pPr>
            <a:r>
              <a:rPr b="1" i="0" lang="en-US" sz="1600" u="none" cap="none" strike="noStrike">
                <a:solidFill>
                  <a:schemeClr val="lt1"/>
                </a:solidFill>
                <a:latin typeface="Abel"/>
                <a:ea typeface="Abel"/>
                <a:cs typeface="Abel"/>
                <a:sym typeface="Abel"/>
              </a:rPr>
              <a:t>SVM results: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bel"/>
              <a:buNone/>
            </a:pPr>
            <a:r>
              <a:t/>
            </a:r>
            <a:endParaRPr b="1" i="0" sz="1600" u="none" cap="none" strike="noStrike">
              <a:solidFill>
                <a:schemeClr val="lt1"/>
              </a:solidFill>
              <a:latin typeface="Abel"/>
              <a:ea typeface="Abel"/>
              <a:cs typeface="Abel"/>
              <a:sym typeface="Abel"/>
            </a:endParaRPr>
          </a:p>
        </p:txBody>
      </p:sp>
      <p:pic>
        <p:nvPicPr>
          <p:cNvPr id="563" name="Google Shape;563;p32"/>
          <p:cNvPicPr preferRelativeResize="0"/>
          <p:nvPr/>
        </p:nvPicPr>
        <p:blipFill rotWithShape="1">
          <a:blip r:embed="rId3">
            <a:alphaModFix/>
          </a:blip>
          <a:srcRect b="0" l="0" r="0" t="0"/>
          <a:stretch/>
        </p:blipFill>
        <p:spPr>
          <a:xfrm>
            <a:off x="441900" y="2107050"/>
            <a:ext cx="4130101" cy="2539125"/>
          </a:xfrm>
          <a:prstGeom prst="rect">
            <a:avLst/>
          </a:prstGeom>
          <a:noFill/>
          <a:ln>
            <a:noFill/>
          </a:ln>
        </p:spPr>
      </p:pic>
      <p:sp>
        <p:nvSpPr>
          <p:cNvPr id="564" name="Google Shape;564;p32"/>
          <p:cNvSpPr txBox="1"/>
          <p:nvPr>
            <p:ph idx="1" type="subTitle"/>
          </p:nvPr>
        </p:nvSpPr>
        <p:spPr>
          <a:xfrm>
            <a:off x="4842696" y="892838"/>
            <a:ext cx="5353800" cy="5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b="1" lang="en-US" sz="1400"/>
              <a:t>By using 88 video for Train , Validation and 36 video for test  </a:t>
            </a:r>
            <a:endParaRPr sz="1400"/>
          </a:p>
        </p:txBody>
      </p:sp>
      <p:pic>
        <p:nvPicPr>
          <p:cNvPr id="565" name="Google Shape;565;p32"/>
          <p:cNvPicPr preferRelativeResize="0"/>
          <p:nvPr/>
        </p:nvPicPr>
        <p:blipFill rotWithShape="1">
          <a:blip r:embed="rId4">
            <a:alphaModFix/>
          </a:blip>
          <a:srcRect b="0" l="0" r="0" t="0"/>
          <a:stretch/>
        </p:blipFill>
        <p:spPr>
          <a:xfrm>
            <a:off x="5452875" y="1464050"/>
            <a:ext cx="3345200" cy="3353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txBox="1"/>
          <p:nvPr>
            <p:ph type="title"/>
          </p:nvPr>
        </p:nvSpPr>
        <p:spPr>
          <a:xfrm>
            <a:off x="203811" y="15725"/>
            <a:ext cx="8736376" cy="74914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chemeClr val="accent1"/>
                </a:solidFill>
              </a:rPr>
              <a:t>Comparison with previous work</a:t>
            </a:r>
            <a:endParaRPr/>
          </a:p>
        </p:txBody>
      </p:sp>
      <p:graphicFrame>
        <p:nvGraphicFramePr>
          <p:cNvPr id="571" name="Google Shape;571;p33"/>
          <p:cNvGraphicFramePr/>
          <p:nvPr/>
        </p:nvGraphicFramePr>
        <p:xfrm>
          <a:off x="399362" y="764872"/>
          <a:ext cx="3000000" cy="3000000"/>
        </p:xfrm>
        <a:graphic>
          <a:graphicData uri="http://schemas.openxmlformats.org/drawingml/2006/table">
            <a:tbl>
              <a:tblPr bandRow="1" firstRow="1">
                <a:gradFill>
                  <a:gsLst>
                    <a:gs pos="0">
                      <a:srgbClr val="81FFFF"/>
                    </a:gs>
                    <a:gs pos="35000">
                      <a:srgbClr val="A8FFFF"/>
                    </a:gs>
                    <a:gs pos="100000">
                      <a:srgbClr val="DAFFFF"/>
                    </a:gs>
                  </a:gsLst>
                  <a:lin ang="16200000" scaled="0"/>
                </a:gradFill>
                <a:tableStyleId>{DF496A73-ACAD-4855-A4A1-74CC0116EA25}</a:tableStyleId>
              </a:tblPr>
              <a:tblGrid>
                <a:gridCol w="3331000"/>
                <a:gridCol w="2116850"/>
                <a:gridCol w="2721175"/>
              </a:tblGrid>
              <a:tr h="4000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Approach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FAR %</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MASK R-CNN(MASK R-CNN/centroid based tracking)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0.53</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Vision based(GMM/</a:t>
                      </a:r>
                      <a:r>
                        <a:rPr lang="en-US">
                          <a:solidFill>
                            <a:srgbClr val="260E76"/>
                          </a:solidFill>
                        </a:rPr>
                        <a:t>mean shift</a:t>
                      </a:r>
                      <a:r>
                        <a:rPr lang="en-US" sz="1400" u="none" cap="none" strike="noStrike">
                          <a:solidFill>
                            <a:srgbClr val="260E76"/>
                          </a:solidFill>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50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0.004</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Deep spatio-temporal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77.53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22.5</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Mixed Traffic Flow(YOLO/decision tree-based framework)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92.5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7.5</a:t>
                      </a:r>
                      <a:endParaRPr sz="1400" u="none" cap="none" strike="noStrike"/>
                    </a:p>
                  </a:txBody>
                  <a:tcPr marT="45725" marB="45725" marR="91450" marL="91450"/>
                </a:tc>
              </a:tr>
              <a:tr h="532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260E76"/>
                          </a:solidFill>
                        </a:rPr>
                        <a:t>our first method</a:t>
                      </a:r>
                      <a:endParaRPr b="1" sz="1400" u="none" cap="none" strike="noStrike">
                        <a:solidFill>
                          <a:srgbClr val="260E76"/>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Violent flow (SVM)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62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17</a:t>
                      </a:r>
                      <a:endParaRPr sz="1400" u="none" cap="none" strike="noStrike"/>
                    </a:p>
                  </a:txBody>
                  <a:tcPr marT="45725" marB="45725" marR="91450" marL="91450"/>
                </a:tc>
              </a:tr>
              <a:tr h="486750">
                <a:tc>
                  <a:txBody>
                    <a:bodyPr/>
                    <a:lstStyle/>
                    <a:p>
                      <a:pPr indent="0" lvl="0" marL="0" marR="0" rtl="0" algn="l">
                        <a:lnSpc>
                          <a:spcPct val="120000"/>
                        </a:lnSpc>
                        <a:spcBef>
                          <a:spcPts val="0"/>
                        </a:spcBef>
                        <a:spcAft>
                          <a:spcPts val="0"/>
                        </a:spcAft>
                        <a:buClr>
                          <a:srgbClr val="000000"/>
                        </a:buClr>
                        <a:buSzPts val="1500"/>
                        <a:buFont typeface="Arial"/>
                        <a:buNone/>
                      </a:pPr>
                      <a:r>
                        <a:rPr b="1" lang="en-US" sz="1500" u="none" cap="none" strike="noStrike">
                          <a:solidFill>
                            <a:srgbClr val="260E76"/>
                          </a:solidFill>
                          <a:latin typeface="Times New Roman"/>
                          <a:ea typeface="Times New Roman"/>
                          <a:cs typeface="Times New Roman"/>
                          <a:sym typeface="Times New Roman"/>
                        </a:rPr>
                        <a:t>our Second Method</a:t>
                      </a:r>
                      <a:endParaRPr b="1" sz="1500" u="none" cap="none" strike="noStrike">
                        <a:solidFill>
                          <a:srgbClr val="260E7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rgbClr val="260E76"/>
                          </a:solidFill>
                          <a:latin typeface="Times New Roman"/>
                          <a:ea typeface="Times New Roman"/>
                          <a:cs typeface="Times New Roman"/>
                          <a:sym typeface="Times New Roman"/>
                        </a:rPr>
                        <a:t>3D convolution (</a:t>
                      </a:r>
                      <a:r>
                        <a:rPr lang="en-US" sz="1400" u="none" cap="none" strike="noStrike">
                          <a:solidFill>
                            <a:srgbClr val="260E76"/>
                          </a:solidFill>
                          <a:latin typeface="Times New Roman"/>
                          <a:ea typeface="Times New Roman"/>
                          <a:cs typeface="Times New Roman"/>
                          <a:sym typeface="Times New Roman"/>
                        </a:rPr>
                        <a:t>3D ResNet_18</a:t>
                      </a:r>
                      <a:r>
                        <a:rPr lang="en-US" sz="1500" u="none" cap="none" strike="noStrike">
                          <a:solidFill>
                            <a:srgbClr val="260E76"/>
                          </a:solidFill>
                          <a:latin typeface="Times New Roman"/>
                          <a:ea typeface="Times New Roman"/>
                          <a:cs typeface="Times New Roman"/>
                          <a:sym typeface="Times New Roman"/>
                        </a:rPr>
                        <a:t>)</a:t>
                      </a:r>
                      <a:endParaRPr b="1" sz="1700" u="none" cap="none" strike="noStrike">
                        <a:solidFill>
                          <a:srgbClr val="260E76"/>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92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0</a:t>
                      </a:r>
                      <a:endParaRPr sz="1400" u="none" cap="none" strike="noStrike"/>
                    </a:p>
                  </a:txBody>
                  <a:tcPr marT="45725" marB="45725" marR="91450" marL="91450"/>
                </a:tc>
              </a:tr>
            </a:tbl>
          </a:graphicData>
        </a:graphic>
      </p:graphicFrame>
      <p:sp>
        <p:nvSpPr>
          <p:cNvPr id="572" name="Google Shape;572;p33"/>
          <p:cNvSpPr txBox="1"/>
          <p:nvPr>
            <p:ph idx="1" type="subTitle"/>
          </p:nvPr>
        </p:nvSpPr>
        <p:spPr>
          <a:xfrm>
            <a:off x="988822" y="4220100"/>
            <a:ext cx="6579765" cy="923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lang="en-US"/>
              <a:t>!!!! Based on accident class detection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2"/>
          <p:cNvGrpSpPr/>
          <p:nvPr/>
        </p:nvGrpSpPr>
        <p:grpSpPr>
          <a:xfrm>
            <a:off x="5755013" y="3074400"/>
            <a:ext cx="1017300" cy="469200"/>
            <a:chOff x="5755013" y="3074400"/>
            <a:chExt cx="1017300" cy="469200"/>
          </a:xfrm>
        </p:grpSpPr>
        <p:sp>
          <p:nvSpPr>
            <p:cNvPr id="148" name="Google Shape;148;p2"/>
            <p:cNvSpPr/>
            <p:nvPr/>
          </p:nvSpPr>
          <p:spPr>
            <a:xfrm>
              <a:off x="5886413"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5755013"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2"/>
          <p:cNvGrpSpPr/>
          <p:nvPr/>
        </p:nvGrpSpPr>
        <p:grpSpPr>
          <a:xfrm>
            <a:off x="3219088" y="3074400"/>
            <a:ext cx="1017300" cy="469200"/>
            <a:chOff x="3219088" y="3074400"/>
            <a:chExt cx="1017300" cy="469200"/>
          </a:xfrm>
        </p:grpSpPr>
        <p:sp>
          <p:nvSpPr>
            <p:cNvPr id="151" name="Google Shape;151;p2"/>
            <p:cNvSpPr/>
            <p:nvPr/>
          </p:nvSpPr>
          <p:spPr>
            <a:xfrm>
              <a:off x="3350488"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3219088"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2"/>
          <p:cNvGrpSpPr/>
          <p:nvPr/>
        </p:nvGrpSpPr>
        <p:grpSpPr>
          <a:xfrm>
            <a:off x="683175" y="3074400"/>
            <a:ext cx="1017300" cy="469200"/>
            <a:chOff x="683175" y="3074400"/>
            <a:chExt cx="1017300" cy="469200"/>
          </a:xfrm>
        </p:grpSpPr>
        <p:sp>
          <p:nvSpPr>
            <p:cNvPr id="154" name="Google Shape;154;p2"/>
            <p:cNvSpPr/>
            <p:nvPr/>
          </p:nvSpPr>
          <p:spPr>
            <a:xfrm>
              <a:off x="814575"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683175"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2"/>
          <p:cNvGrpSpPr/>
          <p:nvPr/>
        </p:nvGrpSpPr>
        <p:grpSpPr>
          <a:xfrm>
            <a:off x="5755013" y="1285875"/>
            <a:ext cx="1017300" cy="469200"/>
            <a:chOff x="5755013" y="1285875"/>
            <a:chExt cx="1017300" cy="469200"/>
          </a:xfrm>
        </p:grpSpPr>
        <p:sp>
          <p:nvSpPr>
            <p:cNvPr id="157" name="Google Shape;157;p2"/>
            <p:cNvSpPr/>
            <p:nvPr/>
          </p:nvSpPr>
          <p:spPr>
            <a:xfrm>
              <a:off x="5886413"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5755013"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
          <p:cNvGrpSpPr/>
          <p:nvPr/>
        </p:nvGrpSpPr>
        <p:grpSpPr>
          <a:xfrm>
            <a:off x="3219088" y="1285875"/>
            <a:ext cx="1017300" cy="469200"/>
            <a:chOff x="3219088" y="1285875"/>
            <a:chExt cx="1017300" cy="469200"/>
          </a:xfrm>
        </p:grpSpPr>
        <p:sp>
          <p:nvSpPr>
            <p:cNvPr id="160" name="Google Shape;160;p2"/>
            <p:cNvSpPr/>
            <p:nvPr/>
          </p:nvSpPr>
          <p:spPr>
            <a:xfrm>
              <a:off x="3350488"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3219088"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2"/>
          <p:cNvGrpSpPr/>
          <p:nvPr/>
        </p:nvGrpSpPr>
        <p:grpSpPr>
          <a:xfrm>
            <a:off x="683175" y="1285875"/>
            <a:ext cx="1017300" cy="469200"/>
            <a:chOff x="683175" y="1285875"/>
            <a:chExt cx="1017300" cy="469200"/>
          </a:xfrm>
        </p:grpSpPr>
        <p:sp>
          <p:nvSpPr>
            <p:cNvPr id="163" name="Google Shape;163;p2"/>
            <p:cNvSpPr/>
            <p:nvPr/>
          </p:nvSpPr>
          <p:spPr>
            <a:xfrm>
              <a:off x="814575"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683175"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2"/>
          <p:cNvSpPr txBox="1"/>
          <p:nvPr>
            <p:ph idx="1" type="subTitle"/>
          </p:nvPr>
        </p:nvSpPr>
        <p:spPr>
          <a:xfrm>
            <a:off x="720300" y="1816975"/>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Tried Methods</a:t>
            </a:r>
            <a:endParaRPr/>
          </a:p>
        </p:txBody>
      </p:sp>
      <p:sp>
        <p:nvSpPr>
          <p:cNvPr id="166" name="Google Shape;166;p2"/>
          <p:cNvSpPr txBox="1"/>
          <p:nvPr>
            <p:ph idx="15" type="title"/>
          </p:nvPr>
        </p:nvSpPr>
        <p:spPr>
          <a:xfrm>
            <a:off x="720300" y="452325"/>
            <a:ext cx="7176000" cy="615523"/>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800"/>
              <a:buNone/>
            </a:pPr>
            <a:r>
              <a:rPr lang="en-US"/>
              <a:t>AGENDA</a:t>
            </a:r>
            <a:endParaRPr/>
          </a:p>
        </p:txBody>
      </p:sp>
      <p:sp>
        <p:nvSpPr>
          <p:cNvPr id="167" name="Google Shape;167;p2"/>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01</a:t>
            </a:r>
            <a:endParaRPr/>
          </a:p>
        </p:txBody>
      </p:sp>
      <p:sp>
        <p:nvSpPr>
          <p:cNvPr id="168" name="Google Shape;168;p2"/>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02</a:t>
            </a:r>
            <a:endParaRPr/>
          </a:p>
        </p:txBody>
      </p:sp>
      <p:sp>
        <p:nvSpPr>
          <p:cNvPr id="169" name="Google Shape;169;p2"/>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03</a:t>
            </a:r>
            <a:endParaRPr/>
          </a:p>
        </p:txBody>
      </p:sp>
      <p:sp>
        <p:nvSpPr>
          <p:cNvPr id="170" name="Google Shape;170;p2"/>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04</a:t>
            </a:r>
            <a:endParaRPr/>
          </a:p>
        </p:txBody>
      </p:sp>
      <p:sp>
        <p:nvSpPr>
          <p:cNvPr id="171" name="Google Shape;171;p2"/>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Violent flow model</a:t>
            </a:r>
            <a:endParaRPr/>
          </a:p>
        </p:txBody>
      </p:sp>
      <p:sp>
        <p:nvSpPr>
          <p:cNvPr id="172" name="Google Shape;172;p2"/>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3D Convolution</a:t>
            </a:r>
            <a:endParaRPr/>
          </a:p>
        </p:txBody>
      </p:sp>
      <p:sp>
        <p:nvSpPr>
          <p:cNvPr id="173" name="Google Shape;173;p2"/>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Results </a:t>
            </a:r>
            <a:endParaRPr/>
          </a:p>
        </p:txBody>
      </p:sp>
      <p:sp>
        <p:nvSpPr>
          <p:cNvPr id="174" name="Google Shape;174;p2"/>
          <p:cNvSpPr txBox="1"/>
          <p:nvPr>
            <p:ph idx="14" type="subTitle"/>
          </p:nvPr>
        </p:nvSpPr>
        <p:spPr>
          <a:xfrm>
            <a:off x="3255975" y="2217825"/>
            <a:ext cx="2385600" cy="43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SzPts val="1800"/>
              <a:buNone/>
            </a:pPr>
            <a:r>
              <a:rPr lang="en-US"/>
              <a:t>Yolo v4 – deepsort – VIF</a:t>
            </a:r>
            <a:endParaRPr/>
          </a:p>
        </p:txBody>
      </p:sp>
      <p:sp>
        <p:nvSpPr>
          <p:cNvPr id="175" name="Google Shape;175;p2"/>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05</a:t>
            </a:r>
            <a:endParaRPr/>
          </a:p>
        </p:txBody>
      </p:sp>
      <p:sp>
        <p:nvSpPr>
          <p:cNvPr id="176" name="Google Shape;176;p2"/>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06</a:t>
            </a:r>
            <a:endParaRPr/>
          </a:p>
        </p:txBody>
      </p:sp>
      <p:sp>
        <p:nvSpPr>
          <p:cNvPr id="177" name="Google Shape;177;p2"/>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Future work </a:t>
            </a:r>
            <a:endParaRPr/>
          </a:p>
        </p:txBody>
      </p:sp>
      <p:sp>
        <p:nvSpPr>
          <p:cNvPr id="178" name="Google Shape;178;p2"/>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US"/>
              <a:t>conclusions</a:t>
            </a:r>
            <a:endParaRPr/>
          </a:p>
        </p:txBody>
      </p:sp>
      <p:grpSp>
        <p:nvGrpSpPr>
          <p:cNvPr id="179" name="Google Shape;179;p2"/>
          <p:cNvGrpSpPr/>
          <p:nvPr/>
        </p:nvGrpSpPr>
        <p:grpSpPr>
          <a:xfrm>
            <a:off x="7443475" y="610425"/>
            <a:ext cx="987245" cy="256500"/>
            <a:chOff x="713275" y="4065425"/>
            <a:chExt cx="987245" cy="256500"/>
          </a:xfrm>
        </p:grpSpPr>
        <p:sp>
          <p:nvSpPr>
            <p:cNvPr id="180" name="Google Shape;180;p2"/>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2"/>
          <p:cNvSpPr txBox="1"/>
          <p:nvPr/>
        </p:nvSpPr>
        <p:spPr>
          <a:xfrm>
            <a:off x="172522" y="2175879"/>
            <a:ext cx="23856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200"/>
              </a:spcAft>
              <a:buClr>
                <a:schemeClr val="lt1"/>
              </a:buClr>
              <a:buSzPts val="1800"/>
              <a:buFont typeface="Abel"/>
              <a:buNone/>
            </a:pPr>
            <a:r>
              <a:rPr b="0" i="0" lang="en-US" sz="1600" u="none" cap="none" strike="noStrike">
                <a:solidFill>
                  <a:schemeClr val="lt1"/>
                </a:solidFill>
                <a:latin typeface="Abel"/>
                <a:ea typeface="Abel"/>
                <a:cs typeface="Abel"/>
                <a:sym typeface="Abel"/>
              </a:rPr>
              <a:t>Rule based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4"/>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4"/>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4"/>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4"/>
          <p:cNvSpPr txBox="1"/>
          <p:nvPr>
            <p:ph idx="2" type="title"/>
          </p:nvPr>
        </p:nvSpPr>
        <p:spPr>
          <a:xfrm>
            <a:off x="536700" y="2710838"/>
            <a:ext cx="4668900" cy="107481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3600"/>
              <a:buNone/>
            </a:pPr>
            <a:r>
              <a:rPr i="1" lang="en-US" sz="4800">
                <a:latin typeface="Calibri"/>
                <a:ea typeface="Calibri"/>
                <a:cs typeface="Calibri"/>
                <a:sym typeface="Calibri"/>
              </a:rPr>
              <a:t>Future work </a:t>
            </a:r>
            <a:endParaRPr/>
          </a:p>
        </p:txBody>
      </p:sp>
      <p:sp>
        <p:nvSpPr>
          <p:cNvPr id="581" name="Google Shape;581;p34"/>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05</a:t>
            </a:r>
            <a:endParaRPr>
              <a:solidFill>
                <a:schemeClr val="dk2"/>
              </a:solidFill>
            </a:endParaRPr>
          </a:p>
        </p:txBody>
      </p:sp>
      <p:pic>
        <p:nvPicPr>
          <p:cNvPr id="582" name="Google Shape;582;p34"/>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583" name="Google Shape;583;p34"/>
          <p:cNvGrpSpPr/>
          <p:nvPr/>
        </p:nvGrpSpPr>
        <p:grpSpPr>
          <a:xfrm flipH="1" rot="10800000">
            <a:off x="-37975" y="3785650"/>
            <a:ext cx="5124400" cy="462625"/>
            <a:chOff x="384100" y="-88675"/>
            <a:chExt cx="5124400" cy="462625"/>
          </a:xfrm>
        </p:grpSpPr>
        <p:cxnSp>
          <p:nvCxnSpPr>
            <p:cNvPr id="584" name="Google Shape;584;p34"/>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585" name="Google Shape;585;p34"/>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586" name="Google Shape;586;p34"/>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p34"/>
          <p:cNvGrpSpPr/>
          <p:nvPr/>
        </p:nvGrpSpPr>
        <p:grpSpPr>
          <a:xfrm flipH="1">
            <a:off x="476375" y="-12775"/>
            <a:ext cx="5873550" cy="1211775"/>
            <a:chOff x="-365050" y="-837825"/>
            <a:chExt cx="5873550" cy="1211775"/>
          </a:xfrm>
        </p:grpSpPr>
        <p:cxnSp>
          <p:nvCxnSpPr>
            <p:cNvPr id="588" name="Google Shape;588;p34"/>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589" name="Google Shape;589;p34"/>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590" name="Google Shape;590;p34"/>
          <p:cNvGrpSpPr/>
          <p:nvPr/>
        </p:nvGrpSpPr>
        <p:grpSpPr>
          <a:xfrm flipH="1">
            <a:off x="3904902" y="-75295"/>
            <a:ext cx="2009569" cy="973361"/>
            <a:chOff x="5205411" y="-75307"/>
            <a:chExt cx="1728661" cy="837300"/>
          </a:xfrm>
        </p:grpSpPr>
        <p:cxnSp>
          <p:nvCxnSpPr>
            <p:cNvPr id="591" name="Google Shape;591;p3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92" name="Google Shape;592;p3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93" name="Google Shape;593;p3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pSp>
        <p:nvGrpSpPr>
          <p:cNvPr id="598" name="Google Shape;598;p35"/>
          <p:cNvGrpSpPr/>
          <p:nvPr/>
        </p:nvGrpSpPr>
        <p:grpSpPr>
          <a:xfrm flipH="1" rot="10800000">
            <a:off x="-25500" y="4241429"/>
            <a:ext cx="3419250" cy="802275"/>
            <a:chOff x="44450" y="-428325"/>
            <a:chExt cx="3419250" cy="802275"/>
          </a:xfrm>
        </p:grpSpPr>
        <p:cxnSp>
          <p:nvCxnSpPr>
            <p:cNvPr id="599" name="Google Shape;599;p3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600" name="Google Shape;600;p3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601" name="Google Shape;601;p35"/>
          <p:cNvGrpSpPr/>
          <p:nvPr/>
        </p:nvGrpSpPr>
        <p:grpSpPr>
          <a:xfrm flipH="1">
            <a:off x="713400" y="-450"/>
            <a:ext cx="3519500" cy="902521"/>
            <a:chOff x="-55800" y="-528571"/>
            <a:chExt cx="3519500" cy="902521"/>
          </a:xfrm>
        </p:grpSpPr>
        <p:cxnSp>
          <p:nvCxnSpPr>
            <p:cNvPr id="602" name="Google Shape;602;p3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603" name="Google Shape;603;p3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604" name="Google Shape;604;p35"/>
          <p:cNvGrpSpPr/>
          <p:nvPr/>
        </p:nvGrpSpPr>
        <p:grpSpPr>
          <a:xfrm flipH="1">
            <a:off x="3904902" y="-75295"/>
            <a:ext cx="2009569" cy="973361"/>
            <a:chOff x="5205411" y="-75307"/>
            <a:chExt cx="1728661" cy="837300"/>
          </a:xfrm>
        </p:grpSpPr>
        <p:cxnSp>
          <p:nvCxnSpPr>
            <p:cNvPr id="605" name="Google Shape;605;p3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606" name="Google Shape;606;p3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607" name="Google Shape;607;p3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608" name="Google Shape;608;p35"/>
          <p:cNvSpPr txBox="1"/>
          <p:nvPr>
            <p:ph type="title"/>
          </p:nvPr>
        </p:nvSpPr>
        <p:spPr>
          <a:xfrm>
            <a:off x="-25500" y="301650"/>
            <a:ext cx="9144000" cy="4371300"/>
          </a:xfrm>
          <a:prstGeom prst="rect">
            <a:avLst/>
          </a:prstGeom>
          <a:noFill/>
          <a:ln>
            <a:noFill/>
          </a:ln>
        </p:spPr>
        <p:txBody>
          <a:bodyPr anchorCtr="0" anchor="b" bIns="91425" lIns="91425" spcFirstLastPara="1" rIns="91425" wrap="square" tIns="91425">
            <a:spAutoFit/>
          </a:bodyPr>
          <a:lstStyle/>
          <a:p>
            <a:pPr indent="-361950" lvl="0" marL="457200" rtl="0" algn="l">
              <a:lnSpc>
                <a:spcPct val="200000"/>
              </a:lnSpc>
              <a:spcBef>
                <a:spcPts val="0"/>
              </a:spcBef>
              <a:spcAft>
                <a:spcPts val="0"/>
              </a:spcAft>
              <a:buSzPts val="2100"/>
              <a:buChar char="❖"/>
            </a:pPr>
            <a:r>
              <a:rPr lang="en-US" sz="2400"/>
              <a:t>VIF :</a:t>
            </a:r>
            <a:endParaRPr sz="2100"/>
          </a:p>
          <a:p>
            <a:pPr indent="-361950" lvl="1" marL="914400" rtl="0" algn="l">
              <a:lnSpc>
                <a:spcPct val="200000"/>
              </a:lnSpc>
              <a:spcBef>
                <a:spcPts val="0"/>
              </a:spcBef>
              <a:spcAft>
                <a:spcPts val="0"/>
              </a:spcAft>
              <a:buSzPts val="2100"/>
              <a:buChar char="➢"/>
            </a:pPr>
            <a:r>
              <a:rPr b="0" lang="en-US" sz="2100"/>
              <a:t>Improving tracking accuracy for by using a mix of different multi-object trackers</a:t>
            </a:r>
            <a:endParaRPr b="0" sz="2100"/>
          </a:p>
          <a:p>
            <a:pPr indent="-361950" lvl="1" marL="914400" rtl="0" algn="l">
              <a:lnSpc>
                <a:spcPct val="200000"/>
              </a:lnSpc>
              <a:spcBef>
                <a:spcPts val="0"/>
              </a:spcBef>
              <a:spcAft>
                <a:spcPts val="0"/>
              </a:spcAft>
              <a:buSzPts val="2100"/>
              <a:buChar char="➢"/>
            </a:pPr>
            <a:r>
              <a:rPr b="0" lang="en-US" sz="2100"/>
              <a:t>Get more videos to make larger dataset .</a:t>
            </a:r>
            <a:endParaRPr b="0" sz="2100"/>
          </a:p>
          <a:p>
            <a:pPr indent="-361950" lvl="1" marL="914400" rtl="0" algn="l">
              <a:lnSpc>
                <a:spcPct val="200000"/>
              </a:lnSpc>
              <a:spcBef>
                <a:spcPts val="0"/>
              </a:spcBef>
              <a:spcAft>
                <a:spcPts val="0"/>
              </a:spcAft>
              <a:buSzPts val="2100"/>
              <a:buChar char="➢"/>
            </a:pPr>
            <a:r>
              <a:rPr b="0" lang="en-US" sz="2100"/>
              <a:t>Deploy the model to work on Raspberry pi or nvidia jetson .</a:t>
            </a:r>
            <a:endParaRPr b="0" sz="2100"/>
          </a:p>
          <a:p>
            <a:pPr indent="-361950" lvl="1" marL="914400" rtl="0" algn="l">
              <a:lnSpc>
                <a:spcPct val="200000"/>
              </a:lnSpc>
              <a:spcBef>
                <a:spcPts val="0"/>
              </a:spcBef>
              <a:spcAft>
                <a:spcPts val="0"/>
              </a:spcAft>
              <a:buSzPts val="2100"/>
              <a:buChar char="➢"/>
            </a:pPr>
            <a:r>
              <a:rPr b="0" lang="en-US" sz="2100"/>
              <a:t>Try improve the features accuracy by using weber_descriptors instead of Vif</a:t>
            </a:r>
            <a:endParaRPr b="0" sz="2100"/>
          </a:p>
          <a:p>
            <a:pPr indent="0" lvl="0" marL="0" rtl="0" algn="l">
              <a:lnSpc>
                <a:spcPct val="200000"/>
              </a:lnSpc>
              <a:spcBef>
                <a:spcPts val="0"/>
              </a:spcBef>
              <a:spcAft>
                <a:spcPts val="0"/>
              </a:spcAft>
              <a:buNone/>
            </a:pPr>
            <a:r>
              <a:t/>
            </a:r>
            <a:endParaRPr b="0"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0a5ba74af8_1_0"/>
          <p:cNvSpPr txBox="1"/>
          <p:nvPr>
            <p:ph type="title"/>
          </p:nvPr>
        </p:nvSpPr>
        <p:spPr>
          <a:xfrm>
            <a:off x="149375" y="147725"/>
            <a:ext cx="8579700" cy="4525800"/>
          </a:xfrm>
          <a:prstGeom prst="rect">
            <a:avLst/>
          </a:prstGeom>
        </p:spPr>
        <p:txBody>
          <a:bodyPr anchorCtr="0" anchor="b" bIns="91425" lIns="91425" spcFirstLastPara="1" rIns="91425" wrap="square" tIns="91425">
            <a:noAutofit/>
          </a:bodyPr>
          <a:lstStyle/>
          <a:p>
            <a:pPr indent="-393700" lvl="0" marL="457200" rtl="0" algn="l">
              <a:lnSpc>
                <a:spcPct val="200000"/>
              </a:lnSpc>
              <a:spcBef>
                <a:spcPts val="0"/>
              </a:spcBef>
              <a:spcAft>
                <a:spcPts val="0"/>
              </a:spcAft>
              <a:buSzPts val="2600"/>
              <a:buChar char="❖"/>
            </a:pPr>
            <a:r>
              <a:rPr lang="en-US" sz="2600"/>
              <a:t>3D COnvolution:</a:t>
            </a:r>
            <a:endParaRPr sz="2600"/>
          </a:p>
          <a:p>
            <a:pPr indent="-393700" lvl="1" marL="914400" rtl="0" algn="l">
              <a:spcBef>
                <a:spcPts val="0"/>
              </a:spcBef>
              <a:spcAft>
                <a:spcPts val="0"/>
              </a:spcAft>
              <a:buSzPts val="2600"/>
              <a:buChar char="➢"/>
            </a:pPr>
            <a:r>
              <a:rPr b="0" lang="en-US" sz="2300"/>
              <a:t>Introduced attention module into residual neural networks to improve the performance of detecting local appearance features and linked ResNet with Conv- LSTM model to simultaneously capture crashes’ appearance and motion features. </a:t>
            </a:r>
            <a:endParaRPr b="0" sz="2300"/>
          </a:p>
          <a:p>
            <a:pPr indent="-393700" lvl="1" marL="914400" rtl="0" algn="l">
              <a:lnSpc>
                <a:spcPct val="200000"/>
              </a:lnSpc>
              <a:spcBef>
                <a:spcPts val="0"/>
              </a:spcBef>
              <a:spcAft>
                <a:spcPts val="0"/>
              </a:spcAft>
              <a:buSzPts val="2600"/>
              <a:buChar char="➢"/>
            </a:pPr>
            <a:r>
              <a:rPr b="0" lang="en-US" sz="2300"/>
              <a:t>a Domain adaptation (DA) transfer learning applied to the real-world condition to increase the training data.</a:t>
            </a:r>
            <a:endParaRPr b="0" sz="2300"/>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3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descr="علامة استفهام معلومات الأعمال ، علامات الاستفهام, شركة, نص, مكتب png" id="619" name="Google Shape;619;p36"/>
          <p:cNvPicPr preferRelativeResize="0"/>
          <p:nvPr/>
        </p:nvPicPr>
        <p:blipFill rotWithShape="1">
          <a:blip r:embed="rId4">
            <a:alphaModFix/>
          </a:blip>
          <a:srcRect b="0" l="0" r="0" t="0"/>
          <a:stretch/>
        </p:blipFill>
        <p:spPr>
          <a:xfrm>
            <a:off x="2765233" y="36971"/>
            <a:ext cx="3426947" cy="19167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10b4fd69795_5_0"/>
          <p:cNvSpPr txBox="1"/>
          <p:nvPr>
            <p:ph type="title"/>
          </p:nvPr>
        </p:nvSpPr>
        <p:spPr>
          <a:xfrm>
            <a:off x="120875" y="295450"/>
            <a:ext cx="8473800" cy="10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u="sng"/>
              <a:t>References</a:t>
            </a:r>
            <a:endParaRPr i="1" u="sng"/>
          </a:p>
        </p:txBody>
      </p:sp>
      <p:sp>
        <p:nvSpPr>
          <p:cNvPr id="625" name="Google Shape;625;g10b4fd69795_5_0"/>
          <p:cNvSpPr txBox="1"/>
          <p:nvPr>
            <p:ph idx="1" type="subTitle"/>
          </p:nvPr>
        </p:nvSpPr>
        <p:spPr>
          <a:xfrm>
            <a:off x="323950" y="1438700"/>
            <a:ext cx="8687400" cy="347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u="sng">
                <a:hlinkClick r:id="rId3"/>
              </a:rPr>
              <a:t>https://drive.google.com/file/d/1QxQ_XlwRnfS6c7dKTyXv8hk0zfLeU13P/view?usp=sharing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u="sng">
                <a:hlinkClick r:id="rId4"/>
              </a:rPr>
              <a:t>https://drive.google.com/file/d/1yFNnUdIQQ-M_PaYlX_JSgsUrwV9PdONI/view?usp=sharing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u="sng">
                <a:hlinkClick r:id="rId5"/>
              </a:rPr>
              <a:t>https://pytorch.org/hub/facebookresearch_pytorchvideo_resnet/</a:t>
            </a:r>
            <a:endParaRPr/>
          </a:p>
          <a:p>
            <a:pPr indent="-342900" lvl="0" marL="457200" rtl="0" algn="l">
              <a:spcBef>
                <a:spcPts val="0"/>
              </a:spcBef>
              <a:spcAft>
                <a:spcPts val="0"/>
              </a:spcAft>
              <a:buSzPts val="1800"/>
              <a:buChar char="-"/>
            </a:pPr>
            <a:r>
              <a:rPr lang="en-US" u="sng">
                <a:hlinkClick r:id="rId6"/>
              </a:rPr>
              <a:t>https://www.researchgate.net/publication/332622984_Accident_Recognition_via_3D_CNNs_for_Automated_Traffic_Monitoring_in_Smart_Cities</a:t>
            </a:r>
            <a:endParaRPr/>
          </a:p>
          <a:p>
            <a:pPr indent="-342900" lvl="0" marL="457200" rtl="0" algn="l">
              <a:spcBef>
                <a:spcPts val="0"/>
              </a:spcBef>
              <a:spcAft>
                <a:spcPts val="0"/>
              </a:spcAft>
              <a:buSzPts val="1800"/>
              <a:buChar char="-"/>
            </a:pPr>
            <a:r>
              <a:rPr lang="en-US" u="sng">
                <a:hlinkClick r:id="rId7"/>
              </a:rPr>
              <a:t>https://ieeexplore.ieee.org/abstract/document/8936124</a:t>
            </a: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0b4fd69795_5_7"/>
          <p:cNvSpPr txBox="1"/>
          <p:nvPr>
            <p:ph type="title"/>
          </p:nvPr>
        </p:nvSpPr>
        <p:spPr>
          <a:xfrm>
            <a:off x="713400" y="1371300"/>
            <a:ext cx="2798700" cy="147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sz="5900"/>
              <a:t>THANKS</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i="1" lang="en-US" sz="4800">
                <a:latin typeface="Calibri"/>
                <a:ea typeface="Calibri"/>
                <a:cs typeface="Calibri"/>
                <a:sym typeface="Calibri"/>
              </a:rPr>
              <a:t>Tried methods</a:t>
            </a:r>
            <a:endParaRPr sz="4800"/>
          </a:p>
        </p:txBody>
      </p:sp>
      <p:sp>
        <p:nvSpPr>
          <p:cNvPr id="192" name="Google Shape;192;p26"/>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01</a:t>
            </a:r>
            <a:endParaRPr>
              <a:solidFill>
                <a:schemeClr val="dk2"/>
              </a:solidFill>
            </a:endParaRPr>
          </a:p>
        </p:txBody>
      </p:sp>
      <p:pic>
        <p:nvPicPr>
          <p:cNvPr id="193" name="Google Shape;193;p26"/>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194" name="Google Shape;194;p26"/>
          <p:cNvGrpSpPr/>
          <p:nvPr/>
        </p:nvGrpSpPr>
        <p:grpSpPr>
          <a:xfrm flipH="1" rot="10800000">
            <a:off x="-37975" y="3785650"/>
            <a:ext cx="5124400" cy="462625"/>
            <a:chOff x="384100" y="-88675"/>
            <a:chExt cx="5124400" cy="462625"/>
          </a:xfrm>
        </p:grpSpPr>
        <p:cxnSp>
          <p:nvCxnSpPr>
            <p:cNvPr id="195" name="Google Shape;195;p26"/>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196" name="Google Shape;196;p26"/>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197" name="Google Shape;197;p26"/>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26"/>
          <p:cNvGrpSpPr/>
          <p:nvPr/>
        </p:nvGrpSpPr>
        <p:grpSpPr>
          <a:xfrm flipH="1">
            <a:off x="476375" y="-12775"/>
            <a:ext cx="5873550" cy="1211775"/>
            <a:chOff x="-365050" y="-837825"/>
            <a:chExt cx="5873550" cy="1211775"/>
          </a:xfrm>
        </p:grpSpPr>
        <p:cxnSp>
          <p:nvCxnSpPr>
            <p:cNvPr id="199" name="Google Shape;199;p26"/>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200" name="Google Shape;200;p26"/>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201" name="Google Shape;201;p26"/>
          <p:cNvGrpSpPr/>
          <p:nvPr/>
        </p:nvGrpSpPr>
        <p:grpSpPr>
          <a:xfrm flipH="1">
            <a:off x="3904902" y="-75295"/>
            <a:ext cx="2009569" cy="973361"/>
            <a:chOff x="5205411" y="-75307"/>
            <a:chExt cx="1728661" cy="837300"/>
          </a:xfrm>
        </p:grpSpPr>
        <p:cxnSp>
          <p:nvCxnSpPr>
            <p:cNvPr id="202" name="Google Shape;202;p2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203" name="Google Shape;203;p2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204" name="Google Shape;204;p2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583894" y="1569900"/>
            <a:ext cx="7424231"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sz="3200">
                <a:solidFill>
                  <a:schemeClr val="accent6"/>
                </a:solidFill>
                <a:latin typeface="Calibri"/>
                <a:ea typeface="Calibri"/>
                <a:cs typeface="Calibri"/>
                <a:sym typeface="Calibri"/>
              </a:rPr>
              <a:t>Yolo v3, deep sort, Rule based</a:t>
            </a:r>
            <a:endParaRPr i="1" sz="3200">
              <a:solidFill>
                <a:schemeClr val="accent6"/>
              </a:solidFill>
            </a:endParaRPr>
          </a:p>
        </p:txBody>
      </p:sp>
      <p:sp>
        <p:nvSpPr>
          <p:cNvPr id="210" name="Google Shape;210;p27"/>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27"/>
          <p:cNvGrpSpPr/>
          <p:nvPr/>
        </p:nvGrpSpPr>
        <p:grpSpPr>
          <a:xfrm rot="10800000">
            <a:off x="4067075" y="3998200"/>
            <a:ext cx="5140350" cy="1211775"/>
            <a:chOff x="-365050" y="-837825"/>
            <a:chExt cx="5140350" cy="1211775"/>
          </a:xfrm>
        </p:grpSpPr>
        <p:cxnSp>
          <p:nvCxnSpPr>
            <p:cNvPr id="213" name="Google Shape;213;p27"/>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214" name="Google Shape;214;p27"/>
            <p:cNvCxnSpPr/>
            <p:nvPr/>
          </p:nvCxnSpPr>
          <p:spPr>
            <a:xfrm>
              <a:off x="839600" y="373950"/>
              <a:ext cx="3935700" cy="0"/>
            </a:xfrm>
            <a:prstGeom prst="straightConnector1">
              <a:avLst/>
            </a:prstGeom>
            <a:noFill/>
            <a:ln cap="flat" cmpd="sng" w="9525">
              <a:solidFill>
                <a:schemeClr val="accent2"/>
              </a:solidFill>
              <a:prstDash val="solid"/>
              <a:round/>
              <a:headEnd len="sm" w="sm" type="none"/>
              <a:tailEnd len="med" w="med" type="oval"/>
            </a:ln>
          </p:spPr>
        </p:cxnSp>
      </p:grpSp>
      <p:grpSp>
        <p:nvGrpSpPr>
          <p:cNvPr id="215" name="Google Shape;215;p27"/>
          <p:cNvGrpSpPr/>
          <p:nvPr/>
        </p:nvGrpSpPr>
        <p:grpSpPr>
          <a:xfrm>
            <a:off x="7443475" y="610425"/>
            <a:ext cx="987245" cy="256500"/>
            <a:chOff x="713275" y="4065425"/>
            <a:chExt cx="987245" cy="256500"/>
          </a:xfrm>
        </p:grpSpPr>
        <p:sp>
          <p:nvSpPr>
            <p:cNvPr id="216" name="Google Shape;216;p27"/>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27"/>
          <p:cNvSpPr txBox="1"/>
          <p:nvPr>
            <p:ph idx="1" type="subTitle"/>
          </p:nvPr>
        </p:nvSpPr>
        <p:spPr>
          <a:xfrm>
            <a:off x="583894" y="2403900"/>
            <a:ext cx="9044848" cy="2169153"/>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Yolo v3 was the used method to detect cars. Deep sort was used for tracking.</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 Rule based to detect accident dependent on feature extraction:</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C1: The overlap of bounding boxes of vehicles</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C2: Determining Trajectory and their angle of intersection</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C3: Determining Speed and their change in acceleration</a:t>
            </a:r>
            <a:endParaRPr/>
          </a:p>
          <a:p>
            <a:pPr indent="0" lvl="0" marL="0" rtl="0" algn="l">
              <a:lnSpc>
                <a:spcPct val="100000"/>
              </a:lnSpc>
              <a:spcBef>
                <a:spcPts val="8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subTitle"/>
          </p:nvPr>
        </p:nvSpPr>
        <p:spPr>
          <a:xfrm>
            <a:off x="0" y="3460142"/>
            <a:ext cx="4296126" cy="1683358"/>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800"/>
              <a:buNone/>
            </a:pPr>
            <a:r>
              <a:rPr lang="en-US" sz="1800">
                <a:latin typeface="Calibri"/>
                <a:ea typeface="Calibri"/>
                <a:cs typeface="Calibri"/>
                <a:sym typeface="Calibri"/>
              </a:rPr>
              <a:t>Accident Detection:</a:t>
            </a:r>
            <a:endParaRPr/>
          </a:p>
          <a:p>
            <a:pPr indent="-342900" lvl="0" marL="457200" marR="0" rtl="0" algn="l">
              <a:lnSpc>
                <a:spcPct val="107000"/>
              </a:lnSpc>
              <a:spcBef>
                <a:spcPts val="800"/>
              </a:spcBef>
              <a:spcAft>
                <a:spcPts val="0"/>
              </a:spcAft>
              <a:buSzPts val="1800"/>
              <a:buNone/>
            </a:pPr>
            <a:r>
              <a:rPr lang="en-US" sz="1800">
                <a:latin typeface="Calibri"/>
                <a:ea typeface="Calibri"/>
                <a:cs typeface="Calibri"/>
                <a:sym typeface="Calibri"/>
              </a:rPr>
              <a:t>     1) Acceleration Anomaly, α</a:t>
            </a:r>
            <a:endParaRPr sz="1800">
              <a:latin typeface="Calibri"/>
              <a:ea typeface="Calibri"/>
              <a:cs typeface="Calibri"/>
              <a:sym typeface="Calibri"/>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2) Trajectory Anomaly, β</a:t>
            </a:r>
            <a:endParaRPr sz="1800">
              <a:latin typeface="Calibri"/>
              <a:ea typeface="Calibri"/>
              <a:cs typeface="Calibri"/>
              <a:sym typeface="Calibri"/>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3) Change in Angle Anomaly, ϒ </a:t>
            </a:r>
            <a:endParaRPr sz="1800">
              <a:latin typeface="Calibri"/>
              <a:ea typeface="Calibri"/>
              <a:cs typeface="Calibri"/>
              <a:sym typeface="Calibri"/>
            </a:endParaRPr>
          </a:p>
          <a:p>
            <a:pPr indent="-342900" lvl="0" marL="457200" rtl="0" algn="l">
              <a:lnSpc>
                <a:spcPct val="100000"/>
              </a:lnSpc>
              <a:spcBef>
                <a:spcPts val="800"/>
              </a:spcBef>
              <a:spcAft>
                <a:spcPts val="0"/>
              </a:spcAft>
              <a:buSzPts val="1800"/>
              <a:buNone/>
            </a:pPr>
            <a:r>
              <a:t/>
            </a:r>
            <a:endParaRPr/>
          </a:p>
        </p:txBody>
      </p:sp>
      <p:pic>
        <p:nvPicPr>
          <p:cNvPr id="225" name="Google Shape;225;p28"/>
          <p:cNvPicPr preferRelativeResize="0"/>
          <p:nvPr/>
        </p:nvPicPr>
        <p:blipFill rotWithShape="1">
          <a:blip r:embed="rId3">
            <a:alphaModFix/>
          </a:blip>
          <a:srcRect b="0" l="0" r="0" t="0"/>
          <a:stretch/>
        </p:blipFill>
        <p:spPr>
          <a:xfrm>
            <a:off x="3200400" y="230505"/>
            <a:ext cx="5943600" cy="49129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p:nvPr/>
        </p:nvSpPr>
        <p:spPr>
          <a:xfrm>
            <a:off x="3882457"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9"/>
          <p:cNvSpPr/>
          <p:nvPr/>
        </p:nvSpPr>
        <p:spPr>
          <a:xfrm>
            <a:off x="1159025"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p:nvPr/>
        </p:nvSpPr>
        <p:spPr>
          <a:xfrm>
            <a:off x="6605952"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9"/>
          <p:cNvSpPr/>
          <p:nvPr/>
        </p:nvSpPr>
        <p:spPr>
          <a:xfrm>
            <a:off x="4108657"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9"/>
          <p:cNvSpPr/>
          <p:nvPr/>
        </p:nvSpPr>
        <p:spPr>
          <a:xfrm>
            <a:off x="6832101"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9"/>
          <p:cNvSpPr/>
          <p:nvPr/>
        </p:nvSpPr>
        <p:spPr>
          <a:xfrm>
            <a:off x="1385200"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02</a:t>
            </a:r>
            <a:endParaRPr/>
          </a:p>
        </p:txBody>
      </p:sp>
      <p:sp>
        <p:nvSpPr>
          <p:cNvPr id="237" name="Google Shape;237;p29"/>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03</a:t>
            </a:r>
            <a:endParaRPr/>
          </a:p>
        </p:txBody>
      </p:sp>
      <p:sp>
        <p:nvSpPr>
          <p:cNvPr id="238" name="Google Shape;238;p29"/>
          <p:cNvSpPr txBox="1"/>
          <p:nvPr>
            <p:ph idx="9" type="title"/>
          </p:nvPr>
        </p:nvSpPr>
        <p:spPr>
          <a:xfrm>
            <a:off x="1095494" y="172728"/>
            <a:ext cx="7176000" cy="106363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br>
              <a:rPr b="1" i="1" lang="en-US" sz="3600">
                <a:solidFill>
                  <a:schemeClr val="accent6"/>
                </a:solidFill>
                <a:latin typeface="Calibri"/>
                <a:ea typeface="Calibri"/>
                <a:cs typeface="Calibri"/>
                <a:sym typeface="Calibri"/>
              </a:rPr>
            </a:br>
            <a:r>
              <a:rPr lang="en-US" sz="3600">
                <a:latin typeface="Calibri"/>
                <a:ea typeface="Calibri"/>
                <a:cs typeface="Calibri"/>
                <a:sym typeface="Calibri"/>
              </a:rPr>
              <a:t>yolo v3 and deep sort</a:t>
            </a:r>
            <a:br>
              <a:rPr b="1" i="1" lang="en-US" sz="4000">
                <a:solidFill>
                  <a:schemeClr val="accent6"/>
                </a:solidFill>
                <a:latin typeface="Calibri"/>
                <a:ea typeface="Calibri"/>
                <a:cs typeface="Calibri"/>
                <a:sym typeface="Calibri"/>
              </a:rPr>
            </a:br>
            <a:br>
              <a:rPr b="1" i="1" lang="en-US" sz="4000">
                <a:solidFill>
                  <a:schemeClr val="accent6"/>
                </a:solidFill>
                <a:latin typeface="Calibri"/>
                <a:ea typeface="Calibri"/>
                <a:cs typeface="Calibri"/>
                <a:sym typeface="Calibri"/>
              </a:rPr>
            </a:br>
            <a:endParaRPr sz="4000">
              <a:solidFill>
                <a:schemeClr val="accent6"/>
              </a:solidFill>
            </a:endParaRPr>
          </a:p>
        </p:txBody>
      </p:sp>
      <p:sp>
        <p:nvSpPr>
          <p:cNvPr id="239" name="Google Shape;239;p29"/>
          <p:cNvSpPr txBox="1"/>
          <p:nvPr>
            <p:ph idx="2" type="subTitle"/>
          </p:nvPr>
        </p:nvSpPr>
        <p:spPr>
          <a:xfrm>
            <a:off x="716050" y="2555598"/>
            <a:ext cx="2265000" cy="13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sz="1800">
                <a:latin typeface="Calibri"/>
                <a:ea typeface="Calibri"/>
                <a:cs typeface="Calibri"/>
                <a:sym typeface="Calibri"/>
              </a:rPr>
              <a:t>Occlusion </a:t>
            </a:r>
            <a:endParaRPr sz="1800">
              <a:latin typeface="Calibri"/>
              <a:ea typeface="Calibri"/>
              <a:cs typeface="Calibri"/>
              <a:sym typeface="Calibri"/>
            </a:endParaRPr>
          </a:p>
          <a:p>
            <a:pPr indent="0" lvl="0" marL="0" rtl="0" algn="ctr">
              <a:lnSpc>
                <a:spcPct val="100000"/>
              </a:lnSpc>
              <a:spcBef>
                <a:spcPts val="1200"/>
              </a:spcBef>
              <a:spcAft>
                <a:spcPts val="1200"/>
              </a:spcAft>
              <a:buSzPts val="1600"/>
              <a:buNone/>
            </a:pPr>
            <a:r>
              <a:rPr lang="en-US" sz="1800">
                <a:latin typeface="Calibri"/>
                <a:ea typeface="Calibri"/>
                <a:cs typeface="Calibri"/>
                <a:sym typeface="Calibri"/>
              </a:rPr>
              <a:t>(Id Switch)</a:t>
            </a:r>
            <a:endParaRPr sz="1800">
              <a:latin typeface="Calibri"/>
              <a:ea typeface="Calibri"/>
              <a:cs typeface="Calibri"/>
              <a:sym typeface="Calibri"/>
            </a:endParaRPr>
          </a:p>
        </p:txBody>
      </p:sp>
      <p:sp>
        <p:nvSpPr>
          <p:cNvPr id="240" name="Google Shape;240;p29"/>
          <p:cNvSpPr txBox="1"/>
          <p:nvPr>
            <p:ph idx="4" type="subTitle"/>
          </p:nvPr>
        </p:nvSpPr>
        <p:spPr>
          <a:xfrm>
            <a:off x="3439507" y="2568921"/>
            <a:ext cx="2265000" cy="1347804"/>
          </a:xfrm>
          <a:prstGeom prst="rect">
            <a:avLst/>
          </a:prstGeom>
          <a:noFill/>
          <a:ln>
            <a:noFill/>
          </a:ln>
        </p:spPr>
        <p:txBody>
          <a:bodyPr anchorCtr="0" anchor="t" bIns="91425" lIns="91425" spcFirstLastPara="1" rIns="91425" wrap="square" tIns="91425">
            <a:noAutofit/>
          </a:bodyPr>
          <a:lstStyle/>
          <a:p>
            <a:pPr indent="0" lvl="0" marL="0" marR="0" rtl="0" algn="ctr">
              <a:lnSpc>
                <a:spcPct val="107000"/>
              </a:lnSpc>
              <a:spcBef>
                <a:spcPts val="0"/>
              </a:spcBef>
              <a:spcAft>
                <a:spcPts val="0"/>
              </a:spcAft>
              <a:buSzPts val="1000"/>
              <a:buNone/>
            </a:pPr>
            <a:r>
              <a:rPr lang="en-US" sz="1800">
                <a:latin typeface="Calibri"/>
                <a:ea typeface="Calibri"/>
                <a:cs typeface="Calibri"/>
                <a:sym typeface="Calibri"/>
              </a:rPr>
              <a:t>Struggles to detect small objects.</a:t>
            </a:r>
            <a:endParaRPr/>
          </a:p>
        </p:txBody>
      </p:sp>
      <p:sp>
        <p:nvSpPr>
          <p:cNvPr id="241" name="Google Shape;241;p29"/>
          <p:cNvSpPr txBox="1"/>
          <p:nvPr>
            <p:ph idx="6" type="subTitle"/>
          </p:nvPr>
        </p:nvSpPr>
        <p:spPr>
          <a:xfrm>
            <a:off x="6162951" y="2537625"/>
            <a:ext cx="2265000" cy="1379100"/>
          </a:xfrm>
          <a:prstGeom prst="rect">
            <a:avLst/>
          </a:prstGeom>
          <a:noFill/>
          <a:ln>
            <a:noFill/>
          </a:ln>
        </p:spPr>
        <p:txBody>
          <a:bodyPr anchorCtr="0" anchor="t" bIns="91425" lIns="91425" spcFirstLastPara="1" rIns="91425" wrap="square" tIns="91425">
            <a:noAutofit/>
          </a:bodyPr>
          <a:lstStyle/>
          <a:p>
            <a:pPr indent="0" lvl="0" marL="0" marR="0" rtl="0" algn="ctr">
              <a:lnSpc>
                <a:spcPct val="107000"/>
              </a:lnSpc>
              <a:spcBef>
                <a:spcPts val="0"/>
              </a:spcBef>
              <a:spcAft>
                <a:spcPts val="0"/>
              </a:spcAft>
              <a:buSzPts val="1000"/>
              <a:buNone/>
            </a:pPr>
            <a:r>
              <a:rPr lang="en-US" sz="1800">
                <a:latin typeface="Calibri"/>
                <a:ea typeface="Calibri"/>
                <a:cs typeface="Calibri"/>
                <a:sym typeface="Calibri"/>
              </a:rPr>
              <a:t>The detected object could loss the original id and get new id</a:t>
            </a:r>
            <a:endParaRPr/>
          </a:p>
        </p:txBody>
      </p:sp>
      <p:sp>
        <p:nvSpPr>
          <p:cNvPr id="242" name="Google Shape;242;p29"/>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01</a:t>
            </a:r>
            <a:endParaRPr/>
          </a:p>
        </p:txBody>
      </p:sp>
      <p:grpSp>
        <p:nvGrpSpPr>
          <p:cNvPr id="243" name="Google Shape;243;p29"/>
          <p:cNvGrpSpPr/>
          <p:nvPr/>
        </p:nvGrpSpPr>
        <p:grpSpPr>
          <a:xfrm>
            <a:off x="1400188" y="4088600"/>
            <a:ext cx="896775" cy="149400"/>
            <a:chOff x="1664075" y="4088600"/>
            <a:chExt cx="896775" cy="149400"/>
          </a:xfrm>
        </p:grpSpPr>
        <p:sp>
          <p:nvSpPr>
            <p:cNvPr id="244" name="Google Shape;244;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29"/>
          <p:cNvGrpSpPr/>
          <p:nvPr/>
        </p:nvGrpSpPr>
        <p:grpSpPr>
          <a:xfrm>
            <a:off x="4123619" y="4088600"/>
            <a:ext cx="896775" cy="149400"/>
            <a:chOff x="1664075" y="4088600"/>
            <a:chExt cx="896775" cy="149400"/>
          </a:xfrm>
        </p:grpSpPr>
        <p:sp>
          <p:nvSpPr>
            <p:cNvPr id="249" name="Google Shape;249;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9"/>
          <p:cNvGrpSpPr/>
          <p:nvPr/>
        </p:nvGrpSpPr>
        <p:grpSpPr>
          <a:xfrm>
            <a:off x="6847064" y="4088600"/>
            <a:ext cx="896775" cy="149400"/>
            <a:chOff x="1664075" y="4088600"/>
            <a:chExt cx="896775" cy="149400"/>
          </a:xfrm>
        </p:grpSpPr>
        <p:sp>
          <p:nvSpPr>
            <p:cNvPr id="254" name="Google Shape;254;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 name="Google Shape;258;p29"/>
          <p:cNvSpPr/>
          <p:nvPr/>
        </p:nvSpPr>
        <p:spPr>
          <a:xfrm>
            <a:off x="2914962" y="13815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9"/>
          <p:cNvSpPr/>
          <p:nvPr/>
        </p:nvSpPr>
        <p:spPr>
          <a:xfrm>
            <a:off x="5675737" y="21350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 name="Google Shape;260;p29"/>
          <p:cNvGrpSpPr/>
          <p:nvPr/>
        </p:nvGrpSpPr>
        <p:grpSpPr>
          <a:xfrm rot="5400000">
            <a:off x="7937100" y="1399875"/>
            <a:ext cx="987245" cy="256500"/>
            <a:chOff x="713275" y="4065425"/>
            <a:chExt cx="987245" cy="256500"/>
          </a:xfrm>
        </p:grpSpPr>
        <p:sp>
          <p:nvSpPr>
            <p:cNvPr id="261" name="Google Shape;261;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9"/>
          <p:cNvGrpSpPr/>
          <p:nvPr/>
        </p:nvGrpSpPr>
        <p:grpSpPr>
          <a:xfrm rot="5400000">
            <a:off x="219650" y="1997625"/>
            <a:ext cx="987245" cy="256500"/>
            <a:chOff x="713275" y="4065425"/>
            <a:chExt cx="987245" cy="256500"/>
          </a:xfrm>
        </p:grpSpPr>
        <p:sp>
          <p:nvSpPr>
            <p:cNvPr id="265" name="Google Shape;265;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29"/>
          <p:cNvSpPr txBox="1"/>
          <p:nvPr/>
        </p:nvSpPr>
        <p:spPr>
          <a:xfrm>
            <a:off x="-697262" y="172728"/>
            <a:ext cx="4492200" cy="8004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Abel"/>
              <a:buNone/>
            </a:pPr>
            <a:r>
              <a:rPr b="1" i="1" lang="en-US" sz="4000" u="none" cap="none" strike="noStrike">
                <a:solidFill>
                  <a:schemeClr val="accent6"/>
                </a:solidFill>
                <a:latin typeface="Calibri"/>
                <a:ea typeface="Calibri"/>
                <a:cs typeface="Calibri"/>
                <a:sym typeface="Calibri"/>
              </a:rPr>
              <a:t>Challenges</a:t>
            </a:r>
            <a:endParaRPr b="0" i="0" sz="1600" u="none" cap="none" strike="noStrike">
              <a:solidFill>
                <a:schemeClr val="lt1"/>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idx="2" type="subTitle"/>
          </p:nvPr>
        </p:nvSpPr>
        <p:spPr>
          <a:xfrm>
            <a:off x="716074" y="2993325"/>
            <a:ext cx="2835199" cy="9234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600"/>
              <a:buNone/>
            </a:pPr>
            <a:r>
              <a:rPr lang="en-US" sz="1800">
                <a:latin typeface="Calibri"/>
                <a:ea typeface="Calibri"/>
                <a:cs typeface="Calibri"/>
                <a:sym typeface="Calibri"/>
              </a:rPr>
              <a:t>Each rule needs specific threshold to detect the abnormal event </a:t>
            </a:r>
            <a:endParaRPr/>
          </a:p>
          <a:p>
            <a:pPr indent="-342900" lvl="0" marL="457200" rtl="0" algn="ctr">
              <a:lnSpc>
                <a:spcPct val="100000"/>
              </a:lnSpc>
              <a:spcBef>
                <a:spcPts val="0"/>
              </a:spcBef>
              <a:spcAft>
                <a:spcPts val="0"/>
              </a:spcAft>
              <a:buSzPts val="1600"/>
              <a:buNone/>
            </a:pPr>
            <a:r>
              <a:t/>
            </a:r>
            <a:endParaRPr/>
          </a:p>
        </p:txBody>
      </p:sp>
      <p:sp>
        <p:nvSpPr>
          <p:cNvPr id="274" name="Google Shape;274;p30"/>
          <p:cNvSpPr txBox="1"/>
          <p:nvPr>
            <p:ph idx="6" type="subTitle"/>
          </p:nvPr>
        </p:nvSpPr>
        <p:spPr>
          <a:xfrm>
            <a:off x="5684704" y="2993325"/>
            <a:ext cx="2941503" cy="9234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None/>
            </a:pPr>
            <a:r>
              <a:rPr lang="en-US" sz="1800">
                <a:latin typeface="Calibri"/>
                <a:ea typeface="Calibri"/>
                <a:cs typeface="Calibri"/>
                <a:sym typeface="Calibri"/>
              </a:rPr>
              <a:t>Concatenation of the effect of each rule to detect the accident</a:t>
            </a:r>
            <a:endParaRPr/>
          </a:p>
        </p:txBody>
      </p:sp>
      <p:sp>
        <p:nvSpPr>
          <p:cNvPr id="275" name="Google Shape;275;p30"/>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600">
                <a:latin typeface="Calibri"/>
                <a:ea typeface="Calibri"/>
                <a:cs typeface="Calibri"/>
                <a:sym typeface="Calibri"/>
              </a:rPr>
              <a:t>In Rule based</a:t>
            </a:r>
            <a:endParaRPr sz="3600"/>
          </a:p>
        </p:txBody>
      </p:sp>
      <p:sp>
        <p:nvSpPr>
          <p:cNvPr id="276" name="Google Shape;276;p30"/>
          <p:cNvSpPr/>
          <p:nvPr/>
        </p:nvSpPr>
        <p:spPr>
          <a:xfrm>
            <a:off x="1537600" y="16976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0"/>
          <p:cNvSpPr txBox="1"/>
          <p:nvPr/>
        </p:nvSpPr>
        <p:spPr>
          <a:xfrm>
            <a:off x="1612150" y="1890450"/>
            <a:ext cx="7776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Share Tech"/>
              <a:buNone/>
            </a:pPr>
            <a:r>
              <a:rPr b="1" i="0" lang="en-US" sz="3000" u="none" cap="none" strike="noStrike">
                <a:solidFill>
                  <a:schemeClr val="dk2"/>
                </a:solidFill>
                <a:latin typeface="Share Tech"/>
                <a:ea typeface="Share Tech"/>
                <a:cs typeface="Share Tech"/>
                <a:sym typeface="Share Tech"/>
              </a:rPr>
              <a:t>01</a:t>
            </a:r>
            <a:endParaRPr b="1" i="0" sz="3000" u="none" cap="none" strike="noStrike">
              <a:solidFill>
                <a:schemeClr val="dk2"/>
              </a:solidFill>
              <a:latin typeface="Share Tech"/>
              <a:ea typeface="Share Tech"/>
              <a:cs typeface="Share Tech"/>
              <a:sym typeface="Share Tech"/>
            </a:endParaRPr>
          </a:p>
        </p:txBody>
      </p:sp>
      <p:sp>
        <p:nvSpPr>
          <p:cNvPr id="278" name="Google Shape;278;p30"/>
          <p:cNvSpPr/>
          <p:nvPr/>
        </p:nvSpPr>
        <p:spPr>
          <a:xfrm>
            <a:off x="6754250" y="16976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0"/>
          <p:cNvSpPr txBox="1"/>
          <p:nvPr/>
        </p:nvSpPr>
        <p:spPr>
          <a:xfrm>
            <a:off x="6828800" y="1890450"/>
            <a:ext cx="7776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Share Tech"/>
              <a:buNone/>
            </a:pPr>
            <a:r>
              <a:rPr b="1" i="0" lang="en-US" sz="3000" u="none" cap="none" strike="noStrike">
                <a:solidFill>
                  <a:schemeClr val="dk2"/>
                </a:solidFill>
                <a:latin typeface="Share Tech"/>
                <a:ea typeface="Share Tech"/>
                <a:cs typeface="Share Tech"/>
                <a:sym typeface="Share Tech"/>
              </a:rPr>
              <a:t>02</a:t>
            </a:r>
            <a:endParaRPr b="1" i="0" sz="3000" u="none" cap="none" strike="noStrike">
              <a:solidFill>
                <a:schemeClr val="dk2"/>
              </a:solidFill>
              <a:latin typeface="Share Tech"/>
              <a:ea typeface="Share Tech"/>
              <a:cs typeface="Share Tech"/>
              <a:sym typeface="Share Tech"/>
            </a:endParaRPr>
          </a:p>
        </p:txBody>
      </p:sp>
      <p:pic>
        <p:nvPicPr>
          <p:cNvPr id="280" name="Google Shape;280;p30"/>
          <p:cNvPicPr preferRelativeResize="0"/>
          <p:nvPr/>
        </p:nvPicPr>
        <p:blipFill rotWithShape="1">
          <a:blip r:embed="rId3">
            <a:alphaModFix/>
          </a:blip>
          <a:srcRect b="0" l="0" r="0" t="0"/>
          <a:stretch/>
        </p:blipFill>
        <p:spPr>
          <a:xfrm>
            <a:off x="3219319" y="2374950"/>
            <a:ext cx="2532078" cy="1661100"/>
          </a:xfrm>
          <a:prstGeom prst="rect">
            <a:avLst/>
          </a:prstGeom>
          <a:noFill/>
          <a:ln>
            <a:noFill/>
          </a:ln>
        </p:spPr>
      </p:pic>
      <p:sp>
        <p:nvSpPr>
          <p:cNvPr id="281" name="Google Shape;281;p30"/>
          <p:cNvSpPr txBox="1"/>
          <p:nvPr/>
        </p:nvSpPr>
        <p:spPr>
          <a:xfrm>
            <a:off x="-633950" y="259648"/>
            <a:ext cx="4492200" cy="784465"/>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Abel"/>
              <a:buNone/>
            </a:pPr>
            <a:r>
              <a:rPr b="1" i="1" lang="en-US" sz="4000" u="none" cap="none" strike="noStrike">
                <a:solidFill>
                  <a:schemeClr val="accent6"/>
                </a:solidFill>
                <a:latin typeface="Calibri"/>
                <a:ea typeface="Calibri"/>
                <a:cs typeface="Calibri"/>
                <a:sym typeface="Calibri"/>
              </a:rPr>
              <a:t>Challenges</a:t>
            </a:r>
            <a:endParaRPr b="0" i="0" sz="1600" u="none" cap="none" strike="noStrike">
              <a:solidFill>
                <a:schemeClr val="lt1"/>
              </a:solidFill>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0b4fd69795_0_2"/>
          <p:cNvSpPr txBox="1"/>
          <p:nvPr>
            <p:ph idx="2" type="subTitle"/>
          </p:nvPr>
        </p:nvSpPr>
        <p:spPr>
          <a:xfrm>
            <a:off x="1380549" y="2603900"/>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2100">
                <a:latin typeface="Calibri"/>
                <a:ea typeface="Calibri"/>
                <a:cs typeface="Calibri"/>
                <a:sym typeface="Calibri"/>
              </a:rPr>
              <a:t>Based on the object </a:t>
            </a:r>
            <a:endParaRPr sz="1900"/>
          </a:p>
        </p:txBody>
      </p:sp>
      <p:sp>
        <p:nvSpPr>
          <p:cNvPr id="287" name="Google Shape;287;g10b4fd69795_0_2"/>
          <p:cNvSpPr txBox="1"/>
          <p:nvPr>
            <p:ph idx="6" type="subTitle"/>
          </p:nvPr>
        </p:nvSpPr>
        <p:spPr>
          <a:xfrm>
            <a:off x="5630979" y="2523325"/>
            <a:ext cx="2941500" cy="9234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None/>
            </a:pPr>
            <a:r>
              <a:rPr lang="en-US" sz="2100">
                <a:latin typeface="Calibri"/>
                <a:ea typeface="Calibri"/>
                <a:cs typeface="Calibri"/>
                <a:sym typeface="Calibri"/>
              </a:rPr>
              <a:t>Based on scene</a:t>
            </a:r>
            <a:endParaRPr sz="1900"/>
          </a:p>
        </p:txBody>
      </p:sp>
      <p:sp>
        <p:nvSpPr>
          <p:cNvPr id="288" name="Google Shape;288;g10b4fd69795_0_2"/>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latin typeface="Calibri"/>
                <a:ea typeface="Calibri"/>
                <a:cs typeface="Calibri"/>
                <a:sym typeface="Calibri"/>
              </a:rPr>
              <a:t>                           </a:t>
            </a:r>
            <a:r>
              <a:rPr lang="en-US" sz="4200">
                <a:latin typeface="Calibri"/>
                <a:ea typeface="Calibri"/>
                <a:cs typeface="Calibri"/>
                <a:sym typeface="Calibri"/>
              </a:rPr>
              <a:t>Our work</a:t>
            </a:r>
            <a:endParaRPr sz="4200"/>
          </a:p>
        </p:txBody>
      </p:sp>
      <p:sp>
        <p:nvSpPr>
          <p:cNvPr id="289" name="Google Shape;289;g10b4fd69795_0_2"/>
          <p:cNvSpPr txBox="1"/>
          <p:nvPr>
            <p:ph idx="2" type="subTitle"/>
          </p:nvPr>
        </p:nvSpPr>
        <p:spPr>
          <a:xfrm>
            <a:off x="1020449" y="1868375"/>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a:p>
            <a:pPr indent="-342900" lvl="0" marL="457200" rtl="0" algn="ctr">
              <a:lnSpc>
                <a:spcPct val="100000"/>
              </a:lnSpc>
              <a:spcBef>
                <a:spcPts val="0"/>
              </a:spcBef>
              <a:spcAft>
                <a:spcPts val="0"/>
              </a:spcAft>
              <a:buSzPts val="1600"/>
              <a:buNone/>
            </a:pPr>
            <a:r>
              <a:rPr b="1" lang="en-US" sz="2700">
                <a:solidFill>
                  <a:schemeClr val="accent2"/>
                </a:solidFill>
              </a:rPr>
              <a:t>Violent flow model</a:t>
            </a:r>
            <a:endParaRPr b="1" sz="2700">
              <a:solidFill>
                <a:schemeClr val="accent2"/>
              </a:solidFill>
            </a:endParaRPr>
          </a:p>
        </p:txBody>
      </p:sp>
      <p:sp>
        <p:nvSpPr>
          <p:cNvPr id="290" name="Google Shape;290;g10b4fd69795_0_2"/>
          <p:cNvSpPr txBox="1"/>
          <p:nvPr>
            <p:ph idx="2" type="subTitle"/>
          </p:nvPr>
        </p:nvSpPr>
        <p:spPr>
          <a:xfrm>
            <a:off x="5684074" y="1868375"/>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sz="1900"/>
          </a:p>
          <a:p>
            <a:pPr indent="-342900" lvl="0" marL="457200" rtl="0" algn="ctr">
              <a:lnSpc>
                <a:spcPct val="100000"/>
              </a:lnSpc>
              <a:spcBef>
                <a:spcPts val="0"/>
              </a:spcBef>
              <a:spcAft>
                <a:spcPts val="0"/>
              </a:spcAft>
              <a:buSzPts val="1600"/>
              <a:buNone/>
            </a:pPr>
            <a:r>
              <a:rPr b="1" lang="en-US" sz="2800">
                <a:solidFill>
                  <a:schemeClr val="accent2"/>
                </a:solidFill>
              </a:rPr>
              <a:t>3D convolution</a:t>
            </a:r>
            <a:endParaRPr b="1" sz="2800">
              <a:solidFill>
                <a:schemeClr val="accent2"/>
              </a:solidFill>
            </a:endParaRPr>
          </a:p>
        </p:txBody>
      </p:sp>
      <p:pic>
        <p:nvPicPr>
          <p:cNvPr id="291" name="Google Shape;291;g10b4fd69795_0_2"/>
          <p:cNvPicPr preferRelativeResize="0"/>
          <p:nvPr/>
        </p:nvPicPr>
        <p:blipFill rotWithShape="1">
          <a:blip r:embed="rId3">
            <a:alphaModFix/>
          </a:blip>
          <a:srcRect b="0" l="0" r="0" t="0"/>
          <a:stretch/>
        </p:blipFill>
        <p:spPr>
          <a:xfrm>
            <a:off x="1380550" y="3310200"/>
            <a:ext cx="2578800" cy="1520200"/>
          </a:xfrm>
          <a:prstGeom prst="rect">
            <a:avLst/>
          </a:prstGeom>
          <a:noFill/>
          <a:ln>
            <a:noFill/>
          </a:ln>
        </p:spPr>
      </p:pic>
      <p:pic>
        <p:nvPicPr>
          <p:cNvPr id="292" name="Google Shape;292;g10b4fd69795_0_2"/>
          <p:cNvPicPr preferRelativeResize="0"/>
          <p:nvPr/>
        </p:nvPicPr>
        <p:blipFill rotWithShape="1">
          <a:blip r:embed="rId4">
            <a:alphaModFix/>
          </a:blip>
          <a:srcRect b="0" l="0" r="0" t="0"/>
          <a:stretch/>
        </p:blipFill>
        <p:spPr>
          <a:xfrm>
            <a:off x="6110425" y="3310195"/>
            <a:ext cx="2672500" cy="152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