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280" r:id="rId4"/>
    <p:sldId id="281" r:id="rId5"/>
    <p:sldId id="282" r:id="rId6"/>
    <p:sldId id="283" r:id="rId7"/>
    <p:sldId id="262" r:id="rId8"/>
    <p:sldId id="260" r:id="rId9"/>
    <p:sldId id="284" r:id="rId10"/>
    <p:sldId id="263" r:id="rId11"/>
    <p:sldId id="285" r:id="rId12"/>
    <p:sldId id="304" r:id="rId13"/>
    <p:sldId id="264" r:id="rId14"/>
    <p:sldId id="265" r:id="rId15"/>
    <p:sldId id="279" r:id="rId16"/>
    <p:sldId id="286" r:id="rId17"/>
    <p:sldId id="287" r:id="rId18"/>
    <p:sldId id="289" r:id="rId19"/>
    <p:sldId id="306" r:id="rId20"/>
    <p:sldId id="290" r:id="rId21"/>
    <p:sldId id="293" r:id="rId22"/>
    <p:sldId id="292" r:id="rId23"/>
    <p:sldId id="294" r:id="rId24"/>
    <p:sldId id="296" r:id="rId25"/>
    <p:sldId id="297" r:id="rId26"/>
    <p:sldId id="298" r:id="rId27"/>
    <p:sldId id="273" r:id="rId28"/>
    <p:sldId id="299" r:id="rId29"/>
    <p:sldId id="276" r:id="rId30"/>
    <p:sldId id="274" r:id="rId31"/>
    <p:sldId id="275" r:id="rId32"/>
    <p:sldId id="278" r:id="rId33"/>
    <p:sldId id="300" r:id="rId34"/>
    <p:sldId id="305" r:id="rId35"/>
    <p:sldId id="277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9E130-DD85-4C95-B5FB-F6CD531781B9}" v="257" dt="2021-11-22T10:41:0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9719"/>
            <a:ext cx="9144000" cy="153024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ITI-Examination System</a:t>
            </a:r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8835" y="3429000"/>
            <a:ext cx="3755254" cy="226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Saber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Abanoub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Ibrahim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Amr Abdel-Gawad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Heba </a:t>
            </a: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Amgd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Asmaa Abdel-Mohsen       </a:t>
            </a:r>
          </a:p>
          <a:p>
            <a:pPr marL="800100" lvl="1" indent="-34290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9DED3F1-6E05-4C61-A8E8-3394849A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107495"/>
            <a:ext cx="2743200" cy="17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59" y="283987"/>
            <a:ext cx="11301421" cy="1072373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B29A0-C9F2-05E2-9DB3-F9B265C57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6" y="1350158"/>
            <a:ext cx="10753969" cy="50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FD2-D844-9BEB-08C8-A4A9ABD8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913F-E058-DC12-0401-862E9D5D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 fontScale="92500"/>
          </a:bodyPr>
          <a:lstStyle/>
          <a:p>
            <a:r>
              <a:rPr lang="en-US" dirty="0"/>
              <a:t>A department must exist in one or more branches, and a branch must contain one or more department</a:t>
            </a:r>
          </a:p>
          <a:p>
            <a:r>
              <a:rPr lang="en-US" dirty="0"/>
              <a:t>Each student must be enrolled in only one department, and a department can contain many students.</a:t>
            </a:r>
          </a:p>
          <a:p>
            <a:r>
              <a:rPr lang="en-US" dirty="0"/>
              <a:t>Each instructor must teach one or more courses and each course must be taught by one or more instructors.</a:t>
            </a:r>
          </a:p>
          <a:p>
            <a:r>
              <a:rPr lang="en-US" dirty="0"/>
              <a:t>A course contains several topics, and a topic can only exist in one course. </a:t>
            </a:r>
          </a:p>
          <a:p>
            <a:r>
              <a:rPr lang="en-US" dirty="0"/>
              <a:t>A student must take more than one certificate and do one freelancing.</a:t>
            </a:r>
          </a:p>
          <a:p>
            <a:r>
              <a:rPr lang="en-US" dirty="0"/>
              <a:t>Each certificate can only be accomplished by one student</a:t>
            </a:r>
          </a:p>
        </p:txBody>
      </p:sp>
    </p:spTree>
    <p:extLst>
      <p:ext uri="{BB962C8B-B14F-4D97-AF65-F5344CB8AC3E}">
        <p14:creationId xmlns:p14="http://schemas.microsoft.com/office/powerpoint/2010/main" val="345315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4C80-6AAA-02E6-7CDC-DF44507B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6B939-FD21-5AA5-66C0-8D4DAFA5D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124" y="-1"/>
            <a:ext cx="7292675" cy="6492875"/>
          </a:xfrm>
        </p:spPr>
      </p:pic>
    </p:spTree>
    <p:extLst>
      <p:ext uri="{BB962C8B-B14F-4D97-AF65-F5344CB8AC3E}">
        <p14:creationId xmlns:p14="http://schemas.microsoft.com/office/powerpoint/2010/main" val="413325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3537" y="283987"/>
            <a:ext cx="12340257" cy="1184013"/>
          </a:xfr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SCEHMA </a:t>
            </a:r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5" name="Picture 4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26165F53-E5B1-8396-B631-0462F077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6" y="1221405"/>
            <a:ext cx="11435574" cy="53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5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668" y="533189"/>
            <a:ext cx="10335531" cy="118401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br>
              <a:rPr lang="en-US" dirty="0">
                <a:solidFill>
                  <a:srgbClr val="C00000"/>
                </a:solidFill>
                <a:cs typeface="Calibri Light"/>
              </a:rPr>
            </a:br>
            <a:endParaRPr lang="en-US" sz="2400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9DD7B-378D-74F0-7192-A5A336EE0203}"/>
              </a:ext>
            </a:extLst>
          </p:cNvPr>
          <p:cNvSpPr txBox="1"/>
          <p:nvPr/>
        </p:nvSpPr>
        <p:spPr>
          <a:xfrm>
            <a:off x="792480" y="2407920"/>
            <a:ext cx="6553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Excel And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Mockaroo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Prepare Random Data To Be Integrated Together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Maintain Data Integrity, There Were Some Conditions To Follow While Randomizing Data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BADC5-3C3D-29B6-FBB4-B79E550F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97" y="1483642"/>
            <a:ext cx="2198462" cy="222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A5857-D3FC-79B0-204A-E9BF97183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97" y="3706931"/>
            <a:ext cx="2610600" cy="24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0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932" y="92560"/>
            <a:ext cx="5814337" cy="1184013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Procedures</a:t>
            </a:r>
            <a:br>
              <a:rPr lang="en-US" dirty="0">
                <a:solidFill>
                  <a:srgbClr val="C00000"/>
                </a:solidFill>
                <a:cs typeface="Calibri Light"/>
              </a:rPr>
            </a:br>
            <a:endParaRPr lang="en-US" sz="2400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80AD3-5FD0-3D0D-7949-852C0699657E}"/>
              </a:ext>
            </a:extLst>
          </p:cNvPr>
          <p:cNvSpPr txBox="1"/>
          <p:nvPr/>
        </p:nvSpPr>
        <p:spPr>
          <a:xfrm>
            <a:off x="609600" y="1276574"/>
            <a:ext cx="484632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	Created stored procedures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FROM TABLES (GENERALIZED)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INSERT FROM TABLES (GENERALIZED)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UPDATE TABLES (GENERALIZED)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DELETE FROM TABLES (GENERALIZED)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 GENERATION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 ANSWER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 CORRECTION PROCEDURE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9BDF6-E68B-1EC0-40C6-3A088D75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117" y="684566"/>
            <a:ext cx="5826443" cy="57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1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0932E-86A3-CD47-AD77-B11F185BA4FE}"/>
              </a:ext>
            </a:extLst>
          </p:cNvPr>
          <p:cNvSpPr txBox="1"/>
          <p:nvPr/>
        </p:nvSpPr>
        <p:spPr>
          <a:xfrm>
            <a:off x="3048740" y="33467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EXAM GENERATION PROCEDURE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DCF7A-FBD8-5431-6F41-A6F4E02B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77" y="1357701"/>
            <a:ext cx="9470846" cy="49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9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CE87E-C282-0E67-6BAC-D4C54D90CF36}"/>
              </a:ext>
            </a:extLst>
          </p:cNvPr>
          <p:cNvSpPr txBox="1"/>
          <p:nvPr/>
        </p:nvSpPr>
        <p:spPr>
          <a:xfrm>
            <a:off x="3048740" y="33467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EXAM GENERATION PROCEDURE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EDA5CF-9DE9-5A89-2A1C-E8BC1CCA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5" y="1136703"/>
            <a:ext cx="10972410" cy="53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4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76B09-6271-B97D-58B8-0785C7E3524A}"/>
              </a:ext>
            </a:extLst>
          </p:cNvPr>
          <p:cNvSpPr txBox="1"/>
          <p:nvPr/>
        </p:nvSpPr>
        <p:spPr>
          <a:xfrm>
            <a:off x="2968841" y="49447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EXAM ANSWER PROCEDURE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08351-0571-8673-7050-22CEE9B9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31" y="1559087"/>
            <a:ext cx="9969008" cy="45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296DCA-2CED-D5D2-3009-1A17708BBE13}"/>
              </a:ext>
            </a:extLst>
          </p:cNvPr>
          <p:cNvSpPr txBox="1"/>
          <p:nvPr/>
        </p:nvSpPr>
        <p:spPr>
          <a:xfrm>
            <a:off x="3048740" y="448295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EXAM CORRECTION PROCEDURE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FA0B4-8CD7-5E6D-4E7C-82520524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0" y="1412256"/>
            <a:ext cx="10655560" cy="51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8B96-97D9-6605-6097-E36DA21D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Our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762FD-AB4B-9352-3A16-6A30713A2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10" y="2259365"/>
            <a:ext cx="1706662" cy="22755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5FF06-11F3-8D9B-1E98-DADF70337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60" y="2296889"/>
            <a:ext cx="2097558" cy="20975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B0FB9-1311-3D86-77AB-0335890CCA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95" y="2296889"/>
            <a:ext cx="2190803" cy="21885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029C46-5B87-F95F-89EF-FB8FB63C9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4" y="2271108"/>
            <a:ext cx="1597229" cy="22638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B2A814-B58A-1682-2816-323D37371082}"/>
              </a:ext>
            </a:extLst>
          </p:cNvPr>
          <p:cNvSpPr txBox="1"/>
          <p:nvPr/>
        </p:nvSpPr>
        <p:spPr>
          <a:xfrm>
            <a:off x="353345" y="4828864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Ahmed Saber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89098-9755-1CB0-62FD-B3B079A7D04D}"/>
              </a:ext>
            </a:extLst>
          </p:cNvPr>
          <p:cNvSpPr txBox="1"/>
          <p:nvPr/>
        </p:nvSpPr>
        <p:spPr>
          <a:xfrm>
            <a:off x="4783412" y="4837153"/>
            <a:ext cx="21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Abanoub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Ibrahim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7D92A-A330-0411-642C-A2C1BF9CCB43}"/>
              </a:ext>
            </a:extLst>
          </p:cNvPr>
          <p:cNvSpPr txBox="1"/>
          <p:nvPr/>
        </p:nvSpPr>
        <p:spPr>
          <a:xfrm>
            <a:off x="7415140" y="4828864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Heba </a:t>
            </a: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Amgd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1F5F2D-40F8-422C-451D-D0E9D014DE1F}"/>
              </a:ext>
            </a:extLst>
          </p:cNvPr>
          <p:cNvSpPr txBox="1"/>
          <p:nvPr/>
        </p:nvSpPr>
        <p:spPr>
          <a:xfrm>
            <a:off x="9668092" y="4828864"/>
            <a:ext cx="207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Amr Abdel-Gawad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BE245B-D562-B24C-6310-5F57FA8898A7}"/>
              </a:ext>
            </a:extLst>
          </p:cNvPr>
          <p:cNvSpPr txBox="1"/>
          <p:nvPr/>
        </p:nvSpPr>
        <p:spPr>
          <a:xfrm>
            <a:off x="2219994" y="4828864"/>
            <a:ext cx="24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Asmaa</a:t>
            </a:r>
            <a:r>
              <a:rPr lang="en-US" dirty="0"/>
              <a:t> Abdel-Mohsen     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F87B8D-82E1-EE23-770C-BA85A8B15E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8" y="2388986"/>
            <a:ext cx="1597228" cy="22425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106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5C18-BFF6-2368-28E9-82649BEA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SSRS - REPORTS</a:t>
            </a:r>
            <a:br>
              <a:rPr lang="en-US" dirty="0">
                <a:solidFill>
                  <a:srgbClr val="C00000"/>
                </a:solidFill>
                <a:cs typeface="Calibri Light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463D0-B917-1CDC-BD34-52B9DBD8B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441" y="1554480"/>
            <a:ext cx="5369117" cy="4163219"/>
          </a:xfrm>
        </p:spPr>
      </p:pic>
    </p:spTree>
    <p:extLst>
      <p:ext uri="{BB962C8B-B14F-4D97-AF65-F5344CB8AC3E}">
        <p14:creationId xmlns:p14="http://schemas.microsoft.com/office/powerpoint/2010/main" val="256296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0748-C6C7-1969-9FA0-60308741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0" y="2408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STUDENT INFORMATION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1A4E3-87B8-CF6E-E71B-41EB67691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560" y="1442538"/>
            <a:ext cx="7284720" cy="5050337"/>
          </a:xfrm>
        </p:spPr>
      </p:pic>
    </p:spTree>
    <p:extLst>
      <p:ext uri="{BB962C8B-B14F-4D97-AF65-F5344CB8AC3E}">
        <p14:creationId xmlns:p14="http://schemas.microsoft.com/office/powerpoint/2010/main" val="260157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FB2996-C48F-6D5B-2548-C3955732B00B}"/>
              </a:ext>
            </a:extLst>
          </p:cNvPr>
          <p:cNvSpPr txBox="1"/>
          <p:nvPr/>
        </p:nvSpPr>
        <p:spPr>
          <a:xfrm>
            <a:off x="1223010" y="602350"/>
            <a:ext cx="9745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NUMBER OF STUDENTS IN EACH COURSE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68067-2AEC-3D30-9480-12341D64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74" y="1638120"/>
            <a:ext cx="7278053" cy="49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7A01F6-4F9C-995B-7C2A-D7A6449ECA9B}"/>
              </a:ext>
            </a:extLst>
          </p:cNvPr>
          <p:cNvSpPr txBox="1"/>
          <p:nvPr/>
        </p:nvSpPr>
        <p:spPr>
          <a:xfrm>
            <a:off x="3977640" y="60781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COURSE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F83FD-1288-0B44-3309-5B9DDE03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1" y="1377255"/>
            <a:ext cx="6548438" cy="48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7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B66CDE-3792-4C92-9D4F-503B75EAAC03}"/>
              </a:ext>
            </a:extLst>
          </p:cNvPr>
          <p:cNvSpPr txBox="1"/>
          <p:nvPr/>
        </p:nvSpPr>
        <p:spPr>
          <a:xfrm>
            <a:off x="2026920" y="213360"/>
            <a:ext cx="71170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QUEST. &amp; STUDENT ANSWERS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1B628-C91D-44ED-AACB-9957BDC9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32" y="1140638"/>
            <a:ext cx="7481888" cy="55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17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2C8A7-55C1-6B42-C291-6FE84D40A0D0}"/>
              </a:ext>
            </a:extLst>
          </p:cNvPr>
          <p:cNvSpPr txBox="1"/>
          <p:nvPr/>
        </p:nvSpPr>
        <p:spPr>
          <a:xfrm>
            <a:off x="3459480" y="43883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STUDENT GRADES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F3FD6-9DA8-649E-ED20-C96FEFB1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80" y="1467356"/>
            <a:ext cx="8092440" cy="5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8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16A2C-68F1-6334-8049-4821AAF6B143}"/>
              </a:ext>
            </a:extLst>
          </p:cNvPr>
          <p:cNvSpPr txBox="1"/>
          <p:nvPr/>
        </p:nvSpPr>
        <p:spPr>
          <a:xfrm>
            <a:off x="3688080" y="2771894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C00000"/>
                </a:solidFill>
              </a:rPr>
              <a:t>ETL &amp; MODELING </a:t>
            </a:r>
          </a:p>
        </p:txBody>
      </p:sp>
    </p:spTree>
    <p:extLst>
      <p:ext uri="{BB962C8B-B14F-4D97-AF65-F5344CB8AC3E}">
        <p14:creationId xmlns:p14="http://schemas.microsoft.com/office/powerpoint/2010/main" val="1066858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C9BC2A-4393-53B9-4994-B5F42653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600" y="235066"/>
            <a:ext cx="7670800" cy="1184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Model</a:t>
            </a:r>
            <a:br>
              <a:rPr lang="en-US" dirty="0">
                <a:solidFill>
                  <a:srgbClr val="C00000"/>
                </a:solidFill>
                <a:cs typeface="Calibri Light"/>
              </a:rPr>
            </a:br>
            <a:endParaRPr lang="en-US" sz="2400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00ECD9-001A-F783-164B-51EB9E26FEB4}"/>
              </a:ext>
            </a:extLst>
          </p:cNvPr>
          <p:cNvSpPr txBox="1">
            <a:spLocks/>
          </p:cNvSpPr>
          <p:nvPr/>
        </p:nvSpPr>
        <p:spPr>
          <a:xfrm>
            <a:off x="254000" y="1175745"/>
            <a:ext cx="10414000" cy="240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9125B-789D-77AC-6F33-9305B9B0A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4" y="1220745"/>
            <a:ext cx="8904516" cy="52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21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6424-4D37-076F-01CB-3F5B6D61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Power BI 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68C01-57D2-CB5C-844F-05CD771A7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614" y="1281698"/>
            <a:ext cx="5488306" cy="5045161"/>
          </a:xfrm>
        </p:spPr>
      </p:pic>
    </p:spTree>
    <p:extLst>
      <p:ext uri="{BB962C8B-B14F-4D97-AF65-F5344CB8AC3E}">
        <p14:creationId xmlns:p14="http://schemas.microsoft.com/office/powerpoint/2010/main" val="2862187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C9BC2A-4393-53B9-4994-B5F42653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3240" y="193242"/>
            <a:ext cx="7670800" cy="1184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Dashboard</a:t>
            </a:r>
            <a:br>
              <a:rPr lang="en-US" dirty="0">
                <a:solidFill>
                  <a:srgbClr val="C00000"/>
                </a:solidFill>
                <a:cs typeface="Calibri Light"/>
              </a:rPr>
            </a:br>
            <a:endParaRPr lang="en-US" sz="2400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00ECD9-001A-F783-164B-51EB9E26FEB4}"/>
              </a:ext>
            </a:extLst>
          </p:cNvPr>
          <p:cNvSpPr txBox="1">
            <a:spLocks/>
          </p:cNvSpPr>
          <p:nvPr/>
        </p:nvSpPr>
        <p:spPr>
          <a:xfrm>
            <a:off x="254000" y="1107441"/>
            <a:ext cx="10414000" cy="240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7690C-D4F9-6A47-A464-905B9080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317071"/>
            <a:ext cx="11059160" cy="49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AFF6-13A7-FBF0-5F23-BE98CE11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D252-5C37-0DDB-800C-7E574D8B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  	- ERD </a:t>
            </a:r>
            <a:br>
              <a:rPr lang="en-US" dirty="0"/>
            </a:br>
            <a:r>
              <a:rPr lang="en-US" dirty="0"/>
              <a:t> 	- ENTITIES &amp; RELATIONSHIPS</a:t>
            </a:r>
            <a:br>
              <a:rPr lang="en-US" dirty="0"/>
            </a:br>
            <a:r>
              <a:rPr lang="en-US" dirty="0"/>
              <a:t> 	- MAPPING </a:t>
            </a:r>
            <a:br>
              <a:rPr lang="en-US" dirty="0"/>
            </a:br>
            <a:r>
              <a:rPr lang="en-US" dirty="0"/>
              <a:t>  	- Data Preparation </a:t>
            </a:r>
            <a:br>
              <a:rPr lang="en-US" dirty="0"/>
            </a:br>
            <a:r>
              <a:rPr lang="en-US" dirty="0"/>
              <a:t>     	- Stored Procedures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ETL &amp; Modelling</a:t>
            </a:r>
          </a:p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841983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C9BC2A-4393-53B9-4994-B5F42653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3240" y="193242"/>
            <a:ext cx="7670800" cy="1184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Dashboard</a:t>
            </a:r>
            <a:br>
              <a:rPr lang="en-US" dirty="0">
                <a:solidFill>
                  <a:srgbClr val="C00000"/>
                </a:solidFill>
                <a:cs typeface="Calibri Light"/>
              </a:rPr>
            </a:br>
            <a:endParaRPr lang="en-US" sz="2400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00ECD9-001A-F783-164B-51EB9E26FEB4}"/>
              </a:ext>
            </a:extLst>
          </p:cNvPr>
          <p:cNvSpPr txBox="1">
            <a:spLocks/>
          </p:cNvSpPr>
          <p:nvPr/>
        </p:nvSpPr>
        <p:spPr>
          <a:xfrm>
            <a:off x="254000" y="1107441"/>
            <a:ext cx="10414000" cy="240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73C87-D3D9-6B7A-23D0-114A27A9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36" y="1211580"/>
            <a:ext cx="9184424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C9BC2A-4393-53B9-4994-B5F42653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70545"/>
            <a:ext cx="7670800" cy="1184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 Performance Dashboard</a:t>
            </a:r>
            <a:br>
              <a:rPr lang="en-US" dirty="0">
                <a:solidFill>
                  <a:srgbClr val="C00000"/>
                </a:solidFill>
                <a:cs typeface="Calibri Light"/>
              </a:rPr>
            </a:br>
            <a:endParaRPr lang="en-US" sz="2400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00ECD9-001A-F783-164B-51EB9E26FEB4}"/>
              </a:ext>
            </a:extLst>
          </p:cNvPr>
          <p:cNvSpPr txBox="1">
            <a:spLocks/>
          </p:cNvSpPr>
          <p:nvPr/>
        </p:nvSpPr>
        <p:spPr>
          <a:xfrm>
            <a:off x="254000" y="1107441"/>
            <a:ext cx="10414000" cy="240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23DB8-34E8-2102-5243-374FB363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4" y="1254558"/>
            <a:ext cx="1075452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71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C9BC2A-4393-53B9-4994-B5F42653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1" y="0"/>
            <a:ext cx="7288539" cy="1184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Company Dashboard</a:t>
            </a:r>
            <a:endParaRPr lang="en-US" sz="2400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00ECD9-001A-F783-164B-51EB9E26FEB4}"/>
              </a:ext>
            </a:extLst>
          </p:cNvPr>
          <p:cNvSpPr txBox="1">
            <a:spLocks/>
          </p:cNvSpPr>
          <p:nvPr/>
        </p:nvSpPr>
        <p:spPr>
          <a:xfrm>
            <a:off x="254000" y="1107441"/>
            <a:ext cx="10414000" cy="240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68389-1376-E742-D25E-4B126567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1184012"/>
            <a:ext cx="9836776" cy="550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97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490E-BB2A-3312-B2D3-7B374469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TABLEAU 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D4C7B-DD13-8EEF-93CF-62203A743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047" y="1442496"/>
            <a:ext cx="4222433" cy="3973007"/>
          </a:xfrm>
        </p:spPr>
      </p:pic>
    </p:spTree>
    <p:extLst>
      <p:ext uri="{BB962C8B-B14F-4D97-AF65-F5344CB8AC3E}">
        <p14:creationId xmlns:p14="http://schemas.microsoft.com/office/powerpoint/2010/main" val="458995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552A-9E57-0B83-A5D3-12433DC5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TABLEAU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4F0B3-A255-6722-E60B-1D92C82E9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256"/>
            <a:ext cx="10515600" cy="3457488"/>
          </a:xfrm>
        </p:spPr>
      </p:pic>
    </p:spTree>
    <p:extLst>
      <p:ext uri="{BB962C8B-B14F-4D97-AF65-F5344CB8AC3E}">
        <p14:creationId xmlns:p14="http://schemas.microsoft.com/office/powerpoint/2010/main" val="3905365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C9BC2A-4393-53B9-4994-B5F42653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5310" y="319221"/>
            <a:ext cx="8104869" cy="11840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Overview Dashboard</a:t>
            </a:r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00ECD9-001A-F783-164B-51EB9E26FEB4}"/>
              </a:ext>
            </a:extLst>
          </p:cNvPr>
          <p:cNvSpPr txBox="1">
            <a:spLocks/>
          </p:cNvSpPr>
          <p:nvPr/>
        </p:nvSpPr>
        <p:spPr>
          <a:xfrm>
            <a:off x="254000" y="1107441"/>
            <a:ext cx="10414000" cy="240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2" name="Picture 1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0A86C528-F337-89B9-6135-460A5E0F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34" y="1341120"/>
            <a:ext cx="10543445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3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8858-5002-609B-D5AC-540C9472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 Overview Dashboard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A7D608-4F0E-D19A-C2B8-A66F845F8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545"/>
            <a:ext cx="10078608" cy="50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8832-881C-1245-646E-D80D0027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 of Departments Dashboard</a:t>
            </a:r>
            <a:endParaRPr lang="en-US" sz="4000" dirty="0"/>
          </a:p>
        </p:txBody>
      </p:sp>
      <p:pic>
        <p:nvPicPr>
          <p:cNvPr id="4" name="Content Placeholder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64EB598D-C5D3-7E06-26AC-4789B71D9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45" y="1336992"/>
            <a:ext cx="10082077" cy="51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22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AA9B-DC46-C663-0B86-376244B2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1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707F-79AC-8768-353F-25E939A5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C46C8-AA08-0786-0F0D-5747C7276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364" y="2087880"/>
            <a:ext cx="3773267" cy="3643154"/>
          </a:xfrm>
        </p:spPr>
      </p:pic>
    </p:spTree>
    <p:extLst>
      <p:ext uri="{BB962C8B-B14F-4D97-AF65-F5344CB8AC3E}">
        <p14:creationId xmlns:p14="http://schemas.microsoft.com/office/powerpoint/2010/main" val="211648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C98F-F498-835B-96A6-C7F1EB49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4" y="41177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6455-E08A-2392-AD39-10780A5E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24" y="1937592"/>
            <a:ext cx="11216951" cy="4351338"/>
          </a:xfrm>
        </p:spPr>
        <p:txBody>
          <a:bodyPr/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Developing An Efficient And Comprehensive Examination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Automate The Entire Examination Process For ITI</a:t>
            </a:r>
            <a:endParaRPr lang="en-US" dirty="0"/>
          </a:p>
          <a:p>
            <a:endParaRPr lang="en-US" dirty="0"/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Developing Status Analysis Dashboards To Track The Overall Performance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2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2342-40CE-3F7A-8437-0C99C5DB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KEY FEATRURES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2B44-9A7F-F914-2311-6D24AE7C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Information About Students, Tracks, Branches, And Instructors.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Generate Exams Using The Question Bank.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Record Examination Results.</a:t>
            </a:r>
            <a:br>
              <a:rPr lang="en-US" dirty="0"/>
            </a:br>
            <a:endParaRPr lang="en-US" dirty="0"/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Streamline And Centralize The Examination Process.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48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97;p41">
            <a:extLst>
              <a:ext uri="{FF2B5EF4-FFF2-40B4-BE49-F238E27FC236}">
                <a16:creationId xmlns:a16="http://schemas.microsoft.com/office/drawing/2014/main" id="{CBD65006-90CD-CAFC-B465-18403BA068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06414"/>
            <a:ext cx="10515600" cy="102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2800"/>
              <a:buFont typeface="Fjalla One"/>
              <a:buNone/>
              <a:defRPr sz="2400">
                <a:solidFill>
                  <a:srgbClr val="0070C0"/>
                </a:solidFill>
                <a:latin typeface="Fjalla One"/>
                <a:ea typeface="Fjalla One"/>
                <a:cs typeface="Fjalla One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</a:defRPr>
            </a:lvl9pPr>
          </a:lstStyle>
          <a:p>
            <a:r>
              <a:rPr lang="en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life cycle</a:t>
            </a:r>
            <a:endParaRPr lang="en-US" sz="4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080A4823-ADB3-654F-D25D-BF9567CF37E1}"/>
              </a:ext>
            </a:extLst>
          </p:cNvPr>
          <p:cNvSpPr>
            <a:spLocks/>
          </p:cNvSpPr>
          <p:nvPr/>
        </p:nvSpPr>
        <p:spPr bwMode="auto">
          <a:xfrm>
            <a:off x="4187555" y="2616729"/>
            <a:ext cx="1251170" cy="1616523"/>
          </a:xfrm>
          <a:custGeom>
            <a:avLst/>
            <a:gdLst>
              <a:gd name="T0" fmla="*/ 349 w 471"/>
              <a:gd name="T1" fmla="*/ 26 h 619"/>
              <a:gd name="T2" fmla="*/ 253 w 471"/>
              <a:gd name="T3" fmla="*/ 0 h 619"/>
              <a:gd name="T4" fmla="*/ 88 w 471"/>
              <a:gd name="T5" fmla="*/ 96 h 619"/>
              <a:gd name="T6" fmla="*/ 82 w 471"/>
              <a:gd name="T7" fmla="*/ 106 h 619"/>
              <a:gd name="T8" fmla="*/ 0 w 471"/>
              <a:gd name="T9" fmla="*/ 425 h 619"/>
              <a:gd name="T10" fmla="*/ 29 w 471"/>
              <a:gd name="T11" fmla="*/ 619 h 619"/>
              <a:gd name="T12" fmla="*/ 139 w 471"/>
              <a:gd name="T13" fmla="*/ 461 h 619"/>
              <a:gd name="T14" fmla="*/ 253 w 471"/>
              <a:gd name="T15" fmla="*/ 430 h 619"/>
              <a:gd name="T16" fmla="*/ 386 w 471"/>
              <a:gd name="T17" fmla="*/ 473 h 619"/>
              <a:gd name="T18" fmla="*/ 382 w 471"/>
              <a:gd name="T19" fmla="*/ 425 h 619"/>
              <a:gd name="T20" fmla="*/ 419 w 471"/>
              <a:gd name="T21" fmla="*/ 286 h 619"/>
              <a:gd name="T22" fmla="*/ 349 w 471"/>
              <a:gd name="T23" fmla="*/ 26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619">
                <a:moveTo>
                  <a:pt x="349" y="26"/>
                </a:moveTo>
                <a:cubicBezTo>
                  <a:pt x="320" y="9"/>
                  <a:pt x="287" y="0"/>
                  <a:pt x="253" y="0"/>
                </a:cubicBezTo>
                <a:cubicBezTo>
                  <a:pt x="185" y="0"/>
                  <a:pt x="122" y="37"/>
                  <a:pt x="88" y="96"/>
                </a:cubicBezTo>
                <a:cubicBezTo>
                  <a:pt x="82" y="106"/>
                  <a:pt x="82" y="106"/>
                  <a:pt x="82" y="106"/>
                </a:cubicBezTo>
                <a:cubicBezTo>
                  <a:pt x="28" y="203"/>
                  <a:pt x="0" y="313"/>
                  <a:pt x="0" y="425"/>
                </a:cubicBezTo>
                <a:cubicBezTo>
                  <a:pt x="0" y="491"/>
                  <a:pt x="10" y="556"/>
                  <a:pt x="29" y="619"/>
                </a:cubicBezTo>
                <a:cubicBezTo>
                  <a:pt x="40" y="555"/>
                  <a:pt x="79" y="496"/>
                  <a:pt x="139" y="461"/>
                </a:cubicBezTo>
                <a:cubicBezTo>
                  <a:pt x="174" y="441"/>
                  <a:pt x="213" y="430"/>
                  <a:pt x="253" y="430"/>
                </a:cubicBezTo>
                <a:cubicBezTo>
                  <a:pt x="301" y="430"/>
                  <a:pt x="348" y="446"/>
                  <a:pt x="386" y="473"/>
                </a:cubicBezTo>
                <a:cubicBezTo>
                  <a:pt x="383" y="457"/>
                  <a:pt x="382" y="441"/>
                  <a:pt x="382" y="425"/>
                </a:cubicBezTo>
                <a:cubicBezTo>
                  <a:pt x="382" y="376"/>
                  <a:pt x="395" y="328"/>
                  <a:pt x="419" y="286"/>
                </a:cubicBezTo>
                <a:cubicBezTo>
                  <a:pt x="471" y="195"/>
                  <a:pt x="439" y="78"/>
                  <a:pt x="349" y="26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ACD21EF-70FC-A2FB-E624-D7D100B91ED8}"/>
              </a:ext>
            </a:extLst>
          </p:cNvPr>
          <p:cNvSpPr>
            <a:spLocks/>
          </p:cNvSpPr>
          <p:nvPr/>
        </p:nvSpPr>
        <p:spPr bwMode="auto">
          <a:xfrm>
            <a:off x="6097945" y="2068497"/>
            <a:ext cx="1350419" cy="1562213"/>
          </a:xfrm>
          <a:custGeom>
            <a:avLst/>
            <a:gdLst>
              <a:gd name="T0" fmla="*/ 145 w 508"/>
              <a:gd name="T1" fmla="*/ 504 h 598"/>
              <a:gd name="T2" fmla="*/ 310 w 508"/>
              <a:gd name="T3" fmla="*/ 598 h 598"/>
              <a:gd name="T4" fmla="*/ 405 w 508"/>
              <a:gd name="T5" fmla="*/ 573 h 598"/>
              <a:gd name="T6" fmla="*/ 494 w 508"/>
              <a:gd name="T7" fmla="*/ 457 h 598"/>
              <a:gd name="T8" fmla="*/ 475 w 508"/>
              <a:gd name="T9" fmla="*/ 312 h 598"/>
              <a:gd name="T10" fmla="*/ 470 w 508"/>
              <a:gd name="T11" fmla="*/ 303 h 598"/>
              <a:gd name="T12" fmla="*/ 52 w 508"/>
              <a:gd name="T13" fmla="*/ 0 h 598"/>
              <a:gd name="T14" fmla="*/ 134 w 508"/>
              <a:gd name="T15" fmla="*/ 174 h 598"/>
              <a:gd name="T16" fmla="*/ 0 w 508"/>
              <a:gd name="T17" fmla="*/ 382 h 598"/>
              <a:gd name="T18" fmla="*/ 145 w 508"/>
              <a:gd name="T19" fmla="*/ 504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8" h="598">
                <a:moveTo>
                  <a:pt x="145" y="504"/>
                </a:moveTo>
                <a:cubicBezTo>
                  <a:pt x="179" y="562"/>
                  <a:pt x="243" y="598"/>
                  <a:pt x="310" y="598"/>
                </a:cubicBezTo>
                <a:cubicBezTo>
                  <a:pt x="344" y="598"/>
                  <a:pt x="376" y="590"/>
                  <a:pt x="405" y="573"/>
                </a:cubicBezTo>
                <a:cubicBezTo>
                  <a:pt x="450" y="547"/>
                  <a:pt x="481" y="506"/>
                  <a:pt x="494" y="457"/>
                </a:cubicBezTo>
                <a:cubicBezTo>
                  <a:pt x="508" y="408"/>
                  <a:pt x="501" y="356"/>
                  <a:pt x="475" y="312"/>
                </a:cubicBezTo>
                <a:cubicBezTo>
                  <a:pt x="470" y="303"/>
                  <a:pt x="470" y="303"/>
                  <a:pt x="470" y="303"/>
                </a:cubicBezTo>
                <a:cubicBezTo>
                  <a:pt x="377" y="148"/>
                  <a:pt x="225" y="39"/>
                  <a:pt x="52" y="0"/>
                </a:cubicBezTo>
                <a:cubicBezTo>
                  <a:pt x="102" y="42"/>
                  <a:pt x="134" y="104"/>
                  <a:pt x="134" y="174"/>
                </a:cubicBezTo>
                <a:cubicBezTo>
                  <a:pt x="134" y="266"/>
                  <a:pt x="79" y="346"/>
                  <a:pt x="0" y="382"/>
                </a:cubicBezTo>
                <a:cubicBezTo>
                  <a:pt x="60" y="404"/>
                  <a:pt x="112" y="447"/>
                  <a:pt x="145" y="504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F25C3F2B-67E3-56BF-5950-A71B7F16BC41}"/>
              </a:ext>
            </a:extLst>
          </p:cNvPr>
          <p:cNvSpPr>
            <a:spLocks/>
          </p:cNvSpPr>
          <p:nvPr/>
        </p:nvSpPr>
        <p:spPr bwMode="auto">
          <a:xfrm>
            <a:off x="4632845" y="2036476"/>
            <a:ext cx="1788084" cy="1166069"/>
          </a:xfrm>
          <a:custGeom>
            <a:avLst/>
            <a:gdLst>
              <a:gd name="T0" fmla="*/ 482 w 673"/>
              <a:gd name="T1" fmla="*/ 0 h 447"/>
              <a:gd name="T2" fmla="*/ 0 w 673"/>
              <a:gd name="T3" fmla="*/ 211 h 447"/>
              <a:gd name="T4" fmla="*/ 78 w 673"/>
              <a:gd name="T5" fmla="*/ 197 h 447"/>
              <a:gd name="T6" fmla="*/ 192 w 673"/>
              <a:gd name="T7" fmla="*/ 227 h 447"/>
              <a:gd name="T8" fmla="*/ 305 w 673"/>
              <a:gd name="T9" fmla="*/ 447 h 447"/>
              <a:gd name="T10" fmla="*/ 482 w 673"/>
              <a:gd name="T11" fmla="*/ 382 h 447"/>
              <a:gd name="T12" fmla="*/ 673 w 673"/>
              <a:gd name="T13" fmla="*/ 191 h 447"/>
              <a:gd name="T14" fmla="*/ 482 w 673"/>
              <a:gd name="T15" fmla="*/ 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3" h="447">
                <a:moveTo>
                  <a:pt x="482" y="0"/>
                </a:moveTo>
                <a:cubicBezTo>
                  <a:pt x="298" y="0"/>
                  <a:pt x="123" y="78"/>
                  <a:pt x="0" y="211"/>
                </a:cubicBezTo>
                <a:cubicBezTo>
                  <a:pt x="25" y="202"/>
                  <a:pt x="51" y="197"/>
                  <a:pt x="78" y="197"/>
                </a:cubicBezTo>
                <a:cubicBezTo>
                  <a:pt x="118" y="197"/>
                  <a:pt x="157" y="207"/>
                  <a:pt x="192" y="227"/>
                </a:cubicBezTo>
                <a:cubicBezTo>
                  <a:pt x="272" y="273"/>
                  <a:pt x="313" y="361"/>
                  <a:pt x="305" y="447"/>
                </a:cubicBezTo>
                <a:cubicBezTo>
                  <a:pt x="354" y="406"/>
                  <a:pt x="416" y="382"/>
                  <a:pt x="482" y="382"/>
                </a:cubicBezTo>
                <a:cubicBezTo>
                  <a:pt x="587" y="382"/>
                  <a:pt x="673" y="297"/>
                  <a:pt x="673" y="191"/>
                </a:cubicBezTo>
                <a:cubicBezTo>
                  <a:pt x="673" y="86"/>
                  <a:pt x="587" y="0"/>
                  <a:pt x="482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552762C9-32B3-5DC7-726D-68988CD3602A}"/>
              </a:ext>
            </a:extLst>
          </p:cNvPr>
          <p:cNvSpPr>
            <a:spLocks/>
          </p:cNvSpPr>
          <p:nvPr/>
        </p:nvSpPr>
        <p:spPr bwMode="auto">
          <a:xfrm>
            <a:off x="6331490" y="3202148"/>
            <a:ext cx="1252798" cy="1616523"/>
          </a:xfrm>
          <a:custGeom>
            <a:avLst/>
            <a:gdLst>
              <a:gd name="T0" fmla="*/ 122 w 471"/>
              <a:gd name="T1" fmla="*/ 593 h 619"/>
              <a:gd name="T2" fmla="*/ 218 w 471"/>
              <a:gd name="T3" fmla="*/ 619 h 619"/>
              <a:gd name="T4" fmla="*/ 383 w 471"/>
              <a:gd name="T5" fmla="*/ 523 h 619"/>
              <a:gd name="T6" fmla="*/ 389 w 471"/>
              <a:gd name="T7" fmla="*/ 513 h 619"/>
              <a:gd name="T8" fmla="*/ 471 w 471"/>
              <a:gd name="T9" fmla="*/ 195 h 619"/>
              <a:gd name="T10" fmla="*/ 442 w 471"/>
              <a:gd name="T11" fmla="*/ 0 h 619"/>
              <a:gd name="T12" fmla="*/ 332 w 471"/>
              <a:gd name="T13" fmla="*/ 159 h 619"/>
              <a:gd name="T14" fmla="*/ 218 w 471"/>
              <a:gd name="T15" fmla="*/ 189 h 619"/>
              <a:gd name="T16" fmla="*/ 218 w 471"/>
              <a:gd name="T17" fmla="*/ 189 h 619"/>
              <a:gd name="T18" fmla="*/ 85 w 471"/>
              <a:gd name="T19" fmla="*/ 146 h 619"/>
              <a:gd name="T20" fmla="*/ 89 w 471"/>
              <a:gd name="T21" fmla="*/ 195 h 619"/>
              <a:gd name="T22" fmla="*/ 52 w 471"/>
              <a:gd name="T23" fmla="*/ 333 h 619"/>
              <a:gd name="T24" fmla="*/ 122 w 471"/>
              <a:gd name="T25" fmla="*/ 593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1" h="619">
                <a:moveTo>
                  <a:pt x="122" y="593"/>
                </a:moveTo>
                <a:cubicBezTo>
                  <a:pt x="152" y="610"/>
                  <a:pt x="184" y="619"/>
                  <a:pt x="218" y="619"/>
                </a:cubicBezTo>
                <a:cubicBezTo>
                  <a:pt x="286" y="619"/>
                  <a:pt x="349" y="582"/>
                  <a:pt x="383" y="523"/>
                </a:cubicBezTo>
                <a:cubicBezTo>
                  <a:pt x="389" y="513"/>
                  <a:pt x="389" y="513"/>
                  <a:pt x="389" y="513"/>
                </a:cubicBezTo>
                <a:cubicBezTo>
                  <a:pt x="443" y="416"/>
                  <a:pt x="471" y="306"/>
                  <a:pt x="471" y="195"/>
                </a:cubicBezTo>
                <a:cubicBezTo>
                  <a:pt x="471" y="128"/>
                  <a:pt x="462" y="63"/>
                  <a:pt x="442" y="0"/>
                </a:cubicBezTo>
                <a:cubicBezTo>
                  <a:pt x="431" y="64"/>
                  <a:pt x="393" y="123"/>
                  <a:pt x="332" y="159"/>
                </a:cubicBezTo>
                <a:cubicBezTo>
                  <a:pt x="297" y="179"/>
                  <a:pt x="258" y="189"/>
                  <a:pt x="218" y="189"/>
                </a:cubicBezTo>
                <a:cubicBezTo>
                  <a:pt x="218" y="189"/>
                  <a:pt x="218" y="189"/>
                  <a:pt x="218" y="189"/>
                </a:cubicBezTo>
                <a:cubicBezTo>
                  <a:pt x="170" y="189"/>
                  <a:pt x="123" y="174"/>
                  <a:pt x="85" y="146"/>
                </a:cubicBezTo>
                <a:cubicBezTo>
                  <a:pt x="88" y="162"/>
                  <a:pt x="89" y="178"/>
                  <a:pt x="89" y="195"/>
                </a:cubicBezTo>
                <a:cubicBezTo>
                  <a:pt x="89" y="243"/>
                  <a:pt x="76" y="291"/>
                  <a:pt x="52" y="333"/>
                </a:cubicBezTo>
                <a:cubicBezTo>
                  <a:pt x="0" y="424"/>
                  <a:pt x="32" y="541"/>
                  <a:pt x="122" y="593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85A1F0B-DC74-FCFB-2D42-FE4F17FC040F}"/>
              </a:ext>
            </a:extLst>
          </p:cNvPr>
          <p:cNvSpPr>
            <a:spLocks/>
          </p:cNvSpPr>
          <p:nvPr/>
        </p:nvSpPr>
        <p:spPr bwMode="auto">
          <a:xfrm>
            <a:off x="5372402" y="4244247"/>
            <a:ext cx="1789711" cy="1166069"/>
          </a:xfrm>
          <a:custGeom>
            <a:avLst/>
            <a:gdLst>
              <a:gd name="T0" fmla="*/ 191 w 673"/>
              <a:gd name="T1" fmla="*/ 447 h 447"/>
              <a:gd name="T2" fmla="*/ 673 w 673"/>
              <a:gd name="T3" fmla="*/ 237 h 447"/>
              <a:gd name="T4" fmla="*/ 595 w 673"/>
              <a:gd name="T5" fmla="*/ 250 h 447"/>
              <a:gd name="T6" fmla="*/ 481 w 673"/>
              <a:gd name="T7" fmla="*/ 220 h 447"/>
              <a:gd name="T8" fmla="*/ 369 w 673"/>
              <a:gd name="T9" fmla="*/ 0 h 447"/>
              <a:gd name="T10" fmla="*/ 191 w 673"/>
              <a:gd name="T11" fmla="*/ 65 h 447"/>
              <a:gd name="T12" fmla="*/ 0 w 673"/>
              <a:gd name="T13" fmla="*/ 256 h 447"/>
              <a:gd name="T14" fmla="*/ 191 w 673"/>
              <a:gd name="T15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3" h="447">
                <a:moveTo>
                  <a:pt x="191" y="447"/>
                </a:moveTo>
                <a:cubicBezTo>
                  <a:pt x="375" y="447"/>
                  <a:pt x="550" y="369"/>
                  <a:pt x="673" y="237"/>
                </a:cubicBezTo>
                <a:cubicBezTo>
                  <a:pt x="648" y="246"/>
                  <a:pt x="622" y="250"/>
                  <a:pt x="595" y="250"/>
                </a:cubicBezTo>
                <a:cubicBezTo>
                  <a:pt x="555" y="250"/>
                  <a:pt x="516" y="240"/>
                  <a:pt x="481" y="220"/>
                </a:cubicBezTo>
                <a:cubicBezTo>
                  <a:pt x="401" y="174"/>
                  <a:pt x="360" y="86"/>
                  <a:pt x="369" y="0"/>
                </a:cubicBezTo>
                <a:cubicBezTo>
                  <a:pt x="319" y="41"/>
                  <a:pt x="257" y="65"/>
                  <a:pt x="191" y="65"/>
                </a:cubicBezTo>
                <a:cubicBezTo>
                  <a:pt x="86" y="65"/>
                  <a:pt x="0" y="151"/>
                  <a:pt x="0" y="256"/>
                </a:cubicBezTo>
                <a:cubicBezTo>
                  <a:pt x="0" y="361"/>
                  <a:pt x="86" y="447"/>
                  <a:pt x="191" y="447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006CD1F9-08D8-075A-6849-C7D748641902}"/>
              </a:ext>
            </a:extLst>
          </p:cNvPr>
          <p:cNvSpPr>
            <a:spLocks/>
          </p:cNvSpPr>
          <p:nvPr/>
        </p:nvSpPr>
        <p:spPr bwMode="auto">
          <a:xfrm>
            <a:off x="4327680" y="3806064"/>
            <a:ext cx="1350419" cy="1562213"/>
          </a:xfrm>
          <a:custGeom>
            <a:avLst/>
            <a:gdLst>
              <a:gd name="T0" fmla="*/ 363 w 508"/>
              <a:gd name="T1" fmla="*/ 94 h 598"/>
              <a:gd name="T2" fmla="*/ 198 w 508"/>
              <a:gd name="T3" fmla="*/ 0 h 598"/>
              <a:gd name="T4" fmla="*/ 103 w 508"/>
              <a:gd name="T5" fmla="*/ 25 h 598"/>
              <a:gd name="T6" fmla="*/ 14 w 508"/>
              <a:gd name="T7" fmla="*/ 141 h 598"/>
              <a:gd name="T8" fmla="*/ 33 w 508"/>
              <a:gd name="T9" fmla="*/ 286 h 598"/>
              <a:gd name="T10" fmla="*/ 38 w 508"/>
              <a:gd name="T11" fmla="*/ 295 h 598"/>
              <a:gd name="T12" fmla="*/ 456 w 508"/>
              <a:gd name="T13" fmla="*/ 598 h 598"/>
              <a:gd name="T14" fmla="*/ 374 w 508"/>
              <a:gd name="T15" fmla="*/ 424 h 598"/>
              <a:gd name="T16" fmla="*/ 508 w 508"/>
              <a:gd name="T17" fmla="*/ 216 h 598"/>
              <a:gd name="T18" fmla="*/ 363 w 508"/>
              <a:gd name="T19" fmla="*/ 94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8" h="598">
                <a:moveTo>
                  <a:pt x="363" y="94"/>
                </a:moveTo>
                <a:cubicBezTo>
                  <a:pt x="329" y="36"/>
                  <a:pt x="266" y="0"/>
                  <a:pt x="198" y="0"/>
                </a:cubicBezTo>
                <a:cubicBezTo>
                  <a:pt x="165" y="0"/>
                  <a:pt x="132" y="9"/>
                  <a:pt x="103" y="25"/>
                </a:cubicBezTo>
                <a:cubicBezTo>
                  <a:pt x="58" y="51"/>
                  <a:pt x="27" y="92"/>
                  <a:pt x="14" y="141"/>
                </a:cubicBezTo>
                <a:cubicBezTo>
                  <a:pt x="0" y="191"/>
                  <a:pt x="7" y="242"/>
                  <a:pt x="33" y="286"/>
                </a:cubicBezTo>
                <a:cubicBezTo>
                  <a:pt x="38" y="295"/>
                  <a:pt x="38" y="295"/>
                  <a:pt x="38" y="295"/>
                </a:cubicBezTo>
                <a:cubicBezTo>
                  <a:pt x="131" y="450"/>
                  <a:pt x="283" y="559"/>
                  <a:pt x="456" y="598"/>
                </a:cubicBezTo>
                <a:cubicBezTo>
                  <a:pt x="406" y="557"/>
                  <a:pt x="374" y="494"/>
                  <a:pt x="374" y="424"/>
                </a:cubicBezTo>
                <a:cubicBezTo>
                  <a:pt x="374" y="332"/>
                  <a:pt x="429" y="252"/>
                  <a:pt x="508" y="216"/>
                </a:cubicBezTo>
                <a:cubicBezTo>
                  <a:pt x="448" y="194"/>
                  <a:pt x="396" y="152"/>
                  <a:pt x="363" y="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8" name="Google Shape;2093;p43">
            <a:extLst>
              <a:ext uri="{FF2B5EF4-FFF2-40B4-BE49-F238E27FC236}">
                <a16:creationId xmlns:a16="http://schemas.microsoft.com/office/drawing/2014/main" id="{C5C320D5-7B04-8238-8FDA-4EE39472D0E8}"/>
              </a:ext>
            </a:extLst>
          </p:cNvPr>
          <p:cNvSpPr/>
          <p:nvPr/>
        </p:nvSpPr>
        <p:spPr>
          <a:xfrm>
            <a:off x="5384857" y="2307778"/>
            <a:ext cx="598741" cy="460035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2093;p43">
            <a:extLst>
              <a:ext uri="{FF2B5EF4-FFF2-40B4-BE49-F238E27FC236}">
                <a16:creationId xmlns:a16="http://schemas.microsoft.com/office/drawing/2014/main" id="{6445FCF6-CFB7-6A50-F50A-AD0F3505A14B}"/>
              </a:ext>
            </a:extLst>
          </p:cNvPr>
          <p:cNvSpPr/>
          <p:nvPr/>
        </p:nvSpPr>
        <p:spPr>
          <a:xfrm>
            <a:off x="6502754" y="2685680"/>
            <a:ext cx="598741" cy="46003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2093;p43">
            <a:extLst>
              <a:ext uri="{FF2B5EF4-FFF2-40B4-BE49-F238E27FC236}">
                <a16:creationId xmlns:a16="http://schemas.microsoft.com/office/drawing/2014/main" id="{FAD4FFDF-A86D-6AD1-671C-5B1A76CB8353}"/>
              </a:ext>
            </a:extLst>
          </p:cNvPr>
          <p:cNvSpPr/>
          <p:nvPr/>
        </p:nvSpPr>
        <p:spPr>
          <a:xfrm>
            <a:off x="6689014" y="3981070"/>
            <a:ext cx="598741" cy="46003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2093;p43">
            <a:extLst>
              <a:ext uri="{FF2B5EF4-FFF2-40B4-BE49-F238E27FC236}">
                <a16:creationId xmlns:a16="http://schemas.microsoft.com/office/drawing/2014/main" id="{C7F27164-11A9-5263-4273-6A8A448EED87}"/>
              </a:ext>
            </a:extLst>
          </p:cNvPr>
          <p:cNvSpPr/>
          <p:nvPr/>
        </p:nvSpPr>
        <p:spPr>
          <a:xfrm>
            <a:off x="5671338" y="4690265"/>
            <a:ext cx="598741" cy="46003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2093;p43">
            <a:extLst>
              <a:ext uri="{FF2B5EF4-FFF2-40B4-BE49-F238E27FC236}">
                <a16:creationId xmlns:a16="http://schemas.microsoft.com/office/drawing/2014/main" id="{BBBC15D7-5D08-F334-764B-DBDA64FD4F11}"/>
              </a:ext>
            </a:extLst>
          </p:cNvPr>
          <p:cNvSpPr/>
          <p:nvPr/>
        </p:nvSpPr>
        <p:spPr>
          <a:xfrm>
            <a:off x="4587895" y="4243742"/>
            <a:ext cx="598741" cy="4600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2093;p43">
            <a:extLst>
              <a:ext uri="{FF2B5EF4-FFF2-40B4-BE49-F238E27FC236}">
                <a16:creationId xmlns:a16="http://schemas.microsoft.com/office/drawing/2014/main" id="{BFF958FF-1587-7E9A-DB2D-6371F155CE69}"/>
              </a:ext>
            </a:extLst>
          </p:cNvPr>
          <p:cNvSpPr/>
          <p:nvPr/>
        </p:nvSpPr>
        <p:spPr>
          <a:xfrm>
            <a:off x="4412043" y="3015755"/>
            <a:ext cx="598741" cy="46003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037;p34">
            <a:extLst>
              <a:ext uri="{FF2B5EF4-FFF2-40B4-BE49-F238E27FC236}">
                <a16:creationId xmlns:a16="http://schemas.microsoft.com/office/drawing/2014/main" id="{C5AADE40-6BFE-4284-E5A5-E07F896E952D}"/>
              </a:ext>
            </a:extLst>
          </p:cNvPr>
          <p:cNvSpPr txBox="1"/>
          <p:nvPr/>
        </p:nvSpPr>
        <p:spPr>
          <a:xfrm>
            <a:off x="7700631" y="2632043"/>
            <a:ext cx="2147651" cy="33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-US" sz="2000" dirty="0">
                <a:solidFill>
                  <a:srgbClr val="4472C4"/>
                </a:solidFill>
                <a:latin typeface="Fjalla One" panose="02000506040000020004" pitchFamily="2" charset="0"/>
                <a:ea typeface="Questrial"/>
                <a:cs typeface="Questrial"/>
                <a:sym typeface="Questrial"/>
              </a:rPr>
              <a:t>Database</a:t>
            </a:r>
            <a:r>
              <a:rPr lang="en-US" sz="2000" b="1" dirty="0">
                <a:solidFill>
                  <a:srgbClr val="4472C4"/>
                </a:solidFill>
                <a:latin typeface="Fjalla One" panose="02000506040000020004" pitchFamily="2" charset="0"/>
                <a:ea typeface="Questrial"/>
                <a:cs typeface="Questrial"/>
                <a:sym typeface="Questrial"/>
              </a:rPr>
              <a:t> </a:t>
            </a:r>
            <a:r>
              <a:rPr lang="en-US" sz="2000" dirty="0">
                <a:solidFill>
                  <a:srgbClr val="4472C4"/>
                </a:solidFill>
                <a:latin typeface="Fjalla One" panose="02000506040000020004" pitchFamily="2" charset="0"/>
                <a:ea typeface="Questrial"/>
                <a:cs typeface="Questrial"/>
                <a:sym typeface="Questrial"/>
              </a:rPr>
              <a:t>Design</a:t>
            </a:r>
            <a:r>
              <a:rPr lang="en-US" sz="2000" b="1" dirty="0">
                <a:solidFill>
                  <a:srgbClr val="4472C4"/>
                </a:solidFill>
                <a:latin typeface="Fjalla One" panose="02000506040000020004" pitchFamily="2" charset="0"/>
                <a:ea typeface="Questrial"/>
                <a:cs typeface="Questrial"/>
                <a:sym typeface="Questrial"/>
              </a:rPr>
              <a:t> </a:t>
            </a:r>
          </a:p>
          <a:p>
            <a:pPr algn="r"/>
            <a:endParaRPr sz="2000" b="1" dirty="0">
              <a:solidFill>
                <a:srgbClr val="4472C4"/>
              </a:solidFill>
              <a:latin typeface="Fjalla One" panose="02000506040000020004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5" name="Google Shape;1038;p34">
            <a:extLst>
              <a:ext uri="{FF2B5EF4-FFF2-40B4-BE49-F238E27FC236}">
                <a16:creationId xmlns:a16="http://schemas.microsoft.com/office/drawing/2014/main" id="{B6D5796D-73B3-8444-32C1-F76C14C1AC0E}"/>
              </a:ext>
            </a:extLst>
          </p:cNvPr>
          <p:cNvCxnSpPr>
            <a:cxnSpLocks/>
          </p:cNvCxnSpPr>
          <p:nvPr/>
        </p:nvCxnSpPr>
        <p:spPr>
          <a:xfrm>
            <a:off x="7390223" y="2657607"/>
            <a:ext cx="559815" cy="0"/>
          </a:xfrm>
          <a:prstGeom prst="straightConnector1">
            <a:avLst/>
          </a:prstGeom>
          <a:noFill/>
          <a:ln w="1270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040;p34">
            <a:extLst>
              <a:ext uri="{FF2B5EF4-FFF2-40B4-BE49-F238E27FC236}">
                <a16:creationId xmlns:a16="http://schemas.microsoft.com/office/drawing/2014/main" id="{DCC5F530-84D8-D973-8564-14655F1E45ED}"/>
              </a:ext>
            </a:extLst>
          </p:cNvPr>
          <p:cNvSpPr txBox="1"/>
          <p:nvPr/>
        </p:nvSpPr>
        <p:spPr>
          <a:xfrm>
            <a:off x="8278324" y="4010409"/>
            <a:ext cx="1851096" cy="38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-US" sz="2000" dirty="0">
                <a:solidFill>
                  <a:srgbClr val="ED7D31"/>
                </a:solidFill>
                <a:latin typeface="Fjalla One" panose="02000506040000020004" pitchFamily="2" charset="0"/>
                <a:ea typeface="Questrial"/>
                <a:cs typeface="Questrial"/>
                <a:sym typeface="Questrial"/>
              </a:rPr>
              <a:t>Data Extraction  </a:t>
            </a:r>
          </a:p>
          <a:p>
            <a:pPr algn="r"/>
            <a:endParaRPr sz="2000" dirty="0">
              <a:solidFill>
                <a:srgbClr val="ED7D31"/>
              </a:solidFill>
              <a:latin typeface="Fjalla One" panose="02000506040000020004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7" name="Google Shape;1042;p34">
            <a:extLst>
              <a:ext uri="{FF2B5EF4-FFF2-40B4-BE49-F238E27FC236}">
                <a16:creationId xmlns:a16="http://schemas.microsoft.com/office/drawing/2014/main" id="{688C81C5-9D75-5DA2-EFD2-5385DE51C5F2}"/>
              </a:ext>
            </a:extLst>
          </p:cNvPr>
          <p:cNvCxnSpPr>
            <a:cxnSpLocks/>
          </p:cNvCxnSpPr>
          <p:nvPr/>
        </p:nvCxnSpPr>
        <p:spPr>
          <a:xfrm>
            <a:off x="7721659" y="4055298"/>
            <a:ext cx="543627" cy="0"/>
          </a:xfrm>
          <a:prstGeom prst="straightConnector1">
            <a:avLst/>
          </a:prstGeom>
          <a:noFill/>
          <a:ln w="1270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042;p34">
            <a:extLst>
              <a:ext uri="{FF2B5EF4-FFF2-40B4-BE49-F238E27FC236}">
                <a16:creationId xmlns:a16="http://schemas.microsoft.com/office/drawing/2014/main" id="{8616D788-3FC7-29CE-62DE-184F17A54A3C}"/>
              </a:ext>
            </a:extLst>
          </p:cNvPr>
          <p:cNvCxnSpPr>
            <a:cxnSpLocks/>
          </p:cNvCxnSpPr>
          <p:nvPr/>
        </p:nvCxnSpPr>
        <p:spPr>
          <a:xfrm>
            <a:off x="6824948" y="5307961"/>
            <a:ext cx="543627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028;p34">
            <a:extLst>
              <a:ext uri="{FF2B5EF4-FFF2-40B4-BE49-F238E27FC236}">
                <a16:creationId xmlns:a16="http://schemas.microsoft.com/office/drawing/2014/main" id="{BE3196EF-9C7F-92F7-3B69-F68C104ECC81}"/>
              </a:ext>
            </a:extLst>
          </p:cNvPr>
          <p:cNvSpPr txBox="1"/>
          <p:nvPr/>
        </p:nvSpPr>
        <p:spPr>
          <a:xfrm>
            <a:off x="1877245" y="2179798"/>
            <a:ext cx="2242118" cy="43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2000" dirty="0">
                <a:solidFill>
                  <a:srgbClr val="70AD47"/>
                </a:solidFill>
                <a:latin typeface="Fjalla One" panose="02000506040000020004" pitchFamily="2" charset="0"/>
                <a:ea typeface="Questrial"/>
                <a:cs typeface="Questrial"/>
                <a:sym typeface="Questrial"/>
              </a:rPr>
              <a:t> ERD and  Mapping</a:t>
            </a:r>
          </a:p>
          <a:p>
            <a:endParaRPr sz="2000" dirty="0">
              <a:solidFill>
                <a:srgbClr val="70AD47"/>
              </a:solidFill>
              <a:latin typeface="Fjalla One" panose="02000506040000020004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0" name="Google Shape;1030;p34">
            <a:extLst>
              <a:ext uri="{FF2B5EF4-FFF2-40B4-BE49-F238E27FC236}">
                <a16:creationId xmlns:a16="http://schemas.microsoft.com/office/drawing/2014/main" id="{E5C6428B-3119-A068-57EE-A0497AAB097A}"/>
              </a:ext>
            </a:extLst>
          </p:cNvPr>
          <p:cNvCxnSpPr>
            <a:cxnSpLocks/>
          </p:cNvCxnSpPr>
          <p:nvPr/>
        </p:nvCxnSpPr>
        <p:spPr>
          <a:xfrm>
            <a:off x="4016679" y="2329941"/>
            <a:ext cx="596917" cy="0"/>
          </a:xfrm>
          <a:prstGeom prst="straightConnector1">
            <a:avLst/>
          </a:prstGeom>
          <a:noFill/>
          <a:ln w="127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032;p34">
            <a:extLst>
              <a:ext uri="{FF2B5EF4-FFF2-40B4-BE49-F238E27FC236}">
                <a16:creationId xmlns:a16="http://schemas.microsoft.com/office/drawing/2014/main" id="{D5C86BE2-C16F-4D35-3C15-F4039D763349}"/>
              </a:ext>
            </a:extLst>
          </p:cNvPr>
          <p:cNvSpPr txBox="1"/>
          <p:nvPr/>
        </p:nvSpPr>
        <p:spPr>
          <a:xfrm>
            <a:off x="1926419" y="3078062"/>
            <a:ext cx="1783814" cy="585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5B9BD5"/>
                </a:solidFill>
                <a:latin typeface="Fjalla One" panose="02000506040000020004" pitchFamily="2" charset="0"/>
                <a:ea typeface="Fira Sans Extra Condensed Medium"/>
                <a:cs typeface="Fira Sans Extra Condensed Medium"/>
                <a:sym typeface="Fira Sans Extra Condensed Medium"/>
              </a:rPr>
              <a:t>Tableau</a:t>
            </a:r>
            <a:r>
              <a:rPr lang="en-US" sz="1500" dirty="0">
                <a:solidFill>
                  <a:srgbClr val="5B9BD5"/>
                </a:solidFill>
                <a:latin typeface="Fjalla One" panose="02000506040000020004" pitchFamily="2" charset="0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sz="1500" dirty="0">
              <a:solidFill>
                <a:srgbClr val="5B9BD5"/>
              </a:solidFill>
              <a:latin typeface="Fjalla One" panose="02000506040000020004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2" name="Google Shape;1034;p34">
            <a:extLst>
              <a:ext uri="{FF2B5EF4-FFF2-40B4-BE49-F238E27FC236}">
                <a16:creationId xmlns:a16="http://schemas.microsoft.com/office/drawing/2014/main" id="{76E7F935-1C1D-18C6-25EC-904D85897BE8}"/>
              </a:ext>
            </a:extLst>
          </p:cNvPr>
          <p:cNvCxnSpPr>
            <a:cxnSpLocks/>
          </p:cNvCxnSpPr>
          <p:nvPr/>
        </p:nvCxnSpPr>
        <p:spPr>
          <a:xfrm>
            <a:off x="3432520" y="3329570"/>
            <a:ext cx="591421" cy="0"/>
          </a:xfrm>
          <a:prstGeom prst="straightConnector1">
            <a:avLst/>
          </a:prstGeom>
          <a:noFill/>
          <a:ln w="12700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032;p34">
            <a:extLst>
              <a:ext uri="{FF2B5EF4-FFF2-40B4-BE49-F238E27FC236}">
                <a16:creationId xmlns:a16="http://schemas.microsoft.com/office/drawing/2014/main" id="{820F6FB9-38F8-80B7-41AD-74B00C8B0872}"/>
              </a:ext>
            </a:extLst>
          </p:cNvPr>
          <p:cNvSpPr txBox="1"/>
          <p:nvPr/>
        </p:nvSpPr>
        <p:spPr>
          <a:xfrm>
            <a:off x="2649154" y="4680295"/>
            <a:ext cx="1783814" cy="43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jalla One" panose="02000506040000020004" pitchFamily="2" charset="0"/>
                <a:ea typeface="Questrial"/>
                <a:cs typeface="Questrial"/>
                <a:sym typeface="Questrial"/>
              </a:rPr>
              <a:t>Power BI</a:t>
            </a:r>
          </a:p>
          <a:p>
            <a:endParaRPr sz="2000" dirty="0">
              <a:solidFill>
                <a:srgbClr val="FFC000"/>
              </a:solidFill>
              <a:latin typeface="Fjalla One" panose="02000506040000020004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5" name="Google Shape;1034;p34">
            <a:extLst>
              <a:ext uri="{FF2B5EF4-FFF2-40B4-BE49-F238E27FC236}">
                <a16:creationId xmlns:a16="http://schemas.microsoft.com/office/drawing/2014/main" id="{0AE0E789-1D88-FCF4-3E21-4E4B12BF38F6}"/>
              </a:ext>
            </a:extLst>
          </p:cNvPr>
          <p:cNvCxnSpPr>
            <a:cxnSpLocks/>
          </p:cNvCxnSpPr>
          <p:nvPr/>
        </p:nvCxnSpPr>
        <p:spPr>
          <a:xfrm>
            <a:off x="3678521" y="4752872"/>
            <a:ext cx="591421" cy="0"/>
          </a:xfrm>
          <a:prstGeom prst="straightConnector1">
            <a:avLst/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040;p34">
            <a:extLst>
              <a:ext uri="{FF2B5EF4-FFF2-40B4-BE49-F238E27FC236}">
                <a16:creationId xmlns:a16="http://schemas.microsoft.com/office/drawing/2014/main" id="{D18BF8B2-92AB-0A82-E8E0-9640B46EAE35}"/>
              </a:ext>
            </a:extLst>
          </p:cNvPr>
          <p:cNvSpPr txBox="1"/>
          <p:nvPr/>
        </p:nvSpPr>
        <p:spPr>
          <a:xfrm>
            <a:off x="7303116" y="5185946"/>
            <a:ext cx="903719" cy="421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-US" sz="2000" dirty="0">
                <a:solidFill>
                  <a:srgbClr val="A5A5A5"/>
                </a:solidFill>
                <a:latin typeface="Fjalla One" panose="02000506040000020004" pitchFamily="2" charset="0"/>
                <a:ea typeface="Questrial"/>
                <a:cs typeface="Questrial"/>
                <a:sym typeface="Questrial"/>
              </a:rPr>
              <a:t>SSRS</a:t>
            </a:r>
          </a:p>
          <a:p>
            <a:pPr algn="r"/>
            <a:endParaRPr sz="1275" dirty="0">
              <a:solidFill>
                <a:srgbClr val="A5A5A5"/>
              </a:solidFill>
              <a:latin typeface="Fjalla One" panose="02000506040000020004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9696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758FC-3535-6E59-4C05-A012E41E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1736884"/>
            <a:ext cx="3852406" cy="33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DD2F-34D3-318E-F40B-37086590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81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875A-B813-5A3B-CB7D-618AAEF6D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18" y="2242421"/>
            <a:ext cx="3032760" cy="3386455"/>
          </a:xfrm>
        </p:spPr>
        <p:txBody>
          <a:bodyPr>
            <a:normAutofit/>
          </a:bodyPr>
          <a:lstStyle/>
          <a:p>
            <a:r>
              <a:rPr lang="en-US" dirty="0"/>
              <a:t>STUDENT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EXAM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COURSE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23DA-4188-5F4E-1806-E5CB8E846AA4}"/>
              </a:ext>
            </a:extLst>
          </p:cNvPr>
          <p:cNvSpPr txBox="1"/>
          <p:nvPr/>
        </p:nvSpPr>
        <p:spPr>
          <a:xfrm>
            <a:off x="6359434" y="2261086"/>
            <a:ext cx="6096000" cy="306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FREELANCING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21874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416</Words>
  <Application>Microsoft Office PowerPoint</Application>
  <PresentationFormat>Widescreen</PresentationFormat>
  <Paragraphs>111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Fira Sans Extra Condensed</vt:lpstr>
      <vt:lpstr>Fjalla One</vt:lpstr>
      <vt:lpstr>Times New Roman</vt:lpstr>
      <vt:lpstr>office theme</vt:lpstr>
      <vt:lpstr>ITI-Examination System </vt:lpstr>
      <vt:lpstr>Our Team</vt:lpstr>
      <vt:lpstr>AGENDA</vt:lpstr>
      <vt:lpstr>PROJECT OVERVIEW</vt:lpstr>
      <vt:lpstr>PROJECT OBJECTIVE</vt:lpstr>
      <vt:lpstr>KEY FEATRURES</vt:lpstr>
      <vt:lpstr>Implementation life cycle</vt:lpstr>
      <vt:lpstr>DATABASE</vt:lpstr>
      <vt:lpstr>ENTITIES</vt:lpstr>
      <vt:lpstr>ER Diagram  </vt:lpstr>
      <vt:lpstr>RELATIONSHIPS</vt:lpstr>
      <vt:lpstr>MAPPING</vt:lpstr>
      <vt:lpstr>DATABASE SCEHMA  </vt:lpstr>
      <vt:lpstr>DATA PREPARATION </vt:lpstr>
      <vt:lpstr>Stored Procedures </vt:lpstr>
      <vt:lpstr>PowerPoint Presentation</vt:lpstr>
      <vt:lpstr>PowerPoint Presentation</vt:lpstr>
      <vt:lpstr>PowerPoint Presentation</vt:lpstr>
      <vt:lpstr>PowerPoint Presentation</vt:lpstr>
      <vt:lpstr>SSRS - REPORTS </vt:lpstr>
      <vt:lpstr>STUDENT INFORMATION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BI Model </vt:lpstr>
      <vt:lpstr>Power BI DASHBOARDS</vt:lpstr>
      <vt:lpstr>Department Dashboard </vt:lpstr>
      <vt:lpstr>API Dashboard </vt:lpstr>
      <vt:lpstr>Instructors Performance Dashboard </vt:lpstr>
      <vt:lpstr>Student Company Dashboard</vt:lpstr>
      <vt:lpstr>TABLEAU DASHBOARDS</vt:lpstr>
      <vt:lpstr>TABLEAU MODEL</vt:lpstr>
      <vt:lpstr>Students Overview Dashboard </vt:lpstr>
      <vt:lpstr>Instructors Overview Dashboard</vt:lpstr>
      <vt:lpstr>Managers of Departments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Asmaa Abdel-mohsen</dc:creator>
  <cp:lastModifiedBy>amrabdelgawad94@gmail.com</cp:lastModifiedBy>
  <cp:revision>77</cp:revision>
  <dcterms:created xsi:type="dcterms:W3CDTF">2021-11-22T10:19:41Z</dcterms:created>
  <dcterms:modified xsi:type="dcterms:W3CDTF">2023-06-10T13:36:33Z</dcterms:modified>
</cp:coreProperties>
</file>