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6858000" cx="12192000"/>
  <p:notesSz cx="6858000" cy="9144000"/>
  <p:embeddedFontLst>
    <p:embeddedFont>
      <p:font typeface="Questrial"/>
      <p:regular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0FB7875-7EB6-47F8-B07F-A68560313FAE}">
  <a:tblStyle styleId="{A0FB7875-7EB6-47F8-B07F-A68560313F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01572CD-7EF2-49E5-9DF8-885210AAF14C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EF3"/>
          </a:solidFill>
        </a:fill>
      </a:tcStyle>
    </a:wholeTbl>
    <a:band1H>
      <a:tcTxStyle/>
      <a:tcStyle>
        <a:fill>
          <a:solidFill>
            <a:srgbClr val="CCDCE6"/>
          </a:solidFill>
        </a:fill>
      </a:tcStyle>
    </a:band1H>
    <a:band2H>
      <a:tcTxStyle/>
    </a:band2H>
    <a:band1V>
      <a:tcTxStyle/>
      <a:tcStyle>
        <a:fill>
          <a:solidFill>
            <a:srgbClr val="CCDCE6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Questrial-regular.fntdata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3f3b8679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43f3b8679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customers : number of customers that have entered the server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time customers waited in queue : the sum of delay time of the customers that entered the server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customers who waited: number of customers that have entered the server and having delay time &gt; 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3f3b8679a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43f3b8679a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customers : number of customers that have entered the server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time customers waited in queue : the sum of delay time of the customers that entered the server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customers who waited: number of customers that have entered the server and having delay time &gt; 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43f3b8679a_0_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3f3b8679a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43f3b8679a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3f3b8679a_0_2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43f3b8679a_0_2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43f3b8679a_0_2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43f3b8679a_0_2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43f3b8679a_0_2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3f3b8679a_0_2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43f3b8679a_0_2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43f3b8679a_0_2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43f3b8679a_0_2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43f3b8679a_0_2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43f3b8679a_0_2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43f3b8679a_0_2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43f3b8679a_0_2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43f3b8679a_0_2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customers : number of customers that have entered the server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time customers waited in queue : the sum of delay time of the customers that entered the server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customers who waited: number of customers that have entered the server and having delay time &gt; 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g43f3b8679a_0_2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43f3b8679a_0_2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43f3b8679a_0_2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43f3b8679a_0_2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f3b8679a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43f3b8679a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43f3b8679a_0_2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43f3b8679a_0_2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43f3b8679a_0_2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43f3b8679a_0_2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g43f3b8679a_0_2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43f3b8679a_0_2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g43f3b8679a_0_2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customers : number of customers that have entered the server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time customers waited in queue : the sum of delay time of the customers that entered the server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customers who waited: number of customers that have entered the server and having delay time &gt; 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g43f3b8679a_0_2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43f3b8679a_0_3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43f3b8679a_0_3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43f3b8679a_0_3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43f3b8679a_0_2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43f3b8679a_0_2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43f3b8679a_0_2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43f3b8679a_0_2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43f3b8679a_0_2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43f3b8679a_0_2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43f3b8679a_0_2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43f3b8679a_0_2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43f3b8679a_0_2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43f3b8679a_0_2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43fc1806af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43fc1806af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g43fc1806af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43f3b8679a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43f3b8679a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delivery time will be sent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 txBox="1"/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8" name="Google Shape;118;p14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7" name="Google Shape;127;p16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8" name="Google Shape;138;p17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1097279" y="1845734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2" type="body"/>
          </p:nvPr>
        </p:nvSpPr>
        <p:spPr>
          <a:xfrm>
            <a:off x="6217920" y="1845735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18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18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109728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19"/>
          <p:cNvSpPr txBox="1"/>
          <p:nvPr>
            <p:ph idx="2" type="body"/>
          </p:nvPr>
        </p:nvSpPr>
        <p:spPr>
          <a:xfrm>
            <a:off x="109728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19"/>
          <p:cNvSpPr txBox="1"/>
          <p:nvPr>
            <p:ph idx="3" type="body"/>
          </p:nvPr>
        </p:nvSpPr>
        <p:spPr>
          <a:xfrm>
            <a:off x="621792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19"/>
          <p:cNvSpPr txBox="1"/>
          <p:nvPr>
            <p:ph idx="4" type="body"/>
          </p:nvPr>
        </p:nvSpPr>
        <p:spPr>
          <a:xfrm>
            <a:off x="621792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0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16" y="0"/>
            <a:ext cx="40509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4040071" y="0"/>
            <a:ext cx="63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1"/>
          <p:cNvSpPr txBox="1"/>
          <p:nvPr>
            <p:ph idx="2" type="body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21"/>
          <p:cNvSpPr txBox="1"/>
          <p:nvPr>
            <p:ph idx="10" type="dt"/>
          </p:nvPr>
        </p:nvSpPr>
        <p:spPr>
          <a:xfrm>
            <a:off x="465512" y="6459785"/>
            <a:ext cx="26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11" type="ftr"/>
          </p:nvPr>
        </p:nvSpPr>
        <p:spPr>
          <a:xfrm>
            <a:off x="4800600" y="6459785"/>
            <a:ext cx="464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>
            <a:off x="0" y="4953000"/>
            <a:ext cx="1218870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15" y="491507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 txBox="1"/>
          <p:nvPr>
            <p:ph type="title"/>
          </p:nvPr>
        </p:nvSpPr>
        <p:spPr>
          <a:xfrm>
            <a:off x="1097280" y="5074920"/>
            <a:ext cx="101133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4" name="Google Shape;174;p22"/>
          <p:cNvSpPr/>
          <p:nvPr>
            <p:ph idx="2" type="pic"/>
          </p:nvPr>
        </p:nvSpPr>
        <p:spPr>
          <a:xfrm>
            <a:off x="15" y="0"/>
            <a:ext cx="12192000" cy="4915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1097280" y="5907023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22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22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 rot="5400000">
            <a:off x="4114830" y="-1171816"/>
            <a:ext cx="40233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23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23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 txBox="1"/>
          <p:nvPr>
            <p:ph type="title"/>
          </p:nvPr>
        </p:nvSpPr>
        <p:spPr>
          <a:xfrm rot="5400000">
            <a:off x="7160700" y="1978978"/>
            <a:ext cx="57573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 rot="5400000">
            <a:off x="1826700" y="-573722"/>
            <a:ext cx="57573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4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4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1C5D7"/>
          </a:solidFill>
          <a:ln>
            <a:noFill/>
          </a:ln>
        </p:spPr>
        <p:txBody>
          <a:bodyPr anchorCtr="0" anchor="t" bIns="45700" lIns="457200" spcFirstLastPara="1" rIns="0" wrap="square" tIns="4572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0" y="6334316"/>
            <a:ext cx="12192000" cy="6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9" name="Google Shape;109;p13"/>
          <p:cNvCxnSpPr/>
          <p:nvPr/>
        </p:nvCxnSpPr>
        <p:spPr>
          <a:xfrm>
            <a:off x="1193532" y="1737845"/>
            <a:ext cx="99669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forms/d/1TT8KW-5PVjuWqk0ifHBxCdfKv_vOlFWSdtYRdVLFjT8/edit" TargetMode="External"/><Relationship Id="rId4" Type="http://schemas.openxmlformats.org/officeDocument/2006/relationships/hyperlink" Target="https://docs.google.com/forms/d/1z90g9ZFf53DQtbWHsnB13aKgWgTBO80ZJPOnkMYZogs/edit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Simulation &amp; Modeling</a:t>
            </a:r>
            <a:b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en-US"/>
              <a:t>8</a:t>
            </a: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-201</a:t>
            </a:r>
            <a:r>
              <a:rPr lang="en-US"/>
              <a:t>9</a:t>
            </a:r>
            <a:endParaRPr b="0" i="0" sz="80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5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lang="en-US"/>
              <a:t>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2783632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Baker </a:t>
            </a:r>
            <a:endParaRPr/>
          </a:p>
        </p:txBody>
      </p:sp>
      <p:pic>
        <p:nvPicPr>
          <p:cNvPr descr="C:\Users\EmanFateen\Desktop\Call-Center-Comic-66-thumb.JPG" id="259" name="Google Shape;25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16532">
            <a:off x="2029089" y="2609813"/>
            <a:ext cx="32480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manFateen\Desktop\Call-Center-Top-Performer.png" id="260" name="Google Shape;26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59663">
            <a:off x="6920174" y="1939221"/>
            <a:ext cx="26098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4"/>
          <p:cNvSpPr txBox="1"/>
          <p:nvPr/>
        </p:nvSpPr>
        <p:spPr>
          <a:xfrm>
            <a:off x="7176120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20040" lvl="0" marL="43891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</a:t>
            </a:r>
            <a:endParaRPr/>
          </a:p>
        </p:txBody>
      </p:sp>
      <p:pic>
        <p:nvPicPr>
          <p:cNvPr descr="C:\Users\EmanFateen\Desktop\do-not-symbol.jpg" id="262" name="Google Shape;262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2064" y="2408918"/>
            <a:ext cx="3150350" cy="252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pic>
        <p:nvPicPr>
          <p:cNvPr descr="C:\Users\EmanFateen\Desktop\1195445181899094722molumen_phone_icon.svg.med.png" id="268" name="Google Shape;26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5801" y="2132857"/>
            <a:ext cx="3760465" cy="3760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2783632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Baker </a:t>
            </a:r>
            <a:endParaRPr/>
          </a:p>
        </p:txBody>
      </p:sp>
      <p:pic>
        <p:nvPicPr>
          <p:cNvPr descr="C:\Users\EmanFateen\Desktop\Call-Center-Comic-66-thumb.JPG" id="275" name="Google Shape;27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16532">
            <a:off x="2029089" y="2609813"/>
            <a:ext cx="32480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manFateen\Desktop\Call-Center-Top-Performer.png" id="276" name="Google Shape;27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59663">
            <a:off x="6920174" y="1939221"/>
            <a:ext cx="26098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6"/>
          <p:cNvSpPr txBox="1"/>
          <p:nvPr/>
        </p:nvSpPr>
        <p:spPr>
          <a:xfrm>
            <a:off x="7176120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20040" lvl="0" marL="43891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</a:t>
            </a:r>
            <a:endParaRPr/>
          </a:p>
        </p:txBody>
      </p:sp>
      <p:pic>
        <p:nvPicPr>
          <p:cNvPr descr="C:\Users\EmanFateen\Desktop\do-not-symbol.jpg" id="278" name="Google Shape;278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2064" y="2276872"/>
            <a:ext cx="3150350" cy="2520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manFateen\Desktop\do-not-symbol.jpg" id="279" name="Google Shape;27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1544" y="2276872"/>
            <a:ext cx="3150350" cy="252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Arrival of a Customer</a:t>
            </a:r>
            <a:endParaRPr/>
          </a:p>
        </p:txBody>
      </p:sp>
      <p:grpSp>
        <p:nvGrpSpPr>
          <p:cNvPr id="285" name="Google Shape;285;p37"/>
          <p:cNvGrpSpPr/>
          <p:nvPr/>
        </p:nvGrpSpPr>
        <p:grpSpPr>
          <a:xfrm>
            <a:off x="1676400" y="1927435"/>
            <a:ext cx="8142303" cy="4153770"/>
            <a:chOff x="152400" y="1661103"/>
            <a:chExt cx="8342416" cy="5032829"/>
          </a:xfrm>
        </p:grpSpPr>
        <p:sp>
          <p:nvSpPr>
            <p:cNvPr id="286" name="Google Shape;286;p37"/>
            <p:cNvSpPr txBox="1"/>
            <p:nvPr/>
          </p:nvSpPr>
          <p:spPr>
            <a:xfrm>
              <a:off x="1905000" y="6324600"/>
              <a:ext cx="49163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Unit-entering-system flow diagram</a:t>
              </a:r>
              <a:endParaRPr/>
            </a:p>
          </p:txBody>
        </p:sp>
        <p:grpSp>
          <p:nvGrpSpPr>
            <p:cNvPr id="287" name="Google Shape;287;p37"/>
            <p:cNvGrpSpPr/>
            <p:nvPr/>
          </p:nvGrpSpPr>
          <p:grpSpPr>
            <a:xfrm>
              <a:off x="152400" y="1661103"/>
              <a:ext cx="8342416" cy="4362553"/>
              <a:chOff x="152400" y="1661103"/>
              <a:chExt cx="8342416" cy="4362553"/>
            </a:xfrm>
          </p:grpSpPr>
          <p:sp>
            <p:nvSpPr>
              <p:cNvPr id="288" name="Google Shape;288;p37"/>
              <p:cNvSpPr txBox="1"/>
              <p:nvPr/>
            </p:nvSpPr>
            <p:spPr>
              <a:xfrm>
                <a:off x="3465871" y="1661103"/>
                <a:ext cx="1710047" cy="338554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Arrival Event</a:t>
                </a:r>
                <a:endParaRPr/>
              </a:p>
            </p:txBody>
          </p:sp>
          <p:cxnSp>
            <p:nvCxnSpPr>
              <p:cNvPr id="289" name="Google Shape;289;p37"/>
              <p:cNvCxnSpPr/>
              <p:nvPr/>
            </p:nvCxnSpPr>
            <p:spPr>
              <a:xfrm>
                <a:off x="4304805" y="2053544"/>
                <a:ext cx="0" cy="5893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90" name="Google Shape;290;p37"/>
              <p:cNvSpPr txBox="1"/>
              <p:nvPr/>
            </p:nvSpPr>
            <p:spPr>
              <a:xfrm>
                <a:off x="5791200" y="3166646"/>
                <a:ext cx="2671948" cy="338554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Customer enters service</a:t>
                </a:r>
                <a:endParaRPr/>
              </a:p>
            </p:txBody>
          </p:sp>
          <p:cxnSp>
            <p:nvCxnSpPr>
              <p:cNvPr id="291" name="Google Shape;291;p37"/>
              <p:cNvCxnSpPr/>
              <p:nvPr/>
            </p:nvCxnSpPr>
            <p:spPr>
              <a:xfrm rot="10800000">
                <a:off x="2819400" y="5334000"/>
                <a:ext cx="64126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2" name="Google Shape;292;p37"/>
              <p:cNvCxnSpPr/>
              <p:nvPr/>
            </p:nvCxnSpPr>
            <p:spPr>
              <a:xfrm>
                <a:off x="5149932" y="3354634"/>
                <a:ext cx="64126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93" name="Google Shape;293;p37"/>
              <p:cNvSpPr txBox="1"/>
              <p:nvPr/>
            </p:nvSpPr>
            <p:spPr>
              <a:xfrm>
                <a:off x="5181600" y="3045023"/>
                <a:ext cx="52449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Yes</a:t>
                </a:r>
                <a:endParaRPr/>
              </a:p>
            </p:txBody>
          </p:sp>
          <p:sp>
            <p:nvSpPr>
              <p:cNvPr id="294" name="Google Shape;294;p37"/>
              <p:cNvSpPr txBox="1"/>
              <p:nvPr/>
            </p:nvSpPr>
            <p:spPr>
              <a:xfrm>
                <a:off x="4419600" y="4191000"/>
                <a:ext cx="5294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/>
              </a:p>
            </p:txBody>
          </p:sp>
          <p:grpSp>
            <p:nvGrpSpPr>
              <p:cNvPr id="295" name="Google Shape;295;p37"/>
              <p:cNvGrpSpPr/>
              <p:nvPr/>
            </p:nvGrpSpPr>
            <p:grpSpPr>
              <a:xfrm>
                <a:off x="3448800" y="2642869"/>
                <a:ext cx="1715984" cy="1395731"/>
                <a:chOff x="3657600" y="2642869"/>
                <a:chExt cx="1715984" cy="1395731"/>
              </a:xfrm>
            </p:grpSpPr>
            <p:sp>
              <p:nvSpPr>
                <p:cNvPr id="296" name="Google Shape;296;p37"/>
                <p:cNvSpPr/>
                <p:nvPr/>
              </p:nvSpPr>
              <p:spPr>
                <a:xfrm>
                  <a:off x="3657600" y="2642869"/>
                  <a:ext cx="1715984" cy="1395731"/>
                </a:xfrm>
                <a:prstGeom prst="flowChartDecision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37"/>
                <p:cNvSpPr txBox="1"/>
                <p:nvPr/>
              </p:nvSpPr>
              <p:spPr>
                <a:xfrm>
                  <a:off x="3730831" y="3124200"/>
                  <a:ext cx="160316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Is Able Idle?</a:t>
                  </a:r>
                  <a:endParaRPr/>
                </a:p>
              </p:txBody>
            </p:sp>
          </p:grpSp>
          <p:cxnSp>
            <p:nvCxnSpPr>
              <p:cNvPr id="298" name="Google Shape;298;p37"/>
              <p:cNvCxnSpPr/>
              <p:nvPr/>
            </p:nvCxnSpPr>
            <p:spPr>
              <a:xfrm>
                <a:off x="4321621" y="4038600"/>
                <a:ext cx="0" cy="5893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grpSp>
            <p:nvGrpSpPr>
              <p:cNvPr id="299" name="Google Shape;299;p37"/>
              <p:cNvGrpSpPr/>
              <p:nvPr/>
            </p:nvGrpSpPr>
            <p:grpSpPr>
              <a:xfrm>
                <a:off x="3465616" y="4627925"/>
                <a:ext cx="1715984" cy="1395731"/>
                <a:chOff x="3657600" y="2642869"/>
                <a:chExt cx="1715984" cy="1395731"/>
              </a:xfrm>
            </p:grpSpPr>
            <p:sp>
              <p:nvSpPr>
                <p:cNvPr id="300" name="Google Shape;300;p37"/>
                <p:cNvSpPr/>
                <p:nvPr/>
              </p:nvSpPr>
              <p:spPr>
                <a:xfrm>
                  <a:off x="3657600" y="2642869"/>
                  <a:ext cx="1715984" cy="1395731"/>
                </a:xfrm>
                <a:prstGeom prst="flowChartDecision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37"/>
                <p:cNvSpPr txBox="1"/>
                <p:nvPr/>
              </p:nvSpPr>
              <p:spPr>
                <a:xfrm>
                  <a:off x="3730831" y="3124200"/>
                  <a:ext cx="160316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Is Baker Idle?</a:t>
                  </a:r>
                  <a:endParaRPr/>
                </a:p>
              </p:txBody>
            </p:sp>
          </p:grpSp>
          <p:sp>
            <p:nvSpPr>
              <p:cNvPr id="302" name="Google Shape;302;p37"/>
              <p:cNvSpPr txBox="1"/>
              <p:nvPr/>
            </p:nvSpPr>
            <p:spPr>
              <a:xfrm>
                <a:off x="152400" y="5058490"/>
                <a:ext cx="2671948" cy="584775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Customer enters queue for service</a:t>
                </a:r>
                <a:endParaRPr/>
              </a:p>
            </p:txBody>
          </p:sp>
          <p:sp>
            <p:nvSpPr>
              <p:cNvPr id="303" name="Google Shape;303;p37"/>
              <p:cNvSpPr txBox="1"/>
              <p:nvPr/>
            </p:nvSpPr>
            <p:spPr>
              <a:xfrm>
                <a:off x="2895600" y="5026223"/>
                <a:ext cx="5294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/>
              </a:p>
            </p:txBody>
          </p:sp>
          <p:sp>
            <p:nvSpPr>
              <p:cNvPr id="304" name="Google Shape;304;p37"/>
              <p:cNvSpPr txBox="1"/>
              <p:nvPr/>
            </p:nvSpPr>
            <p:spPr>
              <a:xfrm>
                <a:off x="5822868" y="5147846"/>
                <a:ext cx="2671948" cy="338554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Customer enters service</a:t>
                </a:r>
                <a:endParaRPr/>
              </a:p>
            </p:txBody>
          </p:sp>
          <p:cxnSp>
            <p:nvCxnSpPr>
              <p:cNvPr id="305" name="Google Shape;305;p37"/>
              <p:cNvCxnSpPr/>
              <p:nvPr/>
            </p:nvCxnSpPr>
            <p:spPr>
              <a:xfrm>
                <a:off x="5181600" y="5335834"/>
                <a:ext cx="64126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06" name="Google Shape;306;p37"/>
              <p:cNvSpPr txBox="1"/>
              <p:nvPr/>
            </p:nvSpPr>
            <p:spPr>
              <a:xfrm>
                <a:off x="5213268" y="5026223"/>
                <a:ext cx="52449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Yes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Departure of a Customer</a:t>
            </a:r>
            <a:endParaRPr/>
          </a:p>
        </p:txBody>
      </p:sp>
      <p:grpSp>
        <p:nvGrpSpPr>
          <p:cNvPr id="312" name="Google Shape;312;p38"/>
          <p:cNvGrpSpPr/>
          <p:nvPr/>
        </p:nvGrpSpPr>
        <p:grpSpPr>
          <a:xfrm>
            <a:off x="1490436" y="2469503"/>
            <a:ext cx="8914753" cy="3046671"/>
            <a:chOff x="1295400" y="3533391"/>
            <a:chExt cx="7010400" cy="2395848"/>
          </a:xfrm>
        </p:grpSpPr>
        <p:sp>
          <p:nvSpPr>
            <p:cNvPr id="313" name="Google Shape;313;p38"/>
            <p:cNvSpPr/>
            <p:nvPr/>
          </p:nvSpPr>
          <p:spPr>
            <a:xfrm>
              <a:off x="3505200" y="4038600"/>
              <a:ext cx="1676400" cy="1219200"/>
            </a:xfrm>
            <a:prstGeom prst="flowChartDecision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8"/>
            <p:cNvSpPr txBox="1"/>
            <p:nvPr/>
          </p:nvSpPr>
          <p:spPr>
            <a:xfrm>
              <a:off x="3505200" y="3533391"/>
              <a:ext cx="1600200" cy="266233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Departure Event</a:t>
              </a:r>
              <a:endParaRPr/>
            </a:p>
          </p:txBody>
        </p:sp>
        <p:sp>
          <p:nvSpPr>
            <p:cNvPr id="315" name="Google Shape;315;p38"/>
            <p:cNvSpPr txBox="1"/>
            <p:nvPr/>
          </p:nvSpPr>
          <p:spPr>
            <a:xfrm>
              <a:off x="5867400" y="4408747"/>
              <a:ext cx="2438400" cy="459857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Remove the waiting customer from the queue</a:t>
              </a:r>
              <a:endParaRPr/>
            </a:p>
          </p:txBody>
        </p:sp>
        <p:sp>
          <p:nvSpPr>
            <p:cNvPr id="316" name="Google Shape;316;p38"/>
            <p:cNvSpPr txBox="1"/>
            <p:nvPr/>
          </p:nvSpPr>
          <p:spPr>
            <a:xfrm>
              <a:off x="5867400" y="5117916"/>
              <a:ext cx="2362200" cy="266233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Begin servicing the customer</a:t>
              </a:r>
              <a:endParaRPr/>
            </a:p>
          </p:txBody>
        </p:sp>
        <p:sp>
          <p:nvSpPr>
            <p:cNvPr id="317" name="Google Shape;317;p38"/>
            <p:cNvSpPr txBox="1"/>
            <p:nvPr/>
          </p:nvSpPr>
          <p:spPr>
            <a:xfrm>
              <a:off x="1295400" y="4408747"/>
              <a:ext cx="1447800" cy="45985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Begin server idle time</a:t>
              </a:r>
              <a:endParaRPr/>
            </a:p>
          </p:txBody>
        </p:sp>
        <p:cxnSp>
          <p:nvCxnSpPr>
            <p:cNvPr id="318" name="Google Shape;318;p38"/>
            <p:cNvCxnSpPr/>
            <p:nvPr/>
          </p:nvCxnSpPr>
          <p:spPr>
            <a:xfrm>
              <a:off x="4343400" y="3810000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9" name="Google Shape;319;p38"/>
            <p:cNvCxnSpPr/>
            <p:nvPr/>
          </p:nvCxnSpPr>
          <p:spPr>
            <a:xfrm rot="10800000">
              <a:off x="2743200" y="4648200"/>
              <a:ext cx="76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0" name="Google Shape;320;p38"/>
            <p:cNvCxnSpPr/>
            <p:nvPr/>
          </p:nvCxnSpPr>
          <p:spPr>
            <a:xfrm>
              <a:off x="5181600" y="4648200"/>
              <a:ext cx="685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1" name="Google Shape;321;p38"/>
            <p:cNvCxnSpPr/>
            <p:nvPr/>
          </p:nvCxnSpPr>
          <p:spPr>
            <a:xfrm>
              <a:off x="7086600" y="4878226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22" name="Google Shape;322;p38"/>
            <p:cNvSpPr txBox="1"/>
            <p:nvPr/>
          </p:nvSpPr>
          <p:spPr>
            <a:xfrm>
              <a:off x="5181600" y="4343402"/>
              <a:ext cx="533400" cy="242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Yes</a:t>
              </a:r>
              <a:endParaRPr/>
            </a:p>
          </p:txBody>
        </p:sp>
        <p:sp>
          <p:nvSpPr>
            <p:cNvPr id="323" name="Google Shape;323;p38"/>
            <p:cNvSpPr txBox="1"/>
            <p:nvPr/>
          </p:nvSpPr>
          <p:spPr>
            <a:xfrm>
              <a:off x="2895600" y="4343402"/>
              <a:ext cx="533400" cy="242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  <a:endParaRPr/>
            </a:p>
          </p:txBody>
        </p:sp>
        <p:sp>
          <p:nvSpPr>
            <p:cNvPr id="324" name="Google Shape;324;p38"/>
            <p:cNvSpPr txBox="1"/>
            <p:nvPr/>
          </p:nvSpPr>
          <p:spPr>
            <a:xfrm>
              <a:off x="3733800" y="4403985"/>
              <a:ext cx="1295400" cy="459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Another customer waiting?</a:t>
              </a:r>
              <a:endParaRPr/>
            </a:p>
          </p:txBody>
        </p:sp>
        <p:sp>
          <p:nvSpPr>
            <p:cNvPr id="325" name="Google Shape;325;p38"/>
            <p:cNvSpPr txBox="1"/>
            <p:nvPr/>
          </p:nvSpPr>
          <p:spPr>
            <a:xfrm>
              <a:off x="2133600" y="5638803"/>
              <a:ext cx="4800600" cy="2904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Service-just-completed flow diagram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331" name="Google Shape;331;p3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1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need to the system measures of system performance in terms of: 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efficiency of Able. 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efficiency of Baker 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average caller delay. 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Design</a:t>
            </a:r>
            <a:endParaRPr/>
          </a:p>
        </p:txBody>
      </p:sp>
      <p:sp>
        <p:nvSpPr>
          <p:cNvPr id="337" name="Google Shape;337;p40"/>
          <p:cNvSpPr txBox="1"/>
          <p:nvPr>
            <p:ph idx="1" type="body"/>
          </p:nvPr>
        </p:nvSpPr>
        <p:spPr>
          <a:xfrm>
            <a:off x="1097280" y="1954763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Selection: [How to select a server when both servers are available?]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Highest Priority</a:t>
            </a:r>
            <a:endParaRPr/>
          </a:p>
          <a:p>
            <a:pPr indent="-182880" lvl="2" marL="5669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b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Each server should be assigned a priority</a:t>
            </a:r>
            <a:endParaRPr/>
          </a:p>
          <a:p>
            <a:pPr indent="-182880" lvl="2" marL="5669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b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 a customer arrives, it enters the available server having the highest priority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endParaRPr/>
          </a:p>
          <a:p>
            <a:pPr indent="-182880" lvl="2" marL="5669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b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Choose any server of the available servers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Least utilization [Bonus]</a:t>
            </a:r>
            <a:endParaRPr/>
          </a:p>
          <a:p>
            <a:pPr indent="-182880" lvl="2" marL="5669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b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 a customer arrives, calculate the utilization of the available servers</a:t>
            </a:r>
            <a:endParaRPr/>
          </a:p>
          <a:p>
            <a:pPr indent="-182880" lvl="2" marL="5669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b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customer enters the server having the least utilization, i.e. the server that worked the least amount of time since the system has started running.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Design</a:t>
            </a:r>
            <a:endParaRPr/>
          </a:p>
        </p:txBody>
      </p:sp>
      <p:sp>
        <p:nvSpPr>
          <p:cNvPr id="343" name="Google Shape;343;p4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Variables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sng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Arrival Time(i) = T</a:t>
            </a:r>
            <a:r>
              <a:rPr b="0" baseline="-2500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Interarrival Time(i) = A</a:t>
            </a:r>
            <a:r>
              <a:rPr b="0" baseline="-2500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= T</a:t>
            </a:r>
            <a:r>
              <a:rPr b="0" baseline="-2500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– T</a:t>
            </a:r>
            <a:r>
              <a:rPr b="0" baseline="-2500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i-1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Service time(i) = S</a:t>
            </a:r>
            <a:r>
              <a:rPr b="0" baseline="-2500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Waiting Time(i) = D</a:t>
            </a:r>
            <a:r>
              <a:rPr b="0" baseline="-2500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Departure Time (i) = C</a:t>
            </a:r>
            <a:r>
              <a:rPr b="0" baseline="-2500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= T</a:t>
            </a:r>
            <a:r>
              <a:rPr b="0" baseline="-2500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+ D</a:t>
            </a:r>
            <a:r>
              <a:rPr b="0" baseline="-2500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b="0" baseline="-2500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</a:rPr>
              <a:t>S and A are stochastic variables (generated according to probability distribution)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Input</a:t>
            </a:r>
            <a:endParaRPr/>
          </a:p>
        </p:txBody>
      </p:sp>
      <p:sp>
        <p:nvSpPr>
          <p:cNvPr id="349" name="Google Shape;349;p4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Inter-arrival time distribution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Service time distribution for each server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Selection method (priority, random, least utilization[BONUS])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Stopping Condition </a:t>
            </a:r>
            <a:endParaRPr/>
          </a:p>
          <a:p>
            <a:pPr indent="-182880" lvl="4" marL="93268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Maximum Number of </a:t>
            </a:r>
            <a:r>
              <a:rPr lang="en-US" sz="1600"/>
              <a:t>customers</a:t>
            </a:r>
            <a:endParaRPr/>
          </a:p>
          <a:p>
            <a:pPr indent="-182880" lvl="4" marL="93268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Simulation end time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Output</a:t>
            </a:r>
            <a:endParaRPr/>
          </a:p>
        </p:txBody>
      </p:sp>
      <p:sp>
        <p:nvSpPr>
          <p:cNvPr id="355" name="Google Shape;355;p43"/>
          <p:cNvSpPr txBox="1"/>
          <p:nvPr>
            <p:ph idx="1" type="body"/>
          </p:nvPr>
        </p:nvSpPr>
        <p:spPr>
          <a:xfrm>
            <a:off x="1097280" y="1926771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Results table</a:t>
            </a:r>
            <a:r>
              <a:rPr lang="en-US"/>
              <a:t> including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these columns: 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Customer No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Digit for inter-arrival time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Inter-arrival time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Arrival time (Clock Time)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Digit for service duration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Service duration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Server Index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Time Service Begins 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Time Service Ends (Departure)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delay time for this customer (Time in queue)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N.B: Assume Server 1 has higher priority</a:t>
            </a:r>
            <a:endParaRPr/>
          </a:p>
          <a:p>
            <a:pPr indent="-685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Course Regulations</a:t>
            </a:r>
            <a:endParaRPr/>
          </a:p>
        </p:txBody>
      </p:sp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1. Number of Team Members: Minimum </a:t>
            </a:r>
            <a:r>
              <a:rPr lang="en-US"/>
              <a:t>3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Maximum </a:t>
            </a:r>
            <a:r>
              <a:rPr lang="en-US"/>
              <a:t>6.</a:t>
            </a:r>
            <a:endParaRPr/>
          </a:p>
          <a:p>
            <a:pPr indent="-12700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/>
              <a:t>Each team member should attend the delivery at least once (UI development is not considered).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4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/>
              <a:t>3. Submit your email in contacts form for receiving announcements.</a:t>
            </a:r>
            <a:endParaRPr/>
          </a:p>
          <a:p>
            <a:pPr indent="-127000" lvl="0" marL="9144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/>
              <a:t>4. Materials will be uploaded weekly on dropbox.</a:t>
            </a:r>
            <a:endParaRPr/>
          </a:p>
          <a:p>
            <a:pPr indent="0" lvl="0" marL="9144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/>
          <p:nvPr>
            <p:ph idx="4294967295" type="title"/>
          </p:nvPr>
        </p:nvSpPr>
        <p:spPr>
          <a:xfrm>
            <a:off x="755780" y="2087304"/>
            <a:ext cx="10058400" cy="1450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Sample Testcase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366" name="Google Shape;366;p45"/>
          <p:cNvGraphicFramePr/>
          <p:nvPr/>
        </p:nvGraphicFramePr>
        <p:xfrm>
          <a:off x="1991544" y="1916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{401572CD-7EF2-49E5-9DF8-885210AAF14C}</a:tableStyleId>
              </a:tblPr>
              <a:tblGrid>
                <a:gridCol w="2088225"/>
                <a:gridCol w="2088225"/>
                <a:gridCol w="2088225"/>
                <a:gridCol w="2088225"/>
              </a:tblGrid>
              <a:tr h="59182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Interarrival</a:t>
                      </a:r>
                      <a:r>
                        <a:rPr lang="en-US" sz="2400"/>
                        <a:t> Distribution of calls </a:t>
                      </a:r>
                      <a:endParaRPr sz="2400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114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Interarrival</a:t>
                      </a:r>
                      <a:r>
                        <a:rPr lang="en-US" sz="2400"/>
                        <a:t>  Time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Probability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Cumulative probability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Rang</a:t>
                      </a:r>
                      <a:r>
                        <a:rPr lang="en-US" sz="2400"/>
                        <a:t> 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01-25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0.40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0.65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26-65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0.85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66-85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86-00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372" name="Google Shape;372;p46"/>
          <p:cNvGraphicFramePr/>
          <p:nvPr/>
        </p:nvGraphicFramePr>
        <p:xfrm>
          <a:off x="1991544" y="1916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{401572CD-7EF2-49E5-9DF8-885210AAF14C}</a:tableStyleId>
              </a:tblPr>
              <a:tblGrid>
                <a:gridCol w="2088225"/>
                <a:gridCol w="2088225"/>
                <a:gridCol w="2088225"/>
                <a:gridCol w="2088225"/>
              </a:tblGrid>
              <a:tr h="59182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Able’s Service Time </a:t>
                      </a:r>
                      <a:r>
                        <a:rPr lang="en-US" sz="2400"/>
                        <a:t> distribution </a:t>
                      </a:r>
                      <a:endParaRPr sz="2400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114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Service </a:t>
                      </a:r>
                      <a:r>
                        <a:rPr lang="en-US" sz="2400"/>
                        <a:t>Time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Probability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Cumulative probability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Range</a:t>
                      </a:r>
                      <a:r>
                        <a:rPr lang="en-US" sz="2400"/>
                        <a:t> 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0.30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0.30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1-30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0.58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31-58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0.83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59-83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84-00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378" name="Google Shape;378;p47"/>
          <p:cNvGraphicFramePr/>
          <p:nvPr/>
        </p:nvGraphicFramePr>
        <p:xfrm>
          <a:off x="1991544" y="1916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{401572CD-7EF2-49E5-9DF8-885210AAF14C}</a:tableStyleId>
              </a:tblPr>
              <a:tblGrid>
                <a:gridCol w="2088225"/>
                <a:gridCol w="2088225"/>
                <a:gridCol w="2088225"/>
                <a:gridCol w="2088225"/>
              </a:tblGrid>
              <a:tr h="59182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Baker’s Service Time </a:t>
                      </a:r>
                      <a:r>
                        <a:rPr lang="en-US" sz="2400"/>
                        <a:t> distribution </a:t>
                      </a:r>
                      <a:endParaRPr sz="2400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114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Service </a:t>
                      </a:r>
                      <a:r>
                        <a:rPr lang="en-US" sz="2400"/>
                        <a:t>Time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Probability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Cumulative probability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Range</a:t>
                      </a:r>
                      <a:r>
                        <a:rPr lang="en-US" sz="2400"/>
                        <a:t> 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0.35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0.35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1-35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0.60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36-60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0.80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61-80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81-00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/>
          <p:nvPr>
            <p:ph type="title"/>
          </p:nvPr>
        </p:nvSpPr>
        <p:spPr>
          <a:xfrm>
            <a:off x="1156933" y="598715"/>
            <a:ext cx="10490569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Output</a:t>
            </a:r>
            <a:endParaRPr/>
          </a:p>
        </p:txBody>
      </p:sp>
      <p:pic>
        <p:nvPicPr>
          <p:cNvPr descr="table2-14" id="384" name="Google Shape;384;p48"/>
          <p:cNvPicPr preferRelativeResize="0"/>
          <p:nvPr/>
        </p:nvPicPr>
        <p:blipFill rotWithShape="1">
          <a:blip r:embed="rId3">
            <a:alphaModFix/>
          </a:blip>
          <a:srcRect b="0" l="0" r="0" t="3797"/>
          <a:stretch/>
        </p:blipFill>
        <p:spPr>
          <a:xfrm>
            <a:off x="2277892" y="1589315"/>
            <a:ext cx="8077200" cy="511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/>
          <p:nvPr>
            <p:ph type="title"/>
          </p:nvPr>
        </p:nvSpPr>
        <p:spPr>
          <a:xfrm>
            <a:off x="883975" y="286600"/>
            <a:ext cx="102717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System Output - Performance Measures</a:t>
            </a:r>
            <a:endParaRPr/>
          </a:p>
        </p:txBody>
      </p:sp>
      <p:sp>
        <p:nvSpPr>
          <p:cNvPr id="390" name="Google Shape;390;p49"/>
          <p:cNvSpPr txBox="1"/>
          <p:nvPr>
            <p:ph idx="1" type="body"/>
          </p:nvPr>
        </p:nvSpPr>
        <p:spPr>
          <a:xfrm>
            <a:off x="1097275" y="1845724"/>
            <a:ext cx="10058400" cy="4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ts val="2000"/>
              <a:buFont typeface="Calibri"/>
              <a:buChar char=" "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Calculate the Measures of Performance for the system: 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384048" rtl="0" algn="l"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/>
              <a:t>Average waiting time (in the queue). </a:t>
            </a:r>
            <a:endParaRPr/>
          </a:p>
          <a:p>
            <a:pPr indent="-182880" lvl="1" marL="384048" rtl="0" algn="l"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/>
              <a:t>Maximum queue length. </a:t>
            </a:r>
            <a:endParaRPr/>
          </a:p>
          <a:p>
            <a:pPr indent="-182880" lvl="1" marL="384048" rtl="0" algn="l"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/>
              <a:t>Probability that a customer wait in the queue. </a:t>
            </a:r>
            <a:endParaRPr/>
          </a:p>
          <a:p>
            <a:pPr indent="0" lvl="0" marL="384048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/>
              <a:t>Per Server:</a:t>
            </a:r>
            <a:endParaRPr/>
          </a:p>
          <a:p>
            <a:pPr indent="-208279" lvl="2" marL="56692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Average service time per server. 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8279" lvl="2" marL="566928" rtl="0" algn="l"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Utilization of each server </a:t>
            </a:r>
            <a:endParaRPr sz="1800"/>
          </a:p>
          <a:p>
            <a:pPr indent="-208279" lvl="2" marL="566928" rtl="0" algn="l"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Probability that a server is in idle state.</a:t>
            </a:r>
            <a:endParaRPr sz="1800"/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 we need extra server? Why?!!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t/>
            </a:r>
            <a:endParaRPr b="1" i="0" sz="3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title"/>
          </p:nvPr>
        </p:nvSpPr>
        <p:spPr>
          <a:xfrm>
            <a:off x="883975" y="286600"/>
            <a:ext cx="102717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 - Perf</a:t>
            </a:r>
            <a:r>
              <a:rPr lang="en-US"/>
              <a:t>ormance Measures</a:t>
            </a:r>
            <a:endParaRPr/>
          </a:p>
        </p:txBody>
      </p:sp>
      <p:sp>
        <p:nvSpPr>
          <p:cNvPr id="397" name="Google Shape;397;p50"/>
          <p:cNvSpPr txBox="1"/>
          <p:nvPr>
            <p:ph idx="1" type="body"/>
          </p:nvPr>
        </p:nvSpPr>
        <p:spPr>
          <a:xfrm>
            <a:off x="1097280" y="1764079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Measure system performance by calculating the following variables: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Maximum queue length during simulation runtime.</a:t>
            </a:r>
            <a:endParaRPr/>
          </a:p>
          <a:p>
            <a:pPr indent="-68579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79" y="2253933"/>
            <a:ext cx="7075171" cy="584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80" y="2934759"/>
            <a:ext cx="7150075" cy="546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"/>
          <p:cNvSpPr txBox="1"/>
          <p:nvPr>
            <p:ph type="title"/>
          </p:nvPr>
        </p:nvSpPr>
        <p:spPr>
          <a:xfrm>
            <a:off x="883975" y="286600"/>
            <a:ext cx="102717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 - Perf</a:t>
            </a:r>
            <a:r>
              <a:rPr lang="en-US"/>
              <a:t>ormance Measures</a:t>
            </a:r>
            <a:br>
              <a:rPr lang="en-US"/>
            </a:br>
            <a:r>
              <a:rPr lang="en-US"/>
              <a:t>Per Server</a:t>
            </a:r>
            <a:endParaRPr/>
          </a:p>
        </p:txBody>
      </p:sp>
      <p:sp>
        <p:nvSpPr>
          <p:cNvPr id="406" name="Google Shape;406;p51"/>
          <p:cNvSpPr txBox="1"/>
          <p:nvPr>
            <p:ph idx="1" type="body"/>
          </p:nvPr>
        </p:nvSpPr>
        <p:spPr>
          <a:xfrm>
            <a:off x="1097280" y="1764079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Measure </a:t>
            </a:r>
            <a:r>
              <a:rPr lang="en-US"/>
              <a:t>servers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performance by calculating the following variables:</a:t>
            </a:r>
            <a:endParaRPr/>
          </a:p>
          <a:p>
            <a:pPr indent="-68579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7" name="Google Shape;40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342" y="2494109"/>
            <a:ext cx="7150079" cy="52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3876" y="3325823"/>
            <a:ext cx="7150074" cy="548557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1"/>
          <p:cNvSpPr txBox="1"/>
          <p:nvPr/>
        </p:nvSpPr>
        <p:spPr>
          <a:xfrm>
            <a:off x="1173817" y="4298956"/>
            <a:ext cx="7150200" cy="434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8309" l="-1959" r="0" t="-56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– Graph </a:t>
            </a:r>
            <a:endParaRPr/>
          </a:p>
        </p:txBody>
      </p:sp>
      <p:sp>
        <p:nvSpPr>
          <p:cNvPr id="415" name="Google Shape;415;p52"/>
          <p:cNvSpPr txBox="1"/>
          <p:nvPr>
            <p:ph idx="1" type="body"/>
          </p:nvPr>
        </p:nvSpPr>
        <p:spPr>
          <a:xfrm>
            <a:off x="1097280" y="2000250"/>
            <a:ext cx="8063808" cy="4997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Required Chart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Busy Time [One for every server]</a:t>
            </a:r>
            <a:endParaRPr/>
          </a:p>
          <a:p>
            <a:pPr indent="-182880" lvl="2" marL="5669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b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X-axis : time</a:t>
            </a:r>
            <a:endParaRPr/>
          </a:p>
          <a:p>
            <a:pPr indent="-182880" lvl="2" marL="5669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b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Y- axis : it has a value of 1 if the server is busy or zero if the server is idle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Busy Time – Server 1</a:t>
            </a:r>
            <a:endParaRPr/>
          </a:p>
        </p:txBody>
      </p:sp>
      <p:pic>
        <p:nvPicPr>
          <p:cNvPr id="421" name="Google Shape;42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1" y="1600200"/>
            <a:ext cx="8461375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3"/>
          <p:cNvSpPr/>
          <p:nvPr/>
        </p:nvSpPr>
        <p:spPr>
          <a:xfrm>
            <a:off x="2971800" y="2209800"/>
            <a:ext cx="1600200" cy="3429012"/>
          </a:xfrm>
          <a:prstGeom prst="rect">
            <a:avLst/>
          </a:prstGeom>
          <a:solidFill>
            <a:srgbClr val="94B6D2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3"/>
          <p:cNvSpPr/>
          <p:nvPr/>
        </p:nvSpPr>
        <p:spPr>
          <a:xfrm>
            <a:off x="6096000" y="2209800"/>
            <a:ext cx="3886200" cy="3429012"/>
          </a:xfrm>
          <a:prstGeom prst="rect">
            <a:avLst/>
          </a:prstGeom>
          <a:solidFill>
            <a:srgbClr val="94B6D2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idx="4294967295" type="title"/>
          </p:nvPr>
        </p:nvSpPr>
        <p:spPr>
          <a:xfrm>
            <a:off x="1097275" y="286600"/>
            <a:ext cx="100584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Links</a:t>
            </a:r>
            <a:endParaRPr/>
          </a:p>
        </p:txBody>
      </p:sp>
      <p:sp>
        <p:nvSpPr>
          <p:cNvPr id="210" name="Google Shape;210;p27"/>
          <p:cNvSpPr txBox="1"/>
          <p:nvPr>
            <p:ph idx="4294967295" type="body"/>
          </p:nvPr>
        </p:nvSpPr>
        <p:spPr>
          <a:xfrm>
            <a:off x="1097275" y="906200"/>
            <a:ext cx="10058400" cy="53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/>
              <a:t>Dropbox: </a:t>
            </a:r>
            <a:r>
              <a:rPr lang="en-US" u="sng">
                <a:solidFill>
                  <a:schemeClr val="hlink"/>
                </a:solidFill>
              </a:rPr>
              <a:t>https://www.dropbox.com/sh/4vaectqus7ygrkl/AACAUqWwhFZYH_pggTWwWbWja?dl=0</a:t>
            </a:r>
            <a:endParaRPr/>
          </a:p>
          <a:p>
            <a:pPr indent="-127000" lvl="0" marL="914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t/>
            </a:r>
            <a:endParaRPr/>
          </a:p>
          <a:p>
            <a:pPr indent="-127000" lvl="0" marL="914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/>
              <a:t>2. Contacts Form:</a:t>
            </a:r>
            <a:endParaRPr/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Credit: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https://docs.google.com/forms/d/1TT8KW-5PVjuWqk0ifHBxCdfKv_vOlFWSdtYRdVLFjT8/edit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General: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https://docs.google.com/forms/d/1z90g9ZFf53DQtbWHsnB13aKgWgTBO80ZJPOnkMYZogs/edit</a:t>
            </a:r>
            <a:br>
              <a:rPr lang="en-US" u="sng">
                <a:solidFill>
                  <a:schemeClr val="hlink"/>
                </a:solidFill>
              </a:rPr>
            </a:br>
            <a:endParaRPr u="sng">
              <a:solidFill>
                <a:schemeClr val="hlink"/>
              </a:solidFill>
            </a:endParaRPr>
          </a:p>
          <a:p>
            <a:pPr indent="-127000" lvl="0" marL="914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/>
              <a:t>3. Teams Registration Form:</a:t>
            </a:r>
            <a:endParaRPr/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Credit: </a:t>
            </a:r>
            <a:r>
              <a:rPr lang="en-US" u="sng">
                <a:solidFill>
                  <a:schemeClr val="hlink"/>
                </a:solidFill>
              </a:rPr>
              <a:t>https://docs.google.com/forms/d/e/1FAIpQLSdznsqSQ8Cq36mkqVS-kKgeHfVLmqR2WUXU7eX4lvvOyYdkZQ/viewform</a:t>
            </a:r>
            <a:endParaRPr u="sng">
              <a:solidFill>
                <a:schemeClr val="hlink"/>
              </a:solidFill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General: </a:t>
            </a:r>
            <a:r>
              <a:rPr lang="en-US" u="sng">
                <a:solidFill>
                  <a:schemeClr val="hlink"/>
                </a:solidFill>
              </a:rPr>
              <a:t>https://docs.google.com/forms/d/e/1FAIpQLScSVk3wS-ES5HxgUuyw5GvS9eJOZiJdgPglNjUiLKjg7f-4QA/viewform</a:t>
            </a:r>
            <a:endParaRPr u="sng">
              <a:solidFill>
                <a:schemeClr val="hlink"/>
              </a:solidFill>
            </a:endParaRPr>
          </a:p>
          <a:p>
            <a:pPr indent="-127000" lvl="0" marL="914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t/>
            </a:r>
            <a:endParaRPr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Busy Time – Server 2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1" y="1600200"/>
            <a:ext cx="8461375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4"/>
          <p:cNvSpPr/>
          <p:nvPr/>
        </p:nvSpPr>
        <p:spPr>
          <a:xfrm>
            <a:off x="4191001" y="2209800"/>
            <a:ext cx="1143000" cy="3429012"/>
          </a:xfrm>
          <a:prstGeom prst="rect">
            <a:avLst/>
          </a:prstGeom>
          <a:solidFill>
            <a:srgbClr val="94B6D2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1" name="Google Shape;431;p54"/>
          <p:cNvSpPr/>
          <p:nvPr/>
        </p:nvSpPr>
        <p:spPr>
          <a:xfrm>
            <a:off x="6934201" y="2209800"/>
            <a:ext cx="2667000" cy="3429012"/>
          </a:xfrm>
          <a:prstGeom prst="rect">
            <a:avLst/>
          </a:prstGeom>
          <a:solidFill>
            <a:srgbClr val="94B6D2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Task (1) Deliverables</a:t>
            </a:r>
            <a:endParaRPr/>
          </a:p>
        </p:txBody>
      </p:sp>
      <p:sp>
        <p:nvSpPr>
          <p:cNvPr id="437" name="Google Shape;437;p5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complete simulation table for 100 customers (refer to slide 24)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performance parameters calculated from the simulation table (refer </a:t>
            </a:r>
            <a:r>
              <a:rPr lang="en-US"/>
              <a:t>from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slide 25 to 2</a:t>
            </a:r>
            <a:r>
              <a:rPr lang="en-US"/>
              <a:t>8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graph  (refer </a:t>
            </a:r>
            <a:r>
              <a:rPr lang="en-US"/>
              <a:t>from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slide 28 </a:t>
            </a:r>
            <a:r>
              <a:rPr lang="en-US"/>
              <a:t>to 30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More Notes</a:t>
            </a:r>
            <a:endParaRPr/>
          </a:p>
        </p:txBody>
      </p:sp>
      <p:sp>
        <p:nvSpPr>
          <p:cNvPr id="443" name="Google Shape;443;p5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GUI is mandatory.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Well OOP design is mandatory.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1" lang="en-US"/>
              <a:t>Bonus</a:t>
            </a:r>
            <a:r>
              <a:rPr lang="en-US"/>
              <a:t>: reading input data from file.</a:t>
            </a:r>
            <a:endParaRPr/>
          </a:p>
          <a:p>
            <a:pPr indent="-387350" lvl="0" marL="51435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7"/>
          <p:cNvSpPr txBox="1"/>
          <p:nvPr>
            <p:ph type="title"/>
          </p:nvPr>
        </p:nvSpPr>
        <p:spPr>
          <a:xfrm>
            <a:off x="3008850" y="2321150"/>
            <a:ext cx="6174300" cy="139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Template Walkthrough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455" name="Google Shape;455;p58"/>
          <p:cNvGraphicFramePr/>
          <p:nvPr/>
        </p:nvGraphicFramePr>
        <p:xfrm>
          <a:off x="1991544" y="1916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{401572CD-7EF2-49E5-9DF8-885210AAF14C}</a:tableStyleId>
              </a:tblPr>
              <a:tblGrid>
                <a:gridCol w="2088225"/>
                <a:gridCol w="2088225"/>
                <a:gridCol w="2088225"/>
                <a:gridCol w="2088225"/>
              </a:tblGrid>
              <a:tr h="59182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Interarrival</a:t>
                      </a:r>
                      <a:r>
                        <a:rPr lang="en-US" sz="2400"/>
                        <a:t> Distribution of calls </a:t>
                      </a:r>
                      <a:endParaRPr sz="2400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114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Interarrival</a:t>
                      </a:r>
                      <a:r>
                        <a:rPr lang="en-US" sz="2400"/>
                        <a:t>  Time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Probability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Cumulative probability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Rang</a:t>
                      </a:r>
                      <a:r>
                        <a:rPr lang="en-US" sz="2400"/>
                        <a:t> 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01-25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0.40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0.65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26-65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0.85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66-85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86-00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461" name="Google Shape;461;p59"/>
          <p:cNvGraphicFramePr/>
          <p:nvPr/>
        </p:nvGraphicFramePr>
        <p:xfrm>
          <a:off x="1991544" y="1916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{401572CD-7EF2-49E5-9DF8-885210AAF14C}</a:tableStyleId>
              </a:tblPr>
              <a:tblGrid>
                <a:gridCol w="2088225"/>
                <a:gridCol w="2088225"/>
                <a:gridCol w="2088225"/>
                <a:gridCol w="2088225"/>
              </a:tblGrid>
              <a:tr h="59182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Able’s Service Time </a:t>
                      </a:r>
                      <a:r>
                        <a:rPr lang="en-US" sz="2400"/>
                        <a:t> distribution </a:t>
                      </a:r>
                      <a:endParaRPr sz="2400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114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Service </a:t>
                      </a:r>
                      <a:r>
                        <a:rPr lang="en-US" sz="2400"/>
                        <a:t>Time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Probability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Cumulative probability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Range</a:t>
                      </a:r>
                      <a:r>
                        <a:rPr lang="en-US" sz="2400"/>
                        <a:t> 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0.30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0.30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1-30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0.58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31-58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0.83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59-83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84-00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467" name="Google Shape;467;p60"/>
          <p:cNvGraphicFramePr/>
          <p:nvPr/>
        </p:nvGraphicFramePr>
        <p:xfrm>
          <a:off x="1991544" y="1916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{401572CD-7EF2-49E5-9DF8-885210AAF14C}</a:tableStyleId>
              </a:tblPr>
              <a:tblGrid>
                <a:gridCol w="2088225"/>
                <a:gridCol w="2088225"/>
                <a:gridCol w="2088225"/>
                <a:gridCol w="2088225"/>
              </a:tblGrid>
              <a:tr h="59182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Baker’s Service Time </a:t>
                      </a:r>
                      <a:r>
                        <a:rPr lang="en-US" sz="2400"/>
                        <a:t> distribution </a:t>
                      </a:r>
                      <a:endParaRPr sz="2400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114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Service </a:t>
                      </a:r>
                      <a:r>
                        <a:rPr lang="en-US" sz="2400"/>
                        <a:t>Time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Probability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Cumulative probability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Range</a:t>
                      </a:r>
                      <a:r>
                        <a:rPr lang="en-US" sz="2400"/>
                        <a:t> 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0.35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0.35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1-35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0.60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36-60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0.80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61-80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81-00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525" y="567450"/>
            <a:ext cx="9153501" cy="54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2"/>
          <p:cNvSpPr txBox="1"/>
          <p:nvPr>
            <p:ph type="title"/>
          </p:nvPr>
        </p:nvSpPr>
        <p:spPr>
          <a:xfrm>
            <a:off x="883975" y="286600"/>
            <a:ext cx="102717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 - Perf</a:t>
            </a:r>
            <a:r>
              <a:rPr lang="en-US"/>
              <a:t>ormance Measures</a:t>
            </a:r>
            <a:br>
              <a:rPr lang="en-US"/>
            </a:br>
            <a:r>
              <a:rPr lang="en-US"/>
              <a:t>Per Server</a:t>
            </a:r>
            <a:endParaRPr/>
          </a:p>
        </p:txBody>
      </p:sp>
      <p:sp>
        <p:nvSpPr>
          <p:cNvPr id="480" name="Google Shape;480;p62"/>
          <p:cNvSpPr txBox="1"/>
          <p:nvPr>
            <p:ph idx="1" type="body"/>
          </p:nvPr>
        </p:nvSpPr>
        <p:spPr>
          <a:xfrm>
            <a:off x="1097280" y="1764079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Measure </a:t>
            </a:r>
            <a:r>
              <a:rPr lang="en-US"/>
              <a:t>servers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performance by calculating the following variables:</a:t>
            </a:r>
            <a:endParaRPr/>
          </a:p>
          <a:p>
            <a:pPr indent="-68579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1" name="Google Shape;48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342" y="2494109"/>
            <a:ext cx="7150079" cy="52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3876" y="3325823"/>
            <a:ext cx="7150074" cy="548557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62"/>
          <p:cNvSpPr txBox="1"/>
          <p:nvPr/>
        </p:nvSpPr>
        <p:spPr>
          <a:xfrm>
            <a:off x="1173817" y="4298956"/>
            <a:ext cx="7150200" cy="434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8309" l="-1959" r="0" t="-56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750" y="437525"/>
            <a:ext cx="10070451" cy="55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TA Contacts</a:t>
            </a:r>
            <a:endParaRPr/>
          </a:p>
        </p:txBody>
      </p:sp>
      <p:graphicFrame>
        <p:nvGraphicFramePr>
          <p:cNvPr id="216" name="Google Shape;216;p28"/>
          <p:cNvGraphicFramePr/>
          <p:nvPr/>
        </p:nvGraphicFramePr>
        <p:xfrm>
          <a:off x="227325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{A0FB7875-7EB6-47F8-B07F-A68560313FAE}</a:tableStyleId>
              </a:tblPr>
              <a:tblGrid>
                <a:gridCol w="1899550"/>
                <a:gridCol w="4080850"/>
              </a:tblGrid>
              <a:tr h="444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Name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Email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Eman Assem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eman_cisasu@yahoo.com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Reham Ahmed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rehamahmed@cis.asu.edu.eg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Sarah Osama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sarah.osama@cis.asu.edu.eg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Hadeer El-Saadawy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hadeer.elsaadawy@gmail.com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4"/>
          <p:cNvSpPr txBox="1"/>
          <p:nvPr>
            <p:ph type="title"/>
          </p:nvPr>
        </p:nvSpPr>
        <p:spPr>
          <a:xfrm>
            <a:off x="1156933" y="598715"/>
            <a:ext cx="104907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Output</a:t>
            </a:r>
            <a:endParaRPr/>
          </a:p>
        </p:txBody>
      </p:sp>
      <p:pic>
        <p:nvPicPr>
          <p:cNvPr descr="table2-14" id="495" name="Google Shape;495;p64"/>
          <p:cNvPicPr preferRelativeResize="0"/>
          <p:nvPr/>
        </p:nvPicPr>
        <p:blipFill rotWithShape="1">
          <a:blip r:embed="rId3">
            <a:alphaModFix/>
          </a:blip>
          <a:srcRect b="0" l="0" r="0" t="3799"/>
          <a:stretch/>
        </p:blipFill>
        <p:spPr>
          <a:xfrm>
            <a:off x="2277892" y="1589315"/>
            <a:ext cx="8077200" cy="511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750" y="152400"/>
            <a:ext cx="8811325" cy="60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6"/>
          <p:cNvSpPr txBox="1"/>
          <p:nvPr>
            <p:ph type="title"/>
          </p:nvPr>
        </p:nvSpPr>
        <p:spPr>
          <a:xfrm>
            <a:off x="883975" y="286600"/>
            <a:ext cx="102717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 - Perf</a:t>
            </a:r>
            <a:r>
              <a:rPr lang="en-US"/>
              <a:t>ormance Measures</a:t>
            </a:r>
            <a:endParaRPr/>
          </a:p>
        </p:txBody>
      </p:sp>
      <p:sp>
        <p:nvSpPr>
          <p:cNvPr id="508" name="Google Shape;508;p66"/>
          <p:cNvSpPr txBox="1"/>
          <p:nvPr>
            <p:ph idx="1" type="body"/>
          </p:nvPr>
        </p:nvSpPr>
        <p:spPr>
          <a:xfrm>
            <a:off x="1097280" y="1764079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Measure system performance by calculating the following variables: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Maximum queue length during simulation runtime.</a:t>
            </a:r>
            <a:endParaRPr/>
          </a:p>
          <a:p>
            <a:pPr indent="-68579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9" name="Google Shape;509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79" y="2253933"/>
            <a:ext cx="7075167" cy="584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80" y="2934759"/>
            <a:ext cx="7150076" cy="546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675" y="865300"/>
            <a:ext cx="9664050" cy="37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Input</a:t>
            </a:r>
            <a:endParaRPr/>
          </a:p>
        </p:txBody>
      </p:sp>
      <p:sp>
        <p:nvSpPr>
          <p:cNvPr id="522" name="Google Shape;522;p68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Inter-arrival time distribution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Service time distribution for each server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Selection method (priority, random, least utilization[BONUS])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Stopping Condition </a:t>
            </a:r>
            <a:endParaRPr/>
          </a:p>
          <a:p>
            <a:pPr indent="-182880" lvl="4" marL="93268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Maximum Number of </a:t>
            </a:r>
            <a:r>
              <a:rPr lang="en-US" sz="1600"/>
              <a:t>customers</a:t>
            </a:r>
            <a:endParaRPr/>
          </a:p>
          <a:p>
            <a:pPr indent="-182880" lvl="4" marL="93268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Simulation end time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Output</a:t>
            </a:r>
            <a:endParaRPr/>
          </a:p>
        </p:txBody>
      </p:sp>
      <p:sp>
        <p:nvSpPr>
          <p:cNvPr id="528" name="Google Shape;528;p69"/>
          <p:cNvSpPr txBox="1"/>
          <p:nvPr>
            <p:ph idx="1" type="body"/>
          </p:nvPr>
        </p:nvSpPr>
        <p:spPr>
          <a:xfrm>
            <a:off x="1097280" y="1926771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Results table</a:t>
            </a:r>
            <a:r>
              <a:rPr lang="en-US"/>
              <a:t> including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these columns: 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Customer No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Digit for inter-arrival time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Inter-arrival time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Arrival time (Clock Time)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Digit for service duration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Service duration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Server Index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Time Service Begins 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Time Service Ends (Departure)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delay time for this customer (Time in queue)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N.B: Assume Server 1 has higher priority</a:t>
            </a:r>
            <a:endParaRPr/>
          </a:p>
          <a:p>
            <a:pPr indent="-685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19850" cy="62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225" y="736975"/>
            <a:ext cx="7005025" cy="490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250" y="943225"/>
            <a:ext cx="3412750" cy="45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72"/>
          <p:cNvSpPr txBox="1"/>
          <p:nvPr/>
        </p:nvSpPr>
        <p:spPr>
          <a:xfrm>
            <a:off x="1866825" y="1462350"/>
            <a:ext cx="39930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Model Project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Layer where project entities are defined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72"/>
          <p:cNvSpPr txBox="1"/>
          <p:nvPr/>
        </p:nvSpPr>
        <p:spPr>
          <a:xfrm>
            <a:off x="1283450" y="3714950"/>
            <a:ext cx="48018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Windows Form Project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project where forms are created to input/output data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72"/>
          <p:cNvSpPr/>
          <p:nvPr/>
        </p:nvSpPr>
        <p:spPr>
          <a:xfrm>
            <a:off x="622275" y="645600"/>
            <a:ext cx="10591500" cy="258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72"/>
          <p:cNvSpPr/>
          <p:nvPr/>
        </p:nvSpPr>
        <p:spPr>
          <a:xfrm>
            <a:off x="622275" y="3223875"/>
            <a:ext cx="10591500" cy="258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Template Walkthrough</a:t>
            </a:r>
            <a:endParaRPr/>
          </a:p>
        </p:txBody>
      </p:sp>
      <p:sp>
        <p:nvSpPr>
          <p:cNvPr id="556" name="Google Shape;556;p73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 You are committed to use the provided template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in C</a:t>
            </a:r>
            <a:r>
              <a:rPr lang="en-US"/>
              <a:t>#.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 You can add constructor if needed but don’t override the default one.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 You are provided with only one testcase.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are given a testcase to run that will provide with a message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Success message if your code runs correctly.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Error message describing the failed part.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Running using testcases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20116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Clipping" id="557" name="Google Shape;557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338" y="4202897"/>
            <a:ext cx="7421040" cy="1123889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73"/>
          <p:cNvSpPr/>
          <p:nvPr/>
        </p:nvSpPr>
        <p:spPr>
          <a:xfrm>
            <a:off x="5413216" y="3306498"/>
            <a:ext cx="1402200" cy="896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73"/>
          <p:cNvSpPr txBox="1"/>
          <p:nvPr/>
        </p:nvSpPr>
        <p:spPr>
          <a:xfrm>
            <a:off x="5510539" y="3431612"/>
            <a:ext cx="1471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system object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22" name="Google Shape;222;p29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CALL CENTER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Task (1) Delivery Rules</a:t>
            </a:r>
            <a:endParaRPr/>
          </a:p>
        </p:txBody>
      </p:sp>
      <p:sp>
        <p:nvSpPr>
          <p:cNvPr id="566" name="Google Shape;566;p7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r>
              <a:t/>
            </a:r>
            <a:endParaRPr b="0" i="0" sz="185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6177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Task support will be held next week during regular lab time in the same lab location.</a:t>
            </a:r>
            <a:endParaRPr/>
          </a:p>
          <a:p>
            <a:pPr indent="-342900" lvl="0" marL="46177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Task delivery after two weeks</a:t>
            </a:r>
            <a:endParaRPr sz="1850"/>
          </a:p>
          <a:p>
            <a:pPr indent="-342900" lvl="0" marL="46177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Every team will be assigned a time slot for the task delivery. Teams </a:t>
            </a:r>
            <a:r>
              <a:rPr b="1" i="0" lang="en-US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should commit </a:t>
            </a:r>
            <a:r>
              <a:rPr b="0" i="0" lang="en-US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their assigned time slot</a:t>
            </a:r>
            <a:endParaRPr/>
          </a:p>
          <a:p>
            <a:pPr indent="-342900" lvl="0" marL="46177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1" i="0" lang="en-US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Any delay will not be accepted</a:t>
            </a:r>
            <a:endParaRPr/>
          </a:p>
          <a:p>
            <a:pPr indent="0" lvl="0" marL="11887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r>
              <a:rPr b="1" i="0" lang="en-US" sz="185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Cheating Policy</a:t>
            </a:r>
            <a:endParaRPr/>
          </a:p>
          <a:p>
            <a:pPr indent="-342900" lvl="0" marL="46177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First Incident: -10% from the yearwork grades</a:t>
            </a:r>
            <a:endParaRPr/>
          </a:p>
          <a:p>
            <a:pPr indent="-342900" lvl="0" marL="46177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Second Incident: -50% from the yearwork grades</a:t>
            </a:r>
            <a:endParaRPr/>
          </a:p>
          <a:p>
            <a:pPr indent="-342900" lvl="0" marL="46177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Third Incident: -100% from the yearwork grades</a:t>
            </a:r>
            <a:endParaRPr/>
          </a:p>
          <a:p>
            <a:pPr indent="-225425" lvl="0" marL="46177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r>
              <a:t/>
            </a:r>
            <a:endParaRPr b="0" i="0" sz="185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2783632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Baker </a:t>
            </a:r>
            <a:endParaRPr/>
          </a:p>
        </p:txBody>
      </p:sp>
      <p:pic>
        <p:nvPicPr>
          <p:cNvPr descr="C:\Users\EmanFateen\Desktop\Call-Center-Comic-66-thumb.JPG" id="229" name="Google Shape;22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16532">
            <a:off x="2029089" y="2609813"/>
            <a:ext cx="32480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manFateen\Desktop\Call-Center-Top-Performer.png" id="230" name="Google Shape;23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59663">
            <a:off x="6920174" y="1939221"/>
            <a:ext cx="26098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0"/>
          <p:cNvSpPr txBox="1"/>
          <p:nvPr/>
        </p:nvSpPr>
        <p:spPr>
          <a:xfrm>
            <a:off x="7176120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20040" lvl="0" marL="43891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pic>
        <p:nvPicPr>
          <p:cNvPr descr="C:\Users\EmanFateen\Desktop\1195445181899094722molumen_phone_icon.svg.med.png" id="237" name="Google Shape;23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5801" y="2132857"/>
            <a:ext cx="3760465" cy="3760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2783632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Baker </a:t>
            </a:r>
            <a:endParaRPr/>
          </a:p>
        </p:txBody>
      </p:sp>
      <p:pic>
        <p:nvPicPr>
          <p:cNvPr descr="C:\Users\EmanFateen\Desktop\Call-Center-Comic-66-thumb.JPG" id="244" name="Google Shape;24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16532">
            <a:off x="2029089" y="2609813"/>
            <a:ext cx="32480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manFateen\Desktop\Call-Center-Top-Performer.png" id="245" name="Google Shape;24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59663">
            <a:off x="6920174" y="1939221"/>
            <a:ext cx="26098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2"/>
          <p:cNvSpPr txBox="1"/>
          <p:nvPr/>
        </p:nvSpPr>
        <p:spPr>
          <a:xfrm>
            <a:off x="7176120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20040" lvl="0" marL="43891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pic>
        <p:nvPicPr>
          <p:cNvPr descr="C:\Users\EmanFateen\Desktop\1195445181899094722molumen_phone_icon.svg.med.png" id="252" name="Google Shape;25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5801" y="2132857"/>
            <a:ext cx="3760465" cy="3760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