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9" r:id="rId2"/>
    <p:sldId id="256" r:id="rId3"/>
    <p:sldId id="272" r:id="rId4"/>
    <p:sldId id="284" r:id="rId5"/>
    <p:sldId id="258" r:id="rId6"/>
    <p:sldId id="287" r:id="rId7"/>
    <p:sldId id="288" r:id="rId8"/>
    <p:sldId id="289" r:id="rId9"/>
    <p:sldId id="290" r:id="rId10"/>
    <p:sldId id="283" r:id="rId11"/>
  </p:sldIdLst>
  <p:sldSz cx="9144000" cy="5143500" type="screen16x9"/>
  <p:notesSz cx="6858000" cy="9144000"/>
  <p:embeddedFontLst>
    <p:embeddedFont>
      <p:font typeface="IBM Plex Sans" panose="020B0604020202020204" charset="0"/>
      <p:regular r:id="rId13"/>
      <p:bold r:id="rId14"/>
      <p:italic r:id="rId15"/>
      <p:boldItalic r:id="rId16"/>
    </p:embeddedFont>
    <p:embeddedFont>
      <p:font typeface="IBM Plex Serif" panose="020B0604020202020204" charset="0"/>
      <p:regular r:id="rId17"/>
      <p:bold r:id="rId18"/>
      <p:italic r:id="rId19"/>
      <p:boldItalic r:id="rId20"/>
    </p:embeddedFont>
    <p:embeddedFont>
      <p:font typeface="IBM Plex Serif SemiBold" panose="020B0604020202020204" charset="0"/>
      <p:regular r:id="rId21"/>
      <p:bold r:id="rId22"/>
      <p:italic r:id="rId23"/>
      <p:boldItalic r:id="rId24"/>
    </p:embeddedFont>
    <p:embeddedFont>
      <p:font typeface="Merriweather"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B177C0-378E-4F85-8173-8DF78CE31AC0}">
  <a:tblStyle styleId="{DAB177C0-378E-4F85-8173-8DF78CE31A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23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23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7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39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2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040F2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93600" y="393650"/>
            <a:ext cx="8356800" cy="4356300"/>
          </a:xfrm>
          <a:prstGeom prst="snip1Rect">
            <a:avLst>
              <a:gd name="adj" fmla="val 50000"/>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87200" y="1494625"/>
            <a:ext cx="5754000" cy="2154300"/>
          </a:xfrm>
          <a:prstGeom prst="rect">
            <a:avLst/>
          </a:prstGeom>
        </p:spPr>
        <p:txBody>
          <a:bodyPr spcFirstLastPara="1" wrap="square" lIns="0" tIns="0" rIns="0" bIns="0" anchor="ctr" anchorCtr="0">
            <a:no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93600" y="393650"/>
            <a:ext cx="8356800" cy="4356300"/>
          </a:xfrm>
          <a:prstGeom prst="snip1Rect">
            <a:avLst>
              <a:gd name="adj" fmla="val 50000"/>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787200" y="1494625"/>
            <a:ext cx="5727000" cy="12606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787200" y="2860554"/>
            <a:ext cx="5727000" cy="8529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93600" y="393650"/>
            <a:ext cx="8356800" cy="4356300"/>
          </a:xfrm>
          <a:prstGeom prst="snip1Rect">
            <a:avLst>
              <a:gd name="adj" fmla="val 27651"/>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787200" y="714800"/>
            <a:ext cx="6718200" cy="4854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8"/>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a:off x="393600" y="393650"/>
            <a:ext cx="8356800" cy="4356300"/>
          </a:xfrm>
          <a:prstGeom prst="snip1Rect">
            <a:avLst>
              <a:gd name="adj" fmla="val 27651"/>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59"/>
        <p:cNvGrpSpPr/>
        <p:nvPr/>
      </p:nvGrpSpPr>
      <p:grpSpPr>
        <a:xfrm>
          <a:off x="0" y="0"/>
          <a:ext cx="0" cy="0"/>
          <a:chOff x="0" y="0"/>
          <a:chExt cx="0" cy="0"/>
        </a:xfrm>
      </p:grpSpPr>
      <p:sp>
        <p:nvSpPr>
          <p:cNvPr id="60" name="Google Shape;60;p11"/>
          <p:cNvSpPr/>
          <p:nvPr/>
        </p:nvSpPr>
        <p:spPr>
          <a:xfrm rot="10800000">
            <a:off x="7539006" y="393650"/>
            <a:ext cx="1211400" cy="1211400"/>
          </a:xfrm>
          <a:prstGeom prst="rtTriangle">
            <a:avLst/>
          </a:prstGeom>
          <a:solidFill>
            <a:srgbClr val="040F2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flipH="1">
            <a:off x="0" y="0"/>
            <a:ext cx="9144000" cy="5143500"/>
          </a:xfrm>
          <a:prstGeom prst="frame">
            <a:avLst>
              <a:gd name="adj1" fmla="val 7684"/>
            </a:avLst>
          </a:prstGeom>
          <a:solidFill>
            <a:srgbClr val="040F2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 name="Google Shape;62;p11"/>
          <p:cNvSpPr/>
          <p:nvPr/>
        </p:nvSpPr>
        <p:spPr>
          <a:xfrm>
            <a:off x="393600" y="393650"/>
            <a:ext cx="8356800" cy="4356300"/>
          </a:xfrm>
          <a:prstGeom prst="snip1Rect">
            <a:avLst>
              <a:gd name="adj" fmla="val 27651"/>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714800"/>
            <a:ext cx="6718200" cy="485400"/>
          </a:xfrm>
          <a:prstGeom prst="rect">
            <a:avLst/>
          </a:prstGeom>
          <a:noFill/>
          <a:ln>
            <a:noFill/>
          </a:ln>
          <a:effectLst>
            <a:outerShdw blurRad="42863" dist="9525" dir="5400000" algn="bl" rotWithShape="0">
              <a:srgbClr val="040F20">
                <a:alpha val="40000"/>
              </a:srgbClr>
            </a:outerShdw>
          </a:effectLst>
        </p:spPr>
        <p:txBody>
          <a:bodyPr spcFirstLastPara="1" wrap="square" lIns="0" tIns="0" rIns="0" bIns="0" anchor="b" anchorCtr="0">
            <a:noAutofit/>
          </a:bodyPr>
          <a:lstStyle>
            <a:lvl1pPr lvl="0">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1pPr>
            <a:lvl2pPr lvl="1">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2pPr>
            <a:lvl3pPr lvl="2">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3pPr>
            <a:lvl4pPr lvl="3">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4pPr>
            <a:lvl5pPr lvl="4">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5pPr>
            <a:lvl6pPr lvl="5">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6pPr>
            <a:lvl7pPr lvl="6">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7pPr>
            <a:lvl8pPr lvl="7">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8pPr>
            <a:lvl9pPr lvl="8">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9pPr>
          </a:lstStyle>
          <a:p>
            <a:endParaRPr/>
          </a:p>
        </p:txBody>
      </p:sp>
      <p:sp>
        <p:nvSpPr>
          <p:cNvPr id="7" name="Google Shape;7;p1"/>
          <p:cNvSpPr txBox="1">
            <a:spLocks noGrp="1"/>
          </p:cNvSpPr>
          <p:nvPr>
            <p:ph type="body" idx="1"/>
          </p:nvPr>
        </p:nvSpPr>
        <p:spPr>
          <a:xfrm>
            <a:off x="787200" y="1494625"/>
            <a:ext cx="6718200" cy="285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1pPr>
            <a:lvl2pPr marL="914400" lvl="1"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2pPr>
            <a:lvl3pPr marL="1371600" lvl="2"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3pPr>
            <a:lvl4pPr marL="1828800" lvl="3"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4pPr>
            <a:lvl5pPr marL="2286000" lvl="4"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5pPr>
            <a:lvl6pPr marL="2743200" lvl="5"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6pPr>
            <a:lvl7pPr marL="3200400" lvl="6"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7pPr>
            <a:lvl8pPr marL="3657600" lvl="7"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8pPr>
            <a:lvl9pPr marL="4114800" lvl="8"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8328327" y="4338350"/>
            <a:ext cx="242700" cy="259200"/>
          </a:xfrm>
          <a:prstGeom prst="rect">
            <a:avLst/>
          </a:prstGeom>
          <a:noFill/>
          <a:ln>
            <a:noFill/>
          </a:ln>
        </p:spPr>
        <p:txBody>
          <a:bodyPr spcFirstLastPara="1" wrap="square" lIns="0" tIns="0" rIns="0" bIns="0" anchor="b" anchorCtr="0">
            <a:noAutofit/>
          </a:bodyPr>
          <a:lstStyle>
            <a:lvl1pPr lvl="0" algn="r">
              <a:buNone/>
              <a:defRPr sz="1000">
                <a:solidFill>
                  <a:schemeClr val="accent1"/>
                </a:solidFill>
                <a:latin typeface="Merriweather"/>
                <a:ea typeface="Merriweather"/>
                <a:cs typeface="Merriweather"/>
                <a:sym typeface="Merriweather"/>
              </a:defRPr>
            </a:lvl1pPr>
            <a:lvl2pPr lvl="1" algn="r">
              <a:buNone/>
              <a:defRPr sz="1000">
                <a:solidFill>
                  <a:schemeClr val="accent1"/>
                </a:solidFill>
                <a:latin typeface="Merriweather"/>
                <a:ea typeface="Merriweather"/>
                <a:cs typeface="Merriweather"/>
                <a:sym typeface="Merriweather"/>
              </a:defRPr>
            </a:lvl2pPr>
            <a:lvl3pPr lvl="2" algn="r">
              <a:buNone/>
              <a:defRPr sz="1000">
                <a:solidFill>
                  <a:schemeClr val="accent1"/>
                </a:solidFill>
                <a:latin typeface="Merriweather"/>
                <a:ea typeface="Merriweather"/>
                <a:cs typeface="Merriweather"/>
                <a:sym typeface="Merriweather"/>
              </a:defRPr>
            </a:lvl3pPr>
            <a:lvl4pPr lvl="3" algn="r">
              <a:buNone/>
              <a:defRPr sz="1000">
                <a:solidFill>
                  <a:schemeClr val="accent1"/>
                </a:solidFill>
                <a:latin typeface="Merriweather"/>
                <a:ea typeface="Merriweather"/>
                <a:cs typeface="Merriweather"/>
                <a:sym typeface="Merriweather"/>
              </a:defRPr>
            </a:lvl4pPr>
            <a:lvl5pPr lvl="4" algn="r">
              <a:buNone/>
              <a:defRPr sz="1000">
                <a:solidFill>
                  <a:schemeClr val="accent1"/>
                </a:solidFill>
                <a:latin typeface="Merriweather"/>
                <a:ea typeface="Merriweather"/>
                <a:cs typeface="Merriweather"/>
                <a:sym typeface="Merriweather"/>
              </a:defRPr>
            </a:lvl5pPr>
            <a:lvl6pPr lvl="5" algn="r">
              <a:buNone/>
              <a:defRPr sz="1000">
                <a:solidFill>
                  <a:schemeClr val="accent1"/>
                </a:solidFill>
                <a:latin typeface="Merriweather"/>
                <a:ea typeface="Merriweather"/>
                <a:cs typeface="Merriweather"/>
                <a:sym typeface="Merriweather"/>
              </a:defRPr>
            </a:lvl6pPr>
            <a:lvl7pPr lvl="6" algn="r">
              <a:buNone/>
              <a:defRPr sz="1000">
                <a:solidFill>
                  <a:schemeClr val="accent1"/>
                </a:solidFill>
                <a:latin typeface="Merriweather"/>
                <a:ea typeface="Merriweather"/>
                <a:cs typeface="Merriweather"/>
                <a:sym typeface="Merriweather"/>
              </a:defRPr>
            </a:lvl7pPr>
            <a:lvl8pPr lvl="7" algn="r">
              <a:buNone/>
              <a:defRPr sz="1000">
                <a:solidFill>
                  <a:schemeClr val="accent1"/>
                </a:solidFill>
                <a:latin typeface="Merriweather"/>
                <a:ea typeface="Merriweather"/>
                <a:cs typeface="Merriweather"/>
                <a:sym typeface="Merriweather"/>
              </a:defRPr>
            </a:lvl8pPr>
            <a:lvl9pPr lvl="8" algn="r">
              <a:buNone/>
              <a:defRPr sz="1000">
                <a:solidFill>
                  <a:schemeClr val="accent1"/>
                </a:solidFill>
                <a:latin typeface="Merriweather"/>
                <a:ea typeface="Merriweather"/>
                <a:cs typeface="Merriweather"/>
                <a:sym typeface="Merriweath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1274880" y="1494625"/>
            <a:ext cx="5727000" cy="1260600"/>
          </a:xfrm>
          <a:prstGeom prst="rect">
            <a:avLst/>
          </a:prstGeom>
        </p:spPr>
        <p:txBody>
          <a:bodyPr spcFirstLastPara="1" wrap="square" lIns="0" tIns="0" rIns="0" bIns="0" anchor="b" anchorCtr="0">
            <a:noAutofit/>
          </a:bodyPr>
          <a:lstStyle/>
          <a:p>
            <a:pPr lvl="0"/>
            <a:r>
              <a:rPr lang="en-US" dirty="0"/>
              <a:t>Purpose of the Project</a:t>
            </a:r>
            <a:endParaRPr dirty="0"/>
          </a:p>
        </p:txBody>
      </p:sp>
      <p:grpSp>
        <p:nvGrpSpPr>
          <p:cNvPr id="106" name="Google Shape;106;p15"/>
          <p:cNvGrpSpPr/>
          <p:nvPr/>
        </p:nvGrpSpPr>
        <p:grpSpPr>
          <a:xfrm>
            <a:off x="7863410" y="334303"/>
            <a:ext cx="952401" cy="868821"/>
            <a:chOff x="6625350" y="1613750"/>
            <a:chExt cx="480525" cy="438400"/>
          </a:xfrm>
        </p:grpSpPr>
        <p:sp>
          <p:nvSpPr>
            <p:cNvPr id="107" name="Google Shape;107;p15"/>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Subtitle 4">
            <a:extLst>
              <a:ext uri="{FF2B5EF4-FFF2-40B4-BE49-F238E27FC236}">
                <a16:creationId xmlns:a16="http://schemas.microsoft.com/office/drawing/2014/main" id="{8B9CCEEC-6FF8-4596-B85E-7A821AD9D4DC}"/>
              </a:ext>
            </a:extLst>
          </p:cNvPr>
          <p:cNvSpPr txBox="1">
            <a:spLocks/>
          </p:cNvSpPr>
          <p:nvPr/>
        </p:nvSpPr>
        <p:spPr>
          <a:xfrm>
            <a:off x="3342490" y="275522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DE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06"/>
        <p:cNvGrpSpPr/>
        <p:nvPr/>
      </p:nvGrpSpPr>
      <p:grpSpPr>
        <a:xfrm>
          <a:off x="0" y="0"/>
          <a:ext cx="0" cy="0"/>
          <a:chOff x="0" y="0"/>
          <a:chExt cx="0" cy="0"/>
        </a:xfrm>
      </p:grpSpPr>
      <p:sp>
        <p:nvSpPr>
          <p:cNvPr id="708" name="Google Shape;708;p39"/>
          <p:cNvSpPr txBox="1"/>
          <p:nvPr/>
        </p:nvSpPr>
        <p:spPr>
          <a:xfrm>
            <a:off x="3389786" y="562690"/>
            <a:ext cx="2364428" cy="51382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800" b="1" dirty="0">
                <a:solidFill>
                  <a:srgbClr val="434343"/>
                </a:solidFill>
                <a:latin typeface="Montserrat"/>
                <a:ea typeface="Montserrat"/>
                <a:cs typeface="Montserrat"/>
                <a:sym typeface="Montserrat"/>
              </a:rPr>
              <a:t>Findings</a:t>
            </a:r>
            <a:endParaRPr sz="2800" b="1" dirty="0">
              <a:solidFill>
                <a:srgbClr val="434343"/>
              </a:solidFill>
              <a:latin typeface="Montserrat"/>
              <a:ea typeface="Montserrat"/>
              <a:cs typeface="Montserrat"/>
              <a:sym typeface="Montserrat"/>
            </a:endParaRPr>
          </a:p>
        </p:txBody>
      </p:sp>
      <p:grpSp>
        <p:nvGrpSpPr>
          <p:cNvPr id="709" name="Google Shape;709;p39"/>
          <p:cNvGrpSpPr/>
          <p:nvPr/>
        </p:nvGrpSpPr>
        <p:grpSpPr>
          <a:xfrm>
            <a:off x="690575" y="3290132"/>
            <a:ext cx="7606535" cy="1182477"/>
            <a:chOff x="801125" y="3213932"/>
            <a:chExt cx="7606535" cy="1182477"/>
          </a:xfrm>
        </p:grpSpPr>
        <p:grpSp>
          <p:nvGrpSpPr>
            <p:cNvPr id="710" name="Google Shape;710;p39"/>
            <p:cNvGrpSpPr/>
            <p:nvPr/>
          </p:nvGrpSpPr>
          <p:grpSpPr>
            <a:xfrm>
              <a:off x="6711760" y="3213933"/>
              <a:ext cx="1695900" cy="1182476"/>
              <a:chOff x="6711760" y="3213933"/>
              <a:chExt cx="1695900" cy="1182476"/>
            </a:xfrm>
          </p:grpSpPr>
          <p:sp>
            <p:nvSpPr>
              <p:cNvPr id="711" name="Google Shape;711;p39"/>
              <p:cNvSpPr txBox="1"/>
              <p:nvPr/>
            </p:nvSpPr>
            <p:spPr>
              <a:xfrm>
                <a:off x="6711760" y="3469450"/>
                <a:ext cx="1695900" cy="92695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solidFill>
                      <a:srgbClr val="434343"/>
                    </a:solidFill>
                    <a:latin typeface="Montserrat"/>
                    <a:ea typeface="Montserrat"/>
                    <a:cs typeface="Montserrat"/>
                    <a:sym typeface="Montserrat"/>
                  </a:rPr>
                  <a:t>Amr Mohamed</a:t>
                </a:r>
              </a:p>
              <a:p>
                <a:pPr lvl="0" algn="ctr"/>
                <a:r>
                  <a:rPr lang="en-US" sz="1200" dirty="0">
                    <a:solidFill>
                      <a:srgbClr val="434343"/>
                    </a:solidFill>
                    <a:latin typeface="Montserrat"/>
                    <a:ea typeface="Montserrat"/>
                    <a:cs typeface="Montserrat"/>
                    <a:sym typeface="Montserrat"/>
                  </a:rPr>
                  <a:t>Youssef Haitham</a:t>
                </a:r>
              </a:p>
              <a:p>
                <a:pPr lvl="0" algn="ctr"/>
                <a:r>
                  <a:rPr lang="en-US" sz="1200" dirty="0">
                    <a:solidFill>
                      <a:srgbClr val="434343"/>
                    </a:solidFill>
                    <a:latin typeface="Montserrat"/>
                    <a:ea typeface="Montserrat"/>
                    <a:cs typeface="Montserrat"/>
                    <a:sym typeface="Montserrat"/>
                  </a:rPr>
                  <a:t>Mahmoud Ashmawy</a:t>
                </a:r>
              </a:p>
              <a:p>
                <a:pPr marL="0" lvl="0" indent="0" algn="ctr" rtl="0">
                  <a:spcBef>
                    <a:spcPts val="0"/>
                  </a:spcBef>
                  <a:spcAft>
                    <a:spcPts val="0"/>
                  </a:spcAft>
                  <a:buNone/>
                </a:pPr>
                <a:r>
                  <a:rPr lang="en-US" sz="1200" dirty="0">
                    <a:solidFill>
                      <a:srgbClr val="434343"/>
                    </a:solidFill>
                    <a:latin typeface="Montserrat"/>
                    <a:ea typeface="Montserrat"/>
                    <a:cs typeface="Montserrat"/>
                    <a:sym typeface="Montserrat"/>
                  </a:rPr>
                  <a:t>Marwan Abdulgawad</a:t>
                </a:r>
              </a:p>
              <a:p>
                <a:pPr marL="0" lvl="0" indent="0" algn="ctr" rtl="0">
                  <a:spcBef>
                    <a:spcPts val="0"/>
                  </a:spcBef>
                  <a:spcAft>
                    <a:spcPts val="0"/>
                  </a:spcAft>
                  <a:buNone/>
                </a:pPr>
                <a:r>
                  <a:rPr lang="en-US" sz="1200" dirty="0">
                    <a:solidFill>
                      <a:srgbClr val="434343"/>
                    </a:solidFill>
                    <a:latin typeface="Montserrat"/>
                    <a:ea typeface="Montserrat"/>
                    <a:cs typeface="Montserrat"/>
                    <a:sym typeface="Montserrat"/>
                  </a:rPr>
                  <a:t>Loay Alaaeldin</a:t>
                </a:r>
                <a:endParaRPr sz="1200" dirty="0">
                  <a:solidFill>
                    <a:srgbClr val="434343"/>
                  </a:solidFill>
                  <a:latin typeface="Montserrat"/>
                  <a:ea typeface="Montserrat"/>
                  <a:cs typeface="Montserrat"/>
                  <a:sym typeface="Montserrat"/>
                </a:endParaRPr>
              </a:p>
            </p:txBody>
          </p:sp>
          <p:sp>
            <p:nvSpPr>
              <p:cNvPr id="712" name="Google Shape;712;p39"/>
              <p:cNvSpPr/>
              <p:nvPr/>
            </p:nvSpPr>
            <p:spPr>
              <a:xfrm>
                <a:off x="7469396" y="3213933"/>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13" name="Google Shape;713;p39"/>
            <p:cNvGrpSpPr/>
            <p:nvPr/>
          </p:nvGrpSpPr>
          <p:grpSpPr>
            <a:xfrm>
              <a:off x="2823442" y="3214222"/>
              <a:ext cx="1695900" cy="892128"/>
              <a:chOff x="2823442" y="3214222"/>
              <a:chExt cx="1695900" cy="892128"/>
            </a:xfrm>
          </p:grpSpPr>
          <p:sp>
            <p:nvSpPr>
              <p:cNvPr id="714" name="Google Shape;714;p3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lvl="0" algn="ctr"/>
                <a:r>
                  <a:rPr lang="en-US" sz="1200" dirty="0">
                    <a:solidFill>
                      <a:srgbClr val="434343"/>
                    </a:solidFill>
                    <a:latin typeface="Montserrat"/>
                    <a:ea typeface="Montserrat"/>
                    <a:cs typeface="Montserrat"/>
                    <a:sym typeface="Montserrat"/>
                  </a:rPr>
                  <a:t>Games  Communication</a:t>
                </a:r>
              </a:p>
            </p:txBody>
          </p:sp>
          <p:sp>
            <p:nvSpPr>
              <p:cNvPr id="715" name="Google Shape;715;p3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16" name="Google Shape;716;p39"/>
            <p:cNvGrpSpPr/>
            <p:nvPr/>
          </p:nvGrpSpPr>
          <p:grpSpPr>
            <a:xfrm>
              <a:off x="4767601" y="3213932"/>
              <a:ext cx="1695900" cy="892418"/>
              <a:chOff x="4767601" y="3213932"/>
              <a:chExt cx="1695900" cy="892418"/>
            </a:xfrm>
          </p:grpSpPr>
          <p:sp>
            <p:nvSpPr>
              <p:cNvPr id="717" name="Google Shape;717;p39"/>
              <p:cNvSpPr txBox="1"/>
              <p:nvPr/>
            </p:nvSpPr>
            <p:spPr>
              <a:xfrm>
                <a:off x="4767601"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solidFill>
                      <a:srgbClr val="434343"/>
                    </a:solidFill>
                    <a:latin typeface="Montserrat"/>
                    <a:ea typeface="Montserrat"/>
                    <a:cs typeface="Montserrat"/>
                    <a:sym typeface="Montserrat"/>
                  </a:rPr>
                  <a:t>Events</a:t>
                </a:r>
              </a:p>
              <a:p>
                <a:pPr marL="0" lvl="0" indent="0" algn="ctr" rtl="0">
                  <a:spcBef>
                    <a:spcPts val="0"/>
                  </a:spcBef>
                  <a:spcAft>
                    <a:spcPts val="0"/>
                  </a:spcAft>
                  <a:buNone/>
                </a:pPr>
                <a:r>
                  <a:rPr lang="en-US" sz="1200" dirty="0">
                    <a:solidFill>
                      <a:srgbClr val="434343"/>
                    </a:solidFill>
                    <a:latin typeface="Montserrat"/>
                    <a:ea typeface="Montserrat"/>
                    <a:cs typeface="Montserrat"/>
                    <a:sym typeface="Montserrat"/>
                  </a:rPr>
                  <a:t>Education</a:t>
                </a:r>
              </a:p>
              <a:p>
                <a:pPr marL="0" lvl="0" indent="0" algn="ctr" rtl="0">
                  <a:spcBef>
                    <a:spcPts val="0"/>
                  </a:spcBef>
                  <a:spcAft>
                    <a:spcPts val="0"/>
                  </a:spcAft>
                  <a:buNone/>
                </a:pPr>
                <a:endParaRPr sz="1200" dirty="0">
                  <a:solidFill>
                    <a:srgbClr val="434343"/>
                  </a:solidFill>
                  <a:latin typeface="Montserrat"/>
                  <a:ea typeface="Montserrat"/>
                  <a:cs typeface="Montserrat"/>
                  <a:sym typeface="Montserrat"/>
                </a:endParaRPr>
              </a:p>
            </p:txBody>
          </p:sp>
          <p:sp>
            <p:nvSpPr>
              <p:cNvPr id="718" name="Google Shape;718;p39"/>
              <p:cNvSpPr/>
              <p:nvPr/>
            </p:nvSpPr>
            <p:spPr>
              <a:xfrm>
                <a:off x="5525237"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19" name="Google Shape;719;p39"/>
            <p:cNvGrpSpPr/>
            <p:nvPr/>
          </p:nvGrpSpPr>
          <p:grpSpPr>
            <a:xfrm>
              <a:off x="801125" y="3214206"/>
              <a:ext cx="1695900" cy="892144"/>
              <a:chOff x="801125" y="3214206"/>
              <a:chExt cx="1695900" cy="892144"/>
            </a:xfrm>
          </p:grpSpPr>
          <p:sp>
            <p:nvSpPr>
              <p:cNvPr id="720" name="Google Shape;720;p3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33 </a:t>
                </a:r>
                <a:r>
                  <a:rPr lang="en-US" sz="1200" dirty="0">
                    <a:solidFill>
                      <a:srgbClr val="434343"/>
                    </a:solidFill>
                    <a:latin typeface="Montserrat"/>
                    <a:ea typeface="Montserrat"/>
                    <a:cs typeface="Montserrat"/>
                    <a:sym typeface="Montserrat"/>
                  </a:rPr>
                  <a:t>Categories</a:t>
                </a:r>
                <a:endParaRPr sz="1200" dirty="0">
                  <a:solidFill>
                    <a:srgbClr val="434343"/>
                  </a:solidFill>
                  <a:latin typeface="Montserrat"/>
                  <a:ea typeface="Montserrat"/>
                  <a:cs typeface="Montserrat"/>
                  <a:sym typeface="Montserrat"/>
                </a:endParaRPr>
              </a:p>
            </p:txBody>
          </p:sp>
          <p:sp>
            <p:nvSpPr>
              <p:cNvPr id="721" name="Google Shape;721;p3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722" name="Google Shape;722;p39"/>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9B537478-78EA-4BC2-8593-1C3632905013}"/>
              </a:ext>
            </a:extLst>
          </p:cNvPr>
          <p:cNvSpPr txBox="1"/>
          <p:nvPr/>
        </p:nvSpPr>
        <p:spPr>
          <a:xfrm>
            <a:off x="1047915" y="1396536"/>
            <a:ext cx="6721754" cy="1169551"/>
          </a:xfrm>
          <a:prstGeom prst="rect">
            <a:avLst/>
          </a:prstGeom>
          <a:noFill/>
        </p:spPr>
        <p:txBody>
          <a:bodyPr wrap="square" rtlCol="0">
            <a:spAutoFit/>
          </a:bodyPr>
          <a:lstStyle/>
          <a:p>
            <a:r>
              <a:rPr lang="en-US" dirty="0"/>
              <a:t>The aforementioned result was expected as the users mostly search for the type of application that entertain them and help them to connect to other people. Another finding is that the percentage of installed free apps is 99.9%, however even this percentage is considered high it might be reasonable to us as we found the percentage of free app in our dataset is 99.2%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ctrTitle"/>
          </p:nvPr>
        </p:nvSpPr>
        <p:spPr>
          <a:xfrm>
            <a:off x="1272230" y="891328"/>
            <a:ext cx="5754000" cy="2154300"/>
          </a:xfrm>
          <a:prstGeom prst="rect">
            <a:avLst/>
          </a:prstGeom>
        </p:spPr>
        <p:txBody>
          <a:bodyPr spcFirstLastPara="1" wrap="square" lIns="0" tIns="0" rIns="0" bIns="0" anchor="ctr" anchorCtr="0">
            <a:noAutofit/>
          </a:bodyPr>
          <a:lstStyle/>
          <a:p>
            <a:pPr lvl="0" algn="ctr"/>
            <a:r>
              <a:rPr lang="en-US" dirty="0"/>
              <a:t>Android App Market</a:t>
            </a:r>
            <a:endParaRPr dirty="0"/>
          </a:p>
        </p:txBody>
      </p:sp>
      <p:grpSp>
        <p:nvGrpSpPr>
          <p:cNvPr id="69" name="Google Shape;69;p12"/>
          <p:cNvGrpSpPr/>
          <p:nvPr/>
        </p:nvGrpSpPr>
        <p:grpSpPr>
          <a:xfrm>
            <a:off x="7838587" y="339351"/>
            <a:ext cx="969992" cy="1033523"/>
            <a:chOff x="5970800" y="1619250"/>
            <a:chExt cx="428650" cy="456725"/>
          </a:xfrm>
        </p:grpSpPr>
        <p:sp>
          <p:nvSpPr>
            <p:cNvPr id="70" name="Google Shape;7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Subtitle 4">
            <a:extLst>
              <a:ext uri="{FF2B5EF4-FFF2-40B4-BE49-F238E27FC236}">
                <a16:creationId xmlns:a16="http://schemas.microsoft.com/office/drawing/2014/main" id="{1D7F173C-10C0-4406-B535-86E6DDF9EBDE}"/>
              </a:ext>
            </a:extLst>
          </p:cNvPr>
          <p:cNvSpPr txBox="1">
            <a:spLocks/>
          </p:cNvSpPr>
          <p:nvPr/>
        </p:nvSpPr>
        <p:spPr>
          <a:xfrm>
            <a:off x="1486839" y="3045628"/>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Amr Mohamed</a:t>
            </a:r>
          </a:p>
        </p:txBody>
      </p:sp>
      <p:sp>
        <p:nvSpPr>
          <p:cNvPr id="11" name="Subtitle 4">
            <a:extLst>
              <a:ext uri="{FF2B5EF4-FFF2-40B4-BE49-F238E27FC236}">
                <a16:creationId xmlns:a16="http://schemas.microsoft.com/office/drawing/2014/main" id="{9FC379FB-0E0C-4E5A-8234-E72A72FF420B}"/>
              </a:ext>
            </a:extLst>
          </p:cNvPr>
          <p:cNvSpPr txBox="1">
            <a:spLocks/>
          </p:cNvSpPr>
          <p:nvPr/>
        </p:nvSpPr>
        <p:spPr>
          <a:xfrm>
            <a:off x="3394887" y="3045628"/>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Loay Alaaeldin</a:t>
            </a:r>
          </a:p>
        </p:txBody>
      </p:sp>
      <p:sp>
        <p:nvSpPr>
          <p:cNvPr id="12" name="Subtitle 4">
            <a:extLst>
              <a:ext uri="{FF2B5EF4-FFF2-40B4-BE49-F238E27FC236}">
                <a16:creationId xmlns:a16="http://schemas.microsoft.com/office/drawing/2014/main" id="{98C7C42B-CA87-44CB-8961-D2D69043E061}"/>
              </a:ext>
            </a:extLst>
          </p:cNvPr>
          <p:cNvSpPr txBox="1">
            <a:spLocks/>
          </p:cNvSpPr>
          <p:nvPr/>
        </p:nvSpPr>
        <p:spPr>
          <a:xfrm>
            <a:off x="4987813" y="3045628"/>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Youssef Haitham</a:t>
            </a:r>
          </a:p>
        </p:txBody>
      </p:sp>
      <p:sp>
        <p:nvSpPr>
          <p:cNvPr id="13" name="Subtitle 4">
            <a:extLst>
              <a:ext uri="{FF2B5EF4-FFF2-40B4-BE49-F238E27FC236}">
                <a16:creationId xmlns:a16="http://schemas.microsoft.com/office/drawing/2014/main" id="{32E47225-3F87-4B95-AC02-04844DE3F7B6}"/>
              </a:ext>
            </a:extLst>
          </p:cNvPr>
          <p:cNvSpPr txBox="1">
            <a:spLocks/>
          </p:cNvSpPr>
          <p:nvPr/>
        </p:nvSpPr>
        <p:spPr>
          <a:xfrm>
            <a:off x="1946895" y="3735632"/>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14" name="Subtitle 4">
            <a:extLst>
              <a:ext uri="{FF2B5EF4-FFF2-40B4-BE49-F238E27FC236}">
                <a16:creationId xmlns:a16="http://schemas.microsoft.com/office/drawing/2014/main" id="{11566A1F-28AB-45A3-A58F-82925AFB088B}"/>
              </a:ext>
            </a:extLst>
          </p:cNvPr>
          <p:cNvSpPr txBox="1">
            <a:spLocks/>
          </p:cNvSpPr>
          <p:nvPr/>
        </p:nvSpPr>
        <p:spPr>
          <a:xfrm>
            <a:off x="4169449" y="3735632"/>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787200" y="714800"/>
            <a:ext cx="6718200" cy="4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Outline of the dataset</a:t>
            </a:r>
            <a:endParaRPr dirty="0"/>
          </a:p>
        </p:txBody>
      </p:sp>
      <p:sp>
        <p:nvSpPr>
          <p:cNvPr id="294" name="Google Shape;294;p28"/>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295" name="Google Shape;295;p28"/>
          <p:cNvSpPr/>
          <p:nvPr/>
        </p:nvSpPr>
        <p:spPr>
          <a:xfrm>
            <a:off x="8309434" y="339344"/>
            <a:ext cx="499196" cy="49916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EE6E7DF-4764-438D-BDF6-8C8A23BCD08F}"/>
              </a:ext>
            </a:extLst>
          </p:cNvPr>
          <p:cNvPicPr>
            <a:picLocks noChangeAspect="1"/>
          </p:cNvPicPr>
          <p:nvPr/>
        </p:nvPicPr>
        <p:blipFill rotWithShape="1">
          <a:blip r:embed="rId4"/>
          <a:srcRect t="19936"/>
          <a:stretch/>
        </p:blipFill>
        <p:spPr>
          <a:xfrm>
            <a:off x="955020" y="1386774"/>
            <a:ext cx="7115554" cy="3081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787200" y="714800"/>
            <a:ext cx="6718200" cy="4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Pipeline</a:t>
            </a:r>
            <a:endParaRPr dirty="0"/>
          </a:p>
        </p:txBody>
      </p:sp>
      <p:sp>
        <p:nvSpPr>
          <p:cNvPr id="294" name="Google Shape;294;p28"/>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295" name="Google Shape;295;p28"/>
          <p:cNvSpPr/>
          <p:nvPr/>
        </p:nvSpPr>
        <p:spPr>
          <a:xfrm>
            <a:off x="8309434" y="339344"/>
            <a:ext cx="499196" cy="49916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879293" y="1848369"/>
            <a:ext cx="2445887"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Convert some columns into numeric</a:t>
            </a:r>
            <a:endParaRPr dirty="0">
              <a:solidFill>
                <a:schemeClr val="dk1"/>
              </a:solidFill>
              <a:latin typeface="IBM Plex Serif"/>
              <a:ea typeface="IBM Plex Serif"/>
              <a:cs typeface="IBM Plex Serif"/>
              <a:sym typeface="IBM Plex Serif"/>
            </a:endParaRPr>
          </a:p>
        </p:txBody>
      </p:sp>
      <p:sp>
        <p:nvSpPr>
          <p:cNvPr id="300" name="Google Shape;300;p28"/>
          <p:cNvSpPr/>
          <p:nvPr/>
        </p:nvSpPr>
        <p:spPr>
          <a:xfrm>
            <a:off x="520383" y="1848369"/>
            <a:ext cx="1905826"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Remove Duplicate Applications</a:t>
            </a:r>
            <a:endParaRPr dirty="0">
              <a:solidFill>
                <a:schemeClr val="dk1"/>
              </a:solidFill>
              <a:latin typeface="IBM Plex Serif"/>
              <a:ea typeface="IBM Plex Serif"/>
              <a:cs typeface="IBM Plex Serif"/>
              <a:sym typeface="IBM Plex Serif"/>
            </a:endParaRPr>
          </a:p>
        </p:txBody>
      </p:sp>
      <p:sp>
        <p:nvSpPr>
          <p:cNvPr id="303" name="Google Shape;303;p28"/>
          <p:cNvSpPr/>
          <p:nvPr/>
        </p:nvSpPr>
        <p:spPr>
          <a:xfrm>
            <a:off x="2058811" y="1848369"/>
            <a:ext cx="2203791"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Remove unneeded characters</a:t>
            </a:r>
            <a:endParaRPr dirty="0">
              <a:solidFill>
                <a:schemeClr val="dk1"/>
              </a:solidFill>
              <a:latin typeface="IBM Plex Serif"/>
              <a:ea typeface="IBM Plex Serif"/>
              <a:cs typeface="IBM Plex Serif"/>
              <a:sym typeface="IBM Plex Serif"/>
            </a:endParaRPr>
          </a:p>
        </p:txBody>
      </p:sp>
      <p:sp>
        <p:nvSpPr>
          <p:cNvPr id="9" name="Google Shape;297;p28">
            <a:extLst>
              <a:ext uri="{FF2B5EF4-FFF2-40B4-BE49-F238E27FC236}">
                <a16:creationId xmlns:a16="http://schemas.microsoft.com/office/drawing/2014/main" id="{159DB29C-BEB5-43A8-84C5-3958C563A41B}"/>
              </a:ext>
            </a:extLst>
          </p:cNvPr>
          <p:cNvSpPr/>
          <p:nvPr/>
        </p:nvSpPr>
        <p:spPr>
          <a:xfrm>
            <a:off x="5992067" y="1848369"/>
            <a:ext cx="2566767" cy="669000"/>
          </a:xfrm>
          <a:prstGeom prst="chevron">
            <a:avLst>
              <a:gd name="adj" fmla="val 50000"/>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IBM Plex Serif"/>
                <a:ea typeface="IBM Plex Serif"/>
                <a:cs typeface="IBM Plex Serif"/>
                <a:sym typeface="IBM Plex Serif"/>
              </a:rPr>
              <a:t>Remove text values in numeric columns</a:t>
            </a:r>
            <a:endParaRPr dirty="0">
              <a:solidFill>
                <a:schemeClr val="bg1"/>
              </a:solidFill>
              <a:latin typeface="IBM Plex Serif"/>
              <a:ea typeface="IBM Plex Serif"/>
              <a:cs typeface="IBM Plex Serif"/>
              <a:sym typeface="IBM Plex Serif"/>
            </a:endParaRPr>
          </a:p>
        </p:txBody>
      </p:sp>
      <p:sp>
        <p:nvSpPr>
          <p:cNvPr id="11" name="Google Shape;297;p28">
            <a:extLst>
              <a:ext uri="{FF2B5EF4-FFF2-40B4-BE49-F238E27FC236}">
                <a16:creationId xmlns:a16="http://schemas.microsoft.com/office/drawing/2014/main" id="{911C691F-2A75-4DE5-83DF-CAE53C900F53}"/>
              </a:ext>
            </a:extLst>
          </p:cNvPr>
          <p:cNvSpPr/>
          <p:nvPr/>
        </p:nvSpPr>
        <p:spPr>
          <a:xfrm>
            <a:off x="3879293" y="2878761"/>
            <a:ext cx="2445887"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Remove all null values</a:t>
            </a:r>
            <a:endParaRPr dirty="0">
              <a:solidFill>
                <a:schemeClr val="dk1"/>
              </a:solidFill>
              <a:latin typeface="IBM Plex Serif"/>
              <a:ea typeface="IBM Plex Serif"/>
              <a:cs typeface="IBM Plex Serif"/>
              <a:sym typeface="IBM Plex Serif"/>
            </a:endParaRPr>
          </a:p>
        </p:txBody>
      </p:sp>
      <p:sp>
        <p:nvSpPr>
          <p:cNvPr id="12" name="Google Shape;300;p28">
            <a:extLst>
              <a:ext uri="{FF2B5EF4-FFF2-40B4-BE49-F238E27FC236}">
                <a16:creationId xmlns:a16="http://schemas.microsoft.com/office/drawing/2014/main" id="{8866212E-0C05-4690-8103-39EE50324591}"/>
              </a:ext>
            </a:extLst>
          </p:cNvPr>
          <p:cNvSpPr/>
          <p:nvPr/>
        </p:nvSpPr>
        <p:spPr>
          <a:xfrm>
            <a:off x="520383" y="2878761"/>
            <a:ext cx="1905826"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Scale down number of installs and size columns</a:t>
            </a:r>
            <a:endParaRPr dirty="0">
              <a:solidFill>
                <a:schemeClr val="dk1"/>
              </a:solidFill>
              <a:latin typeface="IBM Plex Serif"/>
              <a:ea typeface="IBM Plex Serif"/>
              <a:cs typeface="IBM Plex Serif"/>
              <a:sym typeface="IBM Plex Serif"/>
            </a:endParaRPr>
          </a:p>
        </p:txBody>
      </p:sp>
      <p:sp>
        <p:nvSpPr>
          <p:cNvPr id="13" name="Google Shape;303;p28">
            <a:extLst>
              <a:ext uri="{FF2B5EF4-FFF2-40B4-BE49-F238E27FC236}">
                <a16:creationId xmlns:a16="http://schemas.microsoft.com/office/drawing/2014/main" id="{21E4CE27-9BD3-4C61-A6BA-2E98192D5C92}"/>
              </a:ext>
            </a:extLst>
          </p:cNvPr>
          <p:cNvSpPr/>
          <p:nvPr/>
        </p:nvSpPr>
        <p:spPr>
          <a:xfrm>
            <a:off x="2058811" y="2878761"/>
            <a:ext cx="2445887"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IBM Plex Serif"/>
                <a:ea typeface="IBM Plex Serif"/>
                <a:cs typeface="IBM Plex Serif"/>
                <a:sym typeface="IBM Plex Serif"/>
              </a:rPr>
              <a:t>Convert last updated column into date format</a:t>
            </a:r>
            <a:endParaRPr dirty="0">
              <a:solidFill>
                <a:schemeClr val="dk1"/>
              </a:solidFill>
              <a:latin typeface="IBM Plex Serif"/>
              <a:ea typeface="IBM Plex Serif"/>
              <a:cs typeface="IBM Plex Serif"/>
              <a:sym typeface="IBM Plex Serif"/>
            </a:endParaRPr>
          </a:p>
        </p:txBody>
      </p:sp>
      <p:sp>
        <p:nvSpPr>
          <p:cNvPr id="14" name="Google Shape;297;p28">
            <a:extLst>
              <a:ext uri="{FF2B5EF4-FFF2-40B4-BE49-F238E27FC236}">
                <a16:creationId xmlns:a16="http://schemas.microsoft.com/office/drawing/2014/main" id="{FBAEE5A8-4C68-4316-B12B-CA8FF32D02BE}"/>
              </a:ext>
            </a:extLst>
          </p:cNvPr>
          <p:cNvSpPr/>
          <p:nvPr/>
        </p:nvSpPr>
        <p:spPr>
          <a:xfrm>
            <a:off x="5992067" y="2878761"/>
            <a:ext cx="2566767" cy="669000"/>
          </a:xfrm>
          <a:prstGeom prst="chevron">
            <a:avLst>
              <a:gd name="adj" fmla="val 50000"/>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IBM Plex Serif"/>
                <a:ea typeface="IBM Plex Serif"/>
                <a:cs typeface="IBM Plex Serif"/>
                <a:sym typeface="IBM Plex Serif"/>
              </a:rPr>
              <a:t>Apply one hot encoding</a:t>
            </a:r>
            <a:endParaRPr dirty="0">
              <a:solidFill>
                <a:schemeClr val="bg1"/>
              </a:solidFill>
              <a:latin typeface="IBM Plex Serif"/>
              <a:ea typeface="IBM Plex Serif"/>
              <a:cs typeface="IBM Plex Serif"/>
              <a:sym typeface="IBM Plex Serif"/>
            </a:endParaRPr>
          </a:p>
        </p:txBody>
      </p:sp>
      <p:sp>
        <p:nvSpPr>
          <p:cNvPr id="15" name="Subtitle 4">
            <a:extLst>
              <a:ext uri="{FF2B5EF4-FFF2-40B4-BE49-F238E27FC236}">
                <a16:creationId xmlns:a16="http://schemas.microsoft.com/office/drawing/2014/main" id="{267DBCD3-1F7A-40EF-96A4-BF6229C0B5C5}"/>
              </a:ext>
            </a:extLst>
          </p:cNvPr>
          <p:cNvSpPr txBox="1">
            <a:spLocks/>
          </p:cNvSpPr>
          <p:nvPr/>
        </p:nvSpPr>
        <p:spPr>
          <a:xfrm>
            <a:off x="645326" y="4170430"/>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Amr Mohamed</a:t>
            </a:r>
          </a:p>
        </p:txBody>
      </p:sp>
      <p:sp>
        <p:nvSpPr>
          <p:cNvPr id="16" name="Subtitle 4">
            <a:extLst>
              <a:ext uri="{FF2B5EF4-FFF2-40B4-BE49-F238E27FC236}">
                <a16:creationId xmlns:a16="http://schemas.microsoft.com/office/drawing/2014/main" id="{9AEB0990-C654-4471-8AF3-FA3206F5D12A}"/>
              </a:ext>
            </a:extLst>
          </p:cNvPr>
          <p:cNvSpPr txBox="1">
            <a:spLocks/>
          </p:cNvSpPr>
          <p:nvPr/>
        </p:nvSpPr>
        <p:spPr>
          <a:xfrm>
            <a:off x="2553374" y="4170430"/>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Loay Alaaeldin</a:t>
            </a:r>
          </a:p>
        </p:txBody>
      </p:sp>
      <p:sp>
        <p:nvSpPr>
          <p:cNvPr id="17" name="Subtitle 4">
            <a:extLst>
              <a:ext uri="{FF2B5EF4-FFF2-40B4-BE49-F238E27FC236}">
                <a16:creationId xmlns:a16="http://schemas.microsoft.com/office/drawing/2014/main" id="{5774411A-A603-4C4E-9E16-56EC9C2925B5}"/>
              </a:ext>
            </a:extLst>
          </p:cNvPr>
          <p:cNvSpPr txBox="1">
            <a:spLocks/>
          </p:cNvSpPr>
          <p:nvPr/>
        </p:nvSpPr>
        <p:spPr>
          <a:xfrm>
            <a:off x="4146300" y="4170430"/>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Youssef Haitham</a:t>
            </a:r>
          </a:p>
        </p:txBody>
      </p:sp>
    </p:spTree>
    <p:extLst>
      <p:ext uri="{BB962C8B-B14F-4D97-AF65-F5344CB8AC3E}">
        <p14:creationId xmlns:p14="http://schemas.microsoft.com/office/powerpoint/2010/main" val="250402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793648" y="545950"/>
            <a:ext cx="3434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solidFill>
                  <a:schemeClr val="accent1"/>
                </a:solidFill>
              </a:rPr>
              <a:t>Questions</a:t>
            </a:r>
            <a:endParaRPr sz="5400" dirty="0">
              <a:solidFill>
                <a:schemeClr val="accent1"/>
              </a:solidFill>
            </a:endParaRPr>
          </a:p>
        </p:txBody>
      </p:sp>
      <p:sp>
        <p:nvSpPr>
          <p:cNvPr id="97" name="Google Shape;97;p14"/>
          <p:cNvSpPr txBox="1">
            <a:spLocks noGrp="1"/>
          </p:cNvSpPr>
          <p:nvPr>
            <p:ph type="subTitle" idx="4294967295"/>
          </p:nvPr>
        </p:nvSpPr>
        <p:spPr>
          <a:xfrm>
            <a:off x="449399" y="1813077"/>
            <a:ext cx="4122601" cy="2784473"/>
          </a:xfrm>
          <a:prstGeom prst="rect">
            <a:avLst/>
          </a:prstGeom>
        </p:spPr>
        <p:txBody>
          <a:bodyPr spcFirstLastPara="1" wrap="square" lIns="0" tIns="0" rIns="0" bIns="0" anchor="t" anchorCtr="0">
            <a:noAutofit/>
          </a:bodyPr>
          <a:lstStyle/>
          <a:p>
            <a:r>
              <a:rPr lang="en-US" sz="1600" b="1" dirty="0"/>
              <a:t>How many unique categories are in the dataset?</a:t>
            </a:r>
          </a:p>
          <a:p>
            <a:r>
              <a:rPr lang="en-US" sz="1600" b="1" dirty="0"/>
              <a:t>Which of these categories have the fewest number of apps?</a:t>
            </a:r>
          </a:p>
          <a:p>
            <a:r>
              <a:rPr lang="en-US" sz="1600" b="1" dirty="0"/>
              <a:t>Which of these categories have the highest number of apps?</a:t>
            </a:r>
          </a:p>
          <a:p>
            <a:pPr marL="0" lvl="0" indent="0" algn="l" rtl="0">
              <a:spcBef>
                <a:spcPts val="600"/>
              </a:spcBef>
              <a:spcAft>
                <a:spcPts val="0"/>
              </a:spcAft>
              <a:buNone/>
            </a:pPr>
            <a:endParaRPr sz="1600" b="1" dirty="0"/>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EC1DE5C-4B9E-4BC6-B04E-3ED341E8F580}"/>
              </a:ext>
            </a:extLst>
          </p:cNvPr>
          <p:cNvPicPr>
            <a:picLocks noChangeAspect="1"/>
          </p:cNvPicPr>
          <p:nvPr/>
        </p:nvPicPr>
        <p:blipFill rotWithShape="1">
          <a:blip r:embed="rId3"/>
          <a:srcRect l="1293" t="14828" r="9799" b="6172"/>
          <a:stretch/>
        </p:blipFill>
        <p:spPr>
          <a:xfrm>
            <a:off x="4362946" y="1486212"/>
            <a:ext cx="4174436" cy="2981738"/>
          </a:xfrm>
          <a:prstGeom prst="rect">
            <a:avLst/>
          </a:prstGeom>
        </p:spPr>
      </p:pic>
      <p:sp>
        <p:nvSpPr>
          <p:cNvPr id="8" name="Subtitle 4">
            <a:extLst>
              <a:ext uri="{FF2B5EF4-FFF2-40B4-BE49-F238E27FC236}">
                <a16:creationId xmlns:a16="http://schemas.microsoft.com/office/drawing/2014/main" id="{0EF93468-48ED-4283-9BCE-AE67B06CA468}"/>
              </a:ext>
            </a:extLst>
          </p:cNvPr>
          <p:cNvSpPr txBox="1">
            <a:spLocks/>
          </p:cNvSpPr>
          <p:nvPr/>
        </p:nvSpPr>
        <p:spPr>
          <a:xfrm>
            <a:off x="449399"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9" name="Subtitle 4">
            <a:extLst>
              <a:ext uri="{FF2B5EF4-FFF2-40B4-BE49-F238E27FC236}">
                <a16:creationId xmlns:a16="http://schemas.microsoft.com/office/drawing/2014/main" id="{8F6AB5A3-52F6-4296-9D7C-529128A72C40}"/>
              </a:ext>
            </a:extLst>
          </p:cNvPr>
          <p:cNvSpPr txBox="1">
            <a:spLocks/>
          </p:cNvSpPr>
          <p:nvPr/>
        </p:nvSpPr>
        <p:spPr>
          <a:xfrm>
            <a:off x="2671953"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793648" y="545950"/>
            <a:ext cx="3434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solidFill>
                  <a:schemeClr val="accent1"/>
                </a:solidFill>
              </a:rPr>
              <a:t>Questions</a:t>
            </a:r>
            <a:endParaRPr sz="5400" dirty="0">
              <a:solidFill>
                <a:schemeClr val="accent1"/>
              </a:solidFill>
            </a:endParaRPr>
          </a:p>
        </p:txBody>
      </p:sp>
      <p:sp>
        <p:nvSpPr>
          <p:cNvPr id="97" name="Google Shape;97;p14"/>
          <p:cNvSpPr txBox="1">
            <a:spLocks noGrp="1"/>
          </p:cNvSpPr>
          <p:nvPr>
            <p:ph type="subTitle" idx="4294967295"/>
          </p:nvPr>
        </p:nvSpPr>
        <p:spPr>
          <a:xfrm>
            <a:off x="449399" y="1813077"/>
            <a:ext cx="4122601" cy="2784473"/>
          </a:xfrm>
          <a:prstGeom prst="rect">
            <a:avLst/>
          </a:prstGeom>
        </p:spPr>
        <p:txBody>
          <a:bodyPr spcFirstLastPara="1" wrap="square" lIns="0" tIns="0" rIns="0" bIns="0" anchor="t" anchorCtr="0">
            <a:noAutofit/>
          </a:bodyPr>
          <a:lstStyle/>
          <a:p>
            <a:r>
              <a:rPr lang="en-US" sz="1600" b="1" dirty="0"/>
              <a:t>What type of categories do people mostly install?</a:t>
            </a:r>
            <a:endParaRPr sz="1600" b="1" dirty="0"/>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4">
            <a:extLst>
              <a:ext uri="{FF2B5EF4-FFF2-40B4-BE49-F238E27FC236}">
                <a16:creationId xmlns:a16="http://schemas.microsoft.com/office/drawing/2014/main" id="{0EF93468-48ED-4283-9BCE-AE67B06CA468}"/>
              </a:ext>
            </a:extLst>
          </p:cNvPr>
          <p:cNvSpPr txBox="1">
            <a:spLocks/>
          </p:cNvSpPr>
          <p:nvPr/>
        </p:nvSpPr>
        <p:spPr>
          <a:xfrm>
            <a:off x="449399"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9" name="Subtitle 4">
            <a:extLst>
              <a:ext uri="{FF2B5EF4-FFF2-40B4-BE49-F238E27FC236}">
                <a16:creationId xmlns:a16="http://schemas.microsoft.com/office/drawing/2014/main" id="{8F6AB5A3-52F6-4296-9D7C-529128A72C40}"/>
              </a:ext>
            </a:extLst>
          </p:cNvPr>
          <p:cNvSpPr txBox="1">
            <a:spLocks/>
          </p:cNvSpPr>
          <p:nvPr/>
        </p:nvSpPr>
        <p:spPr>
          <a:xfrm>
            <a:off x="2671953"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sp>
        <p:nvSpPr>
          <p:cNvPr id="2" name="AutoShape 2">
            <a:extLst>
              <a:ext uri="{FF2B5EF4-FFF2-40B4-BE49-F238E27FC236}">
                <a16:creationId xmlns:a16="http://schemas.microsoft.com/office/drawing/2014/main" id="{7CA8B463-9FE0-4B68-A09A-F996BA4559D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F4D4222-C845-463D-A782-A7A401B00331}"/>
              </a:ext>
            </a:extLst>
          </p:cNvPr>
          <p:cNvPicPr>
            <a:picLocks noChangeAspect="1"/>
          </p:cNvPicPr>
          <p:nvPr/>
        </p:nvPicPr>
        <p:blipFill rotWithShape="1">
          <a:blip r:embed="rId3"/>
          <a:srcRect l="16" t="8116" r="9313" b="6345"/>
          <a:stretch/>
        </p:blipFill>
        <p:spPr>
          <a:xfrm>
            <a:off x="4215633" y="1497879"/>
            <a:ext cx="4296785" cy="2895216"/>
          </a:xfrm>
          <a:prstGeom prst="rect">
            <a:avLst/>
          </a:prstGeom>
        </p:spPr>
      </p:pic>
    </p:spTree>
    <p:extLst>
      <p:ext uri="{BB962C8B-B14F-4D97-AF65-F5344CB8AC3E}">
        <p14:creationId xmlns:p14="http://schemas.microsoft.com/office/powerpoint/2010/main" val="162987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2702550" y="483706"/>
            <a:ext cx="3434100" cy="5594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chemeClr val="accent1"/>
                </a:solidFill>
              </a:rPr>
              <a:t>Questions</a:t>
            </a:r>
            <a:endParaRPr sz="4000" dirty="0">
              <a:solidFill>
                <a:schemeClr val="accent1"/>
              </a:solidFill>
            </a:endParaRPr>
          </a:p>
        </p:txBody>
      </p:sp>
      <p:sp>
        <p:nvSpPr>
          <p:cNvPr id="97" name="Google Shape;97;p14"/>
          <p:cNvSpPr txBox="1">
            <a:spLocks noGrp="1"/>
          </p:cNvSpPr>
          <p:nvPr>
            <p:ph type="subTitle" idx="4294967295"/>
          </p:nvPr>
        </p:nvSpPr>
        <p:spPr>
          <a:xfrm>
            <a:off x="383139" y="1179513"/>
            <a:ext cx="2736572" cy="2784473"/>
          </a:xfrm>
          <a:prstGeom prst="rect">
            <a:avLst/>
          </a:prstGeom>
        </p:spPr>
        <p:txBody>
          <a:bodyPr spcFirstLastPara="1" wrap="square" lIns="0" tIns="0" rIns="0" bIns="0" anchor="t" anchorCtr="0">
            <a:noAutofit/>
          </a:bodyPr>
          <a:lstStyle/>
          <a:p>
            <a:r>
              <a:rPr lang="en-US" sz="1600" b="1" dirty="0"/>
              <a:t>Which type of apps are mostly downloaded ? </a:t>
            </a:r>
            <a:endParaRPr sz="1600" b="1" dirty="0"/>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4">
            <a:extLst>
              <a:ext uri="{FF2B5EF4-FFF2-40B4-BE49-F238E27FC236}">
                <a16:creationId xmlns:a16="http://schemas.microsoft.com/office/drawing/2014/main" id="{0EF93468-48ED-4283-9BCE-AE67B06CA468}"/>
              </a:ext>
            </a:extLst>
          </p:cNvPr>
          <p:cNvSpPr txBox="1">
            <a:spLocks/>
          </p:cNvSpPr>
          <p:nvPr/>
        </p:nvSpPr>
        <p:spPr>
          <a:xfrm>
            <a:off x="449399"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9" name="Subtitle 4">
            <a:extLst>
              <a:ext uri="{FF2B5EF4-FFF2-40B4-BE49-F238E27FC236}">
                <a16:creationId xmlns:a16="http://schemas.microsoft.com/office/drawing/2014/main" id="{8F6AB5A3-52F6-4296-9D7C-529128A72C40}"/>
              </a:ext>
            </a:extLst>
          </p:cNvPr>
          <p:cNvSpPr txBox="1">
            <a:spLocks/>
          </p:cNvSpPr>
          <p:nvPr/>
        </p:nvSpPr>
        <p:spPr>
          <a:xfrm>
            <a:off x="2671953"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sp>
        <p:nvSpPr>
          <p:cNvPr id="2" name="AutoShape 2">
            <a:extLst>
              <a:ext uri="{FF2B5EF4-FFF2-40B4-BE49-F238E27FC236}">
                <a16:creationId xmlns:a16="http://schemas.microsoft.com/office/drawing/2014/main" id="{7CA8B463-9FE0-4B68-A09A-F996BA4559D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A4C54CB-F56F-4B78-A9AC-8212F7C244A9}"/>
              </a:ext>
            </a:extLst>
          </p:cNvPr>
          <p:cNvPicPr>
            <a:picLocks noChangeAspect="1"/>
          </p:cNvPicPr>
          <p:nvPr/>
        </p:nvPicPr>
        <p:blipFill rotWithShape="1">
          <a:blip r:embed="rId3"/>
          <a:srcRect l="15475" t="12929" r="12255" b="14220"/>
          <a:stretch/>
        </p:blipFill>
        <p:spPr>
          <a:xfrm>
            <a:off x="915285" y="2235406"/>
            <a:ext cx="1714842" cy="1728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97;p14">
            <a:extLst>
              <a:ext uri="{FF2B5EF4-FFF2-40B4-BE49-F238E27FC236}">
                <a16:creationId xmlns:a16="http://schemas.microsoft.com/office/drawing/2014/main" id="{1BB008BE-B25A-432C-B566-40ADAA3A8DCF}"/>
              </a:ext>
            </a:extLst>
          </p:cNvPr>
          <p:cNvSpPr txBox="1">
            <a:spLocks/>
          </p:cNvSpPr>
          <p:nvPr/>
        </p:nvSpPr>
        <p:spPr>
          <a:xfrm>
            <a:off x="3163956" y="1222046"/>
            <a:ext cx="2736571" cy="27844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1pPr>
            <a:lvl2pPr marL="914400" marR="0" lvl="1"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2pPr>
            <a:lvl3pPr marL="1371600" marR="0" lvl="2"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3pPr>
            <a:lvl4pPr marL="1828800" marR="0" lvl="3"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4pPr>
            <a:lvl5pPr marL="2286000" marR="0" lvl="4"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5pPr>
            <a:lvl6pPr marL="2743200" marR="0" lvl="5"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6pPr>
            <a:lvl7pPr marL="3200400" marR="0" lvl="6"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7pPr>
            <a:lvl8pPr marL="3657600" marR="0" lvl="7"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8pPr>
            <a:lvl9pPr marL="4114800" marR="0" lvl="8"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9pPr>
          </a:lstStyle>
          <a:p>
            <a:r>
              <a:rPr lang="en-US" sz="1600" b="1" dirty="0"/>
              <a:t>How many free and paid applications?</a:t>
            </a:r>
          </a:p>
        </p:txBody>
      </p:sp>
      <p:pic>
        <p:nvPicPr>
          <p:cNvPr id="7" name="Picture 6">
            <a:extLst>
              <a:ext uri="{FF2B5EF4-FFF2-40B4-BE49-F238E27FC236}">
                <a16:creationId xmlns:a16="http://schemas.microsoft.com/office/drawing/2014/main" id="{8B03FE57-C843-41EB-A2A9-0332E96453C4}"/>
              </a:ext>
            </a:extLst>
          </p:cNvPr>
          <p:cNvPicPr>
            <a:picLocks noChangeAspect="1"/>
          </p:cNvPicPr>
          <p:nvPr/>
        </p:nvPicPr>
        <p:blipFill rotWithShape="1">
          <a:blip r:embed="rId4"/>
          <a:srcRect l="15417" t="10399" r="13250" b="12290"/>
          <a:stretch/>
        </p:blipFill>
        <p:spPr>
          <a:xfrm>
            <a:off x="3553091" y="2235406"/>
            <a:ext cx="1801414" cy="1813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Google Shape;97;p14">
            <a:extLst>
              <a:ext uri="{FF2B5EF4-FFF2-40B4-BE49-F238E27FC236}">
                <a16:creationId xmlns:a16="http://schemas.microsoft.com/office/drawing/2014/main" id="{73A23B8E-1BF0-495F-8DE2-689B8D416132}"/>
              </a:ext>
            </a:extLst>
          </p:cNvPr>
          <p:cNvSpPr txBox="1">
            <a:spLocks/>
          </p:cNvSpPr>
          <p:nvPr/>
        </p:nvSpPr>
        <p:spPr>
          <a:xfrm>
            <a:off x="5713106" y="1222046"/>
            <a:ext cx="2980320" cy="27844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1pPr>
            <a:lvl2pPr marL="914400" marR="0" lvl="1"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2pPr>
            <a:lvl3pPr marL="1371600" marR="0" lvl="2"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3pPr>
            <a:lvl4pPr marL="1828800" marR="0" lvl="3"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4pPr>
            <a:lvl5pPr marL="2286000" marR="0" lvl="4"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5pPr>
            <a:lvl6pPr marL="2743200" marR="0" lvl="5"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6pPr>
            <a:lvl7pPr marL="3200400" marR="0" lvl="6"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7pPr>
            <a:lvl8pPr marL="3657600" marR="0" lvl="7"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8pPr>
            <a:lvl9pPr marL="4114800" marR="0" lvl="8"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9pPr>
          </a:lstStyle>
          <a:p>
            <a:r>
              <a:rPr lang="en-US" sz="1600" b="1" dirty="0"/>
              <a:t>How many categories contain Free applications only?</a:t>
            </a:r>
          </a:p>
        </p:txBody>
      </p:sp>
      <p:pic>
        <p:nvPicPr>
          <p:cNvPr id="10" name="Picture 9">
            <a:extLst>
              <a:ext uri="{FF2B5EF4-FFF2-40B4-BE49-F238E27FC236}">
                <a16:creationId xmlns:a16="http://schemas.microsoft.com/office/drawing/2014/main" id="{C103E221-9184-40F3-9ABC-02F3277C397F}"/>
              </a:ext>
            </a:extLst>
          </p:cNvPr>
          <p:cNvPicPr>
            <a:picLocks noChangeAspect="1"/>
          </p:cNvPicPr>
          <p:nvPr/>
        </p:nvPicPr>
        <p:blipFill>
          <a:blip r:embed="rId5"/>
          <a:stretch>
            <a:fillRect/>
          </a:stretch>
        </p:blipFill>
        <p:spPr>
          <a:xfrm>
            <a:off x="5944771" y="2235406"/>
            <a:ext cx="2669767" cy="1813646"/>
          </a:xfrm>
          <a:prstGeom prst="rect">
            <a:avLst/>
          </a:prstGeom>
        </p:spPr>
      </p:pic>
    </p:spTree>
    <p:extLst>
      <p:ext uri="{BB962C8B-B14F-4D97-AF65-F5344CB8AC3E}">
        <p14:creationId xmlns:p14="http://schemas.microsoft.com/office/powerpoint/2010/main" val="357355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2702550" y="483706"/>
            <a:ext cx="3434100" cy="5594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chemeClr val="accent1"/>
                </a:solidFill>
              </a:rPr>
              <a:t>Questions</a:t>
            </a:r>
            <a:endParaRPr sz="4000" dirty="0">
              <a:solidFill>
                <a:schemeClr val="accent1"/>
              </a:solidFill>
            </a:endParaRPr>
          </a:p>
        </p:txBody>
      </p:sp>
      <p:sp>
        <p:nvSpPr>
          <p:cNvPr id="97" name="Google Shape;97;p14"/>
          <p:cNvSpPr txBox="1">
            <a:spLocks noGrp="1"/>
          </p:cNvSpPr>
          <p:nvPr>
            <p:ph type="subTitle" idx="4294967295"/>
          </p:nvPr>
        </p:nvSpPr>
        <p:spPr>
          <a:xfrm>
            <a:off x="383139" y="1179513"/>
            <a:ext cx="2890148" cy="2784473"/>
          </a:xfrm>
          <a:prstGeom prst="rect">
            <a:avLst/>
          </a:prstGeom>
        </p:spPr>
        <p:txBody>
          <a:bodyPr spcFirstLastPara="1" wrap="square" lIns="0" tIns="0" rIns="0" bIns="0" anchor="t" anchorCtr="0">
            <a:noAutofit/>
          </a:bodyPr>
          <a:lstStyle/>
          <a:p>
            <a:r>
              <a:rPr lang="en-US" sz="1600" b="1" dirty="0"/>
              <a:t>What are the categories that contain the most expensive apps?</a:t>
            </a:r>
            <a:endParaRPr sz="1600" b="1" dirty="0"/>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4">
            <a:extLst>
              <a:ext uri="{FF2B5EF4-FFF2-40B4-BE49-F238E27FC236}">
                <a16:creationId xmlns:a16="http://schemas.microsoft.com/office/drawing/2014/main" id="{0EF93468-48ED-4283-9BCE-AE67B06CA468}"/>
              </a:ext>
            </a:extLst>
          </p:cNvPr>
          <p:cNvSpPr txBox="1">
            <a:spLocks/>
          </p:cNvSpPr>
          <p:nvPr/>
        </p:nvSpPr>
        <p:spPr>
          <a:xfrm>
            <a:off x="449399"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9" name="Subtitle 4">
            <a:extLst>
              <a:ext uri="{FF2B5EF4-FFF2-40B4-BE49-F238E27FC236}">
                <a16:creationId xmlns:a16="http://schemas.microsoft.com/office/drawing/2014/main" id="{8F6AB5A3-52F6-4296-9D7C-529128A72C40}"/>
              </a:ext>
            </a:extLst>
          </p:cNvPr>
          <p:cNvSpPr txBox="1">
            <a:spLocks/>
          </p:cNvSpPr>
          <p:nvPr/>
        </p:nvSpPr>
        <p:spPr>
          <a:xfrm>
            <a:off x="2671953"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sp>
        <p:nvSpPr>
          <p:cNvPr id="2" name="AutoShape 2">
            <a:extLst>
              <a:ext uri="{FF2B5EF4-FFF2-40B4-BE49-F238E27FC236}">
                <a16:creationId xmlns:a16="http://schemas.microsoft.com/office/drawing/2014/main" id="{7CA8B463-9FE0-4B68-A09A-F996BA4559D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Google Shape;97;p14">
            <a:extLst>
              <a:ext uri="{FF2B5EF4-FFF2-40B4-BE49-F238E27FC236}">
                <a16:creationId xmlns:a16="http://schemas.microsoft.com/office/drawing/2014/main" id="{73A23B8E-1BF0-495F-8DE2-689B8D416132}"/>
              </a:ext>
            </a:extLst>
          </p:cNvPr>
          <p:cNvSpPr txBox="1">
            <a:spLocks/>
          </p:cNvSpPr>
          <p:nvPr/>
        </p:nvSpPr>
        <p:spPr>
          <a:xfrm>
            <a:off x="3690726" y="1222046"/>
            <a:ext cx="5327374" cy="27844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1pPr>
            <a:lvl2pPr marL="914400" marR="0" lvl="1"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2pPr>
            <a:lvl3pPr marL="1371600" marR="0" lvl="2"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3pPr>
            <a:lvl4pPr marL="1828800" marR="0" lvl="3" indent="-381000" algn="l" rtl="0">
              <a:lnSpc>
                <a:spcPct val="115000"/>
              </a:lnSpc>
              <a:spcBef>
                <a:spcPts val="0"/>
              </a:spcBef>
              <a:spcAft>
                <a:spcPts val="0"/>
              </a:spcAft>
              <a:buClr>
                <a:schemeClr val="accen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4pPr>
            <a:lvl5pPr marL="2286000" marR="0" lvl="4"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5pPr>
            <a:lvl6pPr marL="2743200" marR="0" lvl="5"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6pPr>
            <a:lvl7pPr marL="3200400" marR="0" lvl="6"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7pPr>
            <a:lvl8pPr marL="3657600" marR="0" lvl="7"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8pPr>
            <a:lvl9pPr marL="4114800" marR="0" lvl="8" indent="-381000" algn="l" rtl="0">
              <a:lnSpc>
                <a:spcPct val="115000"/>
              </a:lnSpc>
              <a:spcBef>
                <a:spcPts val="0"/>
              </a:spcBef>
              <a:spcAft>
                <a:spcPts val="0"/>
              </a:spcAft>
              <a:buClr>
                <a:schemeClr val="lt1"/>
              </a:buClr>
              <a:buSzPts val="2400"/>
              <a:buFont typeface="IBM Plex Sans"/>
              <a:buChar char="■"/>
              <a:defRPr sz="2400" b="0" i="0" u="none" strike="noStrike" cap="none">
                <a:solidFill>
                  <a:schemeClr val="lt1"/>
                </a:solidFill>
                <a:latin typeface="IBM Plex Sans"/>
                <a:ea typeface="IBM Plex Sans"/>
                <a:cs typeface="IBM Plex Sans"/>
                <a:sym typeface="IBM Plex Sans"/>
              </a:defRPr>
            </a:lvl9pPr>
          </a:lstStyle>
          <a:p>
            <a:r>
              <a:rPr lang="en-US" sz="1600" b="1" dirty="0"/>
              <a:t>What are the top rated categories ?</a:t>
            </a:r>
          </a:p>
        </p:txBody>
      </p:sp>
      <p:pic>
        <p:nvPicPr>
          <p:cNvPr id="3" name="Picture 2">
            <a:extLst>
              <a:ext uri="{FF2B5EF4-FFF2-40B4-BE49-F238E27FC236}">
                <a16:creationId xmlns:a16="http://schemas.microsoft.com/office/drawing/2014/main" id="{3DD50925-B9DA-4B92-B114-A0BAA121B728}"/>
              </a:ext>
            </a:extLst>
          </p:cNvPr>
          <p:cNvPicPr>
            <a:picLocks noChangeAspect="1"/>
          </p:cNvPicPr>
          <p:nvPr/>
        </p:nvPicPr>
        <p:blipFill rotWithShape="1">
          <a:blip r:embed="rId3"/>
          <a:srcRect t="7796"/>
          <a:stretch/>
        </p:blipFill>
        <p:spPr>
          <a:xfrm>
            <a:off x="691124" y="2232991"/>
            <a:ext cx="2156082" cy="1585291"/>
          </a:xfrm>
          <a:prstGeom prst="rect">
            <a:avLst/>
          </a:prstGeom>
        </p:spPr>
      </p:pic>
      <p:pic>
        <p:nvPicPr>
          <p:cNvPr id="6" name="Picture 5">
            <a:extLst>
              <a:ext uri="{FF2B5EF4-FFF2-40B4-BE49-F238E27FC236}">
                <a16:creationId xmlns:a16="http://schemas.microsoft.com/office/drawing/2014/main" id="{14DE441D-82D3-435C-A111-8186FBC0F433}"/>
              </a:ext>
            </a:extLst>
          </p:cNvPr>
          <p:cNvPicPr>
            <a:picLocks noChangeAspect="1"/>
          </p:cNvPicPr>
          <p:nvPr/>
        </p:nvPicPr>
        <p:blipFill rotWithShape="1">
          <a:blip r:embed="rId4"/>
          <a:srcRect l="848" t="8792" r="8461" b="6956"/>
          <a:stretch/>
        </p:blipFill>
        <p:spPr>
          <a:xfrm>
            <a:off x="3901463" y="1651551"/>
            <a:ext cx="4407960" cy="2666534"/>
          </a:xfrm>
          <a:prstGeom prst="rect">
            <a:avLst/>
          </a:prstGeom>
        </p:spPr>
      </p:pic>
    </p:spTree>
    <p:extLst>
      <p:ext uri="{BB962C8B-B14F-4D97-AF65-F5344CB8AC3E}">
        <p14:creationId xmlns:p14="http://schemas.microsoft.com/office/powerpoint/2010/main" val="379105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2702550" y="483706"/>
            <a:ext cx="3434100" cy="5594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chemeClr val="accent1"/>
                </a:solidFill>
              </a:rPr>
              <a:t>Questions</a:t>
            </a:r>
            <a:endParaRPr sz="4000" dirty="0">
              <a:solidFill>
                <a:schemeClr val="accent1"/>
              </a:solidFill>
            </a:endParaRPr>
          </a:p>
        </p:txBody>
      </p:sp>
      <p:sp>
        <p:nvSpPr>
          <p:cNvPr id="97" name="Google Shape;97;p14"/>
          <p:cNvSpPr txBox="1">
            <a:spLocks noGrp="1"/>
          </p:cNvSpPr>
          <p:nvPr>
            <p:ph type="subTitle" idx="4294967295"/>
          </p:nvPr>
        </p:nvSpPr>
        <p:spPr>
          <a:xfrm>
            <a:off x="613830" y="1075963"/>
            <a:ext cx="7945188" cy="454104"/>
          </a:xfrm>
          <a:prstGeom prst="rect">
            <a:avLst/>
          </a:prstGeom>
        </p:spPr>
        <p:txBody>
          <a:bodyPr spcFirstLastPara="1" wrap="square" lIns="0" tIns="0" rIns="0" bIns="0" anchor="t" anchorCtr="0">
            <a:noAutofit/>
          </a:bodyPr>
          <a:lstStyle/>
          <a:p>
            <a:r>
              <a:rPr lang="en-US" sz="1600" b="1" dirty="0"/>
              <a:t>Which apps in the above categories have the more than 1000 installs?</a:t>
            </a:r>
            <a:endParaRPr sz="1600" b="1" dirty="0"/>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4">
            <a:extLst>
              <a:ext uri="{FF2B5EF4-FFF2-40B4-BE49-F238E27FC236}">
                <a16:creationId xmlns:a16="http://schemas.microsoft.com/office/drawing/2014/main" id="{0EF93468-48ED-4283-9BCE-AE67B06CA468}"/>
              </a:ext>
            </a:extLst>
          </p:cNvPr>
          <p:cNvSpPr txBox="1">
            <a:spLocks/>
          </p:cNvSpPr>
          <p:nvPr/>
        </p:nvSpPr>
        <p:spPr>
          <a:xfrm>
            <a:off x="449399"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Marwan Abdulgawad</a:t>
            </a:r>
          </a:p>
        </p:txBody>
      </p:sp>
      <p:sp>
        <p:nvSpPr>
          <p:cNvPr id="9" name="Subtitle 4">
            <a:extLst>
              <a:ext uri="{FF2B5EF4-FFF2-40B4-BE49-F238E27FC236}">
                <a16:creationId xmlns:a16="http://schemas.microsoft.com/office/drawing/2014/main" id="{8F6AB5A3-52F6-4296-9D7C-529128A72C40}"/>
              </a:ext>
            </a:extLst>
          </p:cNvPr>
          <p:cNvSpPr txBox="1">
            <a:spLocks/>
          </p:cNvSpPr>
          <p:nvPr/>
        </p:nvSpPr>
        <p:spPr>
          <a:xfrm>
            <a:off x="2671953" y="4407875"/>
            <a:ext cx="2459020" cy="5165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FF00"/>
                </a:solidFill>
              </a:rPr>
              <a:t>Mahmoud Ashmawy</a:t>
            </a:r>
          </a:p>
        </p:txBody>
      </p:sp>
      <p:pic>
        <p:nvPicPr>
          <p:cNvPr id="4" name="Picture 3">
            <a:extLst>
              <a:ext uri="{FF2B5EF4-FFF2-40B4-BE49-F238E27FC236}">
                <a16:creationId xmlns:a16="http://schemas.microsoft.com/office/drawing/2014/main" id="{89283995-C949-477E-9293-4B653454AE9B}"/>
              </a:ext>
            </a:extLst>
          </p:cNvPr>
          <p:cNvPicPr>
            <a:picLocks noChangeAspect="1"/>
          </p:cNvPicPr>
          <p:nvPr/>
        </p:nvPicPr>
        <p:blipFill>
          <a:blip r:embed="rId3"/>
          <a:stretch>
            <a:fillRect/>
          </a:stretch>
        </p:blipFill>
        <p:spPr>
          <a:xfrm>
            <a:off x="619286" y="1564766"/>
            <a:ext cx="5841148" cy="2810289"/>
          </a:xfrm>
          <a:prstGeom prst="rect">
            <a:avLst/>
          </a:prstGeom>
        </p:spPr>
      </p:pic>
      <p:pic>
        <p:nvPicPr>
          <p:cNvPr id="6" name="Picture 5">
            <a:extLst>
              <a:ext uri="{FF2B5EF4-FFF2-40B4-BE49-F238E27FC236}">
                <a16:creationId xmlns:a16="http://schemas.microsoft.com/office/drawing/2014/main" id="{310F48BF-70F1-4C14-B865-623BBB69E44C}"/>
              </a:ext>
            </a:extLst>
          </p:cNvPr>
          <p:cNvPicPr>
            <a:picLocks noChangeAspect="1"/>
          </p:cNvPicPr>
          <p:nvPr/>
        </p:nvPicPr>
        <p:blipFill>
          <a:blip r:embed="rId4"/>
          <a:stretch>
            <a:fillRect/>
          </a:stretch>
        </p:blipFill>
        <p:spPr>
          <a:xfrm>
            <a:off x="6533320" y="1812579"/>
            <a:ext cx="2098583" cy="2488335"/>
          </a:xfrm>
          <a:prstGeom prst="rect">
            <a:avLst/>
          </a:prstGeom>
        </p:spPr>
      </p:pic>
    </p:spTree>
    <p:extLst>
      <p:ext uri="{BB962C8B-B14F-4D97-AF65-F5344CB8AC3E}">
        <p14:creationId xmlns:p14="http://schemas.microsoft.com/office/powerpoint/2010/main" val="4253943791"/>
      </p:ext>
    </p:extLst>
  </p:cSld>
  <p:clrMapOvr>
    <a:masterClrMapping/>
  </p:clrMapOvr>
</p:sld>
</file>

<file path=ppt/theme/theme1.xml><?xml version="1.0" encoding="utf-8"?>
<a:theme xmlns:a="http://schemas.openxmlformats.org/drawingml/2006/main" name="Bullen template">
  <a:themeElements>
    <a:clrScheme name="Custom 347">
      <a:dk1>
        <a:srgbClr val="040F20"/>
      </a:dk1>
      <a:lt1>
        <a:srgbClr val="FFFFFF"/>
      </a:lt1>
      <a:dk2>
        <a:srgbClr val="717881"/>
      </a:dk2>
      <a:lt2>
        <a:srgbClr val="F3F3F3"/>
      </a:lt2>
      <a:accent1>
        <a:srgbClr val="FFDE00"/>
      </a:accent1>
      <a:accent2>
        <a:srgbClr val="FFA700"/>
      </a:accent2>
      <a:accent3>
        <a:srgbClr val="E97100"/>
      </a:accent3>
      <a:accent4>
        <a:srgbClr val="91AACF"/>
      </a:accent4>
      <a:accent5>
        <a:srgbClr val="466799"/>
      </a:accent5>
      <a:accent6>
        <a:srgbClr val="040F2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281</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IBM Plex Sans</vt:lpstr>
      <vt:lpstr>Merriweather</vt:lpstr>
      <vt:lpstr>IBM Plex Serif</vt:lpstr>
      <vt:lpstr>Montserrat</vt:lpstr>
      <vt:lpstr>IBM Plex Serif SemiBold</vt:lpstr>
      <vt:lpstr>Bullen template</vt:lpstr>
      <vt:lpstr>Purpose of the Project</vt:lpstr>
      <vt:lpstr>Android App Market</vt:lpstr>
      <vt:lpstr>Outline of the dataset</vt:lpstr>
      <vt:lpstr>Pipeline</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Purpose of the Project</dc:title>
  <dc:creator>marwan Abdulgawad</dc:creator>
  <cp:lastModifiedBy> </cp:lastModifiedBy>
  <cp:revision>13</cp:revision>
  <dcterms:modified xsi:type="dcterms:W3CDTF">2019-12-09T10:46:57Z</dcterms:modified>
</cp:coreProperties>
</file>