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801600" cy="7315200"/>
  <p:notesSz cx="9144000" cy="6858000"/>
  <p:defaultTextStyle>
    <a:defPPr>
      <a:defRPr lang="en-US"/>
    </a:defPPr>
    <a:lvl1pPr marL="0" algn="l" defTabSz="128730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43652" algn="l" defTabSz="128730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287303" algn="l" defTabSz="128730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30953" algn="l" defTabSz="128730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574604" algn="l" defTabSz="128730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18256" algn="l" defTabSz="128730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861908" algn="l" defTabSz="128730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05557" algn="l" defTabSz="128730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149209" algn="l" defTabSz="128730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815" autoAdjust="0"/>
  </p:normalViewPr>
  <p:slideViewPr>
    <p:cSldViewPr>
      <p:cViewPr>
        <p:scale>
          <a:sx n="60" d="100"/>
          <a:sy n="60" d="100"/>
        </p:scale>
        <p:origin x="-948" y="-156"/>
      </p:cViewPr>
      <p:guideLst>
        <p:guide orient="horz" pos="230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56" y="-90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BD9498-97E6-4064-A2B4-0A5ED62108DB}" type="datetimeFigureOut">
              <a:rPr lang="en-US" smtClean="0"/>
              <a:t>21/02/2018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22513" y="514350"/>
            <a:ext cx="449897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191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8730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43652" algn="l" defTabSz="128730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87303" algn="l" defTabSz="128730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930953" algn="l" defTabSz="128730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574604" algn="l" defTabSz="128730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218256" algn="l" defTabSz="128730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861908" algn="l" defTabSz="128730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505557" algn="l" defTabSz="128730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5149209" algn="l" defTabSz="128730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650241"/>
            <a:ext cx="10881360" cy="455168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11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5283200"/>
            <a:ext cx="8961120" cy="1300480"/>
          </a:xfrm>
        </p:spPr>
        <p:txBody>
          <a:bodyPr>
            <a:normAutofit/>
          </a:bodyPr>
          <a:lstStyle>
            <a:lvl1pPr marL="0" indent="0" algn="ctr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1pPr>
            <a:lvl2pPr marL="643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7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309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746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182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61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05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49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66D6-4FE5-4930-8754-B9999330F054}" type="datetimeFigureOut">
              <a:rPr lang="en-US" smtClean="0"/>
              <a:t>21/02/2018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1DBF7E-0D73-4B4B-A01A-93DC6DA785B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66D6-4FE5-4930-8754-B9999330F054}" type="datetimeFigureOut">
              <a:rPr lang="en-US" smtClean="0"/>
              <a:t>21/02/2018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BF7E-0D73-4B4B-A01A-93DC6DA785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1160" y="292949"/>
            <a:ext cx="2880360" cy="624162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080" y="292949"/>
            <a:ext cx="8427720" cy="6241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66D6-4FE5-4930-8754-B9999330F054}" type="datetimeFigureOut">
              <a:rPr lang="en-US" smtClean="0"/>
              <a:t>21/02/2018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BF7E-0D73-4B4B-A01A-93DC6DA785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66D6-4FE5-4930-8754-B9999330F054}" type="datetimeFigureOut">
              <a:rPr lang="en-US" smtClean="0"/>
              <a:t>21/02/2018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BF7E-0D73-4B4B-A01A-93DC6DA785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1463042"/>
            <a:ext cx="10881360" cy="2672081"/>
          </a:xfrm>
        </p:spPr>
        <p:txBody>
          <a:bodyPr anchor="b"/>
          <a:lstStyle>
            <a:lvl1pPr algn="ctr" defTabSz="1287303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6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4340017"/>
            <a:ext cx="10881360" cy="1207346"/>
          </a:xfrm>
        </p:spPr>
        <p:txBody>
          <a:bodyPr anchor="t"/>
          <a:lstStyle>
            <a:lvl1pPr marL="0" indent="0" algn="ctr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43652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287303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309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7460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2182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86190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50555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14920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66D6-4FE5-4930-8754-B9999330F054}" type="datetimeFigureOut">
              <a:rPr lang="en-US" smtClean="0"/>
              <a:t>21/02/2018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BF7E-0D73-4B4B-A01A-93DC6DA785B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294120" y="4185922"/>
            <a:ext cx="118681" cy="9042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730" tIns="64365" rIns="128730" bIns="64365"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574155" y="4185922"/>
            <a:ext cx="118681" cy="9042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730" tIns="64365" rIns="128730" bIns="64365"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015419" y="4185922"/>
            <a:ext cx="118681" cy="9042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730" tIns="64365" rIns="128730" bIns="64365"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7480" y="1706881"/>
            <a:ext cx="5654040" cy="4827694"/>
          </a:xfrm>
        </p:spPr>
        <p:txBody>
          <a:bodyPr/>
          <a:lstStyle>
            <a:lvl1pPr>
              <a:defRPr sz="3400"/>
            </a:lvl1pPr>
            <a:lvl2pPr>
              <a:defRPr sz="2300"/>
            </a:lvl2pPr>
            <a:lvl3pPr>
              <a:defRPr sz="23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66D6-4FE5-4930-8754-B9999330F054}" type="datetimeFigureOut">
              <a:rPr lang="en-US" smtClean="0"/>
              <a:t>21/02/2018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BF7E-0D73-4B4B-A01A-93DC6DA785B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12064" y="1706880"/>
            <a:ext cx="5658307" cy="48280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1706880"/>
            <a:ext cx="5656263" cy="650240"/>
          </a:xfrm>
        </p:spPr>
        <p:txBody>
          <a:bodyPr anchor="b">
            <a:noAutofit/>
          </a:bodyPr>
          <a:lstStyle>
            <a:lvl1pPr marL="0" indent="0" algn="ctr">
              <a:buNone/>
              <a:defRPr sz="3400" b="0"/>
            </a:lvl1pPr>
            <a:lvl2pPr marL="643652" indent="0">
              <a:buNone/>
              <a:defRPr sz="2700" b="1"/>
            </a:lvl2pPr>
            <a:lvl3pPr marL="1287303" indent="0">
              <a:buNone/>
              <a:defRPr sz="2600" b="1"/>
            </a:lvl3pPr>
            <a:lvl4pPr marL="1930953" indent="0">
              <a:buNone/>
              <a:defRPr sz="2300" b="1"/>
            </a:lvl4pPr>
            <a:lvl5pPr marL="2574604" indent="0">
              <a:buNone/>
              <a:defRPr sz="2300" b="1"/>
            </a:lvl5pPr>
            <a:lvl6pPr marL="3218256" indent="0">
              <a:buNone/>
              <a:defRPr sz="2300" b="1"/>
            </a:lvl6pPr>
            <a:lvl7pPr marL="3861908" indent="0">
              <a:buNone/>
              <a:defRPr sz="2300" b="1"/>
            </a:lvl7pPr>
            <a:lvl8pPr marL="4505557" indent="0">
              <a:buNone/>
              <a:defRPr sz="2300" b="1"/>
            </a:lvl8pPr>
            <a:lvl9pPr marL="5149209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7482" y="1706880"/>
            <a:ext cx="5658485" cy="650240"/>
          </a:xfrm>
        </p:spPr>
        <p:txBody>
          <a:bodyPr anchor="b">
            <a:noAutofit/>
          </a:bodyPr>
          <a:lstStyle>
            <a:lvl1pPr marL="0" indent="0" algn="ctr">
              <a:buNone/>
              <a:defRPr sz="3400" b="0"/>
            </a:lvl1pPr>
            <a:lvl2pPr marL="643652" indent="0">
              <a:buNone/>
              <a:defRPr sz="2700" b="1"/>
            </a:lvl2pPr>
            <a:lvl3pPr marL="1287303" indent="0">
              <a:buNone/>
              <a:defRPr sz="2600" b="1"/>
            </a:lvl3pPr>
            <a:lvl4pPr marL="1930953" indent="0">
              <a:buNone/>
              <a:defRPr sz="2300" b="1"/>
            </a:lvl4pPr>
            <a:lvl5pPr marL="2574604" indent="0">
              <a:buNone/>
              <a:defRPr sz="2300" b="1"/>
            </a:lvl5pPr>
            <a:lvl6pPr marL="3218256" indent="0">
              <a:buNone/>
              <a:defRPr sz="2300" b="1"/>
            </a:lvl6pPr>
            <a:lvl7pPr marL="3861908" indent="0">
              <a:buNone/>
              <a:defRPr sz="2300" b="1"/>
            </a:lvl7pPr>
            <a:lvl8pPr marL="4505557" indent="0">
              <a:buNone/>
              <a:defRPr sz="2300" b="1"/>
            </a:lvl8pPr>
            <a:lvl9pPr marL="5149209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66D6-4FE5-4930-8754-B9999330F054}" type="datetimeFigureOut">
              <a:rPr lang="en-US" smtClean="0"/>
              <a:t>21/02/2018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BF7E-0D73-4B4B-A01A-93DC6DA785B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40080" y="2360371"/>
            <a:ext cx="5658307" cy="41745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541618" y="2360373"/>
            <a:ext cx="5658307" cy="41740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66D6-4FE5-4930-8754-B9999330F054}" type="datetimeFigureOut">
              <a:rPr lang="en-US" smtClean="0"/>
              <a:t>21/02/2018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BF7E-0D73-4B4B-A01A-93DC6DA785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66D6-4FE5-4930-8754-B9999330F054}" type="datetimeFigureOut">
              <a:rPr lang="en-US" smtClean="0"/>
              <a:t>21/02/2018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BF7E-0D73-4B4B-A01A-93DC6DA785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9925" y="284481"/>
            <a:ext cx="4211638" cy="2235200"/>
          </a:xfrm>
        </p:spPr>
        <p:txBody>
          <a:bodyPr anchor="b"/>
          <a:lstStyle>
            <a:lvl1pPr algn="ctr">
              <a:lnSpc>
                <a:spcPct val="100000"/>
              </a:lnSpc>
              <a:defRPr sz="39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6795" y="291256"/>
            <a:ext cx="6994208" cy="6243320"/>
          </a:xfrm>
        </p:spPr>
        <p:txBody>
          <a:bodyPr/>
          <a:lstStyle>
            <a:lvl1pPr>
              <a:defRPr sz="4600"/>
            </a:lvl1pPr>
            <a:lvl2pPr>
              <a:defRPr sz="3900"/>
            </a:lvl2pPr>
            <a:lvl3pPr>
              <a:defRPr sz="34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69925" y="2600961"/>
            <a:ext cx="4211638" cy="3933614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300"/>
            </a:lvl1pPr>
            <a:lvl2pPr marL="643652" indent="0">
              <a:buNone/>
              <a:defRPr sz="1600"/>
            </a:lvl2pPr>
            <a:lvl3pPr marL="1287303" indent="0">
              <a:buNone/>
              <a:defRPr sz="1500"/>
            </a:lvl3pPr>
            <a:lvl4pPr marL="1930953" indent="0">
              <a:buNone/>
              <a:defRPr sz="1400"/>
            </a:lvl4pPr>
            <a:lvl5pPr marL="2574604" indent="0">
              <a:buNone/>
              <a:defRPr sz="1400"/>
            </a:lvl5pPr>
            <a:lvl6pPr marL="3218256" indent="0">
              <a:buNone/>
              <a:defRPr sz="1400"/>
            </a:lvl6pPr>
            <a:lvl7pPr marL="3861908" indent="0">
              <a:buNone/>
              <a:defRPr sz="1400"/>
            </a:lvl7pPr>
            <a:lvl8pPr marL="4505557" indent="0">
              <a:buNone/>
              <a:defRPr sz="1400"/>
            </a:lvl8pPr>
            <a:lvl9pPr marL="5149209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66D6-4FE5-4930-8754-B9999330F054}" type="datetimeFigureOut">
              <a:rPr lang="en-US" smtClean="0"/>
              <a:t>21/02/2018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BF7E-0D73-4B4B-A01A-93DC6DA785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1408" y="243841"/>
            <a:ext cx="7996554" cy="955041"/>
          </a:xfrm>
        </p:spPr>
        <p:txBody>
          <a:bodyPr anchor="b"/>
          <a:lstStyle>
            <a:lvl1pPr algn="ctr">
              <a:lnSpc>
                <a:spcPct val="100000"/>
              </a:lnSpc>
              <a:defRPr sz="39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11376" y="1219202"/>
            <a:ext cx="8476614" cy="4843780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4600"/>
            </a:lvl1pPr>
            <a:lvl2pPr marL="643652" indent="0">
              <a:buNone/>
              <a:defRPr sz="3900"/>
            </a:lvl2pPr>
            <a:lvl3pPr marL="1287303" indent="0">
              <a:buNone/>
              <a:defRPr sz="3400"/>
            </a:lvl3pPr>
            <a:lvl4pPr marL="1930953" indent="0">
              <a:buNone/>
              <a:defRPr sz="2700"/>
            </a:lvl4pPr>
            <a:lvl5pPr marL="2574604" indent="0">
              <a:buNone/>
              <a:defRPr sz="2700"/>
            </a:lvl5pPr>
            <a:lvl6pPr marL="3218256" indent="0">
              <a:buNone/>
              <a:defRPr sz="2700"/>
            </a:lvl6pPr>
            <a:lvl7pPr marL="3861908" indent="0">
              <a:buNone/>
              <a:defRPr sz="2700"/>
            </a:lvl7pPr>
            <a:lvl8pPr marL="4505557" indent="0">
              <a:buNone/>
              <a:defRPr sz="2700"/>
            </a:lvl8pPr>
            <a:lvl9pPr marL="5149209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51408" y="6197601"/>
            <a:ext cx="7996554" cy="568960"/>
          </a:xfrm>
        </p:spPr>
        <p:txBody>
          <a:bodyPr>
            <a:normAutofit/>
          </a:bodyPr>
          <a:lstStyle>
            <a:lvl1pPr marL="0" indent="0" algn="ctr">
              <a:buNone/>
              <a:defRPr sz="2300"/>
            </a:lvl1pPr>
            <a:lvl2pPr marL="643652" indent="0">
              <a:buNone/>
              <a:defRPr sz="1600"/>
            </a:lvl2pPr>
            <a:lvl3pPr marL="1287303" indent="0">
              <a:buNone/>
              <a:defRPr sz="1500"/>
            </a:lvl3pPr>
            <a:lvl4pPr marL="1930953" indent="0">
              <a:buNone/>
              <a:defRPr sz="1400"/>
            </a:lvl4pPr>
            <a:lvl5pPr marL="2574604" indent="0">
              <a:buNone/>
              <a:defRPr sz="1400"/>
            </a:lvl5pPr>
            <a:lvl6pPr marL="3218256" indent="0">
              <a:buNone/>
              <a:defRPr sz="1400"/>
            </a:lvl6pPr>
            <a:lvl7pPr marL="3861908" indent="0">
              <a:buNone/>
              <a:defRPr sz="1400"/>
            </a:lvl7pPr>
            <a:lvl8pPr marL="4505557" indent="0">
              <a:buNone/>
              <a:defRPr sz="1400"/>
            </a:lvl8pPr>
            <a:lvl9pPr marL="5149209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66D6-4FE5-4930-8754-B9999330F054}" type="datetimeFigureOut">
              <a:rPr lang="en-US" smtClean="0"/>
              <a:t>21/02/2018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BF7E-0D73-4B4B-A01A-93DC6DA785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0"/>
            <a:ext cx="11521440" cy="1706880"/>
          </a:xfrm>
          <a:prstGeom prst="rect">
            <a:avLst/>
          </a:prstGeom>
        </p:spPr>
        <p:txBody>
          <a:bodyPr vert="horz" lIns="128730" tIns="64365" rIns="128730" bIns="64365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1706881"/>
            <a:ext cx="11521440" cy="4827694"/>
          </a:xfrm>
          <a:prstGeom prst="rect">
            <a:avLst/>
          </a:prstGeom>
        </p:spPr>
        <p:txBody>
          <a:bodyPr vert="horz" lIns="128730" tIns="64365" rIns="128730" bIns="6436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08689" y="6780109"/>
            <a:ext cx="2920365" cy="389467"/>
          </a:xfrm>
          <a:prstGeom prst="rect">
            <a:avLst/>
          </a:prstGeom>
        </p:spPr>
        <p:txBody>
          <a:bodyPr vert="horz" lIns="128730" tIns="64365" rIns="64365" bIns="64365" rtlCol="0" anchor="ctr"/>
          <a:lstStyle>
            <a:lvl1pPr algn="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F6D66D6-4FE5-4930-8754-B9999330F054}" type="datetimeFigureOut">
              <a:rPr lang="en-US" smtClean="0"/>
              <a:t>21/02/2018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22833" y="6780109"/>
            <a:ext cx="3987165" cy="389467"/>
          </a:xfrm>
          <a:prstGeom prst="rect">
            <a:avLst/>
          </a:prstGeom>
        </p:spPr>
        <p:txBody>
          <a:bodyPr vert="horz" lIns="64365" tIns="64365" rIns="128730" bIns="64365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960593" y="6780109"/>
            <a:ext cx="786765" cy="389467"/>
          </a:xfrm>
          <a:prstGeom prst="rect">
            <a:avLst/>
          </a:prstGeom>
        </p:spPr>
        <p:txBody>
          <a:bodyPr vert="horz" lIns="38618" tIns="64365" rIns="64365" bIns="64365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B1DBF7E-0D73-4B4B-A01A-93DC6DA785B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840864" y="6932678"/>
            <a:ext cx="118681" cy="9042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730" tIns="64365" rIns="128730" bIns="64365" rtlCol="0" anchor="ctr"/>
          <a:lstStyle/>
          <a:p>
            <a:pPr marL="0" algn="ctr" defTabSz="1287303" rtl="0" eaLnBrk="1" latinLnBrk="0" hangingPunct="1"/>
            <a:endParaRPr lang="en-US" sz="26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96767" y="6932678"/>
            <a:ext cx="118681" cy="9042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730" tIns="64365" rIns="128730" bIns="64365"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1287303" rtl="0" eaLnBrk="1" latinLnBrk="0" hangingPunct="1">
        <a:lnSpc>
          <a:spcPts val="8165"/>
        </a:lnSpc>
        <a:spcBef>
          <a:spcPct val="0"/>
        </a:spcBef>
        <a:buNone/>
        <a:defRPr sz="76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482739" indent="-482739" algn="l" defTabSz="1287303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1045932" indent="-402282" algn="l" defTabSz="1287303" rtl="0" eaLnBrk="1" latinLnBrk="0" hangingPunct="1">
        <a:spcBef>
          <a:spcPct val="20000"/>
        </a:spcBef>
        <a:buFont typeface="Courier New" pitchFamily="49" charset="0"/>
        <a:buChar char="o"/>
        <a:defRPr sz="2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609128" indent="-321825" algn="l" defTabSz="128730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2252780" indent="-321825" algn="l" defTabSz="1287303" rtl="0" eaLnBrk="1" latinLnBrk="0" hangingPunct="1">
        <a:spcBef>
          <a:spcPct val="20000"/>
        </a:spcBef>
        <a:buFont typeface="Courier New" pitchFamily="49" charset="0"/>
        <a:buChar char="o"/>
        <a:defRPr sz="2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896429" indent="-321825" algn="l" defTabSz="128730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3540081" indent="-321825" algn="l" defTabSz="1287303" rtl="0" eaLnBrk="1" latinLnBrk="0" hangingPunct="1">
        <a:spcBef>
          <a:spcPct val="20000"/>
        </a:spcBef>
        <a:buFont typeface="Courier New" pitchFamily="49" charset="0"/>
        <a:buChar char="o"/>
        <a:defRPr sz="2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4183732" indent="-321825" algn="l" defTabSz="128730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4827384" indent="-321825" algn="l" defTabSz="1287303" rtl="0" eaLnBrk="1" latinLnBrk="0" hangingPunct="1">
        <a:spcBef>
          <a:spcPct val="20000"/>
        </a:spcBef>
        <a:buFont typeface="Courier New" pitchFamily="49" charset="0"/>
        <a:buChar char="o"/>
        <a:defRPr sz="2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5471035" indent="-321825" algn="l" defTabSz="128730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128730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3652" algn="l" defTabSz="128730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87303" algn="l" defTabSz="128730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30953" algn="l" defTabSz="128730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574604" algn="l" defTabSz="128730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18256" algn="l" defTabSz="128730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61908" algn="l" defTabSz="128730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05557" algn="l" defTabSz="128730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149209" algn="l" defTabSz="128730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9600" dirty="0" smtClean="0"/>
              <a:t>Logistic regression</a:t>
            </a:r>
            <a:r>
              <a:rPr lang="en-US" sz="9600" dirty="0" smtClean="0"/>
              <a:t/>
            </a:r>
            <a:br>
              <a:rPr lang="en-US" sz="9600" dirty="0" smtClean="0"/>
            </a:br>
            <a:r>
              <a:rPr lang="en-US" sz="8000" dirty="0" smtClean="0"/>
              <a:t>lab3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Eng</a:t>
            </a:r>
            <a:r>
              <a:rPr lang="en-US" dirty="0" smtClean="0"/>
              <a:t>: </a:t>
            </a:r>
            <a:r>
              <a:rPr lang="en-US" dirty="0"/>
              <a:t>S</a:t>
            </a:r>
            <a:r>
              <a:rPr lang="en-US" dirty="0" smtClean="0"/>
              <a:t>amar </a:t>
            </a:r>
            <a:r>
              <a:rPr lang="en-US" dirty="0" err="1"/>
              <a:t>S</a:t>
            </a:r>
            <a:r>
              <a:rPr lang="en-US" dirty="0" err="1" smtClean="0"/>
              <a:t>haban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54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Problem: Recognizing </a:t>
            </a:r>
            <a:r>
              <a:rPr lang="en-US" dirty="0"/>
              <a:t>cat pictures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Algorithm: Logistic </a:t>
            </a:r>
            <a:r>
              <a:rPr lang="en-US" dirty="0"/>
              <a:t>R</a:t>
            </a:r>
            <a:r>
              <a:rPr lang="en-US" dirty="0" smtClean="0"/>
              <a:t>egression with neural network mindset</a:t>
            </a:r>
          </a:p>
          <a:p>
            <a:endParaRPr lang="en-US" dirty="0" smtClean="0"/>
          </a:p>
          <a:p>
            <a:r>
              <a:rPr lang="en-US" dirty="0" smtClean="0"/>
              <a:t>Performance matrix: Accuracy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01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04" t="34698" r="18211" b="10268"/>
          <a:stretch/>
        </p:blipFill>
        <p:spPr bwMode="auto">
          <a:xfrm>
            <a:off x="381000" y="304800"/>
            <a:ext cx="12036972" cy="665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933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65" t="48491" r="16795" b="22414"/>
          <a:stretch/>
        </p:blipFill>
        <p:spPr bwMode="auto">
          <a:xfrm>
            <a:off x="698938" y="457200"/>
            <a:ext cx="11493062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947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70" t="47198" r="14624" b="17888"/>
          <a:stretch/>
        </p:blipFill>
        <p:spPr bwMode="auto">
          <a:xfrm>
            <a:off x="609601" y="1766909"/>
            <a:ext cx="11125200" cy="4239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425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u="sng" dirty="0" smtClean="0"/>
                  <a:t>optimization function:</a:t>
                </a:r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dirty="0" smtClean="0"/>
                  <a:t>The </a:t>
                </a:r>
                <a:r>
                  <a:rPr lang="en-US" dirty="0"/>
                  <a:t>goal is to learn </a:t>
                </a:r>
                <a:r>
                  <a:rPr lang="en-US" b="1" u="sng" dirty="0" smtClean="0">
                    <a:solidFill>
                      <a:srgbClr val="FF0000"/>
                    </a:solidFill>
                  </a:rPr>
                  <a:t>w</a:t>
                </a:r>
                <a:r>
                  <a:rPr lang="en-US" dirty="0"/>
                  <a:t> and </a:t>
                </a:r>
                <a:r>
                  <a:rPr lang="en-US" b="1" u="sng" dirty="0" smtClean="0">
                    <a:solidFill>
                      <a:srgbClr val="FF0000"/>
                    </a:solidFill>
                  </a:rPr>
                  <a:t>b</a:t>
                </a:r>
                <a:r>
                  <a:rPr lang="en-US" dirty="0"/>
                  <a:t> by minimizing the cost function </a:t>
                </a:r>
                <a:r>
                  <a:rPr lang="en-US" b="1" u="sng" dirty="0" smtClean="0">
                    <a:solidFill>
                      <a:srgbClr val="FF0000"/>
                    </a:solidFill>
                  </a:rPr>
                  <a:t>J</a:t>
                </a:r>
                <a:r>
                  <a:rPr lang="en-US" dirty="0" smtClean="0"/>
                  <a:t>. </a:t>
                </a:r>
                <a:r>
                  <a:rPr lang="en-US" dirty="0"/>
                  <a:t>For a parameter </a:t>
                </a:r>
                <a:r>
                  <a:rPr lang="en-US" b="1" u="sng" dirty="0" smtClean="0">
                    <a:solidFill>
                      <a:srgbClr val="FF0000"/>
                    </a:solidFill>
                  </a:rPr>
                  <a:t>θ</a:t>
                </a:r>
                <a:r>
                  <a:rPr lang="en-US" dirty="0" smtClean="0"/>
                  <a:t>, </a:t>
                </a:r>
                <a:r>
                  <a:rPr lang="en-US" dirty="0"/>
                  <a:t>the update rule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  <a:r>
                  <a:rPr lang="en-US" dirty="0"/>
                  <a:t> </a:t>
                </a:r>
                <a:r>
                  <a:rPr lang="en-US" dirty="0" smtClean="0"/>
                  <a:t>	</a:t>
                </a:r>
                <a:r>
                  <a:rPr lang="en-US" b="1" u="sng" dirty="0" smtClean="0">
                    <a:solidFill>
                      <a:srgbClr val="FF0000"/>
                    </a:solidFill>
                  </a:rPr>
                  <a:t>θ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= </a:t>
                </a:r>
                <a:r>
                  <a:rPr lang="en-US" b="1" u="sng" dirty="0" smtClean="0">
                    <a:solidFill>
                      <a:srgbClr val="FF0000"/>
                    </a:solidFill>
                  </a:rPr>
                  <a:t>θ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− </a:t>
                </a:r>
                <a14:m>
                  <m:oMath xmlns:m="http://schemas.openxmlformats.org/officeDocument/2006/math">
                    <m:r>
                      <a:rPr lang="en-US" sz="3600" b="1" i="0" u="sng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𝛂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 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b="1" u="sng" dirty="0" err="1" smtClean="0">
                    <a:solidFill>
                      <a:srgbClr val="FF0000"/>
                    </a:solidFill>
                  </a:rPr>
                  <a:t>dθ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, </a:t>
                </a:r>
              </a:p>
              <a:p>
                <a:pPr marL="0" indent="0">
                  <a:buNone/>
                </a:pPr>
                <a:r>
                  <a:rPr lang="en-US" dirty="0" smtClean="0"/>
                  <a:t>where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 </a:t>
                </a:r>
                <a14:m>
                  <m:oMath xmlns:m="http://schemas.openxmlformats.org/officeDocument/2006/math">
                    <m:r>
                      <a:rPr lang="en-US" sz="3200" b="1" u="sng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𝛂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 </a:t>
                </a:r>
                <a:r>
                  <a:rPr lang="en-US" dirty="0"/>
                  <a:t>is the learning rate.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021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 smtClean="0"/>
              <a:t>Implement :</a:t>
            </a:r>
            <a:endParaRPr lang="en-US" dirty="0" smtClean="0"/>
          </a:p>
          <a:p>
            <a:pPr lvl="1" algn="just"/>
            <a:r>
              <a:rPr lang="en-US" sz="2400" dirty="0" smtClean="0"/>
              <a:t>Apply logistic regression </a:t>
            </a:r>
          </a:p>
          <a:p>
            <a:pPr marL="1206846" lvl="2" indent="0" algn="just">
              <a:buNone/>
            </a:pPr>
            <a:r>
              <a:rPr lang="en-US" sz="2400" dirty="0" smtClean="0"/>
              <a:t>as explained on</a:t>
            </a:r>
          </a:p>
          <a:p>
            <a:pPr marL="1206846" lvl="2" indent="0" algn="just">
              <a:buNone/>
            </a:pP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u="sng" dirty="0">
                <a:solidFill>
                  <a:srgbClr val="FF0000"/>
                </a:solidFill>
              </a:rPr>
              <a:t>Titanic Passengers </a:t>
            </a:r>
            <a:r>
              <a:rPr lang="en-US" sz="2400" i="1" u="sng" dirty="0" smtClean="0">
                <a:solidFill>
                  <a:srgbClr val="FF0000"/>
                </a:solidFill>
              </a:rPr>
              <a:t>Dataset.</a:t>
            </a:r>
            <a:endParaRPr lang="en-US" sz="2400" i="1" u="sng" dirty="0">
              <a:solidFill>
                <a:srgbClr val="FF0000"/>
              </a:solidFill>
            </a:endParaRPr>
          </a:p>
        </p:txBody>
      </p:sp>
      <p:sp>
        <p:nvSpPr>
          <p:cNvPr id="4" name="AutoShape 2" descr="نتيجة بحث الصور عن ‪titanic‬‏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نتيجة بحث الصور عن ‪titanic‬‏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447800"/>
            <a:ext cx="57150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850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1111</TotalTime>
  <Words>45</Words>
  <Application>Microsoft Office PowerPoint</Application>
  <PresentationFormat>Custom</PresentationFormat>
  <Paragraphs>15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Executive</vt:lpstr>
      <vt:lpstr>Logistic regression lab3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 lab 1</dc:title>
  <dc:creator>Windows User</dc:creator>
  <cp:lastModifiedBy>Windows User</cp:lastModifiedBy>
  <cp:revision>43</cp:revision>
  <dcterms:created xsi:type="dcterms:W3CDTF">2018-02-07T19:31:30Z</dcterms:created>
  <dcterms:modified xsi:type="dcterms:W3CDTF">2018-02-22T01:47:49Z</dcterms:modified>
</cp:coreProperties>
</file>