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17"/>
  </p:notesMasterIdLst>
  <p:handoutMasterIdLst>
    <p:handoutMasterId r:id="rId118"/>
  </p:handoutMasterIdLst>
  <p:sldIdLst>
    <p:sldId id="2076137268" r:id="rId100"/>
    <p:sldId id="2076137377" r:id="rId101"/>
    <p:sldId id="2076137022" r:id="rId102"/>
    <p:sldId id="2076137392" r:id="rId103"/>
    <p:sldId id="2076137281" r:id="rId104"/>
    <p:sldId id="2076137394" r:id="rId105"/>
    <p:sldId id="2076137408" r:id="rId106"/>
    <p:sldId id="2076137409" r:id="rId107"/>
    <p:sldId id="2076137395" r:id="rId108"/>
    <p:sldId id="2076137410" r:id="rId109"/>
    <p:sldId id="2076137411" r:id="rId110"/>
    <p:sldId id="2076137412" r:id="rId111"/>
    <p:sldId id="2076137413" r:id="rId112"/>
    <p:sldId id="2076137414" r:id="rId113"/>
    <p:sldId id="2076137415" r:id="rId114"/>
    <p:sldId id="2076137405" r:id="rId115"/>
    <p:sldId id="2076137391" r:id="rId116"/>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280E0-61E4-4120-A91E-D3E1D71D0F41}" v="174" dt="2020-07-05T14:11:55.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1" autoAdjust="0"/>
    <p:restoredTop sz="72195" autoAdjust="0"/>
  </p:normalViewPr>
  <p:slideViewPr>
    <p:cSldViewPr snapToObjects="1">
      <p:cViewPr varScale="1">
        <p:scale>
          <a:sx n="81" d="100"/>
          <a:sy n="81" d="100"/>
        </p:scale>
        <p:origin x="1080" y="60"/>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117" Type="http://schemas.openxmlformats.org/officeDocument/2006/relationships/notesMaster" Target="notesMasters/notesMaster1.xml"/><Relationship Id="rId21" Type="http://schemas.openxmlformats.org/officeDocument/2006/relationships/customXml" Target="../customXml/item21.xml"/><Relationship Id="rId42" Type="http://schemas.openxmlformats.org/officeDocument/2006/relationships/customXml" Target="../customXml/item42.xml"/><Relationship Id="rId47" Type="http://schemas.openxmlformats.org/officeDocument/2006/relationships/customXml" Target="../customXml/item47.xml"/><Relationship Id="rId63" Type="http://schemas.openxmlformats.org/officeDocument/2006/relationships/customXml" Target="../customXml/item63.xml"/><Relationship Id="rId68" Type="http://schemas.openxmlformats.org/officeDocument/2006/relationships/customXml" Target="../customXml/item68.xml"/><Relationship Id="rId84" Type="http://schemas.openxmlformats.org/officeDocument/2006/relationships/customXml" Target="../customXml/item84.xml"/><Relationship Id="rId89" Type="http://schemas.openxmlformats.org/officeDocument/2006/relationships/customXml" Target="../customXml/item89.xml"/><Relationship Id="rId112" Type="http://schemas.openxmlformats.org/officeDocument/2006/relationships/slide" Target="slides/slide13.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tableStyles" Target="tableStyles.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handoutMaster" Target="handoutMasters/handoutMaster1.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microsoft.com/office/2015/10/relationships/revisionInfo" Target="revisionInfo.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commentAuthors" Target="commentAuthors.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21-Oct-21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21-Oct-21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790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https://docs.microsoft.com/en-us/learn/modules/azure-networking-fundamentals/azure-vpn-gateway-fundamentals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21-Oct-21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837289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218" rtl="0" eaLnBrk="1" fontAlgn="auto" latinLnBrk="0" hangingPunct="1">
              <a:lnSpc>
                <a:spcPct val="90000"/>
              </a:lnSpc>
              <a:spcBef>
                <a:spcPts val="0"/>
              </a:spcBef>
              <a:spcAft>
                <a:spcPts val="340"/>
              </a:spcAft>
              <a:buClrTx/>
              <a:buSzTx/>
              <a:buFontTx/>
              <a:buNone/>
              <a:tabLst/>
              <a:defRPr/>
            </a:pPr>
            <a:r>
              <a:rPr lang="en-US" b="0" i="0" dirty="0">
                <a:solidFill>
                  <a:srgbClr val="171717"/>
                </a:solidFill>
                <a:effectLst/>
                <a:latin typeface="Segoe UI" panose="020B0502040204020203" pitchFamily="34" charset="0"/>
              </a:rPr>
              <a:t>https://docs.microsoft.com/en-us/learn/modules/azure-networking-fundamentals/azure-vpn-gateway-fundamentals</a:t>
            </a:r>
          </a:p>
          <a:p>
            <a:pPr marL="0" marR="0" lvl="0" indent="0" algn="l" defTabSz="932218" rtl="0" eaLnBrk="1" fontAlgn="auto" latinLnBrk="0" hangingPunct="1">
              <a:lnSpc>
                <a:spcPct val="90000"/>
              </a:lnSpc>
              <a:spcBef>
                <a:spcPts val="0"/>
              </a:spcBef>
              <a:spcAft>
                <a:spcPts val="340"/>
              </a:spcAft>
              <a:buClrTx/>
              <a:buSzTx/>
              <a:buFontTx/>
              <a:buNone/>
              <a:tabLst/>
              <a:defRPr/>
            </a:pPr>
            <a:r>
              <a:rPr lang="en-US" b="1" i="0" dirty="0">
                <a:solidFill>
                  <a:srgbClr val="171717"/>
                </a:solidFill>
                <a:effectLst/>
                <a:latin typeface="Segoe UI" panose="020B0502040204020203" pitchFamily="34" charset="0"/>
              </a:rPr>
              <a:t>Local network gateway</a:t>
            </a:r>
            <a:r>
              <a:rPr lang="en-US" b="0" i="0" dirty="0">
                <a:solidFill>
                  <a:srgbClr val="171717"/>
                </a:solidFill>
                <a:effectLst/>
                <a:latin typeface="Segoe UI" panose="020B0502040204020203" pitchFamily="34" charset="0"/>
              </a:rPr>
              <a:t>. Create a local network gateway to define the on-premises network's configuration, such as where the VPN gateway will connect and what it will connect to. This configuration includes the on-premises VPN device's public IPv4 address and the on-premises routable networks. This information is used by the VPN gateway to route packets that are destined for on-premises networks through the </a:t>
            </a:r>
            <a:r>
              <a:rPr lang="en-US" b="0" i="0" dirty="0" err="1">
                <a:solidFill>
                  <a:srgbClr val="171717"/>
                </a:solidFill>
                <a:effectLst/>
                <a:latin typeface="Segoe UI" panose="020B0502040204020203" pitchFamily="34" charset="0"/>
              </a:rPr>
              <a:t>IPSec</a:t>
            </a:r>
            <a:r>
              <a:rPr lang="en-US" b="0" i="0" dirty="0">
                <a:solidFill>
                  <a:srgbClr val="171717"/>
                </a:solidFill>
                <a:effectLst/>
                <a:latin typeface="Segoe UI" panose="020B0502040204020203" pitchFamily="34" charset="0"/>
              </a:rPr>
              <a:t> tunnel.</a:t>
            </a:r>
          </a:p>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21-Oct-21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364070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https://docs.microsoft.com/en-us/learn/modules/azure-networking-fundamentals/azure-vpn-gateway-fundamentals</a:t>
            </a:r>
          </a:p>
          <a:p>
            <a:endParaRPr lang="en-US"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21-Oct-21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77337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https://docs.microsoft.com/en-us/learn/modules/azure-networking-fundamentals/express-route-fundamentals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21-Oct-21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66060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https://docs.microsoft.com/en-us/learn/modules/azure-networking-fundamentals/express-route-fundamentals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21-Oct-21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042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75538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8396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69284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389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2716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https://docs.microsoft.com/en-us/learn/modules/azure-networking-fundamentals/azure-virtual-network-fundamentals</a:t>
            </a:r>
          </a:p>
          <a:p>
            <a:r>
              <a:rPr lang="en-GB" sz="900" dirty="0"/>
              <a:t>Be familiar with basic networking terms such as IP/Gateway/DNS/</a:t>
            </a:r>
            <a:r>
              <a:rPr lang="en-GB" sz="900" dirty="0" err="1"/>
              <a:t>Subents</a:t>
            </a:r>
            <a:r>
              <a:rPr lang="en-GB" sz="900" dirty="0"/>
              <a:t>/CIDR addresses.</a:t>
            </a:r>
          </a:p>
          <a:p>
            <a:r>
              <a:rPr lang="en-GB" sz="900" b="1" dirty="0"/>
              <a:t>CIDR</a:t>
            </a:r>
            <a:r>
              <a:rPr lang="en-GB" sz="900" dirty="0"/>
              <a:t> (Classless Inter-Domain Routing), </a:t>
            </a:r>
            <a:r>
              <a:rPr lang="en-US" b="0" i="0" dirty="0">
                <a:solidFill>
                  <a:srgbClr val="4D5156"/>
                </a:solidFill>
                <a:effectLst/>
                <a:latin typeface="arial" panose="020B0604020202020204" pitchFamily="34" charset="0"/>
              </a:rPr>
              <a:t>method for allocating IP addresses and for IP routing</a:t>
            </a:r>
            <a:endParaRPr lang="en-GB" sz="900" dirty="0"/>
          </a:p>
          <a:p>
            <a:endParaRPr lang="en-GB" sz="900"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52582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b="0" dirty="0"/>
              <a:t>https://docs.microsoft.com/en-us/learn/modules/azure-networking-fundamentals/azure-virtual-network-fundamentals</a:t>
            </a:r>
          </a:p>
          <a:p>
            <a:r>
              <a:rPr lang="en-GB" sz="900" b="1" dirty="0"/>
              <a:t>Useful tools</a:t>
            </a:r>
          </a:p>
          <a:p>
            <a:pPr marL="171450" indent="-171450">
              <a:buFont typeface="Arial" panose="020B0604020202020204" pitchFamily="34" charset="0"/>
              <a:buChar char="•"/>
            </a:pPr>
            <a:r>
              <a:rPr lang="en-GB" dirty="0"/>
              <a:t>https://www.davidc.net/sites/default/subnets/subnets.html</a:t>
            </a:r>
          </a:p>
          <a:p>
            <a:pPr marL="171450" indent="-171450">
              <a:buFont typeface="Arial" panose="020B0604020202020204" pitchFamily="34" charset="0"/>
              <a:buChar char="•"/>
            </a:pPr>
            <a:endParaRPr lang="en-GB" sz="900" dirty="0"/>
          </a:p>
          <a:p>
            <a:pPr marL="0" indent="0">
              <a:buFont typeface="Arial" panose="020B0604020202020204" pitchFamily="34" charset="0"/>
              <a:buNone/>
            </a:pPr>
            <a:r>
              <a:rPr lang="en-GB" sz="900" dirty="0"/>
              <a:t>Other Notes:</a:t>
            </a:r>
          </a:p>
          <a:p>
            <a:pPr marL="0" indent="0">
              <a:buFont typeface="Arial" panose="020B0604020202020204" pitchFamily="34" charset="0"/>
              <a:buNone/>
            </a:pPr>
            <a:r>
              <a:rPr lang="en-US" b="1" i="0" dirty="0">
                <a:solidFill>
                  <a:srgbClr val="171717"/>
                </a:solidFill>
                <a:effectLst/>
                <a:latin typeface="Segoe UI" panose="020B0502040204020203" pitchFamily="34" charset="0"/>
              </a:rPr>
              <a:t>Border Gateway Protocol (BGP)</a:t>
            </a:r>
            <a:r>
              <a:rPr lang="en-US" b="0" i="0" dirty="0">
                <a:solidFill>
                  <a:srgbClr val="171717"/>
                </a:solidFill>
                <a:effectLst/>
                <a:latin typeface="Segoe UI" panose="020B0502040204020203" pitchFamily="34" charset="0"/>
              </a:rPr>
              <a:t> works with Azure VPN gateways or ExpressRoute to propagate on-premises BGP routes to Azure virtual networks.</a:t>
            </a:r>
          </a:p>
          <a:p>
            <a:pPr marL="0" indent="0">
              <a:buFont typeface="Arial" panose="020B0604020202020204" pitchFamily="34" charset="0"/>
              <a:buNone/>
            </a:pPr>
            <a:r>
              <a:rPr lang="en-US" b="1" i="0" dirty="0">
                <a:solidFill>
                  <a:srgbClr val="171717"/>
                </a:solidFill>
                <a:effectLst/>
                <a:latin typeface="Segoe UI" panose="020B0502040204020203" pitchFamily="34" charset="0"/>
              </a:rPr>
              <a:t>Peering</a:t>
            </a:r>
            <a:r>
              <a:rPr lang="en-US" b="0" i="0" dirty="0">
                <a:solidFill>
                  <a:srgbClr val="171717"/>
                </a:solidFill>
                <a:effectLst/>
                <a:latin typeface="Segoe UI" panose="020B0502040204020203" pitchFamily="34" charset="0"/>
              </a:rPr>
              <a:t> enables resources in each virtual network to communicate with each other.</a:t>
            </a:r>
            <a:endParaRPr lang="en-GB" sz="900" dirty="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82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https://docs.microsoft.com/en-us/learn/modules/azure-networking-fundamentals/azure-virtual-network-fundamentals</a:t>
            </a:r>
          </a:p>
          <a:p>
            <a:r>
              <a:rPr lang="en-GB"/>
              <a:t>https://youtu.be/2g9gft2Zung</a:t>
            </a:r>
            <a:endParaRPr lang="en-GB" sz="900"/>
          </a:p>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75163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https://docs.microsoft.com/en-us/learn/modules/azure-networking-fundamentals/azure-vpn-gateway-fundamentals</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21-Oct-21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1444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https://docs.microsoft.com/en-us/learn/modules/azure-networking-fundamentals/azure-vpn-gateway-fundamentals</a:t>
            </a:r>
          </a:p>
          <a:p>
            <a:r>
              <a:rPr lang="en-US" b="1" dirty="0"/>
              <a:t>VPN Types details: </a:t>
            </a:r>
            <a:r>
              <a:rPr lang="en-US" dirty="0"/>
              <a:t>https://docs.microsoft.com/en-us/azure/vpn-gateway/vpn-gateway-connect-multiple-policybased-rm-ps</a:t>
            </a:r>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21-Oct-21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20140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641CA4B-C816-4DD0-A8AA-9D2D5D9621A1}"/>
              </a:ext>
            </a:extLst>
          </p:cNvPr>
          <p:cNvSpPr/>
          <p:nvPr userDrawn="1"/>
        </p:nvSpPr>
        <p:spPr bwMode="auto">
          <a:xfrm>
            <a:off x="0" y="0"/>
            <a:ext cx="12436475" cy="1131094"/>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2" name="Rectangle 21">
            <a:extLst>
              <a:ext uri="{FF2B5EF4-FFF2-40B4-BE49-F238E27FC236}">
                <a16:creationId xmlns:a16="http://schemas.microsoft.com/office/drawing/2014/main" id="{13369158-30AC-4AB9-B430-214083A5F073}"/>
              </a:ext>
            </a:extLst>
          </p:cNvPr>
          <p:cNvSpPr/>
          <p:nvPr userDrawn="1"/>
        </p:nvSpPr>
        <p:spPr bwMode="auto">
          <a:xfrm>
            <a:off x="0" y="6691648"/>
            <a:ext cx="12436475" cy="294940"/>
          </a:xfrm>
          <a:prstGeom prst="rect">
            <a:avLst/>
          </a:prstGeom>
          <a:solidFill>
            <a:srgbClr val="74B230"/>
          </a:solidFill>
          <a:ln>
            <a:noFill/>
          </a:ln>
          <a:effectLst/>
        </p:spPr>
        <p:txBody>
          <a:bodyPr rot="0" spcFirstLastPara="0" vertOverflow="overflow" horzOverflow="overflow" vert="horz" wrap="square" lIns="182647" tIns="146117" rIns="182647" bIns="146117" numCol="1" spcCol="0" rtlCol="0" fromWordArt="0" anchor="t" anchorCtr="0" forceAA="0" compatLnSpc="1">
            <a:prstTxWarp prst="textNoShape">
              <a:avLst/>
            </a:prstTxWarp>
            <a:noAutofit/>
          </a:bodyPr>
          <a:lstStyle/>
          <a:p>
            <a:pPr marL="0" marR="0" lvl="0" indent="0" algn="ctr" defTabSz="931287" rtl="0" eaLnBrk="1" fontAlgn="base" latinLnBrk="0" hangingPunct="1">
              <a:lnSpc>
                <a:spcPct val="90000"/>
              </a:lnSpc>
              <a:spcBef>
                <a:spcPct val="0"/>
              </a:spcBef>
              <a:spcAft>
                <a:spcPct val="0"/>
              </a:spcAft>
              <a:buClrTx/>
              <a:buSzTx/>
              <a:buFontTx/>
              <a:buNone/>
              <a:tabLst/>
              <a:defRPr/>
            </a:pPr>
            <a:endParaRPr kumimoji="0" lang="en-GB" sz="2397"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737374E8-0569-49EE-A6A3-FEBF84DA2C19}"/>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1E0A8B10-8998-444C-9BC5-83EE1FF20732}"/>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2E30E18D-4B05-4347-9A34-FD32D45A9B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89ECDFA4-1FAC-4EB1-AE3D-62CD6FBEE2A3}"/>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A1A90C7E-E0DC-4D84-BF71-8E5AC77E13A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Microsoft Certified Trainer Network - Posts | Facebook">
            <a:extLst>
              <a:ext uri="{FF2B5EF4-FFF2-40B4-BE49-F238E27FC236}">
                <a16:creationId xmlns:a16="http://schemas.microsoft.com/office/drawing/2014/main" id="{1F539873-BA7C-4876-9956-A588A8E238E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3252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 id="2147489818" r:id="rId2"/>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g"/><Relationship Id="rId4" Type="http://schemas.openxmlformats.org/officeDocument/2006/relationships/image" Target="../media/image11.sv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95E1-FCCC-425D-93BD-AE3A6DF844CF}"/>
              </a:ext>
            </a:extLst>
          </p:cNvPr>
          <p:cNvSpPr>
            <a:spLocks noGrp="1"/>
          </p:cNvSpPr>
          <p:nvPr>
            <p:ph type="title"/>
          </p:nvPr>
        </p:nvSpPr>
        <p:spPr>
          <a:xfrm>
            <a:off x="274640" y="140494"/>
            <a:ext cx="11889564" cy="916534"/>
          </a:xfrm>
        </p:spPr>
        <p:txBody>
          <a:bodyPr/>
          <a:lstStyle/>
          <a:p>
            <a:r>
              <a:rPr lang="en-GB" dirty="0"/>
              <a:t>Module 1: </a:t>
            </a:r>
          </a:p>
        </p:txBody>
      </p:sp>
      <p:sp>
        <p:nvSpPr>
          <p:cNvPr id="4" name="Rectangle 3">
            <a:extLst>
              <a:ext uri="{FF2B5EF4-FFF2-40B4-BE49-F238E27FC236}">
                <a16:creationId xmlns:a16="http://schemas.microsoft.com/office/drawing/2014/main" id="{109137B3-9B9C-44EB-932F-9293072877D8}"/>
              </a:ext>
            </a:extLst>
          </p:cNvPr>
          <p:cNvSpPr/>
          <p:nvPr/>
        </p:nvSpPr>
        <p:spPr>
          <a:xfrm>
            <a:off x="150034" y="2502694"/>
            <a:ext cx="12164203" cy="2121222"/>
          </a:xfrm>
          <a:prstGeom prst="rect">
            <a:avLst/>
          </a:prstGeom>
        </p:spPr>
        <p:txBody>
          <a:bodyPr wrap="square">
            <a:spAutoFit/>
          </a:bodyPr>
          <a:lstStyle/>
          <a:p>
            <a:pPr lvl="0" defTabSz="931033">
              <a:defRPr/>
            </a:pPr>
            <a:r>
              <a:rPr lang="en-GB" sz="6592" dirty="0">
                <a:solidFill>
                  <a:srgbClr val="3C3C3C"/>
                </a:solidFill>
              </a:rPr>
              <a:t>Introduction to Azure Concepts and Core Azure Services</a:t>
            </a:r>
          </a:p>
        </p:txBody>
      </p:sp>
    </p:spTree>
    <p:extLst>
      <p:ext uri="{BB962C8B-B14F-4D97-AF65-F5344CB8AC3E}">
        <p14:creationId xmlns:p14="http://schemas.microsoft.com/office/powerpoint/2010/main" val="422205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816894"/>
            <a:ext cx="11889564" cy="4118050"/>
          </a:xfrm>
        </p:spPr>
        <p:txBody>
          <a:bodyPr/>
          <a:lstStyle/>
          <a:p>
            <a:pPr marL="342900" indent="-342900">
              <a:lnSpc>
                <a:spcPct val="100000"/>
              </a:lnSpc>
              <a:buFont typeface="Arial" panose="020B0604020202020204" pitchFamily="34" charset="0"/>
              <a:buChar char="•"/>
            </a:pPr>
            <a:r>
              <a:rPr lang="en-US" sz="2000" dirty="0">
                <a:latin typeface="+mn-lt"/>
              </a:rPr>
              <a:t>Only one VPN Gateway can exist in a VNET, but it can be used to connect multiple locations (other VNETs / On-premises).</a:t>
            </a:r>
          </a:p>
          <a:p>
            <a:pPr marL="342900" indent="-342900">
              <a:lnSpc>
                <a:spcPct val="100000"/>
              </a:lnSpc>
              <a:buFont typeface="Arial" panose="020B0604020202020204" pitchFamily="34" charset="0"/>
              <a:buChar char="•"/>
            </a:pPr>
            <a:r>
              <a:rPr lang="en-US" sz="2000" dirty="0">
                <a:latin typeface="+mn-lt"/>
              </a:rPr>
              <a:t>VPN type: either policy-based or route-based</a:t>
            </a:r>
          </a:p>
          <a:p>
            <a:pPr marL="342900" indent="-342900">
              <a:lnSpc>
                <a:spcPct val="100000"/>
              </a:lnSpc>
              <a:buFont typeface="Arial" panose="020B0604020202020204" pitchFamily="34" charset="0"/>
              <a:buChar char="•"/>
            </a:pPr>
            <a:r>
              <a:rPr lang="en-US" sz="2000" dirty="0">
                <a:latin typeface="+mn-lt"/>
              </a:rPr>
              <a:t>Both types rely on Internet Key Exchange (IKE) and Internet Protocol Security (</a:t>
            </a:r>
            <a:r>
              <a:rPr lang="en-US" sz="2000" dirty="0" err="1">
                <a:latin typeface="+mn-lt"/>
              </a:rPr>
              <a:t>IPSec</a:t>
            </a:r>
            <a:r>
              <a:rPr lang="en-US" sz="2000" dirty="0">
                <a:latin typeface="+mn-lt"/>
              </a:rPr>
              <a:t>) and use a pre-shared key to authenticate.</a:t>
            </a:r>
          </a:p>
          <a:p>
            <a:pPr marL="818623" lvl="3" indent="-342900">
              <a:lnSpc>
                <a:spcPct val="100000"/>
              </a:lnSpc>
              <a:buFont typeface="Wingdings" panose="05000000000000000000" pitchFamily="2" charset="2"/>
              <a:buChar char="§"/>
            </a:pPr>
            <a:r>
              <a:rPr lang="en-US" sz="1800" dirty="0">
                <a:latin typeface="+mn-lt"/>
              </a:rPr>
              <a:t>IKE is used to set up a security association (an agreement of the encryption) between two endpoints. This association is then passed to the </a:t>
            </a:r>
            <a:r>
              <a:rPr lang="en-US" sz="1800" dirty="0" err="1">
                <a:latin typeface="+mn-lt"/>
              </a:rPr>
              <a:t>IPSec</a:t>
            </a:r>
            <a:r>
              <a:rPr lang="en-US" sz="1800" dirty="0">
                <a:latin typeface="+mn-lt"/>
              </a:rPr>
              <a:t> suite, which encrypts and decrypts data packets encapsulated in the VPN tunnel.</a:t>
            </a:r>
          </a:p>
          <a:p>
            <a:pPr marL="342900" indent="-342900">
              <a:lnSpc>
                <a:spcPct val="100000"/>
              </a:lnSpc>
              <a:buFont typeface="Arial" panose="020B0604020202020204" pitchFamily="34" charset="0"/>
              <a:buChar char="•"/>
            </a:pPr>
            <a:r>
              <a:rPr lang="en-US" sz="2000" dirty="0">
                <a:latin typeface="+mn-lt"/>
              </a:rPr>
              <a:t>Policy-based: specify statically the IP address of packets that should be encrypted through each tunnel.</a:t>
            </a:r>
          </a:p>
          <a:p>
            <a:pPr marL="342900" indent="-342900">
              <a:lnSpc>
                <a:spcPct val="100000"/>
              </a:lnSpc>
              <a:buFont typeface="Arial" panose="020B0604020202020204" pitchFamily="34" charset="0"/>
              <a:buChar char="•"/>
            </a:pPr>
            <a:r>
              <a:rPr lang="en-US" sz="2000" dirty="0">
                <a:latin typeface="+mn-lt"/>
              </a:rPr>
              <a:t>Route-based: </a:t>
            </a:r>
            <a:r>
              <a:rPr lang="en-US" sz="2000" dirty="0" err="1">
                <a:latin typeface="+mn-lt"/>
              </a:rPr>
              <a:t>IPSec</a:t>
            </a:r>
            <a:r>
              <a:rPr lang="en-US" sz="2000" dirty="0">
                <a:latin typeface="+mn-lt"/>
              </a:rPr>
              <a:t> tunnels are modeled as a network interface or virtual tunnel interface.</a:t>
            </a:r>
          </a:p>
          <a:p>
            <a:pPr marL="342900" indent="-342900">
              <a:buFont typeface="Arial" panose="020B0604020202020204" pitchFamily="34" charset="0"/>
              <a:buChar char="•"/>
            </a:pPr>
            <a:endParaRPr lang="en-US" sz="2000" dirty="0">
              <a:latin typeface="+mn-lt"/>
            </a:endParaRPr>
          </a:p>
        </p:txBody>
      </p:sp>
    </p:spTree>
    <p:extLst>
      <p:ext uri="{BB962C8B-B14F-4D97-AF65-F5344CB8AC3E}">
        <p14:creationId xmlns:p14="http://schemas.microsoft.com/office/powerpoint/2010/main" val="149408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816894"/>
            <a:ext cx="11889564" cy="861774"/>
          </a:xfrm>
        </p:spPr>
        <p:txBody>
          <a:bodyPr/>
          <a:lstStyle/>
          <a:p>
            <a:pPr marL="342900" indent="-342900">
              <a:lnSpc>
                <a:spcPct val="100000"/>
              </a:lnSpc>
              <a:buFont typeface="Arial" panose="020B0604020202020204" pitchFamily="34" charset="0"/>
              <a:buChar char="•"/>
            </a:pPr>
            <a:r>
              <a:rPr lang="en-US" sz="2000" dirty="0">
                <a:latin typeface="+mn-lt"/>
              </a:rPr>
              <a:t>VPN Gateways comes in different sizes and capabilities</a:t>
            </a:r>
          </a:p>
          <a:p>
            <a:pPr marL="342900" indent="-342900">
              <a:lnSpc>
                <a:spcPct val="100000"/>
              </a:lnSpc>
              <a:buFont typeface="Arial" panose="020B0604020202020204" pitchFamily="34" charset="0"/>
              <a:buChar char="•"/>
            </a:pPr>
            <a:endParaRPr lang="en-US" sz="2000" dirty="0">
              <a:latin typeface="+mn-lt"/>
            </a:endParaRPr>
          </a:p>
        </p:txBody>
      </p:sp>
      <p:pic>
        <p:nvPicPr>
          <p:cNvPr id="3" name="Picture 2">
            <a:extLst>
              <a:ext uri="{FF2B5EF4-FFF2-40B4-BE49-F238E27FC236}">
                <a16:creationId xmlns:a16="http://schemas.microsoft.com/office/drawing/2014/main" id="{D793B0C1-7ADD-40D3-B0A4-E45D05A88690}"/>
              </a:ext>
            </a:extLst>
          </p:cNvPr>
          <p:cNvPicPr>
            <a:picLocks noChangeAspect="1"/>
          </p:cNvPicPr>
          <p:nvPr/>
        </p:nvPicPr>
        <p:blipFill>
          <a:blip r:embed="rId3"/>
          <a:stretch>
            <a:fillRect/>
          </a:stretch>
        </p:blipFill>
        <p:spPr>
          <a:xfrm>
            <a:off x="1560978" y="2426494"/>
            <a:ext cx="9314518"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a:extLst>
              <a:ext uri="{FF2B5EF4-FFF2-40B4-BE49-F238E27FC236}">
                <a16:creationId xmlns:a16="http://schemas.microsoft.com/office/drawing/2014/main" id="{7CAFFE1C-2348-4C9E-8897-B4D9BD5EE153}"/>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spTree>
    <p:extLst>
      <p:ext uri="{BB962C8B-B14F-4D97-AF65-F5344CB8AC3E}">
        <p14:creationId xmlns:p14="http://schemas.microsoft.com/office/powerpoint/2010/main" val="3361890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6705597" cy="4114800"/>
          </a:xfrm>
        </p:spPr>
        <p:txBody>
          <a:bodyPr/>
          <a:lstStyle/>
          <a:p>
            <a:pPr>
              <a:lnSpc>
                <a:spcPct val="100000"/>
              </a:lnSpc>
            </a:pPr>
            <a:r>
              <a:rPr lang="en-US" sz="2000" dirty="0">
                <a:latin typeface="+mn-lt"/>
              </a:rPr>
              <a:t>To deploy a VPN Gateway, you will need the following resources</a:t>
            </a:r>
          </a:p>
          <a:p>
            <a:pPr lvl="2">
              <a:lnSpc>
                <a:spcPct val="100000"/>
              </a:lnSpc>
            </a:pPr>
            <a:r>
              <a:rPr lang="en-US" sz="1800" u="sng" dirty="0">
                <a:latin typeface="+mn-lt"/>
              </a:rPr>
              <a:t>On Azure</a:t>
            </a:r>
          </a:p>
          <a:p>
            <a:pPr marL="566490" lvl="2" indent="-342900">
              <a:lnSpc>
                <a:spcPct val="100000"/>
              </a:lnSpc>
              <a:buFont typeface="Arial" panose="020B0604020202020204" pitchFamily="34" charset="0"/>
              <a:buChar char="•"/>
            </a:pPr>
            <a:r>
              <a:rPr lang="en-US" sz="1800" dirty="0">
                <a:latin typeface="+mn-lt"/>
              </a:rPr>
              <a:t>Virtual Network</a:t>
            </a:r>
          </a:p>
          <a:p>
            <a:pPr marL="566490" lvl="2" indent="-342900">
              <a:lnSpc>
                <a:spcPct val="100000"/>
              </a:lnSpc>
              <a:buFont typeface="Arial" panose="020B0604020202020204" pitchFamily="34" charset="0"/>
              <a:buChar char="•"/>
            </a:pPr>
            <a:r>
              <a:rPr lang="en-US" sz="1800" dirty="0" err="1">
                <a:latin typeface="+mn-lt"/>
              </a:rPr>
              <a:t>GatewaySubnet</a:t>
            </a:r>
            <a:endParaRPr lang="en-US" sz="1800" dirty="0">
              <a:latin typeface="+mn-lt"/>
            </a:endParaRPr>
          </a:p>
          <a:p>
            <a:pPr marL="566490" lvl="2" indent="-342900">
              <a:lnSpc>
                <a:spcPct val="100000"/>
              </a:lnSpc>
              <a:buFont typeface="Arial" panose="020B0604020202020204" pitchFamily="34" charset="0"/>
              <a:buChar char="•"/>
            </a:pPr>
            <a:r>
              <a:rPr lang="en-US" sz="1800" dirty="0">
                <a:latin typeface="+mn-lt"/>
              </a:rPr>
              <a:t>Public IP Address</a:t>
            </a:r>
          </a:p>
          <a:p>
            <a:pPr marL="566490" lvl="2" indent="-342900">
              <a:lnSpc>
                <a:spcPct val="100000"/>
              </a:lnSpc>
              <a:buFont typeface="Arial" panose="020B0604020202020204" pitchFamily="34" charset="0"/>
              <a:buChar char="•"/>
            </a:pPr>
            <a:r>
              <a:rPr lang="en-US" sz="1800" dirty="0">
                <a:latin typeface="+mn-lt"/>
              </a:rPr>
              <a:t>Local Network Gateway</a:t>
            </a:r>
          </a:p>
          <a:p>
            <a:pPr marL="566490" lvl="2" indent="-342900">
              <a:lnSpc>
                <a:spcPct val="100000"/>
              </a:lnSpc>
              <a:buFont typeface="Arial" panose="020B0604020202020204" pitchFamily="34" charset="0"/>
              <a:buChar char="•"/>
            </a:pPr>
            <a:r>
              <a:rPr lang="en-US" sz="1800" dirty="0">
                <a:latin typeface="+mn-lt"/>
              </a:rPr>
              <a:t>Virtual Network Gateway</a:t>
            </a:r>
          </a:p>
          <a:p>
            <a:pPr marL="566490" lvl="2" indent="-342900">
              <a:lnSpc>
                <a:spcPct val="100000"/>
              </a:lnSpc>
              <a:buFont typeface="Arial" panose="020B0604020202020204" pitchFamily="34" charset="0"/>
              <a:buChar char="•"/>
            </a:pPr>
            <a:r>
              <a:rPr lang="en-US" sz="1800" dirty="0">
                <a:latin typeface="+mn-lt"/>
              </a:rPr>
              <a:t>Connection</a:t>
            </a:r>
          </a:p>
          <a:p>
            <a:pPr lvl="2">
              <a:lnSpc>
                <a:spcPct val="100000"/>
              </a:lnSpc>
            </a:pPr>
            <a:r>
              <a:rPr lang="en-US" sz="1800" u="sng" dirty="0">
                <a:latin typeface="+mn-lt"/>
              </a:rPr>
              <a:t>On-Premises</a:t>
            </a:r>
          </a:p>
          <a:p>
            <a:pPr marL="566490" lvl="2" indent="-342900">
              <a:lnSpc>
                <a:spcPct val="100000"/>
              </a:lnSpc>
              <a:buFont typeface="Arial" panose="020B0604020202020204" pitchFamily="34" charset="0"/>
              <a:buChar char="•"/>
            </a:pPr>
            <a:r>
              <a:rPr lang="en-US" sz="1800" dirty="0">
                <a:latin typeface="+mn-lt"/>
              </a:rPr>
              <a:t>A VPN device that support both VPN Types.</a:t>
            </a:r>
          </a:p>
          <a:p>
            <a:pPr marL="566490" lvl="2" indent="-342900">
              <a:lnSpc>
                <a:spcPct val="100000"/>
              </a:lnSpc>
              <a:buFont typeface="Arial" panose="020B0604020202020204" pitchFamily="34" charset="0"/>
              <a:buChar char="•"/>
            </a:pPr>
            <a:r>
              <a:rPr lang="en-US" sz="1800" dirty="0">
                <a:latin typeface="+mn-lt"/>
              </a:rPr>
              <a:t>A Public-facing IP address (IPv4).</a:t>
            </a:r>
          </a:p>
          <a:p>
            <a:pPr marL="342900" indent="-342900">
              <a:lnSpc>
                <a:spcPct val="100000"/>
              </a:lnSpc>
              <a:buFont typeface="Arial" panose="020B0604020202020204" pitchFamily="34" charset="0"/>
              <a:buChar char="•"/>
            </a:pPr>
            <a:endParaRPr lang="en-US" sz="2000" u="sng" dirty="0">
              <a:latin typeface="+mn-lt"/>
            </a:endParaRPr>
          </a:p>
          <a:p>
            <a:pPr marL="342900" indent="-342900">
              <a:lnSpc>
                <a:spcPct val="100000"/>
              </a:lnSpc>
              <a:buFont typeface="Arial" panose="020B0604020202020204" pitchFamily="34" charset="0"/>
              <a:buChar char="•"/>
            </a:pPr>
            <a:endParaRPr lang="en-US" sz="2000" dirty="0">
              <a:latin typeface="+mn-lt"/>
            </a:endParaRP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B09BA0F8-7D82-45C3-92FF-B7F5DEF878CD}"/>
              </a:ext>
            </a:extLst>
          </p:cNvPr>
          <p:cNvPicPr>
            <a:picLocks noChangeAspect="1"/>
          </p:cNvPicPr>
          <p:nvPr/>
        </p:nvPicPr>
        <p:blipFill>
          <a:blip r:embed="rId3"/>
          <a:stretch>
            <a:fillRect/>
          </a:stretch>
        </p:blipFill>
        <p:spPr>
          <a:xfrm>
            <a:off x="7208837" y="1563687"/>
            <a:ext cx="4800600" cy="3552825"/>
          </a:xfrm>
          <a:prstGeom prst="rect">
            <a:avLst/>
          </a:prstGeom>
        </p:spPr>
      </p:pic>
      <p:sp>
        <p:nvSpPr>
          <p:cNvPr id="15" name="TextBox 14">
            <a:extLst>
              <a:ext uri="{FF2B5EF4-FFF2-40B4-BE49-F238E27FC236}">
                <a16:creationId xmlns:a16="http://schemas.microsoft.com/office/drawing/2014/main" id="{679CD6CA-06A1-4B13-9460-8CC254CDF33F}"/>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spTree>
    <p:extLst>
      <p:ext uri="{BB962C8B-B14F-4D97-AF65-F5344CB8AC3E}">
        <p14:creationId xmlns:p14="http://schemas.microsoft.com/office/powerpoint/2010/main" val="402974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VPN Gateway?</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6705597" cy="2954655"/>
          </a:xfrm>
        </p:spPr>
        <p:txBody>
          <a:bodyPr/>
          <a:lstStyle/>
          <a:p>
            <a:pPr>
              <a:lnSpc>
                <a:spcPct val="100000"/>
              </a:lnSpc>
            </a:pPr>
            <a:r>
              <a:rPr lang="en-US" sz="2000" dirty="0">
                <a:latin typeface="+mn-lt"/>
              </a:rPr>
              <a:t>High Availability (HA) supported scenarios</a:t>
            </a:r>
          </a:p>
          <a:p>
            <a:pPr marL="285750" indent="-285750">
              <a:lnSpc>
                <a:spcPct val="150000"/>
              </a:lnSpc>
              <a:buFont typeface="Arial" panose="020B0604020202020204" pitchFamily="34" charset="0"/>
              <a:buChar char="•"/>
            </a:pPr>
            <a:r>
              <a:rPr lang="en-US" sz="2000" dirty="0">
                <a:latin typeface="+mn-lt"/>
              </a:rPr>
              <a:t>Active / Standby</a:t>
            </a:r>
          </a:p>
          <a:p>
            <a:pPr marL="285750" indent="-285750">
              <a:lnSpc>
                <a:spcPct val="150000"/>
              </a:lnSpc>
              <a:buFont typeface="Arial" panose="020B0604020202020204" pitchFamily="34" charset="0"/>
              <a:buChar char="•"/>
            </a:pPr>
            <a:r>
              <a:rPr lang="en-US" sz="2000" dirty="0">
                <a:latin typeface="+mn-lt"/>
              </a:rPr>
              <a:t>Active / Active</a:t>
            </a:r>
            <a:endParaRPr lang="en-US" sz="1800" dirty="0">
              <a:latin typeface="+mn-lt"/>
            </a:endParaRPr>
          </a:p>
          <a:p>
            <a:pPr marL="342900" indent="-342900">
              <a:lnSpc>
                <a:spcPct val="150000"/>
              </a:lnSpc>
              <a:buFont typeface="Arial" panose="020B0604020202020204" pitchFamily="34" charset="0"/>
              <a:buChar char="•"/>
            </a:pPr>
            <a:r>
              <a:rPr lang="en-US" sz="2000" dirty="0">
                <a:latin typeface="+mn-lt"/>
              </a:rPr>
              <a:t>ExpressRoute failover</a:t>
            </a:r>
          </a:p>
          <a:p>
            <a:pPr marL="342900" indent="-342900">
              <a:lnSpc>
                <a:spcPct val="150000"/>
              </a:lnSpc>
              <a:buFont typeface="Arial" panose="020B0604020202020204" pitchFamily="34" charset="0"/>
              <a:buChar char="•"/>
            </a:pPr>
            <a:r>
              <a:rPr lang="en-US" sz="2000" dirty="0">
                <a:latin typeface="+mn-lt"/>
              </a:rPr>
              <a:t>Zone-redundant gateways</a:t>
            </a:r>
          </a:p>
          <a:p>
            <a:pPr marL="342900" indent="-342900">
              <a:lnSpc>
                <a:spcPct val="100000"/>
              </a:lnSpc>
              <a:buFont typeface="Arial" panose="020B0604020202020204" pitchFamily="34" charset="0"/>
              <a:buChar char="•"/>
            </a:pPr>
            <a:endParaRPr lang="en-US" sz="2000" dirty="0">
              <a:latin typeface="+mn-lt"/>
            </a:endParaRP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679CD6CA-06A1-4B13-9460-8CC254CDF33F}"/>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pic>
        <p:nvPicPr>
          <p:cNvPr id="4098" name="Picture 2" descr="Visualization of active standby virtual network gateway.">
            <a:extLst>
              <a:ext uri="{FF2B5EF4-FFF2-40B4-BE49-F238E27FC236}">
                <a16:creationId xmlns:a16="http://schemas.microsoft.com/office/drawing/2014/main" id="{21D82EDB-9050-475F-B97D-C46DD9A64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637" y="1368425"/>
            <a:ext cx="44862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Visualization of active active virtual network gateway.">
            <a:extLst>
              <a:ext uri="{FF2B5EF4-FFF2-40B4-BE49-F238E27FC236}">
                <a16:creationId xmlns:a16="http://schemas.microsoft.com/office/drawing/2014/main" id="{E3ABEEBA-BFE8-47FA-91E3-7DE4EC0054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3636" y="3788962"/>
            <a:ext cx="4486275"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7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ExpressRoute?</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11429997" cy="1785104"/>
          </a:xfrm>
        </p:spPr>
        <p:txBody>
          <a:bodyPr/>
          <a:lstStyle/>
          <a:p>
            <a:pPr>
              <a:lnSpc>
                <a:spcPct val="100000"/>
              </a:lnSpc>
            </a:pPr>
            <a:r>
              <a:rPr lang="en-US" sz="2000" dirty="0">
                <a:latin typeface="+mn-lt"/>
              </a:rPr>
              <a:t>“ExpressRoute lets you extend your on-premises networks into the Microsoft cloud over a private connection with the help of a connectivity provider.” – </a:t>
            </a:r>
            <a:r>
              <a:rPr lang="en-US" sz="1800" i="1" dirty="0">
                <a:latin typeface="+mn-lt"/>
              </a:rPr>
              <a:t>Microsoft.com</a:t>
            </a:r>
            <a:endParaRPr lang="en-US" sz="2000" i="1" dirty="0">
              <a:latin typeface="+mn-lt"/>
            </a:endParaRPr>
          </a:p>
          <a:p>
            <a:pPr marL="342900" indent="-342900">
              <a:lnSpc>
                <a:spcPct val="100000"/>
              </a:lnSpc>
              <a:buFont typeface="Arial" panose="020B0604020202020204" pitchFamily="34" charset="0"/>
              <a:buChar char="•"/>
            </a:pPr>
            <a:endParaRPr lang="en-US" sz="2000" dirty="0">
              <a:latin typeface="+mn-lt"/>
            </a:endParaRP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extBox 14">
            <a:extLst>
              <a:ext uri="{FF2B5EF4-FFF2-40B4-BE49-F238E27FC236}">
                <a16:creationId xmlns:a16="http://schemas.microsoft.com/office/drawing/2014/main" id="{679CD6CA-06A1-4B13-9460-8CC254CDF33F}"/>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pic>
        <p:nvPicPr>
          <p:cNvPr id="5122" name="Picture 2" descr="Visualization that shows a high-level overview of the Azure ExpressRoute service.">
            <a:extLst>
              <a:ext uri="{FF2B5EF4-FFF2-40B4-BE49-F238E27FC236}">
                <a16:creationId xmlns:a16="http://schemas.microsoft.com/office/drawing/2014/main" id="{4439E2A3-5BA6-4BDE-AB94-258B46B0F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9251" y="2480847"/>
            <a:ext cx="8977972" cy="3578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012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1FAF85D-9818-4BE1-9AAC-6F02B596F377}"/>
              </a:ext>
            </a:extLst>
          </p:cNvPr>
          <p:cNvSpPr>
            <a:spLocks noGrp="1"/>
          </p:cNvSpPr>
          <p:nvPr>
            <p:ph type="title"/>
          </p:nvPr>
        </p:nvSpPr>
        <p:spPr/>
        <p:txBody>
          <a:bodyPr/>
          <a:lstStyle/>
          <a:p>
            <a:r>
              <a:rPr lang="en-US" dirty="0"/>
              <a:t>What is Azure ExpressRoute?</a:t>
            </a:r>
          </a:p>
        </p:txBody>
      </p:sp>
      <p:sp>
        <p:nvSpPr>
          <p:cNvPr id="11" name="Text Placeholder 10">
            <a:extLst>
              <a:ext uri="{FF2B5EF4-FFF2-40B4-BE49-F238E27FC236}">
                <a16:creationId xmlns:a16="http://schemas.microsoft.com/office/drawing/2014/main" id="{8EA17D67-FB39-4172-AAD6-670AA64ACAF9}"/>
              </a:ext>
            </a:extLst>
          </p:cNvPr>
          <p:cNvSpPr>
            <a:spLocks noGrp="1"/>
          </p:cNvSpPr>
          <p:nvPr>
            <p:ph type="body" sz="quarter" idx="13"/>
          </p:nvPr>
        </p:nvSpPr>
        <p:spPr>
          <a:xfrm>
            <a:off x="274640" y="1588295"/>
            <a:ext cx="11429997" cy="3358996"/>
          </a:xfrm>
        </p:spPr>
        <p:txBody>
          <a:bodyPr/>
          <a:lstStyle/>
          <a:p>
            <a:pPr>
              <a:lnSpc>
                <a:spcPct val="100000"/>
              </a:lnSpc>
            </a:pPr>
            <a:r>
              <a:rPr lang="en-US" sz="2000" b="1" dirty="0">
                <a:latin typeface="+mn-lt"/>
              </a:rPr>
              <a:t>Why we need ExpressRoute</a:t>
            </a:r>
          </a:p>
          <a:p>
            <a:pPr>
              <a:lnSpc>
                <a:spcPct val="100000"/>
              </a:lnSpc>
            </a:pPr>
            <a:endParaRPr lang="en-US" sz="2000" b="1" dirty="0">
              <a:latin typeface="+mn-lt"/>
            </a:endParaRPr>
          </a:p>
          <a:p>
            <a:pPr marL="342900" indent="-342900">
              <a:lnSpc>
                <a:spcPct val="150000"/>
              </a:lnSpc>
              <a:buFont typeface="Arial" panose="020B0604020202020204" pitchFamily="34" charset="0"/>
              <a:buChar char="•"/>
            </a:pPr>
            <a:r>
              <a:rPr lang="en-US" sz="2000" dirty="0">
                <a:latin typeface="+mn-lt"/>
              </a:rPr>
              <a:t>Layer 3 connectivity between your on-premises network and the Microsoft Cloud through a connectivity provider across all regions.</a:t>
            </a:r>
          </a:p>
          <a:p>
            <a:pPr marL="342900" indent="-342900">
              <a:lnSpc>
                <a:spcPct val="150000"/>
              </a:lnSpc>
              <a:buFont typeface="Arial" panose="020B0604020202020204" pitchFamily="34" charset="0"/>
              <a:buChar char="•"/>
            </a:pPr>
            <a:r>
              <a:rPr lang="en-US" sz="2000" dirty="0">
                <a:latin typeface="+mn-lt"/>
              </a:rPr>
              <a:t>Dynamic routing between your network and Microsoft via BGP.</a:t>
            </a:r>
          </a:p>
          <a:p>
            <a:pPr marL="342900" indent="-342900">
              <a:lnSpc>
                <a:spcPct val="150000"/>
              </a:lnSpc>
              <a:buFont typeface="Arial" panose="020B0604020202020204" pitchFamily="34" charset="0"/>
              <a:buChar char="•"/>
            </a:pPr>
            <a:r>
              <a:rPr lang="en-US" sz="2000" dirty="0">
                <a:latin typeface="+mn-lt"/>
              </a:rPr>
              <a:t>Built-in redundancy in every peering location for higher reliability.</a:t>
            </a:r>
          </a:p>
          <a:p>
            <a:pPr marL="342900" indent="-342900">
              <a:lnSpc>
                <a:spcPct val="150000"/>
              </a:lnSpc>
              <a:buFont typeface="Arial" panose="020B0604020202020204" pitchFamily="34" charset="0"/>
              <a:buChar char="•"/>
            </a:pPr>
            <a:r>
              <a:rPr lang="en-US" sz="2000" dirty="0">
                <a:latin typeface="+mn-lt"/>
              </a:rPr>
              <a:t>Connection uptime SLA.</a:t>
            </a:r>
          </a:p>
        </p:txBody>
      </p:sp>
      <p:sp>
        <p:nvSpPr>
          <p:cNvPr id="4" name="AutoShape 4" descr="Visualization of resource requirements for a VPN gateway.">
            <a:extLst>
              <a:ext uri="{FF2B5EF4-FFF2-40B4-BE49-F238E27FC236}">
                <a16:creationId xmlns:a16="http://schemas.microsoft.com/office/drawing/2014/main" id="{BA5CC165-3381-43A1-9B9F-F35A66E4609C}"/>
              </a:ext>
            </a:extLst>
          </p:cNvPr>
          <p:cNvSpPr>
            <a:spLocks noChangeAspect="1" noChangeArrowheads="1"/>
          </p:cNvSpPr>
          <p:nvPr/>
        </p:nvSpPr>
        <p:spPr bwMode="auto">
          <a:xfrm>
            <a:off x="6065838" y="3340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95272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77870" y="4193421"/>
            <a:ext cx="7315018" cy="465773"/>
            <a:chOff x="363124" y="3893821"/>
            <a:chExt cx="7180386" cy="457200"/>
          </a:xfrm>
        </p:grpSpPr>
        <p:sp>
          <p:nvSpPr>
            <p:cNvPr id="27" name="Text Placeholder 5">
              <a:extLst>
                <a:ext uri="{FF2B5EF4-FFF2-40B4-BE49-F238E27FC236}">
                  <a16:creationId xmlns:a16="http://schemas.microsoft.com/office/drawing/2014/main" id="{7681AB3B-6AA6-494D-9089-90763CEF72B2}"/>
                </a:ext>
              </a:extLst>
            </p:cNvPr>
            <p:cNvSpPr txBox="1">
              <a:spLocks/>
            </p:cNvSpPr>
            <p:nvPr/>
          </p:nvSpPr>
          <p:spPr>
            <a:xfrm>
              <a:off x="820324" y="3917079"/>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ExpressRoute is used to ……</a:t>
              </a:r>
            </a:p>
          </p:txBody>
        </p:sp>
        <p:pic>
          <p:nvPicPr>
            <p:cNvPr id="37" name="Picture 36"/>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3893821"/>
              <a:ext cx="457200" cy="457200"/>
            </a:xfrm>
            <a:prstGeom prst="rect">
              <a:avLst/>
            </a:prstGeom>
          </p:spPr>
        </p:pic>
      </p:grpSp>
      <p:grpSp>
        <p:nvGrpSpPr>
          <p:cNvPr id="14" name="Group 13"/>
          <p:cNvGrpSpPr/>
          <p:nvPr/>
        </p:nvGrpSpPr>
        <p:grpSpPr>
          <a:xfrm>
            <a:off x="377870" y="1267033"/>
            <a:ext cx="7315018" cy="465773"/>
            <a:chOff x="363124" y="1421482"/>
            <a:chExt cx="7180386" cy="457200"/>
          </a:xfrm>
        </p:grpSpPr>
        <p:sp>
          <p:nvSpPr>
            <p:cNvPr id="4" name="Text Placeholder 5">
              <a:extLst>
                <a:ext uri="{FF2B5EF4-FFF2-40B4-BE49-F238E27FC236}">
                  <a16:creationId xmlns:a16="http://schemas.microsoft.com/office/drawing/2014/main" id="{7681AB3B-6AA6-494D-9089-90763CEF72B2}"/>
                </a:ext>
              </a:extLst>
            </p:cNvPr>
            <p:cNvSpPr txBox="1">
              <a:spLocks/>
            </p:cNvSpPr>
            <p:nvPr/>
          </p:nvSpPr>
          <p:spPr>
            <a:xfrm>
              <a:off x="820324" y="1444740"/>
              <a:ext cx="6723186" cy="410685"/>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marL="0" marR="0" lvl="0" indent="0" algn="l" defTabSz="949071"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697" b="0" i="0" u="none" strike="noStrike" kern="1200" cap="none" spc="0" normalizeH="0" baseline="0" noProof="0" dirty="0">
                  <a:ln>
                    <a:noFill/>
                  </a:ln>
                  <a:solidFill>
                    <a:srgbClr val="74B230"/>
                  </a:solidFill>
                  <a:effectLst/>
                  <a:uLnTx/>
                  <a:uFillTx/>
                  <a:latin typeface="Segoe UI Semilight" panose="020B0402040204020203" pitchFamily="34" charset="0"/>
                  <a:ea typeface="+mn-ea"/>
                  <a:cs typeface="Segoe UI Semilight" panose="020B0402040204020203" pitchFamily="34" charset="0"/>
                </a:rPr>
                <a:t>How can you connect two separate Azure VNETs?</a:t>
              </a:r>
              <a:endParaRPr kumimoji="0" lang="en-US" sz="2697" b="0" i="0" u="none" strike="noStrike" kern="1200" cap="none" spc="0" normalizeH="0" baseline="0" noProof="0" dirty="0">
                <a:ln>
                  <a:noFill/>
                </a:ln>
                <a:solidFill>
                  <a:srgbClr val="74B230"/>
                </a:solidFill>
                <a:effectLst/>
                <a:uLnTx/>
                <a:uFillTx/>
                <a:latin typeface="Segoe UI"/>
                <a:ea typeface="+mn-ea"/>
                <a:cs typeface="Segoe UI" panose="020B0502040204020203" pitchFamily="34" charset="0"/>
              </a:endParaRPr>
            </a:p>
          </p:txBody>
        </p:sp>
        <p:pic>
          <p:nvPicPr>
            <p:cNvPr id="5" name="Picture 4"/>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363124" y="1421482"/>
              <a:ext cx="457200" cy="457200"/>
            </a:xfrm>
            <a:prstGeom prst="rect">
              <a:avLst/>
            </a:prstGeom>
          </p:spPr>
        </p:pic>
      </p:grpSp>
      <p:sp>
        <p:nvSpPr>
          <p:cNvPr id="2" name="Title 24">
            <a:extLst>
              <a:ext uri="{FF2B5EF4-FFF2-40B4-BE49-F238E27FC236}">
                <a16:creationId xmlns:a16="http://schemas.microsoft.com/office/drawing/2014/main" id="{3F2CED08-3BD5-40E1-82CB-3CC3B3160CC7}"/>
              </a:ext>
            </a:extLst>
          </p:cNvPr>
          <p:cNvSpPr txBox="1">
            <a:spLocks/>
          </p:cNvSpPr>
          <p:nvPr/>
        </p:nvSpPr>
        <p:spPr>
          <a:xfrm>
            <a:off x="434430" y="145557"/>
            <a:ext cx="10246112" cy="751404"/>
          </a:xfrm>
          <a:prstGeom prst="rect">
            <a:avLst/>
          </a:prstGeom>
        </p:spPr>
        <p:txBody>
          <a:bodyPr vert="horz" wrap="square" lIns="0" tIns="0" rIns="0" bIns="0" rtlCol="0" anchor="t">
            <a:spAutoFit/>
          </a:bodyPr>
          <a:lst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a:lstStyle>
          <a:p>
            <a:pPr marL="0" marR="0" lvl="0" indent="0" algn="l" defTabSz="949071" rtl="0" eaLnBrk="1" fontAlgn="auto" latinLnBrk="0" hangingPunct="1">
              <a:lnSpc>
                <a:spcPct val="100000"/>
              </a:lnSpc>
              <a:spcBef>
                <a:spcPct val="0"/>
              </a:spcBef>
              <a:spcAft>
                <a:spcPts val="0"/>
              </a:spcAft>
              <a:buClrTx/>
              <a:buSzTx/>
              <a:buFontTx/>
              <a:buNone/>
              <a:tabLst/>
              <a:defRPr/>
            </a:pPr>
            <a:r>
              <a:rPr kumimoji="0" lang="en-GB" sz="4793" b="0" i="0" u="none" strike="noStrike" kern="1200" cap="none" spc="-102" normalizeH="0" baseline="0" noProof="0" dirty="0">
                <a:ln w="3175">
                  <a:noFill/>
                </a:ln>
                <a:solidFill>
                  <a:srgbClr val="FFFFFF"/>
                </a:solidFill>
                <a:effectLst/>
                <a:uLnTx/>
                <a:uFillTx/>
                <a:latin typeface="Segoe UI Light"/>
                <a:ea typeface="+mn-ea"/>
                <a:cs typeface="Segoe UI" pitchFamily="34" charset="0"/>
              </a:rPr>
              <a:t>Prepare for The Exam (Q/A)</a:t>
            </a:r>
          </a:p>
        </p:txBody>
      </p:sp>
      <p:grpSp>
        <p:nvGrpSpPr>
          <p:cNvPr id="6" name="Group 5"/>
          <p:cNvGrpSpPr/>
          <p:nvPr/>
        </p:nvGrpSpPr>
        <p:grpSpPr>
          <a:xfrm>
            <a:off x="898847" y="2245476"/>
            <a:ext cx="6521493" cy="381614"/>
            <a:chOff x="591724" y="2066929"/>
            <a:chExt cx="6401466" cy="374590"/>
          </a:xfrm>
        </p:grpSpPr>
        <p:sp>
          <p:nvSpPr>
            <p:cNvPr id="3" name="Rectangle 2">
              <a:extLst>
                <a:ext uri="{FF2B5EF4-FFF2-40B4-BE49-F238E27FC236}">
                  <a16:creationId xmlns:a16="http://schemas.microsoft.com/office/drawing/2014/main" id="{61C1D6BB-A14B-4E34-BE50-EA7B727453B9}"/>
                </a:ext>
              </a:extLst>
            </p:cNvPr>
            <p:cNvSpPr/>
            <p:nvPr/>
          </p:nvSpPr>
          <p:spPr>
            <a:xfrm>
              <a:off x="898746" y="2066929"/>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Domain Naming Systems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1028"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p:cNvGrpSpPr/>
          <p:nvPr/>
        </p:nvGrpSpPr>
        <p:grpSpPr>
          <a:xfrm>
            <a:off x="863696" y="3416142"/>
            <a:ext cx="6521493" cy="381614"/>
            <a:chOff x="591724" y="3195906"/>
            <a:chExt cx="6401466" cy="374590"/>
          </a:xfrm>
        </p:grpSpPr>
        <p:pic>
          <p:nvPicPr>
            <p:cNvPr id="9"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1724" y="3227060"/>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wrap="square">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VNET Peering </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grpSp>
        <p:nvGrpSpPr>
          <p:cNvPr id="7" name="Group 6"/>
          <p:cNvGrpSpPr/>
          <p:nvPr/>
        </p:nvGrpSpPr>
        <p:grpSpPr>
          <a:xfrm>
            <a:off x="898847" y="2830809"/>
            <a:ext cx="6521493" cy="381614"/>
            <a:chOff x="591724" y="2646903"/>
            <a:chExt cx="6401466" cy="374590"/>
          </a:xfrm>
        </p:grpSpPr>
        <p:pic>
          <p:nvPicPr>
            <p:cNvPr id="8" name="Picture 4">
              <a:extLst>
                <a:ext uri="{FF2B5EF4-FFF2-40B4-BE49-F238E27FC236}">
                  <a16:creationId xmlns:a16="http://schemas.microsoft.com/office/drawing/2014/main" id="{9314A6C5-B48F-45BA-99F8-F6648575F8E5}"/>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678058"/>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3EE4DA4-7DC9-4F7C-B39A-356084AD8B9C}"/>
                </a:ext>
              </a:extLst>
            </p:cNvPr>
            <p:cNvSpPr/>
            <p:nvPr/>
          </p:nvSpPr>
          <p:spPr>
            <a:xfrm>
              <a:off x="898746" y="2646903"/>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lang="en-US" sz="1834" dirty="0">
                  <a:gradFill>
                    <a:gsLst>
                      <a:gs pos="1250">
                        <a:srgbClr val="000000"/>
                      </a:gs>
                      <a:gs pos="100000">
                        <a:srgbClr val="000000"/>
                      </a:gs>
                    </a:gsLst>
                    <a:lin ang="5400000" scaled="0"/>
                  </a:gradFill>
                  <a:latin typeface="Segoe UI Light"/>
                  <a:cs typeface="Segoe UI" panose="020B0502040204020203" pitchFamily="34" charset="0"/>
                </a:rPr>
                <a:t>ExpressRoute</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grpSp>
      <p:cxnSp>
        <p:nvCxnSpPr>
          <p:cNvPr id="25" name="Straight Connector 24"/>
          <p:cNvCxnSpPr/>
          <p:nvPr/>
        </p:nvCxnSpPr>
        <p:spPr>
          <a:xfrm>
            <a:off x="8885237"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898847" y="4834536"/>
            <a:ext cx="6521493" cy="656846"/>
            <a:chOff x="591724" y="2066929"/>
            <a:chExt cx="6401466" cy="644756"/>
          </a:xfrm>
        </p:grpSpPr>
        <p:sp>
          <p:nvSpPr>
            <p:cNvPr id="29" name="Rectangle 28">
              <a:extLst>
                <a:ext uri="{FF2B5EF4-FFF2-40B4-BE49-F238E27FC236}">
                  <a16:creationId xmlns:a16="http://schemas.microsoft.com/office/drawing/2014/main" id="{61C1D6BB-A14B-4E34-BE50-EA7B727453B9}"/>
                </a:ext>
              </a:extLst>
            </p:cNvPr>
            <p:cNvSpPr/>
            <p:nvPr/>
          </p:nvSpPr>
          <p:spPr>
            <a:xfrm>
              <a:off x="898746" y="2066929"/>
              <a:ext cx="6094444" cy="644756"/>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Provide a redundant Connectivity between On-Premises and Microsoft Cloud Services</a:t>
              </a:r>
              <a:endPar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endParaRPr>
            </a:p>
          </p:txBody>
        </p:sp>
        <p:pic>
          <p:nvPicPr>
            <p:cNvPr id="30" name="Picture 4">
              <a:extLst>
                <a:ext uri="{FF2B5EF4-FFF2-40B4-BE49-F238E27FC236}">
                  <a16:creationId xmlns:a16="http://schemas.microsoft.com/office/drawing/2014/main" id="{66692DEA-3E3D-4E67-92B0-97BD98A3C97A}"/>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p:cNvGrpSpPr/>
          <p:nvPr/>
        </p:nvGrpSpPr>
        <p:grpSpPr>
          <a:xfrm>
            <a:off x="868685" y="5995225"/>
            <a:ext cx="6521493" cy="381614"/>
            <a:chOff x="591724" y="3195906"/>
            <a:chExt cx="6401466" cy="374590"/>
          </a:xfrm>
        </p:grpSpPr>
        <p:pic>
          <p:nvPicPr>
            <p:cNvPr id="32" name="Picture 4">
              <a:extLst>
                <a:ext uri="{FF2B5EF4-FFF2-40B4-BE49-F238E27FC236}">
                  <a16:creationId xmlns:a16="http://schemas.microsoft.com/office/drawing/2014/main" id="{726841F6-1BA9-41D4-B360-5A8FAD8F6AF4}"/>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3227061"/>
              <a:ext cx="274320" cy="27432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6825D88-376E-4AE4-A632-0165AE93C75E}"/>
                </a:ext>
              </a:extLst>
            </p:cNvPr>
            <p:cNvSpPr/>
            <p:nvPr/>
          </p:nvSpPr>
          <p:spPr>
            <a:xfrm>
              <a:off x="898746" y="3195906"/>
              <a:ext cx="6094444" cy="374590"/>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US"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All of the Above</a:t>
              </a:r>
            </a:p>
          </p:txBody>
        </p:sp>
      </p:grpSp>
      <p:pic>
        <p:nvPicPr>
          <p:cNvPr id="17" name="Graphic 16" descr="Questions">
            <a:extLst>
              <a:ext uri="{FF2B5EF4-FFF2-40B4-BE49-F238E27FC236}">
                <a16:creationId xmlns:a16="http://schemas.microsoft.com/office/drawing/2014/main" id="{E3C9F1B8-EEE8-4E8E-9AD4-08BB634878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60982" y="2494456"/>
            <a:ext cx="2294238" cy="2294238"/>
          </a:xfrm>
          <a:prstGeom prst="rect">
            <a:avLst/>
          </a:prstGeom>
        </p:spPr>
      </p:pic>
      <p:grpSp>
        <p:nvGrpSpPr>
          <p:cNvPr id="40" name="Group 39">
            <a:extLst>
              <a:ext uri="{FF2B5EF4-FFF2-40B4-BE49-F238E27FC236}">
                <a16:creationId xmlns:a16="http://schemas.microsoft.com/office/drawing/2014/main" id="{EEE8572D-C41A-4FC9-89AE-53D0172125A7}"/>
              </a:ext>
            </a:extLst>
          </p:cNvPr>
          <p:cNvGrpSpPr/>
          <p:nvPr/>
        </p:nvGrpSpPr>
        <p:grpSpPr>
          <a:xfrm>
            <a:off x="898847" y="5444225"/>
            <a:ext cx="6521493" cy="374590"/>
            <a:chOff x="591724" y="2066929"/>
            <a:chExt cx="6401466" cy="367695"/>
          </a:xfrm>
        </p:grpSpPr>
        <p:sp>
          <p:nvSpPr>
            <p:cNvPr id="41" name="Rectangle 40">
              <a:extLst>
                <a:ext uri="{FF2B5EF4-FFF2-40B4-BE49-F238E27FC236}">
                  <a16:creationId xmlns:a16="http://schemas.microsoft.com/office/drawing/2014/main" id="{8C535BAC-5D02-46B4-B6A7-DDE8BB50982C}"/>
                </a:ext>
              </a:extLst>
            </p:cNvPr>
            <p:cNvSpPr/>
            <p:nvPr/>
          </p:nvSpPr>
          <p:spPr>
            <a:xfrm>
              <a:off x="898746" y="2066929"/>
              <a:ext cx="6094444" cy="367695"/>
            </a:xfrm>
            <a:prstGeom prst="rect">
              <a:avLst/>
            </a:prstGeom>
          </p:spPr>
          <p:txBody>
            <a:bodyPr>
              <a:spAutoFit/>
            </a:bodyPr>
            <a:lstStyle/>
            <a:p>
              <a:pPr marL="0" marR="0" lvl="0" indent="0" algn="l" defTabSz="949071" rtl="0" eaLnBrk="1" fontAlgn="auto" latinLnBrk="0" hangingPunct="1">
                <a:lnSpc>
                  <a:spcPct val="100000"/>
                </a:lnSpc>
                <a:spcBef>
                  <a:spcPct val="20000"/>
                </a:spcBef>
                <a:spcAft>
                  <a:spcPts val="0"/>
                </a:spcAft>
                <a:buClrTx/>
                <a:buSzPct val="90000"/>
                <a:buFontTx/>
                <a:buNone/>
                <a:tabLst/>
                <a:defRPr/>
              </a:pPr>
              <a:r>
                <a:rPr kumimoji="0" lang="en-GB" sz="1834"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Light"/>
                  <a:ea typeface="+mn-ea"/>
                  <a:cs typeface="Segoe UI" panose="020B0502040204020203" pitchFamily="34" charset="0"/>
                </a:rPr>
                <a:t>Connecting on-premises networks to Azure different regions.</a:t>
              </a:r>
            </a:p>
          </p:txBody>
        </p:sp>
        <p:pic>
          <p:nvPicPr>
            <p:cNvPr id="42" name="Picture 4">
              <a:extLst>
                <a:ext uri="{FF2B5EF4-FFF2-40B4-BE49-F238E27FC236}">
                  <a16:creationId xmlns:a16="http://schemas.microsoft.com/office/drawing/2014/main" id="{D60E1DAC-4423-491F-B410-9F2B3FD25450}"/>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591724" y="2098084"/>
              <a:ext cx="274320" cy="274320"/>
            </a:xfrm>
            <a:prstGeom prst="rect">
              <a:avLst/>
            </a:prstGeom>
            <a:noFill/>
            <a:extLst>
              <a:ext uri="{909E8E84-426E-40DD-AFC4-6F175D3DCCD1}">
                <a14:hiddenFill xmlns:a14="http://schemas.microsoft.com/office/drawing/2010/main">
                  <a:solidFill>
                    <a:srgbClr val="FFFFFF"/>
                  </a:solidFill>
                </a14:hiddenFill>
              </a:ext>
            </a:extLst>
          </p:spPr>
        </p:pic>
      </p:grpSp>
      <p:pic>
        <p:nvPicPr>
          <p:cNvPr id="44" name="Picture 4">
            <a:extLst>
              <a:ext uri="{FF2B5EF4-FFF2-40B4-BE49-F238E27FC236}">
                <a16:creationId xmlns:a16="http://schemas.microsoft.com/office/drawing/2014/main" id="{21EB3016-26AF-4CE1-88A4-5C7B79A00029}"/>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856385" y="3447881"/>
            <a:ext cx="279463" cy="279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892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lnSpc>
                <a:spcPct val="150000"/>
              </a:lnSpc>
              <a:buBlip>
                <a:blip r:embed="rId5"/>
              </a:buBlip>
              <a:defRPr/>
            </a:pPr>
            <a:r>
              <a:rPr lang="en-GB" sz="2038" dirty="0">
                <a:gradFill>
                  <a:gsLst>
                    <a:gs pos="1250">
                      <a:srgbClr val="000000"/>
                    </a:gs>
                    <a:gs pos="100000">
                      <a:srgbClr val="000000"/>
                    </a:gs>
                  </a:gsLst>
                  <a:lin ang="5400000" scaled="0"/>
                </a:gradFill>
                <a:latin typeface="Segoe UI Light"/>
              </a:rPr>
              <a:t>Azure Virtual networks</a:t>
            </a:r>
          </a:p>
          <a:p>
            <a:pPr defTabSz="949071">
              <a:lnSpc>
                <a:spcPct val="150000"/>
              </a:lnSpc>
              <a:buBlip>
                <a:blip r:embed="rId5"/>
              </a:buBlip>
              <a:defRPr/>
            </a:pPr>
            <a:r>
              <a:rPr lang="en-GB" sz="2038" dirty="0">
                <a:gradFill>
                  <a:gsLst>
                    <a:gs pos="1250">
                      <a:srgbClr val="000000"/>
                    </a:gs>
                    <a:gs pos="100000">
                      <a:srgbClr val="000000"/>
                    </a:gs>
                  </a:gsLst>
                  <a:lin ang="5400000" scaled="0"/>
                </a:gradFill>
                <a:latin typeface="Segoe UI Light"/>
              </a:rPr>
              <a:t>Azure Virtual VPN  Gateway</a:t>
            </a:r>
          </a:p>
          <a:p>
            <a:pPr defTabSz="949071">
              <a:lnSpc>
                <a:spcPct val="150000"/>
              </a:lnSpc>
              <a:buBlip>
                <a:blip r:embed="rId5"/>
              </a:buBlip>
              <a:defRPr/>
            </a:pPr>
            <a:r>
              <a:rPr lang="en-GB" sz="2038" dirty="0">
                <a:gradFill>
                  <a:gsLst>
                    <a:gs pos="1250">
                      <a:srgbClr val="000000"/>
                    </a:gs>
                    <a:gs pos="100000">
                      <a:srgbClr val="000000"/>
                    </a:gs>
                  </a:gsLst>
                  <a:lin ang="5400000" scaled="0"/>
                </a:gradFill>
                <a:latin typeface="Segoe UI Light"/>
              </a:rPr>
              <a:t>Azure ExpressRoute</a:t>
            </a:r>
          </a:p>
          <a:p>
            <a:pPr marL="0" indent="0" defTabSz="949071">
              <a:buNone/>
              <a:defRPr/>
            </a:pPr>
            <a:endParaRPr lang="en-US" sz="2697" dirty="0">
              <a:gradFill>
                <a:gsLst>
                  <a:gs pos="1250">
                    <a:srgbClr val="000000"/>
                  </a:gs>
                  <a:gs pos="100000">
                    <a:srgbClr val="000000"/>
                  </a:gs>
                </a:gsLst>
                <a:lin ang="5400000" scaled="0"/>
              </a:gradFill>
              <a:latin typeface="Segoe UI"/>
            </a:endParaRPr>
          </a:p>
        </p:txBody>
      </p:sp>
    </p:spTree>
    <p:extLst>
      <p:ext uri="{BB962C8B-B14F-4D97-AF65-F5344CB8AC3E}">
        <p14:creationId xmlns:p14="http://schemas.microsoft.com/office/powerpoint/2010/main" val="24239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F12876-D394-44DD-ACFF-DA53207EA100}"/>
              </a:ext>
            </a:extLst>
          </p:cNvPr>
          <p:cNvSpPr/>
          <p:nvPr/>
        </p:nvSpPr>
        <p:spPr>
          <a:xfrm>
            <a:off x="274640" y="2655094"/>
            <a:ext cx="11889563" cy="2062103"/>
          </a:xfrm>
          <a:prstGeom prst="rect">
            <a:avLst/>
          </a:prstGeom>
        </p:spPr>
        <p:txBody>
          <a:bodyPr wrap="square">
            <a:spAutoFit/>
          </a:bodyPr>
          <a:lstStyle/>
          <a:p>
            <a:pPr lvl="0" algn="ctr">
              <a:defRPr/>
            </a:pPr>
            <a:r>
              <a:rPr lang="en-GB" sz="6400" dirty="0">
                <a:solidFill>
                  <a:srgbClr val="3C3C3C"/>
                </a:solidFill>
              </a:rPr>
              <a:t>Azure networking services fundamentals</a:t>
            </a:r>
          </a:p>
        </p:txBody>
      </p:sp>
      <p:sp>
        <p:nvSpPr>
          <p:cNvPr id="8" name="Title 1">
            <a:extLst>
              <a:ext uri="{FF2B5EF4-FFF2-40B4-BE49-F238E27FC236}">
                <a16:creationId xmlns:a16="http://schemas.microsoft.com/office/drawing/2014/main" id="{1C560F58-A449-4845-A6E0-B0F8F6772993}"/>
              </a:ext>
            </a:extLst>
          </p:cNvPr>
          <p:cNvSpPr>
            <a:spLocks noGrp="1"/>
          </p:cNvSpPr>
          <p:nvPr>
            <p:ph type="title"/>
          </p:nvPr>
        </p:nvSpPr>
        <p:spPr>
          <a:xfrm>
            <a:off x="274640" y="216694"/>
            <a:ext cx="11889564" cy="916534"/>
          </a:xfrm>
        </p:spPr>
        <p:txBody>
          <a:bodyPr/>
          <a:lstStyle/>
          <a:p>
            <a:r>
              <a:rPr lang="en-US" dirty="0"/>
              <a:t>Module 1: Lesson 5</a:t>
            </a:r>
            <a:endParaRPr lang="en-US" dirty="0">
              <a:solidFill>
                <a:schemeClr val="accent2">
                  <a:alpha val="99000"/>
                </a:schemeClr>
              </a:solidFill>
            </a:endParaRPr>
          </a:p>
        </p:txBody>
      </p:sp>
    </p:spTree>
    <p:extLst>
      <p:ext uri="{BB962C8B-B14F-4D97-AF65-F5344CB8AC3E}">
        <p14:creationId xmlns:p14="http://schemas.microsoft.com/office/powerpoint/2010/main" val="950105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74640"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Mohammed Adel</a:t>
            </a:r>
          </a:p>
        </p:txBody>
      </p:sp>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308970" y="1614720"/>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Senior Cloud Engineer / MAF Retail (Carrefour) / 15 years in the field</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Azure Solution Architect</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666428"/>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IT Operations and infrastructure background.</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3431047"/>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722260" y="4813444"/>
            <a:ext cx="8599981" cy="556567"/>
            <a:chOff x="3695273" y="4308675"/>
            <a:chExt cx="8599981" cy="556567"/>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Hold other various certificates, MCP/MCSA/MCITP/CFDE</a:t>
              </a:r>
            </a:p>
          </p:txBody>
        </p:sp>
      </p:grpSp>
      <p:pic>
        <p:nvPicPr>
          <p:cNvPr id="9" name="Picture 8" descr="A person taking a selfie&#10;&#10;Description automatically generated">
            <a:extLst>
              <a:ext uri="{FF2B5EF4-FFF2-40B4-BE49-F238E27FC236}">
                <a16:creationId xmlns:a16="http://schemas.microsoft.com/office/drawing/2014/main" id="{85B701B2-B88F-47E5-BDEA-BB3056D6678E}"/>
              </a:ext>
            </a:extLst>
          </p:cNvPr>
          <p:cNvPicPr>
            <a:picLocks noChangeAspect="1"/>
          </p:cNvPicPr>
          <p:nvPr/>
        </p:nvPicPr>
        <p:blipFill>
          <a:blip r:embed="rId5"/>
          <a:stretch>
            <a:fillRect/>
          </a:stretch>
        </p:blipFill>
        <p:spPr>
          <a:xfrm>
            <a:off x="868222" y="2352000"/>
            <a:ext cx="1657981" cy="1988216"/>
          </a:xfrm>
          <a:prstGeom prst="rect">
            <a:avLst/>
          </a:prstGeom>
        </p:spPr>
      </p:pic>
      <p:pic>
        <p:nvPicPr>
          <p:cNvPr id="29" name="Picture 2">
            <a:extLst>
              <a:ext uri="{FF2B5EF4-FFF2-40B4-BE49-F238E27FC236}">
                <a16:creationId xmlns:a16="http://schemas.microsoft.com/office/drawing/2014/main" id="{86DC5340-15C8-4473-AC67-4E5B29359D38}"/>
              </a:ext>
            </a:extLst>
          </p:cNvPr>
          <p:cNvPicPr>
            <a:picLocks noChangeArrowheads="1"/>
          </p:cNvPicPr>
          <p:nvPr/>
        </p:nvPicPr>
        <p:blipFill>
          <a:blip r:embed="rId6">
            <a:extLst>
              <a:ext uri="{28A0092B-C50C-407E-A947-70E740481C1C}">
                <a14:useLocalDpi xmlns:a14="http://schemas.microsoft.com/office/drawing/2010/main" val="0"/>
              </a:ext>
            </a:extLst>
          </a:blip>
          <a:srcRect l="10679" r="10679"/>
          <a:stretch/>
        </p:blipFill>
        <p:spPr bwMode="auto">
          <a:xfrm>
            <a:off x="1398618" y="4442583"/>
            <a:ext cx="597186" cy="3582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text, sign, blue&#10;&#10;Description automatically generated">
            <a:extLst>
              <a:ext uri="{FF2B5EF4-FFF2-40B4-BE49-F238E27FC236}">
                <a16:creationId xmlns:a16="http://schemas.microsoft.com/office/drawing/2014/main" id="{BC0F1661-495B-4E6C-81DE-810317AF1631}"/>
              </a:ext>
            </a:extLst>
          </p:cNvPr>
          <p:cNvPicPr>
            <a:picLocks noChangeAspect="1"/>
          </p:cNvPicPr>
          <p:nvPr/>
        </p:nvPicPr>
        <p:blipFill>
          <a:blip r:embed="rId7"/>
          <a:stretch>
            <a:fillRect/>
          </a:stretch>
        </p:blipFill>
        <p:spPr>
          <a:xfrm>
            <a:off x="1050019" y="4947598"/>
            <a:ext cx="1294385" cy="1294385"/>
          </a:xfrm>
          <a:prstGeom prst="rect">
            <a:avLst/>
          </a:prstGeom>
        </p:spPr>
      </p:pic>
    </p:spTree>
    <p:extLst>
      <p:ext uri="{BB962C8B-B14F-4D97-AF65-F5344CB8AC3E}">
        <p14:creationId xmlns:p14="http://schemas.microsoft.com/office/powerpoint/2010/main" val="23109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5: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lnSpc>
                <a:spcPct val="200000"/>
              </a:lnSpc>
              <a:buBlip>
                <a:blip r:embed="rId3"/>
              </a:buBlip>
              <a:defRPr/>
            </a:pPr>
            <a:r>
              <a:rPr lang="en-GB" sz="2400" dirty="0">
                <a:gradFill>
                  <a:gsLst>
                    <a:gs pos="1250">
                      <a:srgbClr val="000000"/>
                    </a:gs>
                    <a:gs pos="100000">
                      <a:srgbClr val="000000"/>
                    </a:gs>
                  </a:gsLst>
                  <a:lin ang="5400000" scaled="0"/>
                </a:gradFill>
                <a:latin typeface="Segoe UI Light"/>
              </a:rPr>
              <a:t>Azure Virtual networks fundamentals</a:t>
            </a:r>
          </a:p>
          <a:p>
            <a:pPr defTabSz="949071">
              <a:lnSpc>
                <a:spcPct val="200000"/>
              </a:lnSpc>
              <a:buBlip>
                <a:blip r:embed="rId3"/>
              </a:buBlip>
              <a:defRPr/>
            </a:pPr>
            <a:r>
              <a:rPr lang="en-GB" sz="2400" dirty="0">
                <a:gradFill>
                  <a:gsLst>
                    <a:gs pos="1250">
                      <a:srgbClr val="000000"/>
                    </a:gs>
                    <a:gs pos="100000">
                      <a:srgbClr val="000000"/>
                    </a:gs>
                  </a:gsLst>
                  <a:lin ang="5400000" scaled="0"/>
                </a:gradFill>
                <a:latin typeface="Segoe UI Light"/>
              </a:rPr>
              <a:t>Azure VPN Gateway fundamentals</a:t>
            </a:r>
          </a:p>
          <a:p>
            <a:pPr defTabSz="949071">
              <a:lnSpc>
                <a:spcPct val="200000"/>
              </a:lnSpc>
              <a:buBlip>
                <a:blip r:embed="rId3"/>
              </a:buBlip>
              <a:defRPr/>
            </a:pPr>
            <a:r>
              <a:rPr lang="en-US" sz="2400" dirty="0">
                <a:gradFill>
                  <a:gsLst>
                    <a:gs pos="1250">
                      <a:srgbClr val="000000"/>
                    </a:gs>
                    <a:gs pos="100000">
                      <a:srgbClr val="000000"/>
                    </a:gs>
                  </a:gsLst>
                  <a:lin ang="5400000" scaled="0"/>
                </a:gradFill>
                <a:latin typeface="Segoe UI Light"/>
              </a:rPr>
              <a:t>Azure ExpressRoute fundamentals</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363614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Module 1: Lesson 5</a:t>
            </a:r>
            <a:br>
              <a:rPr lang="en-US" sz="4600" dirty="0"/>
            </a:br>
            <a:endParaRPr lang="en-US" sz="4600" dirty="0"/>
          </a:p>
        </p:txBody>
      </p:sp>
      <p:sp>
        <p:nvSpPr>
          <p:cNvPr id="2" name="Rectangle 1">
            <a:extLst>
              <a:ext uri="{FF2B5EF4-FFF2-40B4-BE49-F238E27FC236}">
                <a16:creationId xmlns:a16="http://schemas.microsoft.com/office/drawing/2014/main" id="{AAF12876-D394-44DD-ACFF-DA53207EA100}"/>
              </a:ext>
            </a:extLst>
          </p:cNvPr>
          <p:cNvSpPr/>
          <p:nvPr/>
        </p:nvSpPr>
        <p:spPr>
          <a:xfrm>
            <a:off x="427037" y="1283494"/>
            <a:ext cx="10972800" cy="4662815"/>
          </a:xfrm>
          <a:prstGeom prst="rect">
            <a:avLst/>
          </a:prstGeom>
        </p:spPr>
        <p:txBody>
          <a:bodyPr wrap="square">
            <a:spAutoFit/>
          </a:bodyPr>
          <a:lstStyle/>
          <a:p>
            <a:pPr marL="514350" marR="0" lvl="0" indent="-514350" algn="l" defTabSz="932218" rtl="0" eaLnBrk="1" fontAlgn="auto" latinLnBrk="0" hangingPunct="1">
              <a:lnSpc>
                <a:spcPct val="150000"/>
              </a:lnSpc>
              <a:spcBef>
                <a:spcPts val="0"/>
              </a:spcBef>
              <a:spcAft>
                <a:spcPts val="1200"/>
              </a:spcAft>
              <a:buClrTx/>
              <a:buSzTx/>
              <a:buFont typeface="+mj-lt"/>
              <a:buAutoNum type="arabicParenR"/>
              <a:tabLst/>
              <a:defRPr/>
            </a:pPr>
            <a:r>
              <a:rPr kumimoji="0" lang="en-US" sz="2800" b="0" i="0" u="none" strike="noStrike" kern="1200" cap="none" spc="0" normalizeH="0" baseline="0" noProof="0" dirty="0">
                <a:ln>
                  <a:noFill/>
                </a:ln>
                <a:solidFill>
                  <a:srgbClr val="3C3C3C"/>
                </a:solidFill>
                <a:effectLst/>
                <a:uLnTx/>
                <a:uFillTx/>
                <a:latin typeface="Segoe UI"/>
                <a:ea typeface="+mn-ea"/>
                <a:cs typeface="+mn-cs"/>
              </a:rPr>
              <a:t>What is Azure virtual networking?</a:t>
            </a:r>
          </a:p>
          <a:p>
            <a:pPr marL="514350" marR="0" lvl="0" indent="-514350" algn="l" defTabSz="932218" rtl="0" eaLnBrk="1" fontAlgn="auto" latinLnBrk="0" hangingPunct="1">
              <a:lnSpc>
                <a:spcPct val="150000"/>
              </a:lnSpc>
              <a:spcBef>
                <a:spcPts val="0"/>
              </a:spcBef>
              <a:spcAft>
                <a:spcPts val="1200"/>
              </a:spcAft>
              <a:buClrTx/>
              <a:buSzTx/>
              <a:buFont typeface="+mj-lt"/>
              <a:buAutoNum type="arabicParenR"/>
              <a:tabLst/>
              <a:defRPr/>
            </a:pPr>
            <a:r>
              <a:rPr lang="en-US" sz="2800" dirty="0">
                <a:solidFill>
                  <a:srgbClr val="3C3C3C"/>
                </a:solidFill>
                <a:latin typeface="Segoe UI"/>
              </a:rPr>
              <a:t>Why we need Azure virtual networks?</a:t>
            </a:r>
            <a:endParaRPr kumimoji="0" lang="en-US" sz="2800" b="0" i="0" u="none" strike="noStrike" kern="1200" cap="none" spc="0" normalizeH="0" baseline="0" noProof="0" dirty="0">
              <a:ln>
                <a:noFill/>
              </a:ln>
              <a:solidFill>
                <a:srgbClr val="3C3C3C"/>
              </a:solidFill>
              <a:effectLst/>
              <a:uLnTx/>
              <a:uFillTx/>
              <a:latin typeface="Segoe UI"/>
              <a:ea typeface="+mn-ea"/>
              <a:cs typeface="+mn-cs"/>
            </a:endParaRPr>
          </a:p>
          <a:p>
            <a:pPr marL="980460" lvl="1" indent="-514350">
              <a:lnSpc>
                <a:spcPct val="150000"/>
              </a:lnSpc>
              <a:spcAft>
                <a:spcPts val="1200"/>
              </a:spcAft>
              <a:buFont typeface="Arial" panose="020B0604020202020204" pitchFamily="34" charset="0"/>
              <a:buChar char="•"/>
              <a:defRPr/>
            </a:pPr>
            <a:r>
              <a:rPr lang="en-GB" sz="2800" dirty="0">
                <a:solidFill>
                  <a:srgbClr val="3C3C3C"/>
                </a:solidFill>
              </a:rPr>
              <a:t>Demo: Creating Azure virtual network</a:t>
            </a:r>
          </a:p>
          <a:p>
            <a:pPr lvl="2">
              <a:lnSpc>
                <a:spcPct val="150000"/>
              </a:lnSpc>
              <a:defRPr/>
            </a:pPr>
            <a:endParaRPr lang="en-GB" sz="600" dirty="0">
              <a:solidFill>
                <a:srgbClr val="3C3C3C"/>
              </a:solidFill>
            </a:endParaRPr>
          </a:p>
          <a:p>
            <a:pPr marL="514350" indent="-514350">
              <a:lnSpc>
                <a:spcPct val="150000"/>
              </a:lnSpc>
              <a:spcAft>
                <a:spcPts val="1200"/>
              </a:spcAft>
              <a:buFont typeface="+mj-lt"/>
              <a:buAutoNum type="arabicParenR" startAt="3"/>
              <a:defRPr/>
            </a:pPr>
            <a:r>
              <a:rPr lang="en-GB" sz="2800" dirty="0">
                <a:solidFill>
                  <a:srgbClr val="3C3C3C"/>
                </a:solidFill>
              </a:rPr>
              <a:t>What is Azure VPN Gateway?</a:t>
            </a:r>
          </a:p>
          <a:p>
            <a:pPr marL="514350" indent="-514350">
              <a:lnSpc>
                <a:spcPct val="150000"/>
              </a:lnSpc>
              <a:spcAft>
                <a:spcPts val="1200"/>
              </a:spcAft>
              <a:buFont typeface="+mj-lt"/>
              <a:buAutoNum type="arabicParenR" startAt="3"/>
              <a:defRPr/>
            </a:pPr>
            <a:r>
              <a:rPr lang="en-GB" sz="2800" dirty="0">
                <a:solidFill>
                  <a:srgbClr val="3C3C3C"/>
                </a:solidFill>
              </a:rPr>
              <a:t>What is Azure ExpressRoute?</a:t>
            </a:r>
          </a:p>
          <a:p>
            <a:pPr>
              <a:defRPr/>
            </a:pPr>
            <a:endParaRPr lang="en-GB" sz="2800" dirty="0">
              <a:solidFill>
                <a:srgbClr val="3C3C3C"/>
              </a:solidFill>
            </a:endParaRPr>
          </a:p>
        </p:txBody>
      </p:sp>
    </p:spTree>
    <p:extLst>
      <p:ext uri="{BB962C8B-B14F-4D97-AF65-F5344CB8AC3E}">
        <p14:creationId xmlns:p14="http://schemas.microsoft.com/office/powerpoint/2010/main" val="9700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What is Azure virtual networking?</a:t>
            </a:r>
          </a:p>
        </p:txBody>
      </p:sp>
      <p:sp>
        <p:nvSpPr>
          <p:cNvPr id="7" name="TextBox 6">
            <a:extLst>
              <a:ext uri="{FF2B5EF4-FFF2-40B4-BE49-F238E27FC236}">
                <a16:creationId xmlns:a16="http://schemas.microsoft.com/office/drawing/2014/main" id="{DBE4D716-942D-492E-9648-C46E1E4588AC}"/>
              </a:ext>
            </a:extLst>
          </p:cNvPr>
          <p:cNvSpPr txBox="1"/>
          <p:nvPr/>
        </p:nvSpPr>
        <p:spPr>
          <a:xfrm>
            <a:off x="731837" y="1359694"/>
            <a:ext cx="11049000" cy="1015663"/>
          </a:xfrm>
          <a:prstGeom prst="rect">
            <a:avLst/>
          </a:prstGeom>
          <a:noFill/>
        </p:spPr>
        <p:txBody>
          <a:bodyPr wrap="square">
            <a:spAutoFit/>
          </a:bodyPr>
          <a:lstStyle/>
          <a:p>
            <a:r>
              <a:rPr lang="en-US" sz="2000" b="0" i="1" dirty="0">
                <a:solidFill>
                  <a:srgbClr val="171717"/>
                </a:solidFill>
                <a:effectLst/>
                <a:latin typeface="Segoe UI" panose="020B0502040204020203" pitchFamily="34" charset="0"/>
              </a:rPr>
              <a:t>“Azure virtual networks</a:t>
            </a:r>
            <a:r>
              <a:rPr lang="en-US" sz="2000" b="0" i="0" dirty="0">
                <a:solidFill>
                  <a:srgbClr val="171717"/>
                </a:solidFill>
                <a:effectLst/>
                <a:latin typeface="Segoe UI" panose="020B0502040204020203" pitchFamily="34" charset="0"/>
              </a:rPr>
              <a:t> enable Azure resources, such as VMs, web apps, and databases, to communicate with each other, with users on the internet, and with your on-premises client computers” - </a:t>
            </a:r>
            <a:r>
              <a:rPr lang="en-US" b="0" i="1" dirty="0">
                <a:solidFill>
                  <a:srgbClr val="171717"/>
                </a:solidFill>
                <a:effectLst/>
                <a:latin typeface="Segoe UI" panose="020B0502040204020203" pitchFamily="34" charset="0"/>
              </a:rPr>
              <a:t>Microsoft.com</a:t>
            </a:r>
          </a:p>
        </p:txBody>
      </p:sp>
      <p:pic>
        <p:nvPicPr>
          <p:cNvPr id="9" name="Picture 8" descr="Simple view for Azure Virtual Network">
            <a:extLst>
              <a:ext uri="{FF2B5EF4-FFF2-40B4-BE49-F238E27FC236}">
                <a16:creationId xmlns:a16="http://schemas.microsoft.com/office/drawing/2014/main" id="{3ED2878E-BE00-4004-978D-6D2249D7776D}"/>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03837" y="2121694"/>
            <a:ext cx="6705600" cy="3970544"/>
          </a:xfrm>
          <a:prstGeom prst="rect">
            <a:avLst/>
          </a:prstGeom>
        </p:spPr>
      </p:pic>
      <p:sp>
        <p:nvSpPr>
          <p:cNvPr id="10" name="TextBox 9">
            <a:extLst>
              <a:ext uri="{FF2B5EF4-FFF2-40B4-BE49-F238E27FC236}">
                <a16:creationId xmlns:a16="http://schemas.microsoft.com/office/drawing/2014/main" id="{98A33740-3964-4E84-9C77-2BF276013D41}"/>
              </a:ext>
            </a:extLst>
          </p:cNvPr>
          <p:cNvSpPr txBox="1"/>
          <p:nvPr/>
        </p:nvSpPr>
        <p:spPr>
          <a:xfrm>
            <a:off x="731837" y="2601823"/>
            <a:ext cx="4572000" cy="3477875"/>
          </a:xfrm>
          <a:prstGeom prst="rect">
            <a:avLst/>
          </a:prstGeom>
          <a:noFill/>
        </p:spPr>
        <p:txBody>
          <a:bodyPr wrap="square">
            <a:spAutoFit/>
          </a:bodyPr>
          <a:lstStyle/>
          <a:p>
            <a:pPr marL="342900" indent="-342900">
              <a:buFont typeface="Arial" panose="020B0604020202020204" pitchFamily="34" charset="0"/>
              <a:buChar char="•"/>
            </a:pPr>
            <a:r>
              <a:rPr lang="en-US" sz="2000" b="1" dirty="0">
                <a:solidFill>
                  <a:srgbClr val="000000"/>
                </a:solidFill>
              </a:rPr>
              <a:t>VNET</a:t>
            </a:r>
            <a:r>
              <a:rPr lang="en-US" sz="2000" dirty="0">
                <a:solidFill>
                  <a:srgbClr val="000000"/>
                </a:solidFill>
              </a:rPr>
              <a:t>: Virtual network.</a:t>
            </a:r>
          </a:p>
          <a:p>
            <a:pPr marL="342900" indent="-342900">
              <a:buFont typeface="Arial" panose="020B0604020202020204" pitchFamily="34" charset="0"/>
              <a:buChar char="•"/>
            </a:pPr>
            <a:r>
              <a:rPr lang="en-US" sz="2000" b="1" dirty="0">
                <a:solidFill>
                  <a:srgbClr val="000000"/>
                </a:solidFill>
              </a:rPr>
              <a:t>Subnet</a:t>
            </a:r>
            <a:r>
              <a:rPr lang="en-US" sz="2000" dirty="0">
                <a:solidFill>
                  <a:srgbClr val="000000"/>
                </a:solidFill>
              </a:rPr>
              <a:t>: a segment of the virtual network.</a:t>
            </a:r>
          </a:p>
          <a:p>
            <a:pPr marL="342900" indent="-342900">
              <a:buFont typeface="Arial" panose="020B0604020202020204" pitchFamily="34" charset="0"/>
              <a:buChar char="•"/>
            </a:pPr>
            <a:r>
              <a:rPr lang="en-US" sz="2000" b="1" dirty="0">
                <a:solidFill>
                  <a:srgbClr val="000000"/>
                </a:solidFill>
              </a:rPr>
              <a:t>CIDR</a:t>
            </a:r>
            <a:r>
              <a:rPr lang="en-US" sz="2000" dirty="0">
                <a:solidFill>
                  <a:srgbClr val="000000"/>
                </a:solidFill>
              </a:rPr>
              <a:t> address (10.0.0.0/16)</a:t>
            </a:r>
          </a:p>
          <a:p>
            <a:pPr marL="342900" indent="-342900">
              <a:buFont typeface="Arial" panose="020B0604020202020204" pitchFamily="34" charset="0"/>
              <a:buChar char="•"/>
            </a:pPr>
            <a:r>
              <a:rPr lang="en-US" sz="2000" b="1" dirty="0">
                <a:solidFill>
                  <a:srgbClr val="000000"/>
                </a:solidFill>
              </a:rPr>
              <a:t>DNS</a:t>
            </a:r>
            <a:r>
              <a:rPr lang="en-US" sz="2000" dirty="0">
                <a:solidFill>
                  <a:srgbClr val="000000"/>
                </a:solidFill>
              </a:rPr>
              <a:t>: Domain name System, used for name resolution.</a:t>
            </a:r>
          </a:p>
          <a:p>
            <a:pPr marL="342900" indent="-342900">
              <a:buFont typeface="Arial" panose="020B0604020202020204" pitchFamily="34" charset="0"/>
              <a:buChar char="•"/>
            </a:pPr>
            <a:r>
              <a:rPr lang="en-US" sz="2000" b="1" dirty="0">
                <a:solidFill>
                  <a:srgbClr val="000000"/>
                </a:solidFill>
              </a:rPr>
              <a:t>DHCP</a:t>
            </a:r>
            <a:r>
              <a:rPr lang="en-US" sz="2000" dirty="0">
                <a:solidFill>
                  <a:srgbClr val="000000"/>
                </a:solidFill>
              </a:rPr>
              <a:t>: Dynamic Host Configuration Protocol, used to assign dynamic IPs.</a:t>
            </a:r>
          </a:p>
          <a:p>
            <a:pPr marL="342900" indent="-342900">
              <a:buFont typeface="Arial" panose="020B0604020202020204" pitchFamily="34" charset="0"/>
              <a:buChar char="•"/>
            </a:pPr>
            <a:r>
              <a:rPr lang="en-US" sz="2000" b="1" dirty="0">
                <a:solidFill>
                  <a:srgbClr val="000000"/>
                </a:solidFill>
              </a:rPr>
              <a:t>Gateway</a:t>
            </a:r>
            <a:r>
              <a:rPr lang="en-US" sz="2000" dirty="0">
                <a:solidFill>
                  <a:srgbClr val="000000"/>
                </a:solidFill>
              </a:rPr>
              <a:t>: used to connect two different networks.</a:t>
            </a:r>
          </a:p>
        </p:txBody>
      </p:sp>
    </p:spTree>
    <p:extLst>
      <p:ext uri="{BB962C8B-B14F-4D97-AF65-F5344CB8AC3E}">
        <p14:creationId xmlns:p14="http://schemas.microsoft.com/office/powerpoint/2010/main" val="3401316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Why we need Azure virtual networks?</a:t>
            </a:r>
          </a:p>
        </p:txBody>
      </p:sp>
      <p:sp>
        <p:nvSpPr>
          <p:cNvPr id="7" name="TextBox 6">
            <a:extLst>
              <a:ext uri="{FF2B5EF4-FFF2-40B4-BE49-F238E27FC236}">
                <a16:creationId xmlns:a16="http://schemas.microsoft.com/office/drawing/2014/main" id="{DBE4D716-942D-492E-9648-C46E1E4588AC}"/>
              </a:ext>
            </a:extLst>
          </p:cNvPr>
          <p:cNvSpPr txBox="1"/>
          <p:nvPr/>
        </p:nvSpPr>
        <p:spPr>
          <a:xfrm>
            <a:off x="731837" y="1359694"/>
            <a:ext cx="11049000" cy="4708981"/>
          </a:xfrm>
          <a:prstGeom prst="rect">
            <a:avLst/>
          </a:prstGeom>
          <a:noFill/>
        </p:spPr>
        <p:txBody>
          <a:bodyPr wrap="square">
            <a:spAutoFit/>
          </a:bodyPr>
          <a:lstStyle/>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Isolation and segmentation</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Isolate your hosted workloads and multi-tier applications (frontend/backend).</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Internet communications</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Available by defaults to connected VMs.</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Communicate between Azure resources</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Service points such as (Azure SQL, storage accounts).</a:t>
            </a:r>
          </a:p>
          <a:p>
            <a:pPr marL="809010" lvl="1" indent="-342900">
              <a:buFont typeface="Arial" panose="020B0604020202020204" pitchFamily="34" charset="0"/>
              <a:buChar char="•"/>
            </a:pPr>
            <a:r>
              <a:rPr lang="en-US" sz="2000" b="0" dirty="0">
                <a:solidFill>
                  <a:srgbClr val="171717"/>
                </a:solidFill>
                <a:effectLst/>
                <a:latin typeface="Segoe UI" panose="020B0502040204020203" pitchFamily="34" charset="0"/>
              </a:rPr>
              <a:t>Other virtual networks.</a:t>
            </a: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Communicate with on-premises resources</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Point-to-Site / Site-to-Site / ExpressRoute</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Route network traffic</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Route Table / Boarder Gateway Protocol (BGP)</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Filter network traffic</a:t>
            </a:r>
          </a:p>
          <a:p>
            <a:pPr marL="809010" lvl="1" indent="-342900">
              <a:buFont typeface="Arial" panose="020B0604020202020204" pitchFamily="34" charset="0"/>
              <a:buChar char="•"/>
            </a:pPr>
            <a:r>
              <a:rPr lang="en-US" sz="2000" dirty="0">
                <a:solidFill>
                  <a:srgbClr val="171717"/>
                </a:solidFill>
                <a:latin typeface="Segoe UI" panose="020B0502040204020203" pitchFamily="34" charset="0"/>
              </a:rPr>
              <a:t>Network Security Group (NSG) / Network Virtual Appliance (NVA)</a:t>
            </a:r>
            <a:endParaRPr lang="en-US" sz="2000" b="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000" b="0" dirty="0">
                <a:solidFill>
                  <a:srgbClr val="171717"/>
                </a:solidFill>
                <a:effectLst/>
                <a:latin typeface="Segoe UI" panose="020B0502040204020203" pitchFamily="34" charset="0"/>
              </a:rPr>
              <a:t>Connect virtual networks</a:t>
            </a:r>
            <a:endParaRPr lang="en-US" sz="2000" dirty="0">
              <a:solidFill>
                <a:srgbClr val="171717"/>
              </a:solidFill>
              <a:latin typeface="Segoe UI" panose="020B0502040204020203" pitchFamily="34" charset="0"/>
            </a:endParaRPr>
          </a:p>
          <a:p>
            <a:pPr marL="809010" lvl="1" indent="-342900">
              <a:buFont typeface="Arial" panose="020B0604020202020204" pitchFamily="34" charset="0"/>
              <a:buChar char="•"/>
            </a:pPr>
            <a:r>
              <a:rPr lang="en-US" sz="2000" b="0" dirty="0">
                <a:solidFill>
                  <a:srgbClr val="171717"/>
                </a:solidFill>
                <a:effectLst/>
                <a:latin typeface="Segoe UI" panose="020B0502040204020203" pitchFamily="34" charset="0"/>
              </a:rPr>
              <a:t>Peering</a:t>
            </a:r>
          </a:p>
        </p:txBody>
      </p:sp>
    </p:spTree>
    <p:extLst>
      <p:ext uri="{BB962C8B-B14F-4D97-AF65-F5344CB8AC3E}">
        <p14:creationId xmlns:p14="http://schemas.microsoft.com/office/powerpoint/2010/main" val="1444546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Demo</a:t>
            </a:r>
          </a:p>
        </p:txBody>
      </p:sp>
      <p:sp>
        <p:nvSpPr>
          <p:cNvPr id="7" name="TextBox 6">
            <a:extLst>
              <a:ext uri="{FF2B5EF4-FFF2-40B4-BE49-F238E27FC236}">
                <a16:creationId xmlns:a16="http://schemas.microsoft.com/office/drawing/2014/main" id="{DBE4D716-942D-492E-9648-C46E1E4588AC}"/>
              </a:ext>
            </a:extLst>
          </p:cNvPr>
          <p:cNvSpPr txBox="1"/>
          <p:nvPr/>
        </p:nvSpPr>
        <p:spPr>
          <a:xfrm>
            <a:off x="365918" y="2939296"/>
            <a:ext cx="11704638" cy="1107996"/>
          </a:xfrm>
          <a:prstGeom prst="rect">
            <a:avLst/>
          </a:prstGeom>
          <a:noFill/>
        </p:spPr>
        <p:txBody>
          <a:bodyPr wrap="square">
            <a:spAutoFit/>
          </a:bodyPr>
          <a:lstStyle/>
          <a:p>
            <a:r>
              <a:rPr lang="en-US" sz="6600" b="0" dirty="0">
                <a:solidFill>
                  <a:srgbClr val="171717"/>
                </a:solidFill>
                <a:effectLst/>
                <a:latin typeface="Segoe UI" panose="020B0502040204020203" pitchFamily="34" charset="0"/>
              </a:rPr>
              <a:t>Creating Azure Virtual Network</a:t>
            </a:r>
          </a:p>
        </p:txBody>
      </p:sp>
    </p:spTree>
    <p:extLst>
      <p:ext uri="{BB962C8B-B14F-4D97-AF65-F5344CB8AC3E}">
        <p14:creationId xmlns:p14="http://schemas.microsoft.com/office/powerpoint/2010/main" val="83340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600" dirty="0"/>
              <a:t>What is Azure VPN Gateway? </a:t>
            </a:r>
          </a:p>
        </p:txBody>
      </p:sp>
      <p:sp>
        <p:nvSpPr>
          <p:cNvPr id="3" name="Text Placeholder 2">
            <a:extLst>
              <a:ext uri="{FF2B5EF4-FFF2-40B4-BE49-F238E27FC236}">
                <a16:creationId xmlns:a16="http://schemas.microsoft.com/office/drawing/2014/main" id="{9354CC92-6D63-4806-91C4-2DF9A427D573}"/>
              </a:ext>
            </a:extLst>
          </p:cNvPr>
          <p:cNvSpPr>
            <a:spLocks noGrp="1"/>
          </p:cNvSpPr>
          <p:nvPr>
            <p:ph type="body" sz="quarter" idx="13"/>
          </p:nvPr>
        </p:nvSpPr>
        <p:spPr>
          <a:xfrm>
            <a:off x="274640" y="1530319"/>
            <a:ext cx="11889564" cy="2329869"/>
          </a:xfrm>
        </p:spPr>
        <p:txBody>
          <a:bodyPr/>
          <a:lstStyle/>
          <a:p>
            <a:pPr marL="342900" indent="-342900">
              <a:buFont typeface="Arial" panose="020B0604020202020204" pitchFamily="34" charset="0"/>
              <a:buChar char="•"/>
            </a:pPr>
            <a:r>
              <a:rPr lang="en-US" sz="2000" dirty="0">
                <a:latin typeface="+mn-lt"/>
              </a:rPr>
              <a:t>VPN: Virtual Private Network.</a:t>
            </a:r>
          </a:p>
          <a:p>
            <a:pPr marL="342900" indent="-342900">
              <a:buFont typeface="Arial" panose="020B0604020202020204" pitchFamily="34" charset="0"/>
              <a:buChar char="•"/>
            </a:pPr>
            <a:r>
              <a:rPr lang="en-US" sz="2000" dirty="0">
                <a:latin typeface="+mn-lt"/>
              </a:rPr>
              <a:t>An encrypted tunnel between two or more trusted networks over untrusted network (internet).</a:t>
            </a:r>
          </a:p>
          <a:p>
            <a:pPr marL="342900" indent="-342900">
              <a:buFont typeface="Arial" panose="020B0604020202020204" pitchFamily="34" charset="0"/>
              <a:buChar char="•"/>
            </a:pPr>
            <a:r>
              <a:rPr lang="en-US" sz="2000" dirty="0">
                <a:latin typeface="+mn-lt"/>
              </a:rPr>
              <a:t>Azure VPN Gateway is a type of virtual network gateway deployed in virtual network to enable the following:</a:t>
            </a:r>
          </a:p>
          <a:p>
            <a:pPr marL="818623" lvl="3" indent="-342900">
              <a:buFont typeface="Wingdings" panose="05000000000000000000" pitchFamily="2" charset="2"/>
              <a:buChar char="§"/>
            </a:pPr>
            <a:r>
              <a:rPr lang="en-US" sz="1800" dirty="0"/>
              <a:t>Connect on-premises datacenters to virtual networks through a site-to-site connection.</a:t>
            </a:r>
          </a:p>
          <a:p>
            <a:pPr marL="818623" lvl="3" indent="-342900">
              <a:buFont typeface="Wingdings" panose="05000000000000000000" pitchFamily="2" charset="2"/>
              <a:buChar char="§"/>
            </a:pPr>
            <a:r>
              <a:rPr lang="en-US" sz="1800" dirty="0"/>
              <a:t>Connect individual devices to virtual networks through a point-to-site connection.</a:t>
            </a:r>
          </a:p>
          <a:p>
            <a:pPr marL="818623" lvl="3" indent="-342900">
              <a:buFont typeface="Wingdings" panose="05000000000000000000" pitchFamily="2" charset="2"/>
              <a:buChar char="§"/>
            </a:pPr>
            <a:r>
              <a:rPr lang="en-US" sz="1800" dirty="0"/>
              <a:t>Connect virtual networks to other virtual networks through a network-to-network connection</a:t>
            </a:r>
            <a:endParaRPr lang="en-US" sz="1800" dirty="0">
              <a:latin typeface="+mn-lt"/>
            </a:endParaRPr>
          </a:p>
        </p:txBody>
      </p:sp>
      <p:pic>
        <p:nvPicPr>
          <p:cNvPr id="1026" name="Picture 2" descr="Visualization of a VPN connection to Azure.">
            <a:extLst>
              <a:ext uri="{FF2B5EF4-FFF2-40B4-BE49-F238E27FC236}">
                <a16:creationId xmlns:a16="http://schemas.microsoft.com/office/drawing/2014/main" id="{AD7D86E8-20BD-4161-864D-324B5DAC85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37" y="3860188"/>
            <a:ext cx="7620000" cy="219363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248676B-71A6-48E9-855A-1757CF53E0C0}"/>
              </a:ext>
            </a:extLst>
          </p:cNvPr>
          <p:cNvSpPr txBox="1"/>
          <p:nvPr/>
        </p:nvSpPr>
        <p:spPr>
          <a:xfrm>
            <a:off x="122237" y="6074962"/>
            <a:ext cx="2271712" cy="461665"/>
          </a:xfrm>
          <a:prstGeom prst="rect">
            <a:avLst/>
          </a:prstGeom>
          <a:noFill/>
        </p:spPr>
        <p:txBody>
          <a:bodyPr wrap="none" lIns="182880" tIns="146304" rIns="182880" bIns="146304" rtlCol="0">
            <a:spAutoFit/>
          </a:bodyPr>
          <a:lstStyle/>
          <a:p>
            <a:pPr>
              <a:lnSpc>
                <a:spcPct val="90000"/>
              </a:lnSpc>
              <a:spcAft>
                <a:spcPts val="600"/>
              </a:spcAft>
            </a:pPr>
            <a:r>
              <a:rPr lang="en-US" sz="1200" i="1" dirty="0">
                <a:solidFill>
                  <a:srgbClr val="000000"/>
                </a:solidFill>
              </a:rPr>
              <a:t>*Image source Microsoft.com</a:t>
            </a:r>
          </a:p>
        </p:txBody>
      </p:sp>
    </p:spTree>
    <p:extLst>
      <p:ext uri="{BB962C8B-B14F-4D97-AF65-F5344CB8AC3E}">
        <p14:creationId xmlns:p14="http://schemas.microsoft.com/office/powerpoint/2010/main" val="4217492745"/>
      </p:ext>
    </p:extLst>
  </p:cSld>
  <p:clrMapOvr>
    <a:masterClrMapping/>
  </p:clrMapOvr>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95030e5e-d43f-4111-a1c2-743a7dbd35b6" Revision="1" Stencil="System.MyShapes" StencilVersion="1.0"/>
</Control>
</file>

<file path=customXml/item10.xml><?xml version="1.0" encoding="utf-8"?>
<Control xmlns="http://schemas.microsoft.com/VisualStudio/2011/storyboarding/control">
  <Id Name="4b899d4c-b1de-4c17-8765-a5b417bf4ebc" Revision="1" Stencil="System.MyShapes" StencilVersion="1.0"/>
</Control>
</file>

<file path=customXml/item11.xml><?xml version="1.0" encoding="utf-8"?>
<Control xmlns="http://schemas.microsoft.com/VisualStudio/2011/storyboarding/control">
  <Id Name="System.Storyboarding.WindowsPhoneIcons.Cancel" Revision="1" Stencil="System.Storyboarding.WindowsPhoneIcons" StencilVersion="0.1"/>
</Control>
</file>

<file path=customXml/item12.xml><?xml version="1.0" encoding="utf-8"?>
<Control xmlns="http://schemas.microsoft.com/VisualStudio/2011/storyboarding/control">
  <Id Name="System.Storyboarding.WindowsPhoneIcons.Cancel" Revision="1" Stencil="System.Storyboarding.WindowsPhoneIcons" StencilVersion="0.1"/>
</Control>
</file>

<file path=customXml/item13.xml><?xml version="1.0" encoding="utf-8"?>
<Control xmlns="http://schemas.microsoft.com/VisualStudio/2011/storyboarding/control">
  <Id Name="38b88af0-0751-44eb-8b42-d5ddb4671698" Revision="1" Stencil="System.MyShapes" StencilVersion="1.0"/>
</Control>
</file>

<file path=customXml/item14.xml><?xml version="1.0" encoding="utf-8"?>
<Control xmlns="http://schemas.microsoft.com/VisualStudio/2011/storyboarding/control">
  <Id Name="38b88af0-0751-44eb-8b42-d5ddb4671698" Revision="1" Stencil="System.MyShapes" StencilVersion="1.0"/>
</Control>
</file>

<file path=customXml/item15.xml><?xml version="1.0" encoding="utf-8"?>
<Control xmlns="http://schemas.microsoft.com/VisualStudio/2011/storyboarding/control">
  <Id Name="4b899d4c-b1de-4c17-8765-a5b417bf4ebc" Revision="1" Stencil="System.MyShapes" StencilVersion="1.0"/>
</Control>
</file>

<file path=customXml/item16.xml><?xml version="1.0" encoding="utf-8"?>
<Control xmlns="http://schemas.microsoft.com/VisualStudio/2011/storyboarding/control">
  <Id Name="System.Storyboarding.WindowsPhoneIcons.OverflowDots" Revision="1" Stencil="System.Storyboarding.WindowsPhoneIcons" StencilVersion="0.1"/>
</Control>
</file>

<file path=customXml/item17.xml><?xml version="1.0" encoding="utf-8"?>
<Control xmlns="http://schemas.microsoft.com/VisualStudio/2011/storyboarding/control">
  <Id Name="System.Storyboarding.WindowsPhoneIcons.Add" Revision="1" Stencil="System.Storyboarding.WindowsPhoneIcons" StencilVersion="0.1"/>
</Control>
</file>

<file path=customXml/item18.xml><?xml version="1.0" encoding="utf-8"?>
<Control xmlns="http://schemas.microsoft.com/VisualStudio/2011/storyboarding/control">
  <Id Name="4b899d4c-b1de-4c17-8765-a5b417bf4ebc" Revision="1" Stencil="System.MyShapes" StencilVersion="1.0"/>
</Control>
</file>

<file path=customXml/item19.xml><?xml version="1.0" encoding="utf-8"?>
<Control xmlns="http://schemas.microsoft.com/VisualStudio/2011/storyboarding/control">
  <Id Name="21ce592b-caf6-43e6-83e0-33717e975a17" Revision="2" Stencil="System.MyShapes" StencilVersion="1.0"/>
</Control>
</file>

<file path=customXml/item2.xml><?xml version="1.0" encoding="utf-8"?>
<Control xmlns="http://schemas.microsoft.com/VisualStudio/2011/storyboarding/control">
  <Id Name="System.Storyboarding.WindowsAppIcons.Settings" Revision="1" Stencil="System.Storyboarding.WindowsAppIcons" StencilVersion="0.1"/>
</Control>
</file>

<file path=customXml/item20.xml><?xml version="1.0" encoding="utf-8"?>
<Control xmlns="http://schemas.microsoft.com/VisualStudio/2011/storyboarding/control">
  <Id Name="e9d383c8-3e3d-4afe-bad2-e7c666f1c010" Revision="1" Stencil="System.MyShapes" StencilVersion="1.0"/>
</Control>
</file>

<file path=customXml/item21.xml><?xml version="1.0" encoding="utf-8"?>
<Control xmlns="http://schemas.microsoft.com/VisualStudio/2011/storyboarding/control">
  <Id Name="5a8b3174-5e96-4781-9824-45fe10020527" Revision="1" Stencil="System.MyShapes" StencilVersion="1.0"/>
</Control>
</file>

<file path=customXml/item22.xml><?xml version="1.0" encoding="utf-8"?>
<Control xmlns="http://schemas.microsoft.com/VisualStudio/2011/storyboarding/control">
  <Id Name="System.Storyboarding.WindowsAppIcons.Settings" Revision="1" Stencil="System.Storyboarding.WindowsAppIcons" StencilVersion="0.1"/>
</Control>
</file>

<file path=customXml/item23.xml><?xml version="1.0" encoding="utf-8"?>
<Control xmlns="http://schemas.microsoft.com/VisualStudio/2011/storyboarding/control">
  <Id Name="28fb7df8-6c86-43a9-9095-4b847846147c" Revision="1" Stencil="System.MyShapes" StencilVersion="1.0"/>
</Control>
</file>

<file path=customXml/item24.xml><?xml version="1.0" encoding="utf-8"?>
<Control xmlns="http://schemas.microsoft.com/VisualStudio/2011/storyboarding/control">
  <Id Name="System.Storyboarding.WindowsAppIcons.Search" Revision="1" Stencil="System.Storyboarding.WindowsAppIcons" StencilVersion="0.1"/>
</Control>
</file>

<file path=customXml/item25.xml><?xml version="1.0" encoding="utf-8"?>
<Control xmlns="http://schemas.microsoft.com/VisualStudio/2011/storyboarding/control">
  <Id Name="8053f092-3f2a-4935-a32b-c4b725e8152d" Revision="1" Stencil="System.MyShapes" StencilVersion="1.0"/>
</Control>
</file>

<file path=customXml/item26.xml><?xml version="1.0" encoding="utf-8"?>
<Control xmlns="http://schemas.microsoft.com/VisualStudio/2011/storyboarding/control">
  <Id Name="System.Storyboarding.WindowsAppIcons.Zoom" Revision="1" Stencil="System.Storyboarding.WindowsAppIcons" StencilVersion="0.1"/>
</Control>
</file>

<file path=customXml/item27.xml><?xml version="1.0" encoding="utf-8"?>
<Control xmlns="http://schemas.microsoft.com/VisualStudio/2011/storyboarding/control">
  <Id Name="System.Storyboarding.WindowsPhoneIcons.OverflowDots" Revision="1" Stencil="System.Storyboarding.WindowsPhoneIcons" StencilVersion="0.1"/>
</Control>
</file>

<file path=customXml/item28.xml><?xml version="1.0" encoding="utf-8"?>
<Control xmlns="http://schemas.microsoft.com/VisualStudio/2011/storyboarding/control">
  <Id Name="System.Storyboarding.WindowsAppIcons.Zoom" Revision="1" Stencil="System.Storyboarding.WindowsAppIcons" StencilVersion="0.1"/>
</Control>
</file>

<file path=customXml/item29.xml><?xml version="1.0" encoding="utf-8"?>
<Control xmlns="http://schemas.microsoft.com/VisualStudio/2011/storyboarding/control">
  <Id Name="5937341c-7984-4fd4-bf24-0d1d5d33c133" Revision="1" Stencil="System.MyShapes" StencilVersion="1.0"/>
</Control>
</file>

<file path=customXml/item3.xml><?xml version="1.0" encoding="utf-8"?>
<Control xmlns="http://schemas.microsoft.com/VisualStudio/2011/storyboarding/control">
  <Id Name="System.Storyboarding.WindowsPhoneIcons.OverflowDots" Revision="1" Stencil="System.Storyboarding.WindowsPhoneIcons" StencilVersion="0.1"/>
</Control>
</file>

<file path=customXml/item30.xml><?xml version="1.0" encoding="utf-8"?>
<Control xmlns="http://schemas.microsoft.com/VisualStudio/2011/storyboarding/control">
  <Id Name="8053f092-3f2a-4935-a32b-c4b725e8152d" Revision="1" Stencil="System.MyShapes" StencilVersion="1.0"/>
</Control>
</file>

<file path=customXml/item31.xml><?xml version="1.0" encoding="utf-8"?>
<Control xmlns="http://schemas.microsoft.com/VisualStudio/2011/storyboarding/control">
  <Id Name="System.Storyboarding.WindowsAppIcons.Settings" Revision="1" Stencil="System.Storyboarding.WindowsAppIcons" StencilVersion="0.1"/>
</Control>
</file>

<file path=customXml/item32.xml><?xml version="1.0" encoding="utf-8"?>
<Control xmlns="http://schemas.microsoft.com/VisualStudio/2011/storyboarding/control">
  <Id Name="5937341c-7984-4fd4-bf24-0d1d5d33c133" Revision="1" Stencil="System.MyShapes" StencilVersion="1.0"/>
</Control>
</file>

<file path=customXml/item3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4.xml><?xml version="1.0" encoding="utf-8"?>
<Control xmlns="http://schemas.microsoft.com/VisualStudio/2011/storyboarding/control">
  <Id Name="System.Storyboarding.WindowsAppIcons.Settings" Revision="1" Stencil="System.Storyboarding.WindowsAppIcons" StencilVersion="0.1"/>
</Control>
</file>

<file path=customXml/item35.xml><?xml version="1.0" encoding="utf-8"?>
<Control xmlns="http://schemas.microsoft.com/VisualStudio/2011/storyboarding/control">
  <Id Name="System.Storyboarding.Common.MousePointer" Revision="1" Stencil="System.Storyboarding.Common" StencilVersion="0.1"/>
</Control>
</file>

<file path=customXml/item36.xml><?xml version="1.0" encoding="utf-8"?>
<Control xmlns="http://schemas.microsoft.com/VisualStudio/2011/storyboarding/control">
  <Id Name="4b899d4c-b1de-4c17-8765-a5b417bf4ebc" Revision="1" Stencil="System.MyShapes" StencilVersion="1.0"/>
</Control>
</file>

<file path=customXml/item37.xml><?xml version="1.0" encoding="utf-8"?>
<Control xmlns="http://schemas.microsoft.com/VisualStudio/2011/storyboarding/control">
  <Id Name="5a8b3174-5e96-4781-9824-45fe10020527" Revision="1" Stencil="System.MyShapes" StencilVersion="1.0"/>
</Control>
</file>

<file path=customXml/item38.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39.xml><?xml version="1.0" encoding="utf-8"?>
<Control xmlns="http://schemas.microsoft.com/VisualStudio/2011/storyboarding/control">
  <Id Name="System.Storyboarding.WindowsPhoneIcons.Minus" Revision="1" Stencil="System.Storyboarding.WindowsPhoneIcons" StencilVersion="0.1"/>
</Control>
</file>

<file path=customXml/item4.xml><?xml version="1.0" encoding="utf-8"?>
<Control xmlns="http://schemas.microsoft.com/VisualStudio/2011/storyboarding/control">
  <Id Name="System.Storyboarding.WindowsAppIcons.Copy" Revision="1" Stencil="System.Storyboarding.WindowsAppIcons" StencilVersion="0.1"/>
</Control>
</file>

<file path=customXml/item40.xml><?xml version="1.0" encoding="utf-8"?>
<Control xmlns="http://schemas.microsoft.com/VisualStudio/2011/storyboarding/control">
  <Id Name="38b88af0-0751-44eb-8b42-d5ddb4671698" Revision="1" Stencil="System.MyShapes" StencilVersion="1.0"/>
</Control>
</file>

<file path=customXml/item41.xml><?xml version="1.0" encoding="utf-8"?>
<Control xmlns="http://schemas.microsoft.com/VisualStudio/2011/storyboarding/control">
  <Id Name="5a8b3174-5e96-4781-9824-45fe10020527" Revision="1" Stencil="System.MyShapes" StencilVersion="1.0"/>
</Control>
</file>

<file path=customXml/item42.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3.xml><?xml version="1.0" encoding="utf-8"?>
<Control xmlns="http://schemas.microsoft.com/VisualStudio/2011/storyboarding/control">
  <Id Name="95030e5e-d43f-4111-a1c2-743a7dbd35b6" Revision="1" Stencil="System.MyShapes" StencilVersion="1.0"/>
</Control>
</file>

<file path=customXml/item44.xml><?xml version="1.0" encoding="utf-8"?>
<Control xmlns="http://schemas.microsoft.com/VisualStudio/2011/storyboarding/control">
  <Id Name="System.Storyboarding.WindowsPhoneIcons.Cancel" Revision="1" Stencil="System.Storyboarding.WindowsPhoneIcons" StencilVersion="0.1"/>
</Control>
</file>

<file path=customXml/item45.xml><?xml version="1.0" encoding="utf-8"?>
<Control xmlns="http://schemas.microsoft.com/VisualStudio/2011/storyboarding/control">
  <Id Name="System.Storyboarding.WindowsAppIcons.Zoom" Revision="1" Stencil="System.Storyboarding.WindowsAppIcons" StencilVersion="0.1"/>
</Control>
</file>

<file path=customXml/item46.xml><?xml version="1.0" encoding="utf-8"?>
<Control xmlns="http://schemas.microsoft.com/VisualStudio/2011/storyboarding/control">
  <Id Name="System.Storyboarding.WindowsPhoneIcons.Cancel" Revision="1" Stencil="System.Storyboarding.WindowsPhoneIcons" StencilVersion="0.1"/>
</Control>
</file>

<file path=customXml/item47.xml><?xml version="1.0" encoding="utf-8"?>
<Control xmlns="http://schemas.microsoft.com/VisualStudio/2011/storyboarding/control">
  <Id Name="System.Storyboarding.WindowsAppIcons.Zoom" Revision="1" Stencil="System.Storyboarding.WindowsAppIcons" StencilVersion="0.1"/>
</Control>
</file>

<file path=customXml/item48.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49.xml><?xml version="1.0" encoding="utf-8"?>
<Control xmlns="http://schemas.microsoft.com/VisualStudio/2011/storyboarding/control">
  <Id Name="8053f092-3f2a-4935-a32b-c4b725e8152d" Revision="1" Stencil="System.MyShapes" StencilVersion="1.0"/>
</Control>
</file>

<file path=customXml/item5.xml><?xml version="1.0" encoding="utf-8"?>
<Control xmlns="http://schemas.microsoft.com/VisualStudio/2011/storyboarding/control">
  <Id Name="System.Storyboarding.WindowsPhoneIcons.Add" Revision="1" Stencil="System.Storyboarding.WindowsPhoneIcons" StencilVersion="0.1"/>
</Control>
</file>

<file path=customXml/item50.xml><?xml version="1.0" encoding="utf-8"?>
<Control xmlns="http://schemas.microsoft.com/VisualStudio/2011/storyboarding/control">
  <Id Name="28fb7df8-6c86-43a9-9095-4b847846147c" Revision="1" Stencil="System.MyShapes" StencilVersion="1.0"/>
</Control>
</file>

<file path=customXml/item51.xml><?xml version="1.0" encoding="utf-8"?>
<Control xmlns="http://schemas.microsoft.com/VisualStudio/2011/storyboarding/control">
  <Id Name="System.Storyboarding.WindowsPhoneIcons.Cancel" Revision="1" Stencil="System.Storyboarding.WindowsPhoneIcons" StencilVersion="0.1"/>
</Control>
</file>

<file path=customXml/item52.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3.xml><?xml version="1.0" encoding="utf-8"?>
<Control xmlns="http://schemas.microsoft.com/VisualStudio/2011/storyboarding/control">
  <Id Name="8053f092-3f2a-4935-a32b-c4b725e8152d" Revision="1" Stencil="System.MyShapes" StencilVersion="1.0"/>
</Control>
</file>

<file path=customXml/item54.xml><?xml version="1.0" encoding="utf-8"?>
<Control xmlns="http://schemas.microsoft.com/VisualStudio/2011/storyboarding/control">
  <Id Name="System.Storyboarding.WindowsAppIcons.Search" Revision="1" Stencil="System.Storyboarding.WindowsAppIcons" StencilVersion="0.1"/>
</Control>
</file>

<file path=customXml/item55.xml><?xml version="1.0" encoding="utf-8"?>
<Control xmlns="http://schemas.microsoft.com/VisualStudio/2011/storyboarding/control">
  <Id Name="1c2fbc2a-c7e9-4dd4-a869-97fb70ae0309" Revision="1" Stencil="85a07843-b809-41ee-b566-325b1850150a" StencilVersion="1.0"/>
</Control>
</file>

<file path=customXml/item5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57.xml><?xml version="1.0" encoding="utf-8"?>
<Control xmlns="http://schemas.microsoft.com/VisualStudio/2011/storyboarding/control">
  <Id Name="95030e5e-d43f-4111-a1c2-743a7dbd35b6" Revision="1" Stencil="System.MyShapes" StencilVersion="1.0"/>
</Control>
</file>

<file path=customXml/item58.xml><?xml version="1.0" encoding="utf-8"?>
<Control xmlns="http://schemas.microsoft.com/VisualStudio/2011/storyboarding/control">
  <Id Name="System.Storyboarding.WindowsPhoneIcons.OverflowDots" Revision="1" Stencil="System.Storyboarding.WindowsPhoneIcons" StencilVersion="0.1"/>
</Control>
</file>

<file path=customXml/item59.xml><?xml version="1.0" encoding="utf-8"?>
<?mso-contentType ?>
<FormTemplates xmlns="http://schemas.microsoft.com/sharepoint/v3/contenttype/forms">
  <Display>DocumentLibraryForm</Display>
  <Edit>DocumentLibraryForm</Edit>
  <New>DocumentLibraryForm</New>
</FormTemplates>
</file>

<file path=customXml/item6.xml><?xml version="1.0" encoding="utf-8"?>
<Control xmlns="http://schemas.microsoft.com/VisualStudio/2011/storyboarding/control">
  <Id Name="System.Storyboarding.WindowsPhoneIcons.Minus" Revision="1" Stencil="System.Storyboarding.WindowsPhoneIcons" StencilVersion="0.1"/>
</Control>
</file>

<file path=customXml/item60.xml><?xml version="1.0" encoding="utf-8"?>
<Control xmlns="http://schemas.microsoft.com/VisualStudio/2011/storyboarding/control">
  <Id Name="System.Storyboarding.WindowsPhoneIcons.Minus" Revision="1" Stencil="System.Storyboarding.WindowsPhoneIcons" StencilVersion="0.1"/>
</Control>
</file>

<file path=customXml/item61.xml><?xml version="1.0" encoding="utf-8"?>
<Control xmlns="http://schemas.microsoft.com/VisualStudio/2011/storyboarding/control">
  <Id Name="System.Storyboarding.WindowsPhoneIcons.Minus" Revision="1" Stencil="System.Storyboarding.WindowsPhoneIcons" StencilVersion="0.1"/>
</Control>
</file>

<file path=customXml/item62.xml><?xml version="1.0" encoding="utf-8"?>
<Control xmlns="http://schemas.microsoft.com/VisualStudio/2011/storyboarding/control">
  <Id Name="38b88af0-0751-44eb-8b42-d5ddb4671698" Revision="1" Stencil="System.MyShapes" StencilVersion="1.0"/>
</Control>
</file>

<file path=customXml/item63.xml><?xml version="1.0" encoding="utf-8"?>
<Control xmlns="http://schemas.microsoft.com/VisualStudio/2011/storyboarding/control">
  <Id Name="StorytellingCommon.HandCursor" Revision="1" Stencil="StorytellingCommon" StencilVersion="1.0"/>
</Control>
</file>

<file path=customXml/item6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5.xml><?xml version="1.0" encoding="utf-8"?>
<Control xmlns="http://schemas.microsoft.com/VisualStudio/2011/storyboarding/control">
  <Id Name="5a8b3174-5e96-4781-9824-45fe10020527" Revision="1" Stencil="System.MyShapes" StencilVersion="1.0"/>
</Control>
</file>

<file path=customXml/item66.xml><?xml version="1.0" encoding="utf-8"?>
<Control xmlns="http://schemas.microsoft.com/VisualStudio/2011/storyboarding/control">
  <Id Name="System.Storyboarding.WindowsAppIcons.Copy" Revision="1" Stencil="System.Storyboarding.WindowsAppIcons" StencilVersion="0.1"/>
</Control>
</file>

<file path=customXml/item67.xml><?xml version="1.0" encoding="utf-8"?>
<Control xmlns="http://schemas.microsoft.com/VisualStudio/2011/storyboarding/control">
  <Id Name="77f5da85-bd9c-419d-98a6-7b87a515bee2" Revision="1" Stencil="System.MyShapes" StencilVersion="1.0"/>
</Control>
</file>

<file path=customXml/item68.xml><?xml version="1.0" encoding="utf-8"?>
<Control xmlns="http://schemas.microsoft.com/VisualStudio/2011/storyboarding/control">
  <Id Name="1db4a566-4f2f-4e29-8012-63f4aff780b4" Revision="1" Stencil="09ee8e29-8a48-4e3d-a569-7c1ba11c2e3d" StencilVersion="1.0"/>
</Control>
</file>

<file path=customXml/item69.xml><?xml version="1.0" encoding="utf-8"?>
<Control xmlns="http://schemas.microsoft.com/VisualStudio/2011/storyboarding/control">
  <Id Name="95030e5e-d43f-4111-a1c2-743a7dbd35b6" Revision="1" Stencil="System.MyShapes" StencilVersion="1.0"/>
</Control>
</file>

<file path=customXml/item7.xml><?xml version="1.0" encoding="utf-8"?>
<Control xmlns="http://schemas.microsoft.com/VisualStudio/2011/storyboarding/control">
  <Id Name="System.Storyboarding.Metro.MetroTileMedium" Revision="1" Stencil="System.Storyboarding.Metro" StencilVersion="0.1"/>
</Control>
</file>

<file path=customXml/item70.xml><?xml version="1.0" encoding="utf-8"?>
<Control xmlns="http://schemas.microsoft.com/VisualStudio/2011/storyboarding/control">
  <Id Name="e9d383c8-3e3d-4afe-bad2-e7c666f1c010" Revision="1" Stencil="System.MyShapes" StencilVersion="1.0"/>
</Control>
</file>

<file path=customXml/item71.xml><?xml version="1.0" encoding="utf-8"?>
<Control xmlns="http://schemas.microsoft.com/VisualStudio/2011/storyboarding/control">
  <Id Name="System.Storyboarding.WindowsPhoneIcons.Cancel" Revision="1" Stencil="System.Storyboarding.WindowsPhoneIcons" StencilVersion="0.1"/>
</Control>
</file>

<file path=customXml/item72.xml><?xml version="1.0" encoding="utf-8"?>
<Control xmlns="http://schemas.microsoft.com/VisualStudio/2011/storyboarding/control">
  <Id Name="System.Storyboarding.WindowsPhoneIcons.OverflowDots" Revision="1" Stencil="System.Storyboarding.WindowsPhoneIcons" StencilVersion="0.1"/>
</Control>
</file>

<file path=customXml/item73.xml><?xml version="1.0" encoding="utf-8"?>
<Control xmlns="http://schemas.microsoft.com/VisualStudio/2011/storyboarding/control">
  <Id Name="System.Storyboarding.WindowsPhoneIcons.OverflowDots" Revision="1" Stencil="System.Storyboarding.WindowsPhoneIcons" StencilVersion="0.1"/>
</Control>
</file>

<file path=customXml/item74.xml><?xml version="1.0" encoding="utf-8"?>
<Control xmlns="http://schemas.microsoft.com/VisualStudio/2011/storyboarding/control">
  <Id Name="5937341c-7984-4fd4-bf24-0d1d5d33c133" Revision="1" Stencil="System.MyShapes" StencilVersion="1.0"/>
</Control>
</file>

<file path=customXml/item7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6.xml><?xml version="1.0" encoding="utf-8"?>
<Control xmlns="http://schemas.microsoft.com/VisualStudio/2011/storyboarding/control">
  <Id Name="5937341c-7984-4fd4-bf24-0d1d5d33c133" Revision="1" Stencil="System.MyShapes" StencilVersion="1.0"/>
</Control>
</file>

<file path=customXml/item77.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8.xml><?xml version="1.0" encoding="utf-8"?>
<Control xmlns="http://schemas.microsoft.com/VisualStudio/2011/storyboarding/control">
  <Id Name="System.Storyboarding.WindowsAppIcons.Search" Revision="1" Stencil="System.Storyboarding.WindowsAppIcons" StencilVersion="0.1"/>
</Control>
</file>

<file path=customXml/item79.xml><?xml version="1.0" encoding="utf-8"?>
<Control xmlns="http://schemas.microsoft.com/VisualStudio/2011/storyboarding/control">
  <Id Name="1c2fbc2a-c7e9-4dd4-a869-97fb70ae0309" Revision="1" Stencil="85a07843-b809-41ee-b566-325b1850150a" StencilVersion="1.0"/>
</Control>
</file>

<file path=customXml/item8.xml><?xml version="1.0" encoding="utf-8"?>
<Control xmlns="http://schemas.microsoft.com/VisualStudio/2011/storyboarding/control">
  <Id Name="System.Storyboarding.WindowsPhoneIcons.OverflowDots" Revision="1" Stencil="System.Storyboarding.WindowsPhoneIcons" StencilVersion="0.1"/>
</Control>
</file>

<file path=customXml/item80.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81.xml><?xml version="1.0" encoding="utf-8"?>
<Control xmlns="http://schemas.microsoft.com/VisualStudio/2011/storyboarding/control">
  <Id Name="1c2fbc2a-c7e9-4dd4-a869-97fb70ae0309" Revision="1" Stencil="85a07843-b809-41ee-b566-325b1850150a" StencilVersion="1.0"/>
</Control>
</file>

<file path=customXml/item82.xml><?xml version="1.0" encoding="utf-8"?>
<Control xmlns="http://schemas.microsoft.com/VisualStudio/2011/storyboarding/control">
  <Id Name="e9d383c8-3e3d-4afe-bad2-e7c666f1c010" Revision="1" Stencil="System.MyShapes" StencilVersion="1.0"/>
</Control>
</file>

<file path=customXml/item83.xml><?xml version="1.0" encoding="utf-8"?>
<Control xmlns="http://schemas.microsoft.com/VisualStudio/2011/storyboarding/control">
  <Id Name="System.Storyboarding.WindowsAppIcons.Search" Revision="1" Stencil="System.Storyboarding.WindowsAppIcons" StencilVersion="0.1"/>
</Control>
</file>

<file path=customXml/item84.xml><?xml version="1.0" encoding="utf-8"?>
<Control xmlns="http://schemas.microsoft.com/VisualStudio/2011/storyboarding/control">
  <Id Name="System.Storyboarding.WindowsPhoneIcons.Cancel" Revision="1" Stencil="System.Storyboarding.WindowsPhoneIcons" StencilVersion="0.1"/>
</Control>
</file>

<file path=customXml/item85.xml><?xml version="1.0" encoding="utf-8"?>
<Control xmlns="http://schemas.microsoft.com/VisualStudio/2011/storyboarding/control">
  <Id Name="e9d383c8-3e3d-4afe-bad2-e7c666f1c010" Revision="1" Stencil="System.MyShapes" StencilVersion="1.0"/>
</Control>
</file>

<file path=customXml/item86.xml><?xml version="1.0" encoding="utf-8"?>
<Control xmlns="http://schemas.microsoft.com/VisualStudio/2011/storyboarding/control">
  <Id Name="System.Storyboarding.WindowsPhoneIcons.OverflowDots" Revision="1" Stencil="System.Storyboarding.WindowsPhoneIcons" StencilVersion="0.1"/>
</Control>
</file>

<file path=customXml/item87.xml><?xml version="1.0" encoding="utf-8"?>
<Control xmlns="http://schemas.microsoft.com/VisualStudio/2011/storyboarding/control">
  <Id Name="6d31312a-e778-4374-9db8-70be111b08c6" Revision="1" Stencil="System.MyShapes" StencilVersion="1.0"/>
</Control>
</file>

<file path=customXml/item8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89.xml><?xml version="1.0" encoding="utf-8"?>
<Control xmlns="http://schemas.microsoft.com/VisualStudio/2011/storyboarding/control">
  <Id Name="System.Storyboarding.WindowsPhoneIcons.Cancel" Revision="1" Stencil="System.Storyboarding.WindowsPhoneIcons" StencilVersion="0.1"/>
</Control>
</file>

<file path=customXml/item9.xml><?xml version="1.0" encoding="utf-8"?>
<Control xmlns="http://schemas.microsoft.com/VisualStudio/2011/storyboarding/control">
  <Id Name="1c2fbc2a-c7e9-4dd4-a869-97fb70ae0309" Revision="1" Stencil="85a07843-b809-41ee-b566-325b1850150a" StencilVersion="1.0"/>
</Control>
</file>

<file path=customXml/itemProps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10.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11.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12.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13.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14.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15.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16.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17.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18.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19.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2.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20.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21.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22.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23.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24.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25.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26.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27.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28.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29.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3.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30.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31.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32.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33.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34.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35.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36.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37.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38.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39.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4.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40.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41.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42.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43.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44.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45.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46.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47.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48.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49.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5.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50.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51.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52.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3.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54.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55.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56.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57.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58.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5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6.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60.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61.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62.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63.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64.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65.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customXml/itemProps66.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67.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68.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69.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7.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70.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71.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72.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73.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74.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75.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76.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77.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78.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79.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8.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80.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81.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82.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83.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84.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85.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86.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87.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88.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89.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9.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129735</TotalTime>
  <Words>3159</Words>
  <Application>Microsoft Office PowerPoint</Application>
  <PresentationFormat>Custom</PresentationFormat>
  <Paragraphs>180</Paragraphs>
  <Slides>17</Slides>
  <Notes>16</Notes>
  <HiddenSlides>0</HiddenSlides>
  <MMClips>0</MMClips>
  <ScaleCrop>false</ScaleCrop>
  <HeadingPairs>
    <vt:vector size="6" baseType="variant">
      <vt:variant>
        <vt:lpstr>Fonts Used</vt:lpstr>
      </vt:variant>
      <vt:variant>
        <vt:i4>11</vt:i4>
      </vt:variant>
      <vt:variant>
        <vt:lpstr>Theme</vt:lpstr>
      </vt:variant>
      <vt:variant>
        <vt:i4>10</vt:i4>
      </vt:variant>
      <vt:variant>
        <vt:lpstr>Slide Titles</vt:lpstr>
      </vt:variant>
      <vt:variant>
        <vt:i4>17</vt:i4>
      </vt:variant>
    </vt:vector>
  </HeadingPairs>
  <TitlesOfParts>
    <vt:vector size="38" baseType="lpstr">
      <vt:lpstr>arial</vt:lpstr>
      <vt:lpstr>arial</vt:lpstr>
      <vt:lpstr>Calibri</vt:lpstr>
      <vt:lpstr>Corbel</vt:lpstr>
      <vt:lpstr>Gotham Black</vt:lpstr>
      <vt:lpstr>Segoe UI</vt:lpstr>
      <vt:lpstr>Segoe UI Light</vt:lpstr>
      <vt:lpstr>Segoe UI Semibold</vt:lpstr>
      <vt:lpstr>Segoe UI Semilight</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Module 1: </vt:lpstr>
      <vt:lpstr>Module 1: Lesson 5</vt:lpstr>
      <vt:lpstr>About The Presenter</vt:lpstr>
      <vt:lpstr>Lesson 5: Overview</vt:lpstr>
      <vt:lpstr>Module 1: Lesson 5 </vt:lpstr>
      <vt:lpstr>What is Azure virtual networking?</vt:lpstr>
      <vt:lpstr>Why we need Azure virtual networks?</vt:lpstr>
      <vt:lpstr>Demo</vt:lpstr>
      <vt:lpstr>What is Azure VPN Gateway? </vt:lpstr>
      <vt:lpstr>What is Azure VPN Gateway?</vt:lpstr>
      <vt:lpstr>What is Azure VPN Gateway?</vt:lpstr>
      <vt:lpstr>What is Azure VPN Gateway?</vt:lpstr>
      <vt:lpstr>What is Azure VPN Gateway?</vt:lpstr>
      <vt:lpstr>What is Azure ExpressRoute?</vt:lpstr>
      <vt:lpstr>What is Azure ExpressRoute?</vt:lpstr>
      <vt:lpstr>PowerPoint Presentation</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Mohammed Adel</cp:lastModifiedBy>
  <cp:revision>2499</cp:revision>
  <dcterms:created xsi:type="dcterms:W3CDTF">2014-06-18T20:55:12Z</dcterms:created>
  <dcterms:modified xsi:type="dcterms:W3CDTF">2021-10-21T11:15:19Z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