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1"/>
  </p:notesMasterIdLst>
  <p:handoutMasterIdLst>
    <p:handoutMasterId r:id="rId122"/>
  </p:handoutMasterIdLst>
  <p:sldIdLst>
    <p:sldId id="2076136410" r:id="rId100"/>
    <p:sldId id="2076137407" r:id="rId101"/>
    <p:sldId id="268" r:id="rId102"/>
    <p:sldId id="2076136822" r:id="rId103"/>
    <p:sldId id="2076137421" r:id="rId104"/>
    <p:sldId id="2076137408" r:id="rId105"/>
    <p:sldId id="2076137409" r:id="rId106"/>
    <p:sldId id="2076137415" r:id="rId107"/>
    <p:sldId id="2076137410" r:id="rId108"/>
    <p:sldId id="2076137416" r:id="rId109"/>
    <p:sldId id="2076137422" r:id="rId110"/>
    <p:sldId id="2076137411" r:id="rId111"/>
    <p:sldId id="2076137412" r:id="rId112"/>
    <p:sldId id="2076137417" r:id="rId113"/>
    <p:sldId id="2076137424" r:id="rId114"/>
    <p:sldId id="2076137419" r:id="rId115"/>
    <p:sldId id="2076137423" r:id="rId116"/>
    <p:sldId id="270" r:id="rId117"/>
    <p:sldId id="2076137431" r:id="rId118"/>
    <p:sldId id="263" r:id="rId119"/>
    <p:sldId id="2076137406" r:id="rId120"/>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2075B8"/>
    <a:srgbClr val="243A5E"/>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72195" autoAdjust="0"/>
  </p:normalViewPr>
  <p:slideViewPr>
    <p:cSldViewPr snapToObjects="1">
      <p:cViewPr varScale="1">
        <p:scale>
          <a:sx n="78" d="100"/>
          <a:sy n="78" d="100"/>
        </p:scale>
        <p:origin x="1386" y="5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commentAuthors" Target="commentAuthor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presProps" Target="presProps.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10/15/2021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10/15/2021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tailwindtraders.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513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900" b="0" i="0" dirty="0">
                <a:effectLst/>
                <a:latin typeface="Segoe UI" panose="020B0502040204020203" pitchFamily="34" charset="0"/>
              </a:rPr>
              <a:t>No upfront costs.</a:t>
            </a:r>
          </a:p>
          <a:p>
            <a:pPr algn="l">
              <a:buFont typeface="Arial" panose="020B0604020202020204" pitchFamily="34" charset="0"/>
              <a:buChar char="•"/>
            </a:pPr>
            <a:r>
              <a:rPr lang="en-US" sz="9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9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900" b="0" i="0" dirty="0">
                <a:effectLst/>
                <a:latin typeface="Segoe UI" panose="020B0502040204020203" pitchFamily="34" charset="0"/>
              </a:rPr>
              <a:t>The ability to stop paying for resources that are no longer needed.</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6938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1" dirty="0">
                <a:solidFill>
                  <a:srgbClr val="171717"/>
                </a:solidFill>
                <a:effectLst/>
                <a:latin typeface="Segoe UI" panose="020B0502040204020203" pitchFamily="34" charset="0"/>
              </a:rPr>
              <a:t>Infrastructure-as-a-Service</a:t>
            </a: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This cloud service model is the closest to managing physical servers; a cloud provider will keep the hardware up-to-date, but operating system maintenance and network configuration is up to you as the cloud tenant. For example, Azure virtual machines are fully operational virtual compute devices running in Microsoft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An advantage of this cloud service model is rapid deployment of new compute devices. Setting up a new virtual machine is considerably faster than procuring, installing, and configuring a physical server.</a:t>
            </a:r>
          </a:p>
          <a:p>
            <a:endParaRPr lang="en-GB" dirty="0"/>
          </a:p>
          <a:p>
            <a:endParaRPr lang="en-GB" dirty="0"/>
          </a:p>
          <a:p>
            <a:pPr algn="l"/>
            <a:r>
              <a:rPr lang="en-GB" b="0" i="1" dirty="0">
                <a:solidFill>
                  <a:srgbClr val="171717"/>
                </a:solidFill>
                <a:effectLst/>
                <a:latin typeface="Segoe UI" panose="020B0502040204020203" pitchFamily="34" charset="0"/>
              </a:rPr>
              <a:t>Platform-as-a-Service</a:t>
            </a: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This cloud service model is a managed hosting environment. The cloud provider manages the virtual machines and networking resources, and the cloud tenant deploys their applications into the managed hosting environment. For example, Azure App Services provides a managed hosting environment where developers can upload their web applications, without having to worry about the physical hardware and software requirements.</a:t>
            </a:r>
          </a:p>
          <a:p>
            <a:endParaRPr lang="en-GB" dirty="0"/>
          </a:p>
          <a:p>
            <a:pPr algn="l"/>
            <a:r>
              <a:rPr lang="en-GB" b="0" i="1" dirty="0">
                <a:solidFill>
                  <a:srgbClr val="171717"/>
                </a:solidFill>
                <a:effectLst/>
                <a:latin typeface="Segoe UI" panose="020B0502040204020203" pitchFamily="34" charset="0"/>
              </a:rPr>
              <a:t>Software-as-a-Service</a:t>
            </a:r>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 For example, Microsoft Office 365 provides a fully working version of Microsoft Office that runs in the cloud. All you need to do is create your content, and Office 365 takes care of everything else.</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84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9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9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9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668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sz="900" dirty="0">
                <a:latin typeface="+mn-lt"/>
                <a:cs typeface="Segoe UI Semilight" panose="020B0402040204020203" pitchFamily="34" charset="0"/>
              </a:rPr>
              <a:t>Provides environment for building, testing, and deploying software applications; without focusing on managing underlying infrastructure.</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7105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sz="900" dirty="0">
                <a:latin typeface="+mn-lt"/>
                <a:cs typeface="Segoe UI Semilight" panose="020B0402040204020203" pitchFamily="34" charset="0"/>
              </a:rPr>
              <a:t>Provides environment for building, testing, and deploying software applications; without focusing on managing underlying infrastructure.</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3654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rPr>
              <a:t>IaaS</a:t>
            </a:r>
            <a:endParaRPr lang="en-GB" dirty="0">
              <a:effectLst/>
            </a:endParaRPr>
          </a:p>
          <a:p>
            <a:r>
              <a:rPr lang="en-GB" dirty="0">
                <a:effectLst/>
              </a:rPr>
              <a:t>The most flexible cloud service.</a:t>
            </a:r>
          </a:p>
          <a:p>
            <a:pPr marL="0" marR="0" lvl="0" indent="0" algn="l" defTabSz="932218" rtl="0" eaLnBrk="1" fontAlgn="auto" latinLnBrk="0" hangingPunct="1">
              <a:lnSpc>
                <a:spcPct val="90000"/>
              </a:lnSpc>
              <a:spcBef>
                <a:spcPts val="0"/>
              </a:spcBef>
              <a:spcAft>
                <a:spcPts val="340"/>
              </a:spcAft>
              <a:buClrTx/>
              <a:buSzTx/>
              <a:buFontTx/>
              <a:buNone/>
              <a:tabLst/>
              <a:defRPr/>
            </a:pPr>
            <a:r>
              <a:rPr lang="en-GB" dirty="0">
                <a:effectLst/>
              </a:rPr>
              <a:t>You configure and manage the hardware for your application.</a:t>
            </a:r>
          </a:p>
          <a:p>
            <a:endParaRPr lang="en-GB" dirty="0">
              <a:effectLst/>
            </a:endParaRPr>
          </a:p>
          <a:p>
            <a:r>
              <a:rPr lang="en-GB" b="1" dirty="0">
                <a:effectLst/>
              </a:rPr>
              <a:t>PaaS</a:t>
            </a:r>
            <a:endParaRPr lang="en-GB" dirty="0">
              <a:effectLst/>
            </a:endParaRPr>
          </a:p>
          <a:p>
            <a:r>
              <a:rPr lang="en-GB" dirty="0">
                <a:effectLst/>
              </a:rPr>
              <a:t>Focus on application development.</a:t>
            </a:r>
          </a:p>
          <a:p>
            <a:pPr marL="0" marR="0" lvl="0" indent="0" algn="l" defTabSz="932218" rtl="0" eaLnBrk="1" fontAlgn="auto" latinLnBrk="0" hangingPunct="1">
              <a:lnSpc>
                <a:spcPct val="90000"/>
              </a:lnSpc>
              <a:spcBef>
                <a:spcPts val="0"/>
              </a:spcBef>
              <a:spcAft>
                <a:spcPts val="340"/>
              </a:spcAft>
              <a:buClrTx/>
              <a:buSzTx/>
              <a:buFontTx/>
              <a:buNone/>
              <a:tabLst/>
              <a:defRPr/>
            </a:pPr>
            <a:r>
              <a:rPr lang="en-GB" dirty="0">
                <a:effectLst/>
              </a:rPr>
              <a:t>Platform management is handled by the cloud provider.</a:t>
            </a:r>
          </a:p>
          <a:p>
            <a:endParaRPr lang="en-GB" dirty="0">
              <a:effectLst/>
            </a:endParaRPr>
          </a:p>
          <a:p>
            <a:r>
              <a:rPr lang="en-GB" b="1" dirty="0">
                <a:effectLst/>
              </a:rPr>
              <a:t>SaaS</a:t>
            </a:r>
            <a:endParaRPr lang="en-GB" dirty="0">
              <a:effectLst/>
            </a:endParaRPr>
          </a:p>
          <a:p>
            <a:r>
              <a:rPr lang="en-GB" dirty="0">
                <a:effectLst/>
              </a:rPr>
              <a:t>Pay-as-you-go pricing model.</a:t>
            </a:r>
          </a:p>
          <a:p>
            <a:r>
              <a:rPr lang="en-GB" dirty="0">
                <a:effectLst/>
              </a:rPr>
              <a:t>Users pay for the software they use on a subscription model.</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3334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rPr>
              <a:t>IaaS</a:t>
            </a:r>
            <a:endParaRPr lang="en-GB" dirty="0">
              <a:effectLst/>
            </a:endParaRPr>
          </a:p>
          <a:p>
            <a:r>
              <a:rPr lang="en-GB" dirty="0">
                <a:effectLst/>
              </a:rPr>
              <a:t>The most flexible cloud service.</a:t>
            </a:r>
          </a:p>
          <a:p>
            <a:pPr marL="0" marR="0" lvl="0" indent="0" algn="l" defTabSz="932218" rtl="0" eaLnBrk="1" fontAlgn="auto" latinLnBrk="0" hangingPunct="1">
              <a:lnSpc>
                <a:spcPct val="90000"/>
              </a:lnSpc>
              <a:spcBef>
                <a:spcPts val="0"/>
              </a:spcBef>
              <a:spcAft>
                <a:spcPts val="340"/>
              </a:spcAft>
              <a:buClrTx/>
              <a:buSzTx/>
              <a:buFontTx/>
              <a:buNone/>
              <a:tabLst/>
              <a:defRPr/>
            </a:pPr>
            <a:r>
              <a:rPr lang="en-GB" dirty="0">
                <a:effectLst/>
              </a:rPr>
              <a:t>You configure and manage the hardware for your application.</a:t>
            </a:r>
          </a:p>
          <a:p>
            <a:endParaRPr lang="en-GB" dirty="0">
              <a:effectLst/>
            </a:endParaRPr>
          </a:p>
          <a:p>
            <a:r>
              <a:rPr lang="en-GB" b="1" dirty="0">
                <a:effectLst/>
              </a:rPr>
              <a:t>PaaS</a:t>
            </a:r>
            <a:endParaRPr lang="en-GB" dirty="0">
              <a:effectLst/>
            </a:endParaRPr>
          </a:p>
          <a:p>
            <a:r>
              <a:rPr lang="en-GB" dirty="0">
                <a:effectLst/>
              </a:rPr>
              <a:t>Focus on application development.</a:t>
            </a:r>
          </a:p>
          <a:p>
            <a:pPr marL="0" marR="0" lvl="0" indent="0" algn="l" defTabSz="932218" rtl="0" eaLnBrk="1" fontAlgn="auto" latinLnBrk="0" hangingPunct="1">
              <a:lnSpc>
                <a:spcPct val="90000"/>
              </a:lnSpc>
              <a:spcBef>
                <a:spcPts val="0"/>
              </a:spcBef>
              <a:spcAft>
                <a:spcPts val="340"/>
              </a:spcAft>
              <a:buClrTx/>
              <a:buSzTx/>
              <a:buFontTx/>
              <a:buNone/>
              <a:tabLst/>
              <a:defRPr/>
            </a:pPr>
            <a:r>
              <a:rPr lang="en-GB" dirty="0">
                <a:effectLst/>
              </a:rPr>
              <a:t>Platform management is handled by the cloud provider.</a:t>
            </a:r>
          </a:p>
          <a:p>
            <a:endParaRPr lang="en-GB" dirty="0">
              <a:effectLst/>
            </a:endParaRPr>
          </a:p>
          <a:p>
            <a:r>
              <a:rPr lang="en-GB" b="1" dirty="0">
                <a:effectLst/>
              </a:rPr>
              <a:t>SaaS</a:t>
            </a:r>
            <a:endParaRPr lang="en-GB" dirty="0">
              <a:effectLst/>
            </a:endParaRPr>
          </a:p>
          <a:p>
            <a:r>
              <a:rPr lang="en-GB" dirty="0">
                <a:effectLst/>
              </a:rPr>
              <a:t>Pay-as-you-go pricing model.</a:t>
            </a:r>
          </a:p>
          <a:p>
            <a:r>
              <a:rPr lang="en-GB" dirty="0">
                <a:effectLst/>
              </a:rPr>
              <a:t>Users pay for the software they use on a subscription model.</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2297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64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515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9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a:t>
            </a:r>
            <a:r>
              <a:rPr lang="en-US" sz="900" b="1" kern="1200" dirty="0" err="1">
                <a:solidFill>
                  <a:schemeClr val="tx1"/>
                </a:solidFill>
                <a:effectLst/>
                <a:latin typeface="Segoe UI Light" pitchFamily="34" charset="0"/>
                <a:ea typeface="+mn-ea"/>
                <a:cs typeface="+mn-cs"/>
              </a:rPr>
              <a:t>SkillPipe</a:t>
            </a:r>
            <a:r>
              <a:rPr lang="en-US" sz="900" b="1" kern="1200" dirty="0">
                <a:solidFill>
                  <a:schemeClr val="tx1"/>
                </a:solidFill>
                <a:effectLst/>
                <a:latin typeface="Segoe UI Light" pitchFamily="34" charset="0"/>
                <a:ea typeface="+mn-ea"/>
                <a:cs typeface="+mn-cs"/>
              </a:rPr>
              <a:t> content order note: </a:t>
            </a:r>
            <a:r>
              <a:rPr lang="en-US" sz="900" b="0" kern="1200" dirty="0">
                <a:solidFill>
                  <a:schemeClr val="tx1"/>
                </a:solidFill>
                <a:effectLst/>
                <a:latin typeface="Segoe UI Light" pitchFamily="34" charset="0"/>
                <a:ea typeface="+mn-ea"/>
                <a:cs typeface="+mn-cs"/>
              </a:rPr>
              <a:t>https://docs.microsoft.com/en-us/learn/modules/intro-to-azure-fundamentals/what-is-cloud-computing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There are 4 additional slides in Learn (and </a:t>
            </a:r>
            <a:r>
              <a:rPr lang="en-US" sz="900" b="0" kern="1200" dirty="0" err="1">
                <a:solidFill>
                  <a:schemeClr val="tx1"/>
                </a:solidFill>
                <a:effectLst/>
                <a:latin typeface="Segoe UI Light" pitchFamily="34" charset="0"/>
                <a:ea typeface="+mn-ea"/>
                <a:cs typeface="+mn-cs"/>
              </a:rPr>
              <a:t>SkillPipe</a:t>
            </a:r>
            <a:r>
              <a:rPr lang="en-US" sz="900" b="0" kern="1200" dirty="0">
                <a:solidFill>
                  <a:schemeClr val="tx1"/>
                </a:solidFill>
                <a:effectLst/>
                <a:latin typeface="Segoe UI Light" pitchFamily="34" charset="0"/>
                <a:ea typeface="+mn-ea"/>
                <a:cs typeface="+mn-cs"/>
              </a:rPr>
              <a:t>) that cover a high level introduction to 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What is Azure? https://docs.microsoft.com/en-us/learn/modules/intro-to-azure-fundamentals/what-is-microsoft-azure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Tour of Azure Services https://docs.microsoft.com/en-us/learn/modules/intro-to-azure-fundamentals/tour-of-azure-services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Get started with Azure accounts https://docs.microsoft.com/en-us/learn/modules/intro-to-azure-fundamentals/get-started-with-azure-accounts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Case study introduction (Tailwind Traders) https://docs.microsoft.com/en-us/learn/modules/intro-to-azure-fundamentals/case-study-introduction</a:t>
            </a:r>
            <a:br>
              <a:rPr lang="en-US" sz="900" b="0" kern="1200" dirty="0">
                <a:solidFill>
                  <a:schemeClr val="tx1"/>
                </a:solidFill>
                <a:effectLst/>
                <a:latin typeface="Segoe UI Light" pitchFamily="34" charset="0"/>
                <a:ea typeface="+mn-ea"/>
                <a:cs typeface="+mn-cs"/>
              </a:rPr>
            </a:br>
            <a:br>
              <a:rPr lang="en-US" sz="900" b="0" kern="1200" dirty="0">
                <a:solidFill>
                  <a:schemeClr val="tx1"/>
                </a:solidFill>
                <a:effectLst/>
                <a:latin typeface="Segoe UI Light" pitchFamily="34" charset="0"/>
                <a:ea typeface="+mn-ea"/>
                <a:cs typeface="+mn-cs"/>
              </a:rPr>
            </a:br>
            <a:r>
              <a:rPr lang="en-US" b="0" i="0" dirty="0">
                <a:solidFill>
                  <a:srgbClr val="171717"/>
                </a:solidFill>
                <a:effectLst/>
                <a:latin typeface="Segoe UI" panose="020B0502040204020203" pitchFamily="34" charset="0"/>
              </a:rPr>
              <a:t>Throughout the Azure Fundamentals learning paths, we'll work with </a:t>
            </a:r>
            <a:r>
              <a:rPr lang="en-US" b="0" i="0" u="none" strike="noStrike" dirty="0">
                <a:effectLst/>
                <a:latin typeface="Segoe UI" panose="020B0502040204020203" pitchFamily="34" charset="0"/>
                <a:hlinkClick r:id="rId4"/>
              </a:rPr>
              <a:t>Tailwind Traders</a:t>
            </a:r>
            <a:r>
              <a:rPr lang="en-US" b="0" i="0" dirty="0">
                <a:solidFill>
                  <a:srgbClr val="171717"/>
                </a:solidFill>
                <a:effectLst/>
                <a:latin typeface="Segoe UI" panose="020B0502040204020203" pitchFamily="34" charset="0"/>
              </a:rPr>
              <a:t>, a fictitious home improvement retailer. It operates retail hardware stores across the globe and online. The scenarios are in both the </a:t>
            </a:r>
            <a:r>
              <a:rPr lang="en-US" b="0" i="0" dirty="0" err="1">
                <a:solidFill>
                  <a:srgbClr val="171717"/>
                </a:solidFill>
                <a:effectLst/>
                <a:latin typeface="Segoe UI" panose="020B0502040204020203" pitchFamily="34" charset="0"/>
              </a:rPr>
              <a:t>SkillPipe</a:t>
            </a:r>
            <a:r>
              <a:rPr lang="en-US" b="0" i="0" dirty="0">
                <a:solidFill>
                  <a:srgbClr val="171717"/>
                </a:solidFill>
                <a:effectLst/>
                <a:latin typeface="Segoe UI" panose="020B0502040204020203" pitchFamily="34" charset="0"/>
              </a:rPr>
              <a:t> and Learn content.</a:t>
            </a:r>
            <a:endParaRPr lang="en-US" sz="900" b="0" kern="1200" dirty="0">
              <a:solidFill>
                <a:schemeClr val="tx1"/>
              </a:solidFill>
              <a:effectLst/>
              <a:latin typeface="Segoe UI Light" pitchFamily="34" charset="0"/>
              <a:ea typeface="+mn-ea"/>
              <a:cs typeface="+mn-cs"/>
            </a:endParaRPr>
          </a:p>
          <a:p>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21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360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p>
          <a:p>
            <a:endParaRPr lang="en-US" sz="900" b="0" i="0" u="none" strike="noStrike" kern="1200" dirty="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536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900" dirty="0"/>
              <a:t>Owned and operated by the organization that uses cloud resources. </a:t>
            </a:r>
          </a:p>
          <a:p>
            <a:pPr marL="457200" indent="-457200">
              <a:buFont typeface="Arial" panose="020B0604020202020204" pitchFamily="34" charset="0"/>
              <a:buChar char="•"/>
            </a:pPr>
            <a:r>
              <a:rPr lang="en-US" sz="900" dirty="0"/>
              <a:t>Organizations create a cloud environment in their datacenter.</a:t>
            </a:r>
          </a:p>
          <a:p>
            <a:pPr marL="457200" indent="-457200">
              <a:buFont typeface="Arial" panose="020B0604020202020204" pitchFamily="34" charset="0"/>
              <a:buChar char="•"/>
            </a:pPr>
            <a:r>
              <a:rPr lang="en-US" sz="900" dirty="0"/>
              <a:t>Self-service access to compute resources provided to users within the organization. </a:t>
            </a:r>
          </a:p>
          <a:p>
            <a:pPr marL="457200" indent="-457200">
              <a:buFont typeface="Arial" panose="020B0604020202020204" pitchFamily="34" charset="0"/>
              <a:buChar char="•"/>
            </a:pPr>
            <a:r>
              <a:rPr lang="en-US" sz="900" dirty="0"/>
              <a:t>Organization is responsible for operating the services they provide.</a:t>
            </a:r>
          </a:p>
          <a:p>
            <a:endParaRPr lang="en-IE" sz="800" b="0" i="0" u="none" strike="noStrike" kern="1200" dirty="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271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75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High availability</a:t>
            </a:r>
            <a:r>
              <a:rPr lang="en-GB" b="0" i="0" dirty="0">
                <a:solidFill>
                  <a:srgbClr val="171717"/>
                </a:solidFill>
                <a:effectLst/>
                <a:latin typeface="Segoe UI" panose="020B0502040204020203" pitchFamily="34" charset="0"/>
              </a:rPr>
              <a:t>: Depending on the service-level agreement (SLA) that you choose, your cloud-based apps can provide a continuous user experience with no apparent downtime, even when things go wrong.</a:t>
            </a:r>
          </a:p>
          <a:p>
            <a:pPr algn="l">
              <a:buFont typeface="Arial" panose="020B0604020202020204" pitchFamily="34" charset="0"/>
              <a:buChar char="•"/>
            </a:pPr>
            <a:r>
              <a:rPr lang="en-GB" b="1" i="0" dirty="0">
                <a:solidFill>
                  <a:srgbClr val="171717"/>
                </a:solidFill>
                <a:effectLst/>
                <a:latin typeface="Segoe UI" panose="020B0502040204020203" pitchFamily="34" charset="0"/>
              </a:rPr>
              <a:t>Scalability</a:t>
            </a:r>
            <a:r>
              <a:rPr lang="en-GB" b="0" i="0" dirty="0">
                <a:solidFill>
                  <a:srgbClr val="171717"/>
                </a:solidFill>
                <a:effectLst/>
                <a:latin typeface="Segoe UI" panose="020B0502040204020203" pitchFamily="34" charset="0"/>
              </a:rPr>
              <a:t>: Apps in the cloud can scale </a:t>
            </a:r>
            <a:r>
              <a:rPr lang="en-GB" b="0" i="1" dirty="0">
                <a:solidFill>
                  <a:srgbClr val="171717"/>
                </a:solidFill>
                <a:effectLst/>
                <a:latin typeface="Segoe UI" panose="020B0502040204020203" pitchFamily="34" charset="0"/>
              </a:rPr>
              <a:t>vertically</a:t>
            </a:r>
            <a:r>
              <a:rPr lang="en-GB" b="0" i="0" dirty="0">
                <a:solidFill>
                  <a:srgbClr val="171717"/>
                </a:solidFill>
                <a:effectLst/>
                <a:latin typeface="Segoe UI" panose="020B0502040204020203" pitchFamily="34" charset="0"/>
              </a:rPr>
              <a:t> and </a:t>
            </a:r>
            <a:r>
              <a:rPr lang="en-GB" b="0" i="1" dirty="0">
                <a:solidFill>
                  <a:srgbClr val="171717"/>
                </a:solidFill>
                <a:effectLst/>
                <a:latin typeface="Segoe UI" panose="020B0502040204020203" pitchFamily="34" charset="0"/>
              </a:rPr>
              <a:t>horizontally</a:t>
            </a:r>
            <a:r>
              <a:rPr lang="en-GB" b="0" i="0" dirty="0">
                <a:solidFill>
                  <a:srgbClr val="171717"/>
                </a:solidFill>
                <a:effectLst/>
                <a:latin typeface="Segoe UI" panose="020B0502040204020203" pitchFamily="34" charset="0"/>
              </a:rPr>
              <a:t>:</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Scale vertically to increase compute capacity by adding RAM or CPUs to a virtual machine.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Scaling horizontally increases compute capacity by adding instances of resources, such as adding VMs to the configuration.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Elasticity</a:t>
            </a:r>
            <a:r>
              <a:rPr lang="en-GB" b="0" i="0" dirty="0">
                <a:solidFill>
                  <a:srgbClr val="171717"/>
                </a:solidFill>
                <a:effectLst/>
                <a:latin typeface="Segoe UI" panose="020B0502040204020203" pitchFamily="34" charset="0"/>
              </a:rPr>
              <a:t>: You can configure cloud-based apps to take advantage of autoscaling, so your apps always have the resources they need.</a:t>
            </a:r>
          </a:p>
          <a:p>
            <a:pPr algn="l">
              <a:buFont typeface="Arial" panose="020B0604020202020204" pitchFamily="34" charset="0"/>
              <a:buChar char="•"/>
            </a:pPr>
            <a:r>
              <a:rPr lang="en-GB" b="1" i="0" dirty="0">
                <a:solidFill>
                  <a:srgbClr val="171717"/>
                </a:solidFill>
                <a:effectLst/>
                <a:latin typeface="Segoe UI" panose="020B0502040204020203" pitchFamily="34" charset="0"/>
              </a:rPr>
              <a:t>Agility</a:t>
            </a:r>
            <a:r>
              <a:rPr lang="en-GB" b="0" i="0" dirty="0">
                <a:solidFill>
                  <a:srgbClr val="171717"/>
                </a:solidFill>
                <a:effectLst/>
                <a:latin typeface="Segoe UI" panose="020B0502040204020203" pitchFamily="34" charset="0"/>
              </a:rPr>
              <a:t>: Deploy and configure cloud-based resources quickly as your app requirements change.</a:t>
            </a:r>
          </a:p>
          <a:p>
            <a:pPr algn="l">
              <a:buFont typeface="Arial" panose="020B0604020202020204" pitchFamily="34" charset="0"/>
              <a:buChar char="•"/>
            </a:pPr>
            <a:r>
              <a:rPr lang="en-GB" b="1" i="0" dirty="0">
                <a:solidFill>
                  <a:srgbClr val="171717"/>
                </a:solidFill>
                <a:effectLst/>
                <a:latin typeface="Segoe UI" panose="020B0502040204020203" pitchFamily="34" charset="0"/>
              </a:rPr>
              <a:t>Geo-distribution</a:t>
            </a:r>
            <a:r>
              <a:rPr lang="en-GB" b="0" i="0" dirty="0">
                <a:solidFill>
                  <a:srgbClr val="171717"/>
                </a:solidFill>
                <a:effectLst/>
                <a:latin typeface="Segoe UI" panose="020B0502040204020203" pitchFamily="34" charset="0"/>
              </a:rPr>
              <a:t>: You can deploy apps and data to regional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around the globe, thereby ensuring that your customers always have the best performance in their region.</a:t>
            </a:r>
          </a:p>
          <a:p>
            <a:pPr algn="l">
              <a:buFont typeface="Arial" panose="020B0604020202020204" pitchFamily="34" charset="0"/>
              <a:buChar char="•"/>
            </a:pPr>
            <a:r>
              <a:rPr lang="en-GB" b="1" i="0" dirty="0">
                <a:solidFill>
                  <a:srgbClr val="171717"/>
                </a:solidFill>
                <a:effectLst/>
                <a:latin typeface="Segoe UI" panose="020B0502040204020203" pitchFamily="34" charset="0"/>
              </a:rPr>
              <a:t>Disaster recovery</a:t>
            </a:r>
            <a:r>
              <a:rPr lang="en-GB" b="0" i="0" dirty="0">
                <a:solidFill>
                  <a:srgbClr val="171717"/>
                </a:solidFill>
                <a:effectLst/>
                <a:latin typeface="Segoe UI" panose="020B0502040204020203" pitchFamily="34" charset="0"/>
              </a:rPr>
              <a:t>: By taking advantage of cloud-based backup services, data replication, and geo-distribution, you can deploy your apps with the confidence that comes from knowing that your data is safe in the event of disaster.</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660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499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720"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zurebi.home.blog/" TargetMode="External"/><Relationship Id="rId11" Type="http://schemas.openxmlformats.org/officeDocument/2006/relationships/image" Target="../media/image16.png"/><Relationship Id="rId5" Type="http://schemas.openxmlformats.org/officeDocument/2006/relationships/hyperlink" Target="https://www.linkedin.com/in/aaron-hughes-0874b72a/" TargetMode="External"/><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42.sv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1107996"/>
          </a:xfrm>
          <a:prstGeom prst="rect">
            <a:avLst/>
          </a:prstGeom>
        </p:spPr>
        <p:txBody>
          <a:bodyPr wrap="square">
            <a:spAutoFit/>
          </a:bodyPr>
          <a:lstStyle/>
          <a:p>
            <a:r>
              <a:rPr lang="en-GB" sz="6600" dirty="0">
                <a:solidFill>
                  <a:srgbClr val="171717"/>
                </a:solidFill>
                <a:latin typeface="Segoe UI" panose="020B0502040204020203" pitchFamily="34" charset="0"/>
              </a:rPr>
              <a:t>Cloud Concepts</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1: Cloud Concepts</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CapEx vs. OpEx</a:t>
            </a:r>
          </a:p>
        </p:txBody>
      </p:sp>
      <p:sp>
        <p:nvSpPr>
          <p:cNvPr id="3" name="Text Placeholder 5">
            <a:extLst>
              <a:ext uri="{FF2B5EF4-FFF2-40B4-BE49-F238E27FC236}">
                <a16:creationId xmlns:a16="http://schemas.microsoft.com/office/drawing/2014/main" id="{34C1DBF8-3002-4814-9389-204BD8306503}"/>
              </a:ext>
            </a:extLst>
          </p:cNvPr>
          <p:cNvSpPr txBox="1">
            <a:spLocks/>
          </p:cNvSpPr>
          <p:nvPr/>
        </p:nvSpPr>
        <p:spPr>
          <a:xfrm>
            <a:off x="174113" y="1359694"/>
            <a:ext cx="12063924" cy="3352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1800" b="1" dirty="0">
                <a:solidFill>
                  <a:srgbClr val="171717"/>
                </a:solidFill>
              </a:rPr>
              <a:t>Capital Expenditure (</a:t>
            </a:r>
            <a:r>
              <a:rPr lang="en-US" sz="1800" b="1" dirty="0" err="1">
                <a:solidFill>
                  <a:srgbClr val="171717"/>
                </a:solidFill>
              </a:rPr>
              <a:t>CapEx</a:t>
            </a:r>
            <a:r>
              <a:rPr lang="en-US" sz="1800" b="1" dirty="0">
                <a:solidFill>
                  <a:srgbClr val="171717"/>
                </a:solidFill>
              </a:rPr>
              <a:t>)</a:t>
            </a:r>
            <a:endParaRPr lang="en-GB" sz="1800" b="1" u="sng" dirty="0">
              <a:gradFill>
                <a:gsLst>
                  <a:gs pos="1250">
                    <a:srgbClr val="000000"/>
                  </a:gs>
                  <a:gs pos="100000">
                    <a:srgbClr val="000000"/>
                  </a:gs>
                </a:gsLst>
                <a:lin ang="5400000" scaled="0"/>
              </a:gradFill>
              <a:latin typeface="Segoe UI Light"/>
            </a:endParaRPr>
          </a:p>
          <a:p>
            <a:r>
              <a:rPr lang="en-US" sz="1800" dirty="0">
                <a:solidFill>
                  <a:srgbClr val="171717"/>
                </a:solidFill>
              </a:rPr>
              <a:t>The up-front spending of money on physical infrastructure.</a:t>
            </a:r>
          </a:p>
          <a:p>
            <a:r>
              <a:rPr lang="en-US" sz="1800" dirty="0">
                <a:solidFill>
                  <a:srgbClr val="171717"/>
                </a:solidFill>
              </a:rPr>
              <a:t>Costs from </a:t>
            </a:r>
            <a:r>
              <a:rPr lang="en-US" sz="1800" dirty="0" err="1">
                <a:solidFill>
                  <a:srgbClr val="171717"/>
                </a:solidFill>
              </a:rPr>
              <a:t>CapEx</a:t>
            </a:r>
            <a:r>
              <a:rPr lang="en-US" sz="1800" dirty="0">
                <a:solidFill>
                  <a:srgbClr val="171717"/>
                </a:solidFill>
              </a:rPr>
              <a:t> have a value that reduces over time.</a:t>
            </a:r>
            <a:endParaRPr lang="en-US" sz="2800" dirty="0"/>
          </a:p>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defTabSz="949071">
              <a:buNone/>
              <a:defRPr/>
            </a:pPr>
            <a:r>
              <a:rPr lang="en-US" sz="1800" b="1" dirty="0">
                <a:solidFill>
                  <a:srgbClr val="171717"/>
                </a:solidFill>
              </a:rPr>
              <a:t>Operational Expenditure (</a:t>
            </a:r>
            <a:r>
              <a:rPr lang="en-US" sz="1800" b="1" dirty="0" err="1">
                <a:solidFill>
                  <a:srgbClr val="171717"/>
                </a:solidFill>
              </a:rPr>
              <a:t>OpEx</a:t>
            </a:r>
            <a:r>
              <a:rPr lang="en-US" sz="1800" b="1" dirty="0">
                <a:solidFill>
                  <a:srgbClr val="171717"/>
                </a:solidFill>
              </a:rPr>
              <a:t>)</a:t>
            </a:r>
            <a:endParaRPr lang="en-GB" sz="1800" b="1" dirty="0">
              <a:gradFill>
                <a:gsLst>
                  <a:gs pos="1250">
                    <a:srgbClr val="000000"/>
                  </a:gs>
                  <a:gs pos="100000">
                    <a:srgbClr val="000000"/>
                  </a:gs>
                </a:gsLst>
                <a:lin ang="5400000" scaled="0"/>
              </a:gradFill>
              <a:latin typeface="Segoe UI Light"/>
            </a:endParaRPr>
          </a:p>
          <a:p>
            <a:r>
              <a:rPr lang="en-US" sz="1800" dirty="0">
                <a:solidFill>
                  <a:srgbClr val="171717"/>
                </a:solidFill>
                <a:cs typeface="Segoe UI Semilight"/>
              </a:rPr>
              <a:t>Spend on products and services as needed, pay-as-you-go </a:t>
            </a:r>
            <a:endParaRPr lang="en-US" sz="1800" dirty="0">
              <a:solidFill>
                <a:srgbClr val="171717"/>
              </a:solidFill>
              <a:latin typeface="Segoe UI" panose="020B0502040204020203" pitchFamily="34" charset="0"/>
            </a:endParaRPr>
          </a:p>
          <a:p>
            <a:r>
              <a:rPr lang="en-US" sz="1800" dirty="0">
                <a:solidFill>
                  <a:srgbClr val="171717"/>
                </a:solidFill>
                <a:cs typeface="Segoe UI Semilight"/>
              </a:rPr>
              <a:t>Get billed immediately</a:t>
            </a: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96891" y="4407694"/>
            <a:ext cx="8837225" cy="1826632"/>
          </a:xfrm>
          <a:prstGeom prst="rect">
            <a:avLst/>
          </a:prstGeom>
        </p:spPr>
      </p:pic>
    </p:spTree>
    <p:extLst>
      <p:ext uri="{BB962C8B-B14F-4D97-AF65-F5344CB8AC3E}">
        <p14:creationId xmlns:p14="http://schemas.microsoft.com/office/powerpoint/2010/main" val="16514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a:t>Consumption-based model</a:t>
            </a:r>
            <a:endParaRPr lang="en-GB" sz="4800" dirty="0">
              <a:latin typeface="Segoe UI Light"/>
            </a:endParaRPr>
          </a:p>
        </p:txBody>
      </p:sp>
      <p:sp>
        <p:nvSpPr>
          <p:cNvPr id="3" name="Text Placeholder 5">
            <a:extLst>
              <a:ext uri="{FF2B5EF4-FFF2-40B4-BE49-F238E27FC236}">
                <a16:creationId xmlns:a16="http://schemas.microsoft.com/office/drawing/2014/main" id="{34C1DBF8-3002-4814-9389-204BD8306503}"/>
              </a:ext>
            </a:extLst>
          </p:cNvPr>
          <p:cNvSpPr txBox="1">
            <a:spLocks/>
          </p:cNvSpPr>
          <p:nvPr/>
        </p:nvSpPr>
        <p:spPr>
          <a:xfrm>
            <a:off x="174113" y="1588294"/>
            <a:ext cx="12063924" cy="3352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1800" dirty="0">
                <a:solidFill>
                  <a:srgbClr val="171717"/>
                </a:solidFill>
                <a:latin typeface="Segoe UI" panose="020B0502040204020203" pitchFamily="34" charset="0"/>
              </a:rPr>
              <a:t>Cloud service providers operate on a consumption-based model, which means that end users only pay for the resources that they use. Whatever they use is what they pay for.</a:t>
            </a:r>
          </a:p>
          <a:p>
            <a:endParaRPr lang="en-US" sz="8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1800" dirty="0">
                <a:solidFill>
                  <a:srgbClr val="171717"/>
                </a:solidFill>
                <a:latin typeface="Segoe UI" panose="020B0502040204020203" pitchFamily="34" charset="0"/>
              </a:rPr>
              <a:t>Better cost prediction</a:t>
            </a:r>
          </a:p>
          <a:p>
            <a:pPr marL="0" indent="0">
              <a:buNone/>
            </a:pPr>
            <a:endParaRPr lang="en-US" sz="18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1800" dirty="0">
                <a:solidFill>
                  <a:srgbClr val="171717"/>
                </a:solidFill>
                <a:latin typeface="Segoe UI" panose="020B0502040204020203" pitchFamily="34" charset="0"/>
              </a:rPr>
              <a:t>Prices for individual resources and services are provided</a:t>
            </a:r>
          </a:p>
          <a:p>
            <a:pPr marL="0" indent="0">
              <a:buNone/>
            </a:pPr>
            <a:endParaRPr lang="en-US" sz="18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1800" dirty="0">
                <a:solidFill>
                  <a:srgbClr val="171717"/>
                </a:solidFill>
                <a:latin typeface="Segoe UI" panose="020B0502040204020203" pitchFamily="34" charset="0"/>
              </a:rPr>
              <a:t>Billing is based on actual usage</a:t>
            </a:r>
          </a:p>
        </p:txBody>
      </p:sp>
      <p:pic>
        <p:nvPicPr>
          <p:cNvPr id="5"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9437" y="2502694"/>
            <a:ext cx="3019063" cy="3019063"/>
          </a:xfrm>
          <a:prstGeom prst="rect">
            <a:avLst/>
          </a:prstGeom>
        </p:spPr>
      </p:pic>
    </p:spTree>
    <p:extLst>
      <p:ext uri="{BB962C8B-B14F-4D97-AF65-F5344CB8AC3E}">
        <p14:creationId xmlns:p14="http://schemas.microsoft.com/office/powerpoint/2010/main" val="211867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Cloud Service</a:t>
            </a:r>
          </a:p>
        </p:txBody>
      </p:sp>
      <p:sp>
        <p:nvSpPr>
          <p:cNvPr id="3" name="Text Placeholder 5">
            <a:extLst>
              <a:ext uri="{FF2B5EF4-FFF2-40B4-BE49-F238E27FC236}">
                <a16:creationId xmlns:a16="http://schemas.microsoft.com/office/drawing/2014/main" id="{F33EB994-5B95-46EC-85C7-C3FBC852E75C}"/>
              </a:ext>
            </a:extLst>
          </p:cNvPr>
          <p:cNvSpPr txBox="1">
            <a:spLocks/>
          </p:cNvSpPr>
          <p:nvPr/>
        </p:nvSpPr>
        <p:spPr>
          <a:xfrm>
            <a:off x="174113" y="1359694"/>
            <a:ext cx="12063924"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b="1" u="sng" dirty="0">
                <a:gradFill>
                  <a:gsLst>
                    <a:gs pos="1250">
                      <a:srgbClr val="000000"/>
                    </a:gs>
                    <a:gs pos="100000">
                      <a:srgbClr val="000000"/>
                    </a:gs>
                  </a:gsLst>
                  <a:lin ang="5400000" scaled="0"/>
                </a:gradFill>
                <a:latin typeface="Segoe UI Light"/>
              </a:rPr>
              <a:t>What are cloud service models</a:t>
            </a:r>
          </a:p>
          <a:p>
            <a:pPr marL="0" indent="0" defTabSz="949071">
              <a:buNone/>
              <a:defRPr/>
            </a:pPr>
            <a:r>
              <a:rPr lang="en-GB" sz="1800" b="1" dirty="0" err="1">
                <a:gradFill>
                  <a:gsLst>
                    <a:gs pos="1250">
                      <a:srgbClr val="000000"/>
                    </a:gs>
                    <a:gs pos="100000">
                      <a:srgbClr val="000000"/>
                    </a:gs>
                  </a:gsLst>
                  <a:lin ang="5400000" scaled="0"/>
                </a:gradFill>
                <a:latin typeface="Segoe UI Light"/>
              </a:rPr>
              <a:t>Iaas</a:t>
            </a:r>
            <a:r>
              <a:rPr lang="en-GB" sz="1800" b="1" dirty="0">
                <a:gradFill>
                  <a:gsLst>
                    <a:gs pos="1250">
                      <a:srgbClr val="000000"/>
                    </a:gs>
                    <a:gs pos="100000">
                      <a:srgbClr val="000000"/>
                    </a:gs>
                  </a:gsLst>
                  <a:lin ang="5400000" scaled="0"/>
                </a:gradFill>
                <a:latin typeface="Segoe UI Light"/>
              </a:rPr>
              <a:t> - Infrastructure-as-a-Service</a:t>
            </a:r>
          </a:p>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defTabSz="949071">
              <a:buNone/>
              <a:defRPr/>
            </a:pPr>
            <a:r>
              <a:rPr lang="en-GB" sz="1800" b="1" dirty="0" err="1">
                <a:gradFill>
                  <a:gsLst>
                    <a:gs pos="1250">
                      <a:srgbClr val="000000"/>
                    </a:gs>
                    <a:gs pos="100000">
                      <a:srgbClr val="000000"/>
                    </a:gs>
                  </a:gsLst>
                  <a:lin ang="5400000" scaled="0"/>
                </a:gradFill>
                <a:latin typeface="Segoe UI Light"/>
              </a:rPr>
              <a:t>Paas</a:t>
            </a:r>
            <a:r>
              <a:rPr lang="en-GB" sz="1800" b="1" dirty="0">
                <a:gradFill>
                  <a:gsLst>
                    <a:gs pos="1250">
                      <a:srgbClr val="000000"/>
                    </a:gs>
                    <a:gs pos="100000">
                      <a:srgbClr val="000000"/>
                    </a:gs>
                  </a:gsLst>
                  <a:lin ang="5400000" scaled="0"/>
                </a:gradFill>
                <a:latin typeface="Segoe UI Light"/>
              </a:rPr>
              <a:t> - Platform-as-a-Service</a:t>
            </a:r>
          </a:p>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defTabSz="949071">
              <a:buNone/>
              <a:defRPr/>
            </a:pPr>
            <a:r>
              <a:rPr lang="en-GB" sz="1800" b="1" dirty="0" err="1">
                <a:gradFill>
                  <a:gsLst>
                    <a:gs pos="1250">
                      <a:srgbClr val="000000"/>
                    </a:gs>
                    <a:gs pos="100000">
                      <a:srgbClr val="000000"/>
                    </a:gs>
                  </a:gsLst>
                  <a:lin ang="5400000" scaled="0"/>
                </a:gradFill>
                <a:latin typeface="Segoe UI Light"/>
              </a:rPr>
              <a:t>Saas</a:t>
            </a:r>
            <a:r>
              <a:rPr lang="en-GB" sz="1800" b="1" dirty="0">
                <a:gradFill>
                  <a:gsLst>
                    <a:gs pos="1250">
                      <a:srgbClr val="000000"/>
                    </a:gs>
                    <a:gs pos="100000">
                      <a:srgbClr val="000000"/>
                    </a:gs>
                  </a:gsLst>
                  <a:lin ang="5400000" scaled="0"/>
                </a:gradFill>
                <a:latin typeface="Segoe UI Light"/>
              </a:rPr>
              <a:t> - Software-as-a-Service</a:t>
            </a: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2" name="Picture 1">
            <a:extLst>
              <a:ext uri="{FF2B5EF4-FFF2-40B4-BE49-F238E27FC236}">
                <a16:creationId xmlns:a16="http://schemas.microsoft.com/office/drawing/2014/main" id="{93C74C9A-7F88-41B1-9128-722FEA142844}"/>
              </a:ext>
            </a:extLst>
          </p:cNvPr>
          <p:cNvPicPr>
            <a:picLocks noChangeAspect="1"/>
          </p:cNvPicPr>
          <p:nvPr/>
        </p:nvPicPr>
        <p:blipFill>
          <a:blip r:embed="rId3"/>
          <a:stretch>
            <a:fillRect/>
          </a:stretch>
        </p:blipFill>
        <p:spPr>
          <a:xfrm>
            <a:off x="3243433" y="2502694"/>
            <a:ext cx="8958263" cy="3352800"/>
          </a:xfrm>
          <a:prstGeom prst="rect">
            <a:avLst/>
          </a:prstGeom>
        </p:spPr>
      </p:pic>
    </p:spTree>
    <p:extLst>
      <p:ext uri="{BB962C8B-B14F-4D97-AF65-F5344CB8AC3E}">
        <p14:creationId xmlns:p14="http://schemas.microsoft.com/office/powerpoint/2010/main" val="246107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Infrastructure as a Service (IaaS)</a:t>
            </a:r>
          </a:p>
        </p:txBody>
      </p:sp>
      <p:sp>
        <p:nvSpPr>
          <p:cNvPr id="4" name="Text Placeholder 5">
            <a:extLst>
              <a:ext uri="{FF2B5EF4-FFF2-40B4-BE49-F238E27FC236}">
                <a16:creationId xmlns:a16="http://schemas.microsoft.com/office/drawing/2014/main" id="{CF045D14-F564-4AC0-8DDF-751FEA824593}"/>
              </a:ext>
            </a:extLst>
          </p:cNvPr>
          <p:cNvSpPr txBox="1">
            <a:spLocks/>
          </p:cNvSpPr>
          <p:nvPr/>
        </p:nvSpPr>
        <p:spPr>
          <a:xfrm>
            <a:off x="216760" y="1435894"/>
            <a:ext cx="6031962" cy="457993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u="sng" dirty="0">
                <a:gradFill>
                  <a:gsLst>
                    <a:gs pos="1250">
                      <a:srgbClr val="000000"/>
                    </a:gs>
                    <a:gs pos="100000">
                      <a:srgbClr val="000000"/>
                    </a:gs>
                  </a:gsLst>
                  <a:lin ang="5400000" scaled="0"/>
                </a:gradFill>
                <a:latin typeface="Segoe UI Light"/>
              </a:rPr>
              <a:t>Advantages</a:t>
            </a:r>
          </a:p>
          <a:p>
            <a:pPr algn="l"/>
            <a:r>
              <a:rPr lang="en-GB" sz="1400" b="1" i="0" dirty="0">
                <a:solidFill>
                  <a:srgbClr val="171717"/>
                </a:solidFill>
                <a:effectLst/>
                <a:latin typeface="Segoe UI" panose="020B0502040204020203" pitchFamily="34" charset="0"/>
              </a:rPr>
              <a:t>No CapEx</a:t>
            </a:r>
            <a:endParaRPr lang="en-GB" sz="1400" dirty="0">
              <a:solidFill>
                <a:srgbClr val="171717"/>
              </a:solidFill>
              <a:latin typeface="Segoe UI" panose="020B0502040204020203" pitchFamily="34" charset="0"/>
            </a:endParaRPr>
          </a:p>
          <a:p>
            <a:pPr marL="0" indent="0" algn="l">
              <a:buNone/>
            </a:pPr>
            <a:endParaRPr lang="en-GB" sz="1400" b="1"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Agility</a:t>
            </a:r>
            <a:endParaRPr lang="en-GB" sz="1400" dirty="0">
              <a:solidFill>
                <a:srgbClr val="171717"/>
              </a:solidFill>
              <a:latin typeface="Segoe UI" panose="020B0502040204020203" pitchFamily="34" charset="0"/>
            </a:endParaRPr>
          </a:p>
          <a:p>
            <a:pPr marL="0" indent="0" algn="l">
              <a:buNone/>
            </a:pPr>
            <a:endParaRPr lang="en-GB" sz="1400" b="0"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Management</a:t>
            </a:r>
            <a:endParaRPr lang="en-GB" sz="1400" b="0" i="0" dirty="0">
              <a:solidFill>
                <a:srgbClr val="171717"/>
              </a:solidFill>
              <a:effectLst/>
              <a:latin typeface="Segoe UI" panose="020B0502040204020203" pitchFamily="34" charset="0"/>
            </a:endParaRPr>
          </a:p>
          <a:p>
            <a:pPr marL="0" indent="0" algn="l">
              <a:buNone/>
            </a:pPr>
            <a:endParaRPr lang="en-GB" sz="1400"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Consumption-based model</a:t>
            </a:r>
            <a:endParaRPr lang="en-GB" sz="1400" b="0" i="0" dirty="0">
              <a:solidFill>
                <a:srgbClr val="171717"/>
              </a:solidFill>
              <a:effectLst/>
              <a:latin typeface="Segoe UI" panose="020B0502040204020203" pitchFamily="34" charset="0"/>
            </a:endParaRPr>
          </a:p>
          <a:p>
            <a:pPr marL="0" indent="0" algn="l">
              <a:buNone/>
            </a:pPr>
            <a:endParaRPr lang="en-GB" sz="1400"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Skills</a:t>
            </a:r>
            <a:endParaRPr lang="en-GB" sz="1400" b="0" i="0" dirty="0">
              <a:solidFill>
                <a:srgbClr val="171717"/>
              </a:solidFill>
              <a:effectLst/>
              <a:latin typeface="Segoe UI" panose="020B0502040204020203" pitchFamily="34" charset="0"/>
            </a:endParaRPr>
          </a:p>
          <a:p>
            <a:pPr marL="0" indent="0" algn="l">
              <a:buNone/>
            </a:pPr>
            <a:endParaRPr lang="en-GB" sz="1400" b="0"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Cloud benefits</a:t>
            </a:r>
          </a:p>
          <a:p>
            <a:pPr marL="0" indent="0" algn="l">
              <a:buNone/>
            </a:pPr>
            <a:endParaRPr lang="en-GB" sz="1400" b="0"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Flexibility</a:t>
            </a:r>
            <a:endParaRPr lang="en-GB" sz="14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7" name="Picture 6"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6218237" y="2197894"/>
            <a:ext cx="5402086" cy="3521091"/>
          </a:xfrm>
          <a:prstGeom prst="rect">
            <a:avLst/>
          </a:prstGeom>
        </p:spPr>
      </p:pic>
    </p:spTree>
    <p:extLst>
      <p:ext uri="{BB962C8B-B14F-4D97-AF65-F5344CB8AC3E}">
        <p14:creationId xmlns:p14="http://schemas.microsoft.com/office/powerpoint/2010/main" val="348232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Platform as a Service (PaaS)</a:t>
            </a:r>
          </a:p>
        </p:txBody>
      </p:sp>
      <p:sp>
        <p:nvSpPr>
          <p:cNvPr id="4" name="Text Placeholder 5">
            <a:extLst>
              <a:ext uri="{FF2B5EF4-FFF2-40B4-BE49-F238E27FC236}">
                <a16:creationId xmlns:a16="http://schemas.microsoft.com/office/drawing/2014/main" id="{CF045D14-F564-4AC0-8DDF-751FEA824593}"/>
              </a:ext>
            </a:extLst>
          </p:cNvPr>
          <p:cNvSpPr txBox="1">
            <a:spLocks/>
          </p:cNvSpPr>
          <p:nvPr/>
        </p:nvSpPr>
        <p:spPr>
          <a:xfrm>
            <a:off x="209853" y="1435894"/>
            <a:ext cx="6031962" cy="457993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u="sng" dirty="0">
                <a:gradFill>
                  <a:gsLst>
                    <a:gs pos="1250">
                      <a:srgbClr val="000000"/>
                    </a:gs>
                    <a:gs pos="100000">
                      <a:srgbClr val="000000"/>
                    </a:gs>
                  </a:gsLst>
                  <a:lin ang="5400000" scaled="0"/>
                </a:gradFill>
                <a:latin typeface="Segoe UI Light"/>
              </a:rPr>
              <a:t>Advantages</a:t>
            </a:r>
          </a:p>
          <a:p>
            <a:pPr algn="l"/>
            <a:r>
              <a:rPr lang="en-GB" sz="1400" b="1" i="0" dirty="0">
                <a:solidFill>
                  <a:srgbClr val="171717"/>
                </a:solidFill>
                <a:effectLst/>
                <a:latin typeface="Segoe UI" panose="020B0502040204020203" pitchFamily="34" charset="0"/>
              </a:rPr>
              <a:t>No CapEx</a:t>
            </a:r>
            <a:endParaRPr lang="en-GB" sz="1400" b="0" i="0" dirty="0">
              <a:solidFill>
                <a:srgbClr val="171717"/>
              </a:solidFill>
              <a:effectLst/>
              <a:latin typeface="Segoe UI" panose="020B0502040204020203" pitchFamily="34" charset="0"/>
            </a:endParaRPr>
          </a:p>
          <a:p>
            <a:pPr marL="0" indent="0" algn="l">
              <a:buNone/>
            </a:pPr>
            <a:endParaRPr lang="en-GB" sz="1400"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Agility</a:t>
            </a:r>
          </a:p>
          <a:p>
            <a:pPr marL="0" indent="0" algn="l">
              <a:buNone/>
            </a:pPr>
            <a:endParaRPr lang="en-GB" sz="1400"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Consumption-based model</a:t>
            </a:r>
            <a:endParaRPr lang="en-GB" sz="1400" b="0" i="0" dirty="0">
              <a:solidFill>
                <a:srgbClr val="171717"/>
              </a:solidFill>
              <a:effectLst/>
              <a:latin typeface="Segoe UI" panose="020B0502040204020203" pitchFamily="34" charset="0"/>
            </a:endParaRPr>
          </a:p>
          <a:p>
            <a:pPr marL="0" indent="0" algn="l">
              <a:buNone/>
            </a:pPr>
            <a:endParaRPr lang="en-GB" sz="1400" b="0"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Skills</a:t>
            </a:r>
            <a:endParaRPr lang="en-GB" sz="1400" dirty="0">
              <a:solidFill>
                <a:srgbClr val="171717"/>
              </a:solidFill>
              <a:latin typeface="Segoe UI" panose="020B0502040204020203" pitchFamily="34" charset="0"/>
            </a:endParaRPr>
          </a:p>
          <a:p>
            <a:pPr marL="0" indent="0" algn="l">
              <a:buNone/>
            </a:pPr>
            <a:endParaRPr lang="en-GB" sz="1400" b="1"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Cloud benefits</a:t>
            </a:r>
          </a:p>
          <a:p>
            <a:pPr marL="0" indent="0" algn="l">
              <a:buNone/>
            </a:pPr>
            <a:endParaRPr lang="en-GB" sz="1400"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Productivity</a:t>
            </a:r>
            <a:endParaRPr lang="en-GB" sz="14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sp>
        <p:nvSpPr>
          <p:cNvPr id="7" name="Text Placeholder 5">
            <a:extLst>
              <a:ext uri="{FF2B5EF4-FFF2-40B4-BE49-F238E27FC236}">
                <a16:creationId xmlns:a16="http://schemas.microsoft.com/office/drawing/2014/main" id="{FED04A52-63F9-4F36-8FEA-E7B1294C2B81}"/>
              </a:ext>
            </a:extLst>
          </p:cNvPr>
          <p:cNvSpPr txBox="1">
            <a:spLocks/>
          </p:cNvSpPr>
          <p:nvPr/>
        </p:nvSpPr>
        <p:spPr>
          <a:xfrm>
            <a:off x="6218236" y="1435894"/>
            <a:ext cx="5932619" cy="457413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u="sng" dirty="0">
                <a:gradFill>
                  <a:gsLst>
                    <a:gs pos="1250">
                      <a:srgbClr val="000000"/>
                    </a:gs>
                    <a:gs pos="100000">
                      <a:srgbClr val="000000"/>
                    </a:gs>
                  </a:gsLst>
                  <a:lin ang="5400000" scaled="0"/>
                </a:gradFill>
                <a:latin typeface="Segoe UI Light"/>
              </a:rPr>
              <a:t>Disadvantages</a:t>
            </a:r>
          </a:p>
          <a:p>
            <a:pPr algn="l"/>
            <a:r>
              <a:rPr lang="en-GB" sz="1400" b="1" i="0" dirty="0">
                <a:solidFill>
                  <a:srgbClr val="171717"/>
                </a:solidFill>
                <a:effectLst/>
                <a:latin typeface="Segoe UI" panose="020B0502040204020203" pitchFamily="34" charset="0"/>
              </a:rPr>
              <a:t>Platform limitations</a:t>
            </a:r>
            <a:endParaRPr lang="en-GB" sz="1400" dirty="0">
              <a:solidFill>
                <a:srgbClr val="171717"/>
              </a:solidFill>
              <a:latin typeface="Segoe UI" panose="020B0502040204020203" pitchFamily="34" charset="0"/>
            </a:endParaRPr>
          </a:p>
        </p:txBody>
      </p:sp>
      <p:pic>
        <p:nvPicPr>
          <p:cNvPr id="8" name="Picture 7"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3856037" y="2784011"/>
            <a:ext cx="7906999" cy="3252865"/>
          </a:xfrm>
          <a:prstGeom prst="rect">
            <a:avLst/>
          </a:prstGeom>
        </p:spPr>
      </p:pic>
    </p:spTree>
    <p:extLst>
      <p:ext uri="{BB962C8B-B14F-4D97-AF65-F5344CB8AC3E}">
        <p14:creationId xmlns:p14="http://schemas.microsoft.com/office/powerpoint/2010/main" val="405902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Software as a Service (PaaS)</a:t>
            </a:r>
          </a:p>
        </p:txBody>
      </p:sp>
      <p:sp>
        <p:nvSpPr>
          <p:cNvPr id="4" name="Text Placeholder 5">
            <a:extLst>
              <a:ext uri="{FF2B5EF4-FFF2-40B4-BE49-F238E27FC236}">
                <a16:creationId xmlns:a16="http://schemas.microsoft.com/office/drawing/2014/main" id="{CF045D14-F564-4AC0-8DDF-751FEA824593}"/>
              </a:ext>
            </a:extLst>
          </p:cNvPr>
          <p:cNvSpPr txBox="1">
            <a:spLocks/>
          </p:cNvSpPr>
          <p:nvPr/>
        </p:nvSpPr>
        <p:spPr>
          <a:xfrm>
            <a:off x="209853" y="1435894"/>
            <a:ext cx="6031962" cy="457993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u="sng" dirty="0">
                <a:gradFill>
                  <a:gsLst>
                    <a:gs pos="1250">
                      <a:srgbClr val="000000"/>
                    </a:gs>
                    <a:gs pos="100000">
                      <a:srgbClr val="000000"/>
                    </a:gs>
                  </a:gsLst>
                  <a:lin ang="5400000" scaled="0"/>
                </a:gradFill>
                <a:latin typeface="Segoe UI Light"/>
              </a:rPr>
              <a:t>Advantages</a:t>
            </a:r>
          </a:p>
          <a:p>
            <a:pPr algn="l"/>
            <a:r>
              <a:rPr lang="en-GB" sz="1400" b="1" i="0" dirty="0">
                <a:solidFill>
                  <a:srgbClr val="171717"/>
                </a:solidFill>
                <a:effectLst/>
                <a:latin typeface="Segoe UI" panose="020B0502040204020203" pitchFamily="34" charset="0"/>
              </a:rPr>
              <a:t>No CapEx</a:t>
            </a:r>
            <a:endParaRPr lang="en-GB" sz="1400" b="0" i="0" dirty="0">
              <a:solidFill>
                <a:srgbClr val="171717"/>
              </a:solidFill>
              <a:effectLst/>
              <a:latin typeface="Segoe UI" panose="020B0502040204020203" pitchFamily="34" charset="0"/>
            </a:endParaRPr>
          </a:p>
          <a:p>
            <a:pPr marL="0" indent="0" algn="l">
              <a:buNone/>
            </a:pPr>
            <a:endParaRPr lang="en-GB" sz="1400" b="0" i="0" dirty="0">
              <a:solidFill>
                <a:srgbClr val="171717"/>
              </a:solidFill>
              <a:effectLst/>
              <a:latin typeface="Segoe UI" panose="020B0502040204020203" pitchFamily="34" charset="0"/>
            </a:endParaRPr>
          </a:p>
          <a:p>
            <a:pPr algn="l"/>
            <a:r>
              <a:rPr lang="en-GB" sz="1400" b="1" i="0" dirty="0">
                <a:solidFill>
                  <a:srgbClr val="171717"/>
                </a:solidFill>
                <a:effectLst/>
                <a:latin typeface="Segoe UI" panose="020B0502040204020203" pitchFamily="34" charset="0"/>
              </a:rPr>
              <a:t>Agility</a:t>
            </a:r>
          </a:p>
          <a:p>
            <a:pPr marL="0" indent="0" algn="l">
              <a:buNone/>
            </a:pPr>
            <a:endParaRPr lang="en-GB" sz="1400" b="1"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Pay-as-you-go pricing model</a:t>
            </a:r>
          </a:p>
          <a:p>
            <a:pPr marL="0" indent="0" algn="l">
              <a:buNone/>
            </a:pPr>
            <a:endParaRPr lang="en-GB" sz="1400" b="1" dirty="0">
              <a:solidFill>
                <a:srgbClr val="171717"/>
              </a:solidFill>
              <a:latin typeface="Segoe UI" panose="020B0502040204020203" pitchFamily="34" charset="0"/>
            </a:endParaRPr>
          </a:p>
          <a:p>
            <a:pPr algn="l"/>
            <a:r>
              <a:rPr lang="en-GB" sz="1400" b="1" i="0" dirty="0">
                <a:solidFill>
                  <a:srgbClr val="171717"/>
                </a:solidFill>
                <a:effectLst/>
                <a:latin typeface="Segoe UI" panose="020B0502040204020203" pitchFamily="34" charset="0"/>
              </a:rPr>
              <a:t>Flexibility</a:t>
            </a:r>
            <a:endParaRPr lang="en-GB" sz="14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sp>
        <p:nvSpPr>
          <p:cNvPr id="7" name="Text Placeholder 5">
            <a:extLst>
              <a:ext uri="{FF2B5EF4-FFF2-40B4-BE49-F238E27FC236}">
                <a16:creationId xmlns:a16="http://schemas.microsoft.com/office/drawing/2014/main" id="{FED04A52-63F9-4F36-8FEA-E7B1294C2B81}"/>
              </a:ext>
            </a:extLst>
          </p:cNvPr>
          <p:cNvSpPr txBox="1">
            <a:spLocks/>
          </p:cNvSpPr>
          <p:nvPr/>
        </p:nvSpPr>
        <p:spPr>
          <a:xfrm>
            <a:off x="6218236" y="1435894"/>
            <a:ext cx="5932619" cy="457413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u="sng" dirty="0">
                <a:gradFill>
                  <a:gsLst>
                    <a:gs pos="1250">
                      <a:srgbClr val="000000"/>
                    </a:gs>
                    <a:gs pos="100000">
                      <a:srgbClr val="000000"/>
                    </a:gs>
                  </a:gsLst>
                  <a:lin ang="5400000" scaled="0"/>
                </a:gradFill>
                <a:latin typeface="Segoe UI Light"/>
              </a:rPr>
              <a:t>Disadvantages</a:t>
            </a:r>
          </a:p>
          <a:p>
            <a:pPr algn="l"/>
            <a:r>
              <a:rPr lang="en-GB" sz="1400" b="1" i="0" dirty="0">
                <a:solidFill>
                  <a:srgbClr val="171717"/>
                </a:solidFill>
                <a:effectLst/>
                <a:latin typeface="Segoe UI" panose="020B0502040204020203" pitchFamily="34" charset="0"/>
              </a:rPr>
              <a:t>Software limitations</a:t>
            </a:r>
            <a:endParaRPr lang="en-GB" sz="1400" dirty="0">
              <a:solidFill>
                <a:srgbClr val="171717"/>
              </a:solidFill>
              <a:latin typeface="Segoe UI" panose="020B0502040204020203" pitchFamily="34" charset="0"/>
            </a:endParaRPr>
          </a:p>
        </p:txBody>
      </p:sp>
      <p:pic>
        <p:nvPicPr>
          <p:cNvPr id="9" name="Picture 8" descr="SaaS encompassing all of  the PaaS and IaaS capabilities from the previous slide, and adding the ability to use Hosted applications on any device.">
            <a:extLst>
              <a:ext uri="{FF2B5EF4-FFF2-40B4-BE49-F238E27FC236}">
                <a16:creationId xmlns:a16="http://schemas.microsoft.com/office/drawing/2014/main" id="{2AFA96CE-FA1E-4334-B205-7F13C393C620}"/>
              </a:ext>
            </a:extLst>
          </p:cNvPr>
          <p:cNvPicPr>
            <a:picLocks noChangeAspect="1"/>
          </p:cNvPicPr>
          <p:nvPr/>
        </p:nvPicPr>
        <p:blipFill>
          <a:blip r:embed="rId3"/>
          <a:stretch>
            <a:fillRect/>
          </a:stretch>
        </p:blipFill>
        <p:spPr>
          <a:xfrm>
            <a:off x="3083058" y="2617057"/>
            <a:ext cx="8980618" cy="3613634"/>
          </a:xfrm>
          <a:prstGeom prst="rect">
            <a:avLst/>
          </a:prstGeom>
        </p:spPr>
      </p:pic>
    </p:spTree>
    <p:extLst>
      <p:ext uri="{BB962C8B-B14F-4D97-AF65-F5344CB8AC3E}">
        <p14:creationId xmlns:p14="http://schemas.microsoft.com/office/powerpoint/2010/main" val="301504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a:t>Cloud service comparison</a:t>
            </a:r>
            <a:endParaRPr lang="en-GB" sz="4800" dirty="0">
              <a:latin typeface="Segoe UI Light"/>
            </a:endParaRPr>
          </a:p>
        </p:txBody>
      </p:sp>
      <p:grpSp>
        <p:nvGrpSpPr>
          <p:cNvPr id="55" name="Group 54">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540100" y="2147943"/>
            <a:ext cx="3629278" cy="2690702"/>
            <a:chOff x="295684" y="1457323"/>
            <a:chExt cx="3629278" cy="2690702"/>
          </a:xfrm>
        </p:grpSpPr>
        <p:sp>
          <p:nvSpPr>
            <p:cNvPr id="64"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dirty="0">
                  <a:solidFill>
                    <a:schemeClr val="bg1"/>
                  </a:solidFill>
                  <a:latin typeface="+mn-lt"/>
                </a:rPr>
                <a:t>You configure and manage the hardware for your application.</a:t>
              </a:r>
              <a:endParaRPr lang="en-US" sz="2400" dirty="0">
                <a:solidFill>
                  <a:schemeClr val="bg1"/>
                </a:solidFill>
                <a:latin typeface="+mn-lt"/>
              </a:endParaRPr>
            </a:p>
          </p:txBody>
        </p:sp>
        <p:sp>
          <p:nvSpPr>
            <p:cNvPr id="65"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3200" dirty="0"/>
                <a:t>IaaS</a:t>
              </a:r>
            </a:p>
          </p:txBody>
        </p:sp>
        <p:sp>
          <p:nvSpPr>
            <p:cNvPr id="66"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dirty="0">
                  <a:solidFill>
                    <a:schemeClr val="bg1"/>
                  </a:solidFill>
                  <a:latin typeface="+mn-lt"/>
                </a:rPr>
                <a:t>The most flexible cloud service.</a:t>
              </a:r>
              <a:endParaRPr lang="en-US" sz="2400" dirty="0">
                <a:solidFill>
                  <a:schemeClr val="bg1"/>
                </a:solidFill>
                <a:latin typeface="+mn-lt"/>
              </a:endParaRPr>
            </a:p>
          </p:txBody>
        </p:sp>
      </p:grpSp>
      <p:grpSp>
        <p:nvGrpSpPr>
          <p:cNvPr id="56" name="Group 55">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403598" y="2147943"/>
            <a:ext cx="3629278" cy="2600154"/>
            <a:chOff x="4249061" y="1457323"/>
            <a:chExt cx="3629278" cy="2600154"/>
          </a:xfrm>
        </p:grpSpPr>
        <p:sp>
          <p:nvSpPr>
            <p:cNvPr id="61"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3200" dirty="0"/>
                <a:t>PaaS</a:t>
              </a:r>
            </a:p>
          </p:txBody>
        </p:sp>
        <p:sp>
          <p:nvSpPr>
            <p:cNvPr id="62"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a:solidFill>
                    <a:schemeClr val="bg1"/>
                  </a:solidFill>
                  <a:latin typeface="+mn-lt"/>
                </a:rPr>
                <a:t>Focus on application development.</a:t>
              </a:r>
              <a:endParaRPr lang="en-US" sz="2400" dirty="0">
                <a:solidFill>
                  <a:schemeClr val="bg1"/>
                </a:solidFill>
                <a:latin typeface="+mn-lt"/>
              </a:endParaRPr>
            </a:p>
          </p:txBody>
        </p:sp>
        <p:sp>
          <p:nvSpPr>
            <p:cNvPr id="63"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a:solidFill>
                    <a:schemeClr val="bg1"/>
                  </a:solidFill>
                  <a:latin typeface="+mn-lt"/>
                </a:rPr>
                <a:t>Platform management is handled by the cloud provider.</a:t>
              </a:r>
              <a:endParaRPr lang="en-US" sz="2400" dirty="0">
                <a:solidFill>
                  <a:schemeClr val="bg1"/>
                </a:solidFill>
                <a:latin typeface="+mn-lt"/>
              </a:endParaRPr>
            </a:p>
          </p:txBody>
        </p:sp>
      </p:grpSp>
      <p:grpSp>
        <p:nvGrpSpPr>
          <p:cNvPr id="57" name="Group 56">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267096" y="2147943"/>
            <a:ext cx="3629278" cy="2635874"/>
            <a:chOff x="8022680" y="1457323"/>
            <a:chExt cx="3629278" cy="2635874"/>
          </a:xfrm>
        </p:grpSpPr>
        <p:sp>
          <p:nvSpPr>
            <p:cNvPr id="58"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dirty="0">
                  <a:solidFill>
                    <a:schemeClr val="bg1"/>
                  </a:solidFill>
                  <a:latin typeface="+mn-lt"/>
                </a:rPr>
                <a:t>Pay-as-you-go pricing model.</a:t>
              </a:r>
              <a:endParaRPr lang="en-US" sz="2400" dirty="0">
                <a:solidFill>
                  <a:schemeClr val="bg1"/>
                </a:solidFill>
                <a:latin typeface="+mn-lt"/>
              </a:endParaRPr>
            </a:p>
          </p:txBody>
        </p:sp>
        <p:sp>
          <p:nvSpPr>
            <p:cNvPr id="59"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3200" dirty="0"/>
                <a:t>SaaS</a:t>
              </a:r>
            </a:p>
          </p:txBody>
        </p:sp>
        <p:sp>
          <p:nvSpPr>
            <p:cNvPr id="60"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IE" sz="2400">
                  <a:solidFill>
                    <a:schemeClr val="bg1"/>
                  </a:solidFill>
                  <a:latin typeface="+mn-lt"/>
                </a:rPr>
                <a:t>Users pay for the software they use on a subscription model.</a:t>
              </a:r>
              <a:endParaRPr lang="en-US" sz="2400" dirty="0">
                <a:solidFill>
                  <a:schemeClr val="bg1"/>
                </a:solidFill>
                <a:latin typeface="+mn-lt"/>
              </a:endParaRPr>
            </a:p>
          </p:txBody>
        </p:sp>
      </p:grpSp>
    </p:spTree>
    <p:extLst>
      <p:ext uri="{BB962C8B-B14F-4D97-AF65-F5344CB8AC3E}">
        <p14:creationId xmlns:p14="http://schemas.microsoft.com/office/powerpoint/2010/main" val="260218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a:t>Shared responsibility model</a:t>
            </a:r>
            <a:endParaRPr lang="en-GB" sz="4800" dirty="0">
              <a:latin typeface="Segoe UI Light"/>
            </a:endParaRPr>
          </a:p>
        </p:txBody>
      </p:sp>
      <p:grpSp>
        <p:nvGrpSpPr>
          <p:cNvPr id="2" name="Group 1">
            <a:extLst>
              <a:ext uri="{FF2B5EF4-FFF2-40B4-BE49-F238E27FC236}">
                <a16:creationId xmlns:a16="http://schemas.microsoft.com/office/drawing/2014/main" id="{A4450AFE-6BF9-4346-9EEA-D89A84070009}"/>
              </a:ext>
            </a:extLst>
          </p:cNvPr>
          <p:cNvGrpSpPr/>
          <p:nvPr/>
        </p:nvGrpSpPr>
        <p:grpSpPr>
          <a:xfrm>
            <a:off x="1002390" y="1213169"/>
            <a:ext cx="10431696" cy="4560252"/>
            <a:chOff x="1002390" y="1213169"/>
            <a:chExt cx="10431696" cy="4560252"/>
          </a:xfrm>
        </p:grpSpPr>
        <p:grpSp>
          <p:nvGrpSpPr>
            <p:cNvPr id="8" name="Group 7"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1002390" y="1213169"/>
              <a:ext cx="10431696" cy="4560252"/>
              <a:chOff x="1029060" y="1244462"/>
              <a:chExt cx="10978618" cy="4902338"/>
            </a:xfrm>
          </p:grpSpPr>
          <p:sp>
            <p:nvSpPr>
              <p:cNvPr id="9" name="Rectangle 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ea typeface="Kozuka Gothic Pro R" pitchFamily="34" charset="-128"/>
                  </a:rPr>
                  <a:t>On-Premises</a:t>
                </a:r>
              </a:p>
              <a:p>
                <a:pPr marL="0" lvl="1" algn="ctr" defTabSz="1218836" fontAlgn="base">
                  <a:spcAft>
                    <a:spcPct val="0"/>
                  </a:spcAft>
                  <a:defRPr/>
                </a:pPr>
                <a:r>
                  <a:rPr lang="en-US" sz="1600" b="1" dirty="0">
                    <a:solidFill>
                      <a:schemeClr val="tx1">
                        <a:alpha val="99000"/>
                      </a:schemeClr>
                    </a:solidFill>
                    <a:ea typeface="Kozuka Gothic Pro R" pitchFamily="34" charset="-128"/>
                  </a:rPr>
                  <a:t>( Private Cloud )</a:t>
                </a:r>
              </a:p>
            </p:txBody>
          </p:sp>
          <p:sp>
            <p:nvSpPr>
              <p:cNvPr id="10" name="Rectangle 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12" name="Rectangle 1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13" name="Rectangle 1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14" name="Rectangle 1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15" name="Rectangle 1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17" name="Rectangle 1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18" name="Rectangle 1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highlight>
                      <a:srgbClr val="FFFFFF"/>
                    </a:highlight>
                    <a:ea typeface="Kozuka Gothic Pro R" pitchFamily="34" charset="-128"/>
                  </a:rPr>
                  <a:t>Infrastructure</a:t>
                </a:r>
              </a:p>
              <a:p>
                <a:pPr algn="ctr" defTabSz="1218936">
                  <a:defRPr/>
                </a:pPr>
                <a:r>
                  <a:rPr lang="en-US" sz="2000" b="1" dirty="0">
                    <a:solidFill>
                      <a:schemeClr val="tx1">
                        <a:alpha val="99000"/>
                      </a:schemeClr>
                    </a:solidFill>
                    <a:highlight>
                      <a:srgbClr val="FFFFFF"/>
                    </a:highlight>
                    <a:ea typeface="Kozuka Gothic Pro R" pitchFamily="34" charset="-128"/>
                  </a:rPr>
                  <a:t>( as a Service )</a:t>
                </a:r>
              </a:p>
            </p:txBody>
          </p:sp>
          <p:grpSp>
            <p:nvGrpSpPr>
              <p:cNvPr id="19" name="Group 1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43" name="Rectangle 42">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44" name="Rectangle 43">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45" name="Rectangle 44">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46" name="Rectangle 45">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47" name="Rectangle 46">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48" name="Rectangle 47">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49" name="Rectangle 48">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0" name="Rectangle 49">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20" name="Rectangle 19">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Platform</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21" name="Group 20">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35" name="Rectangle 34">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36" name="Rectangle 35">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37" name="Rectangle 36">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38" name="Rectangle 37">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39" name="Rectangle 38">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40" name="Rectangle 39">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41" name="Rectangle 40">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42" name="Rectangle 41">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22" name="Rectangle 21">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Software</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23" name="Group 22">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27" name="Rectangle 26">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29" name="Rectangle 28">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30" name="Rectangle 29">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31" name="Rectangle 30">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32" name="Rectangle 31">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34" name="Rectangle 33">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Storage</a:t>
                  </a:r>
                </a:p>
              </p:txBody>
            </p:sp>
          </p:grpSp>
          <p:sp>
            <p:nvSpPr>
              <p:cNvPr id="24" name="Rectangle 23">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highlight>
                    <a:srgbClr val="FFFFFF"/>
                  </a:highlight>
                  <a:uLnTx/>
                  <a:uFillTx/>
                  <a:ea typeface="+mn-ea"/>
                  <a:cs typeface="+mn-cs"/>
                </a:endParaRPr>
              </a:p>
            </p:txBody>
          </p:sp>
          <p:sp>
            <p:nvSpPr>
              <p:cNvPr id="25" name="Rectangle 24">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26" name="Rectangle 25">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
          <p:nvSpPr>
            <p:cNvPr id="51" name="Rectangle 50">
              <a:extLst>
                <a:ext uri="{FF2B5EF4-FFF2-40B4-BE49-F238E27FC236}">
                  <a16:creationId xmlns:a16="http://schemas.microsoft.com/office/drawing/2014/main" id="{CD51338E-8FFB-46D8-B933-90F1F12AE8EC}"/>
                </a:ext>
              </a:extLst>
            </p:cNvPr>
            <p:cNvSpPr/>
            <p:nvPr/>
          </p:nvSpPr>
          <p:spPr>
            <a:xfrm>
              <a:off x="1143869" y="1388453"/>
              <a:ext cx="1773775" cy="595415"/>
            </a:xfrm>
            <a:prstGeom prst="rect">
              <a:avLst/>
            </a:prstGeom>
            <a:noFill/>
            <a:ln w="9525" cap="flat" cmpd="sng" algn="ctr">
              <a:noFill/>
              <a:prstDash val="solid"/>
            </a:ln>
            <a:effectLst/>
          </p:spPr>
          <p:txBody>
            <a:bodyPr lIns="0" tIns="0" r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defRPr/>
              </a:pPr>
              <a:r>
                <a:rPr lang="en-US" sz="2000" b="1" dirty="0">
                  <a:solidFill>
                    <a:schemeClr val="bg1">
                      <a:alpha val="99000"/>
                    </a:schemeClr>
                  </a:solidFill>
                  <a:ea typeface="Kozuka Gothic Pro R" pitchFamily="34" charset="-128"/>
                </a:rPr>
                <a:t>On-Premises</a:t>
              </a:r>
            </a:p>
            <a:p>
              <a:pPr marL="0" lvl="1" algn="ctr" defTabSz="1218836" fontAlgn="base">
                <a:spcAft>
                  <a:spcPct val="0"/>
                </a:spcAft>
                <a:defRPr/>
              </a:pPr>
              <a:r>
                <a:rPr lang="en-US" sz="1600" b="1" dirty="0">
                  <a:solidFill>
                    <a:schemeClr val="bg1">
                      <a:alpha val="99000"/>
                    </a:schemeClr>
                  </a:solidFill>
                  <a:ea typeface="Kozuka Gothic Pro R" pitchFamily="34" charset="-128"/>
                </a:rPr>
                <a:t>( Private Cloud )</a:t>
              </a:r>
            </a:p>
          </p:txBody>
        </p:sp>
        <p:sp>
          <p:nvSpPr>
            <p:cNvPr id="52" name="Rectangle 51">
              <a:extLst>
                <a:ext uri="{FF2B5EF4-FFF2-40B4-BE49-F238E27FC236}">
                  <a16:creationId xmlns:a16="http://schemas.microsoft.com/office/drawing/2014/main" id="{D85397EC-BDE3-4969-A966-69B74967EA28}"/>
                </a:ext>
              </a:extLst>
            </p:cNvPr>
            <p:cNvSpPr/>
            <p:nvPr/>
          </p:nvSpPr>
          <p:spPr>
            <a:xfrm>
              <a:off x="3195203" y="1388453"/>
              <a:ext cx="2003465" cy="595415"/>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defRPr/>
              </a:pPr>
              <a:r>
                <a:rPr lang="en-US" sz="2000" b="1" dirty="0">
                  <a:solidFill>
                    <a:schemeClr val="bg1">
                      <a:alpha val="99000"/>
                    </a:schemeClr>
                  </a:solidFill>
                  <a:highlight>
                    <a:srgbClr val="FFFFFF"/>
                  </a:highlight>
                  <a:ea typeface="Kozuka Gothic Pro R" pitchFamily="34" charset="-128"/>
                </a:rPr>
                <a:t>Infrastructure</a:t>
              </a:r>
            </a:p>
            <a:p>
              <a:pPr algn="ctr" defTabSz="1218936">
                <a:defRPr/>
              </a:pPr>
              <a:r>
                <a:rPr lang="en-US" sz="2000" b="1" dirty="0">
                  <a:solidFill>
                    <a:schemeClr val="bg1">
                      <a:alpha val="99000"/>
                    </a:schemeClr>
                  </a:solidFill>
                  <a:highlight>
                    <a:srgbClr val="FFFFFF"/>
                  </a:highlight>
                  <a:ea typeface="Kozuka Gothic Pro R" pitchFamily="34" charset="-128"/>
                </a:rPr>
                <a:t>( as a Service )</a:t>
              </a:r>
            </a:p>
          </p:txBody>
        </p:sp>
        <p:sp>
          <p:nvSpPr>
            <p:cNvPr id="53" name="Rectangle 52">
              <a:extLst>
                <a:ext uri="{FF2B5EF4-FFF2-40B4-BE49-F238E27FC236}">
                  <a16:creationId xmlns:a16="http://schemas.microsoft.com/office/drawing/2014/main" id="{20DD6C99-26E1-432C-883F-09C90B36E556}"/>
                </a:ext>
              </a:extLst>
            </p:cNvPr>
            <p:cNvSpPr/>
            <p:nvPr/>
          </p:nvSpPr>
          <p:spPr>
            <a:xfrm>
              <a:off x="5198668" y="1388453"/>
              <a:ext cx="1900661" cy="595415"/>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pPr>
              <a:r>
                <a:rPr lang="en-US" sz="2000" b="1" dirty="0">
                  <a:solidFill>
                    <a:schemeClr val="bg1">
                      <a:alpha val="99000"/>
                    </a:schemeClr>
                  </a:solidFill>
                  <a:highlight>
                    <a:srgbClr val="FFFFFF"/>
                  </a:highlight>
                  <a:ea typeface="Kozuka Gothic Pro R" pitchFamily="34" charset="-128"/>
                </a:rPr>
                <a:t>Platform</a:t>
              </a:r>
            </a:p>
            <a:p>
              <a:pPr algn="ctr" defTabSz="1218936"/>
              <a:r>
                <a:rPr lang="en-US" sz="2000" b="1" dirty="0">
                  <a:solidFill>
                    <a:schemeClr val="bg1">
                      <a:alpha val="99000"/>
                    </a:schemeClr>
                  </a:solidFill>
                  <a:highlight>
                    <a:srgbClr val="FFFFFF"/>
                  </a:highlight>
                  <a:ea typeface="Kozuka Gothic Pro R" pitchFamily="34" charset="-128"/>
                </a:rPr>
                <a:t>( as a Service )</a:t>
              </a:r>
            </a:p>
          </p:txBody>
        </p:sp>
        <p:sp>
          <p:nvSpPr>
            <p:cNvPr id="54" name="Rectangle 53">
              <a:extLst>
                <a:ext uri="{FF2B5EF4-FFF2-40B4-BE49-F238E27FC236}">
                  <a16:creationId xmlns:a16="http://schemas.microsoft.com/office/drawing/2014/main" id="{47B2DE98-9258-4F61-93F9-69A0F2B73D6E}"/>
                </a:ext>
              </a:extLst>
            </p:cNvPr>
            <p:cNvSpPr/>
            <p:nvPr/>
          </p:nvSpPr>
          <p:spPr>
            <a:xfrm>
              <a:off x="7107675" y="1388453"/>
              <a:ext cx="1927215" cy="595415"/>
            </a:xfrm>
            <a:prstGeom prst="rect">
              <a:avLst/>
            </a:prstGeom>
          </p:spPr>
          <p:txBody>
            <a:bodyPr tIns="0" bIns="0" rtlCol="0"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lvl="1" algn="ctr" defTabSz="1218836" fontAlgn="base">
                <a:spcAft>
                  <a:spcPct val="0"/>
                </a:spcAft>
              </a:pPr>
              <a:r>
                <a:rPr lang="en-US" sz="2000" b="1" dirty="0">
                  <a:solidFill>
                    <a:schemeClr val="bg1">
                      <a:alpha val="99000"/>
                    </a:schemeClr>
                  </a:solidFill>
                  <a:highlight>
                    <a:srgbClr val="FFFFFF"/>
                  </a:highlight>
                  <a:ea typeface="Kozuka Gothic Pro R" pitchFamily="34" charset="-128"/>
                </a:rPr>
                <a:t>Software</a:t>
              </a:r>
            </a:p>
            <a:p>
              <a:pPr algn="ctr" defTabSz="1218936"/>
              <a:r>
                <a:rPr lang="en-US" sz="2000" b="1" dirty="0">
                  <a:solidFill>
                    <a:schemeClr val="bg1">
                      <a:alpha val="99000"/>
                    </a:schemeClr>
                  </a:solidFill>
                  <a:highlight>
                    <a:srgbClr val="FFFFFF"/>
                  </a:highlight>
                  <a:ea typeface="Kozuka Gothic Pro R" pitchFamily="34" charset="-128"/>
                </a:rPr>
                <a:t>( as a Service )</a:t>
              </a:r>
            </a:p>
          </p:txBody>
        </p:sp>
      </p:grpSp>
    </p:spTree>
    <p:extLst>
      <p:ext uri="{BB962C8B-B14F-4D97-AF65-F5344CB8AC3E}">
        <p14:creationId xmlns:p14="http://schemas.microsoft.com/office/powerpoint/2010/main" val="142718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77870" y="3874294"/>
            <a:ext cx="7315018" cy="465773"/>
            <a:chOff x="363124" y="3893821"/>
            <a:chExt cx="7180386"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2. Which of the following statements is true?</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1. Which of the following choices isn't a cloud computing category?</a:t>
              </a: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194220"/>
            <a:ext cx="6521493" cy="374590"/>
            <a:chOff x="591724" y="2066929"/>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Infrastructure-as-a-Service (IaaS)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72682" y="2947681"/>
            <a:ext cx="6512507" cy="374590"/>
            <a:chOff x="600545" y="2953233"/>
            <a:chExt cx="6392645"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00545" y="3013655"/>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2953233"/>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Networking-as-a-Service (</a:t>
              </a:r>
              <a:r>
                <a:rPr lang="en-US" sz="1834" dirty="0" err="1">
                  <a:gradFill>
                    <a:gsLst>
                      <a:gs pos="1250">
                        <a:srgbClr val="000000"/>
                      </a:gs>
                      <a:gs pos="100000">
                        <a:srgbClr val="000000"/>
                      </a:gs>
                    </a:gsLst>
                    <a:lin ang="5400000" scaled="0"/>
                  </a:gradFill>
                  <a:latin typeface="Segoe UI Light"/>
                  <a:cs typeface="Segoe UI" panose="020B0502040204020203" pitchFamily="34" charset="0"/>
                </a:rPr>
                <a:t>NaaS</a:t>
              </a:r>
              <a:r>
                <a:rPr lang="en-US" sz="1834" dirty="0">
                  <a:gradFill>
                    <a:gsLst>
                      <a:gs pos="1250">
                        <a:srgbClr val="000000"/>
                      </a:gs>
                      <a:gs pos="100000">
                        <a:srgbClr val="000000"/>
                      </a:gs>
                    </a:gsLst>
                    <a:lin ang="5400000" scaled="0"/>
                  </a:gradFill>
                  <a:latin typeface="Segoe UI Light"/>
                  <a:cs typeface="Segoe UI" panose="020B0502040204020203" pitchFamily="34" charset="0"/>
                </a:rPr>
                <a:t>)</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70152" y="2588568"/>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Platform-as-a-Service (PaaS)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545767"/>
            <a:ext cx="7869138" cy="656846"/>
            <a:chOff x="591724" y="2066931"/>
            <a:chExt cx="7724308" cy="644756"/>
          </a:xfrm>
        </p:grpSpPr>
        <p:sp>
          <p:nvSpPr>
            <p:cNvPr id="29" name="Rectangle 28">
              <a:extLst>
                <a:ext uri="{FF2B5EF4-FFF2-40B4-BE49-F238E27FC236}">
                  <a16:creationId xmlns:a16="http://schemas.microsoft.com/office/drawing/2014/main" id="{61C1D6BB-A14B-4E34-BE50-EA7B727453B9}"/>
                </a:ext>
              </a:extLst>
            </p:cNvPr>
            <p:cNvSpPr/>
            <p:nvPr/>
          </p:nvSpPr>
          <p:spPr>
            <a:xfrm>
              <a:off x="898745" y="2066931"/>
              <a:ext cx="7417287"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Operating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OpEx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responsible for purchasing and maintaining your computing resources.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16755"/>
            <a:ext cx="7869140" cy="656846"/>
            <a:chOff x="591724" y="3195908"/>
            <a:chExt cx="7724310" cy="644756"/>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8"/>
              <a:ext cx="7417288"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Capital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CapEx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only responsible for the computing resources that you use.</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4" name="Group 33"/>
          <p:cNvGrpSpPr/>
          <p:nvPr/>
        </p:nvGrpSpPr>
        <p:grpSpPr>
          <a:xfrm>
            <a:off x="863696" y="5276958"/>
            <a:ext cx="7973285" cy="656846"/>
            <a:chOff x="591724" y="2646903"/>
            <a:chExt cx="7826538" cy="644756"/>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5" y="2646903"/>
              <a:ext cx="7519517"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Operating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OpEx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only responsible for the computing resources that you use.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3574" y="2968467"/>
            <a:ext cx="372618" cy="372618"/>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7119" y="5245894"/>
            <a:ext cx="372618" cy="372618"/>
          </a:xfrm>
          <a:prstGeom prst="rect">
            <a:avLst/>
          </a:prstGeom>
        </p:spPr>
      </p:pic>
      <p:grpSp>
        <p:nvGrpSpPr>
          <p:cNvPr id="38" name="Group 37">
            <a:extLst>
              <a:ext uri="{FF2B5EF4-FFF2-40B4-BE49-F238E27FC236}">
                <a16:creationId xmlns:a16="http://schemas.microsoft.com/office/drawing/2014/main" id="{A1CF32AF-DFC7-476A-8BDD-E37D249C408A}"/>
              </a:ext>
            </a:extLst>
          </p:cNvPr>
          <p:cNvGrpSpPr/>
          <p:nvPr/>
        </p:nvGrpSpPr>
        <p:grpSpPr>
          <a:xfrm>
            <a:off x="879138" y="3359108"/>
            <a:ext cx="6512507" cy="374590"/>
            <a:chOff x="600545" y="2953233"/>
            <a:chExt cx="6392645" cy="367696"/>
          </a:xfrm>
        </p:grpSpPr>
        <p:pic>
          <p:nvPicPr>
            <p:cNvPr id="40" name="Picture 4">
              <a:extLst>
                <a:ext uri="{FF2B5EF4-FFF2-40B4-BE49-F238E27FC236}">
                  <a16:creationId xmlns:a16="http://schemas.microsoft.com/office/drawing/2014/main" id="{06176C06-F6D1-41AE-A2DF-378E761B2E69}"/>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00545" y="3013655"/>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7A056A12-66CA-4D98-AAA9-D039BD93E690}"/>
                </a:ext>
              </a:extLst>
            </p:cNvPr>
            <p:cNvSpPr/>
            <p:nvPr/>
          </p:nvSpPr>
          <p:spPr>
            <a:xfrm>
              <a:off x="898746" y="2953233"/>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Software-as-a-Service (SaaS)</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77870" y="3874294"/>
            <a:ext cx="8159594" cy="465773"/>
            <a:chOff x="363124" y="3893821"/>
            <a:chExt cx="8009418"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4. Which of the following choices isn't a benefit of using cloud services?</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3. Which of the following options isn't a type of cloud computing?</a:t>
              </a: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25821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Private cloud</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80064" y="3034100"/>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Distributed cloud</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76119" y="2639392"/>
            <a:ext cx="6522332" cy="381614"/>
            <a:chOff x="603918" y="2501712"/>
            <a:chExt cx="6402290"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03918" y="2553186"/>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911764" y="2501712"/>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Hybrid cloud</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838997"/>
            <a:ext cx="7869138" cy="374590"/>
            <a:chOff x="591724" y="2311677"/>
            <a:chExt cx="7724308" cy="367695"/>
          </a:xfrm>
        </p:grpSpPr>
        <p:sp>
          <p:nvSpPr>
            <p:cNvPr id="29" name="Rectangle 28">
              <a:extLst>
                <a:ext uri="{FF2B5EF4-FFF2-40B4-BE49-F238E27FC236}">
                  <a16:creationId xmlns:a16="http://schemas.microsoft.com/office/drawing/2014/main" id="{61C1D6BB-A14B-4E34-BE50-EA7B727453B9}"/>
                </a:ext>
              </a:extLst>
            </p:cNvPr>
            <p:cNvSpPr/>
            <p:nvPr/>
          </p:nvSpPr>
          <p:spPr>
            <a:xfrm>
              <a:off x="898745" y="2311677"/>
              <a:ext cx="7417287"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High availability</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34283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48740" y="5762100"/>
            <a:ext cx="7869140" cy="374590"/>
            <a:chOff x="591724" y="3195908"/>
            <a:chExt cx="7724310" cy="367695"/>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8"/>
              <a:ext cx="7417288"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Disaster recovery</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4" name="Group 33"/>
          <p:cNvGrpSpPr/>
          <p:nvPr/>
        </p:nvGrpSpPr>
        <p:grpSpPr>
          <a:xfrm>
            <a:off x="863696" y="5314377"/>
            <a:ext cx="7640541" cy="374590"/>
            <a:chOff x="591724" y="2610304"/>
            <a:chExt cx="7499918" cy="367695"/>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3250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10304"/>
              <a:ext cx="7192896"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Geographic isolation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3641" y="3027589"/>
            <a:ext cx="372618" cy="372618"/>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6280" y="5296388"/>
            <a:ext cx="372618" cy="372618"/>
          </a:xfrm>
          <a:prstGeom prst="rect">
            <a:avLst/>
          </a:prstGeom>
        </p:spPr>
      </p:pic>
      <p:grpSp>
        <p:nvGrpSpPr>
          <p:cNvPr id="38" name="Group 37">
            <a:extLst>
              <a:ext uri="{FF2B5EF4-FFF2-40B4-BE49-F238E27FC236}">
                <a16:creationId xmlns:a16="http://schemas.microsoft.com/office/drawing/2014/main" id="{1FE41192-A42D-4A6D-967F-63EF262C822D}"/>
              </a:ext>
            </a:extLst>
          </p:cNvPr>
          <p:cNvGrpSpPr/>
          <p:nvPr/>
        </p:nvGrpSpPr>
        <p:grpSpPr>
          <a:xfrm>
            <a:off x="880064" y="3421784"/>
            <a:ext cx="6522332" cy="381614"/>
            <a:chOff x="603918" y="2501712"/>
            <a:chExt cx="6402290" cy="374590"/>
          </a:xfrm>
        </p:grpSpPr>
        <p:pic>
          <p:nvPicPr>
            <p:cNvPr id="40" name="Picture 4">
              <a:extLst>
                <a:ext uri="{FF2B5EF4-FFF2-40B4-BE49-F238E27FC236}">
                  <a16:creationId xmlns:a16="http://schemas.microsoft.com/office/drawing/2014/main" id="{857449D7-293F-43D9-B8C6-926896343860}"/>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03918" y="2553186"/>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975D928-167E-48AD-BBB5-34CA2DA4761B}"/>
                </a:ext>
              </a:extLst>
            </p:cNvPr>
            <p:cNvSpPr/>
            <p:nvPr/>
          </p:nvSpPr>
          <p:spPr>
            <a:xfrm>
              <a:off x="911764" y="2501712"/>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Public cloud</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42" name="Group 41">
            <a:extLst>
              <a:ext uri="{FF2B5EF4-FFF2-40B4-BE49-F238E27FC236}">
                <a16:creationId xmlns:a16="http://schemas.microsoft.com/office/drawing/2014/main" id="{403258B0-3AF4-499D-8BD9-E422303E7676}"/>
              </a:ext>
            </a:extLst>
          </p:cNvPr>
          <p:cNvGrpSpPr/>
          <p:nvPr/>
        </p:nvGrpSpPr>
        <p:grpSpPr>
          <a:xfrm>
            <a:off x="852020" y="6187367"/>
            <a:ext cx="7869140" cy="374590"/>
            <a:chOff x="591724" y="3195908"/>
            <a:chExt cx="7724310" cy="367695"/>
          </a:xfrm>
        </p:grpSpPr>
        <p:pic>
          <p:nvPicPr>
            <p:cNvPr id="43" name="Picture 4">
              <a:extLst>
                <a:ext uri="{FF2B5EF4-FFF2-40B4-BE49-F238E27FC236}">
                  <a16:creationId xmlns:a16="http://schemas.microsoft.com/office/drawing/2014/main" id="{7FBB645F-0917-4986-90B4-127E3CDD7EC3}"/>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019197A1-F60D-4CBA-A10D-28573B603B33}"/>
                </a:ext>
              </a:extLst>
            </p:cNvPr>
            <p:cNvSpPr/>
            <p:nvPr/>
          </p:nvSpPr>
          <p:spPr>
            <a:xfrm>
              <a:off x="898746" y="3195908"/>
              <a:ext cx="7417288"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Scalability</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spTree>
    <p:extLst>
      <p:ext uri="{BB962C8B-B14F-4D97-AF65-F5344CB8AC3E}">
        <p14:creationId xmlns:p14="http://schemas.microsoft.com/office/powerpoint/2010/main" val="163712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Aaron Hughes</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Data and Analytics Consultant </a:t>
            </a:r>
          </a:p>
        </p:txBody>
      </p:sp>
      <p:sp>
        <p:nvSpPr>
          <p:cNvPr id="21" name="Rectangle 20">
            <a:extLst>
              <a:ext uri="{FF2B5EF4-FFF2-40B4-BE49-F238E27FC236}">
                <a16:creationId xmlns:a16="http://schemas.microsoft.com/office/drawing/2014/main" id="{6F85B586-4025-4128-83D5-F517C94A7EB7}"/>
              </a:ext>
            </a:extLst>
          </p:cNvPr>
          <p:cNvSpPr/>
          <p:nvPr/>
        </p:nvSpPr>
        <p:spPr>
          <a:xfrm>
            <a:off x="455737" y="5862051"/>
            <a:ext cx="2622465" cy="589392"/>
          </a:xfrm>
          <a:prstGeom prst="rect">
            <a:avLst/>
          </a:prstGeom>
        </p:spPr>
        <p:txBody>
          <a:bodyPr wrap="square">
            <a:spAutoFit/>
          </a:bodyPr>
          <a:lstStyle/>
          <a:p>
            <a:pPr defTabSz="930408">
              <a:defRPr/>
            </a:pPr>
            <a:r>
              <a:rPr lang="en-GB" sz="1630" dirty="0">
                <a:solidFill>
                  <a:srgbClr val="74B230"/>
                </a:solidFill>
                <a:latin typeface="Segoe UI Semilight"/>
                <a:hlinkClick r:id="rId5"/>
              </a:rPr>
              <a:t>LinkedIn</a:t>
            </a:r>
            <a:endParaRPr lang="en-GB" sz="1630" dirty="0">
              <a:solidFill>
                <a:srgbClr val="74B230"/>
              </a:solidFill>
              <a:latin typeface="Segoe UI Semilight"/>
            </a:endParaRPr>
          </a:p>
          <a:p>
            <a:pPr defTabSz="930408">
              <a:defRPr/>
            </a:pPr>
            <a:r>
              <a:rPr lang="en-GB" sz="1630" dirty="0">
                <a:solidFill>
                  <a:srgbClr val="74B230"/>
                </a:solidFill>
                <a:latin typeface="Segoe UI Semilight"/>
                <a:hlinkClick r:id="rId6"/>
              </a:rPr>
              <a:t>A</a:t>
            </a:r>
            <a:r>
              <a:rPr lang="en-GB" sz="1600" dirty="0">
                <a:hlinkClick r:id="rId6"/>
              </a:rPr>
              <a:t>zure Business Intelligence</a:t>
            </a:r>
            <a:endParaRPr lang="en-GB" sz="1630" dirty="0">
              <a:solidFill>
                <a:srgbClr val="74B230"/>
              </a:solidFill>
              <a:latin typeface="Segoe UI Semilight"/>
            </a:endParaRP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17X Microsoft Certified </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10 Years experience</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3431047"/>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Developed many SQL Server and Azure Modern Data Platform Solutions </a:t>
              </a:r>
            </a:p>
          </p:txBody>
        </p:sp>
      </p:grpSp>
      <p:pic>
        <p:nvPicPr>
          <p:cNvPr id="27" name="Picture 2">
            <a:extLst>
              <a:ext uri="{FF2B5EF4-FFF2-40B4-BE49-F238E27FC236}">
                <a16:creationId xmlns:a16="http://schemas.microsoft.com/office/drawing/2014/main" id="{3C2CD41D-C85E-496D-A78A-CBB5972B44AC}"/>
              </a:ext>
            </a:extLst>
          </p:cNvPr>
          <p:cNvPicPr>
            <a:picLocks noChangeAspect="1" noChangeArrowheads="1"/>
          </p:cNvPicPr>
          <p:nvPr/>
        </p:nvPicPr>
        <p:blipFill>
          <a:blip r:embed="rId9"/>
          <a:srcRect/>
          <a:stretch/>
        </p:blipFill>
        <p:spPr bwMode="auto">
          <a:xfrm>
            <a:off x="802361" y="2604637"/>
            <a:ext cx="1686058" cy="1686058"/>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11266"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942" y="5126196"/>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Certified: Azure Database Administrator Associate - Credly">
            <a:extLst>
              <a:ext uri="{FF2B5EF4-FFF2-40B4-BE49-F238E27FC236}">
                <a16:creationId xmlns:a16="http://schemas.microsoft.com/office/drawing/2014/main" id="{72B1CE09-455E-4DC1-A9B1-A4F7A6069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810" y="5130460"/>
            <a:ext cx="643435" cy="643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Azure Data Engineer Associate - Credly">
            <a:extLst>
              <a:ext uri="{FF2B5EF4-FFF2-40B4-BE49-F238E27FC236}">
                <a16:creationId xmlns:a16="http://schemas.microsoft.com/office/drawing/2014/main" id="{A7920B1D-2DF4-4882-9DD8-1E16877BB8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8412" y="5126195"/>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uk flags">
            <a:extLst>
              <a:ext uri="{FF2B5EF4-FFF2-40B4-BE49-F238E27FC236}">
                <a16:creationId xmlns:a16="http://schemas.microsoft.com/office/drawing/2014/main" id="{12F0E2A4-4FD7-4263-9E34-87F8638D0DAE}"/>
              </a:ext>
            </a:extLst>
          </p:cNvPr>
          <p:cNvPicPr>
            <a:picLocks noChangeArrowheads="1"/>
          </p:cNvPicPr>
          <p:nvPr/>
        </p:nvPicPr>
        <p:blipFill rotWithShape="1">
          <a:blip r:embed="rId13">
            <a:extLst>
              <a:ext uri="{28A0092B-C50C-407E-A947-70E740481C1C}">
                <a14:useLocalDpi xmlns:a14="http://schemas.microsoft.com/office/drawing/2010/main" val="0"/>
              </a:ext>
            </a:extLst>
          </a:blip>
          <a:srcRect l="4058" r="4245"/>
          <a:stretch/>
        </p:blipFill>
        <p:spPr bwMode="auto">
          <a:xfrm>
            <a:off x="1891209" y="4646657"/>
            <a:ext cx="613219" cy="39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6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Define cloud computing</a:t>
            </a:r>
          </a:p>
          <a:p>
            <a:pPr defTabSz="949071">
              <a:buBlip>
                <a:blip r:embed="rId5"/>
              </a:buBlip>
              <a:defRPr/>
            </a:pPr>
            <a:r>
              <a:rPr lang="en-GB" sz="2038" dirty="0">
                <a:gradFill>
                  <a:gsLst>
                    <a:gs pos="1250">
                      <a:srgbClr val="000000"/>
                    </a:gs>
                    <a:gs pos="100000">
                      <a:srgbClr val="000000"/>
                    </a:gs>
                  </a:gsLst>
                  <a:lin ang="5400000" scaled="0"/>
                </a:gradFill>
                <a:latin typeface="Segoe UI Light"/>
              </a:rPr>
              <a:t>Describe Public cloud</a:t>
            </a:r>
          </a:p>
          <a:p>
            <a:pPr defTabSz="949071">
              <a:buBlip>
                <a:blip r:embed="rId5"/>
              </a:buBlip>
              <a:defRPr/>
            </a:pPr>
            <a:r>
              <a:rPr lang="en-GB" sz="2038" dirty="0">
                <a:gradFill>
                  <a:gsLst>
                    <a:gs pos="1250">
                      <a:srgbClr val="000000"/>
                    </a:gs>
                    <a:gs pos="100000">
                      <a:srgbClr val="000000"/>
                    </a:gs>
                  </a:gsLst>
                  <a:lin ang="5400000" scaled="0"/>
                </a:gradFill>
                <a:latin typeface="Segoe UI Light"/>
              </a:rPr>
              <a:t>Describe Private cloud</a:t>
            </a:r>
          </a:p>
          <a:p>
            <a:pPr defTabSz="949071">
              <a:buBlip>
                <a:blip r:embed="rId5"/>
              </a:buBlip>
              <a:defRPr/>
            </a:pPr>
            <a:r>
              <a:rPr lang="en-GB" sz="2038" dirty="0">
                <a:gradFill>
                  <a:gsLst>
                    <a:gs pos="1250">
                      <a:srgbClr val="000000"/>
                    </a:gs>
                    <a:gs pos="100000">
                      <a:srgbClr val="000000"/>
                    </a:gs>
                  </a:gsLst>
                  <a:lin ang="5400000" scaled="0"/>
                </a:gradFill>
                <a:latin typeface="Segoe UI Light"/>
              </a:rPr>
              <a:t>Describe Hybrid cloud</a:t>
            </a:r>
          </a:p>
          <a:p>
            <a:pPr defTabSz="949071">
              <a:buBlip>
                <a:blip r:embed="rId5"/>
              </a:buBlip>
              <a:defRPr/>
            </a:pPr>
            <a:r>
              <a:rPr lang="en-GB" sz="2038" dirty="0">
                <a:gradFill>
                  <a:gsLst>
                    <a:gs pos="1250">
                      <a:srgbClr val="000000"/>
                    </a:gs>
                    <a:gs pos="100000">
                      <a:srgbClr val="000000"/>
                    </a:gs>
                  </a:gsLst>
                  <a:lin ang="5400000" scaled="0"/>
                </a:gradFill>
                <a:latin typeface="Segoe UI Light"/>
              </a:rPr>
              <a:t>Compare and contrast the three different cloud models</a:t>
            </a:r>
          </a:p>
          <a:p>
            <a:pPr defTabSz="949071">
              <a:buBlip>
                <a:blip r:embed="rId5"/>
              </a:buBlip>
              <a:defRPr/>
            </a:pPr>
            <a:r>
              <a:rPr lang="en-GB" sz="2038" dirty="0">
                <a:gradFill>
                  <a:gsLst>
                    <a:gs pos="1250">
                      <a:srgbClr val="000000"/>
                    </a:gs>
                    <a:gs pos="100000">
                      <a:srgbClr val="000000"/>
                    </a:gs>
                  </a:gsLst>
                  <a:lin ang="5400000" scaled="0"/>
                </a:gradFill>
                <a:latin typeface="Segoe UI Light"/>
              </a:rPr>
              <a:t>Prepare for The Exam(Q/A)</a:t>
            </a: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wipe(left)">
                                      <p:cBhvr>
                                        <p:cTn id="4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9411A4-A3E3-416A-B9FC-FFBCF84BF56C}"/>
              </a:ext>
            </a:extLst>
          </p:cNvPr>
          <p:cNvSpPr/>
          <p:nvPr/>
        </p:nvSpPr>
        <p:spPr>
          <a:xfrm>
            <a:off x="393903" y="1359694"/>
            <a:ext cx="8491334" cy="904030"/>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Tree>
    <p:extLst>
      <p:ext uri="{BB962C8B-B14F-4D97-AF65-F5344CB8AC3E}">
        <p14:creationId xmlns:p14="http://schemas.microsoft.com/office/powerpoint/2010/main" val="53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1: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1800" dirty="0">
                <a:gradFill>
                  <a:gsLst>
                    <a:gs pos="1250">
                      <a:srgbClr val="000000"/>
                    </a:gs>
                    <a:gs pos="100000">
                      <a:srgbClr val="000000"/>
                    </a:gs>
                  </a:gsLst>
                  <a:lin ang="5400000" scaled="0"/>
                </a:gradFill>
                <a:latin typeface="Segoe UI Light"/>
              </a:rPr>
              <a:t>Define cloud computing</a:t>
            </a:r>
          </a:p>
          <a:p>
            <a:pPr defTabSz="949071">
              <a:buBlip>
                <a:blip r:embed="rId3"/>
              </a:buBlip>
              <a:defRPr/>
            </a:pPr>
            <a:r>
              <a:rPr lang="en-GB" sz="1800" dirty="0">
                <a:gradFill>
                  <a:gsLst>
                    <a:gs pos="1250">
                      <a:srgbClr val="000000"/>
                    </a:gs>
                    <a:gs pos="100000">
                      <a:srgbClr val="000000"/>
                    </a:gs>
                  </a:gsLst>
                  <a:lin ang="5400000" scaled="0"/>
                </a:gradFill>
                <a:latin typeface="Segoe UI Light"/>
              </a:rPr>
              <a:t>Describe Public cloud</a:t>
            </a:r>
          </a:p>
          <a:p>
            <a:pPr defTabSz="949071">
              <a:buBlip>
                <a:blip r:embed="rId3"/>
              </a:buBlip>
              <a:defRPr/>
            </a:pPr>
            <a:r>
              <a:rPr lang="en-GB" sz="1800" dirty="0">
                <a:gradFill>
                  <a:gsLst>
                    <a:gs pos="1250">
                      <a:srgbClr val="000000"/>
                    </a:gs>
                    <a:gs pos="100000">
                      <a:srgbClr val="000000"/>
                    </a:gs>
                  </a:gsLst>
                  <a:lin ang="5400000" scaled="0"/>
                </a:gradFill>
                <a:latin typeface="Segoe UI Light"/>
              </a:rPr>
              <a:t>Describe Private cloud</a:t>
            </a:r>
          </a:p>
          <a:p>
            <a:pPr defTabSz="949071">
              <a:buBlip>
                <a:blip r:embed="rId3"/>
              </a:buBlip>
              <a:defRPr/>
            </a:pPr>
            <a:r>
              <a:rPr lang="en-GB" sz="1800" dirty="0">
                <a:gradFill>
                  <a:gsLst>
                    <a:gs pos="1250">
                      <a:srgbClr val="000000"/>
                    </a:gs>
                    <a:gs pos="100000">
                      <a:srgbClr val="000000"/>
                    </a:gs>
                  </a:gsLst>
                  <a:lin ang="5400000" scaled="0"/>
                </a:gradFill>
                <a:latin typeface="Segoe UI Light"/>
              </a:rPr>
              <a:t>Describe Hybrid cloud</a:t>
            </a:r>
          </a:p>
          <a:p>
            <a:pPr defTabSz="949071">
              <a:buBlip>
                <a:blip r:embed="rId3"/>
              </a:buBlip>
              <a:defRPr/>
            </a:pPr>
            <a:r>
              <a:rPr lang="en-GB" sz="1800" dirty="0">
                <a:gradFill>
                  <a:gsLst>
                    <a:gs pos="1250">
                      <a:srgbClr val="000000"/>
                    </a:gs>
                    <a:gs pos="100000">
                      <a:srgbClr val="000000"/>
                    </a:gs>
                  </a:gsLst>
                  <a:lin ang="5400000" scaled="0"/>
                </a:gradFill>
                <a:latin typeface="Segoe UI Light"/>
              </a:rPr>
              <a:t>Compare and contrast the three different cloud models</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Cloud Computing</a:t>
            </a:r>
          </a:p>
        </p:txBody>
      </p:sp>
      <p:sp>
        <p:nvSpPr>
          <p:cNvPr id="3" name="Text Placeholder 5">
            <a:extLst>
              <a:ext uri="{FF2B5EF4-FFF2-40B4-BE49-F238E27FC236}">
                <a16:creationId xmlns:a16="http://schemas.microsoft.com/office/drawing/2014/main" id="{5D2A5FD6-742E-4EE3-84C2-E9727C3E7E18}"/>
              </a:ext>
            </a:extLst>
          </p:cNvPr>
          <p:cNvSpPr txBox="1">
            <a:spLocks/>
          </p:cNvSpPr>
          <p:nvPr/>
        </p:nvSpPr>
        <p:spPr>
          <a:xfrm>
            <a:off x="174113" y="1359694"/>
            <a:ext cx="12063924" cy="114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b="1" u="sng" dirty="0">
                <a:gradFill>
                  <a:gsLst>
                    <a:gs pos="1250">
                      <a:srgbClr val="000000"/>
                    </a:gs>
                    <a:gs pos="100000">
                      <a:srgbClr val="000000"/>
                    </a:gs>
                  </a:gsLst>
                  <a:lin ang="5400000" scaled="0"/>
                </a:gradFill>
                <a:latin typeface="Segoe UI Light"/>
              </a:rPr>
              <a:t>What is cloud computing?</a:t>
            </a:r>
          </a:p>
          <a:p>
            <a:pPr marL="0" indent="0" defTabSz="949071">
              <a:buNone/>
              <a:defRPr/>
            </a:pPr>
            <a:r>
              <a:rPr lang="en-GB" sz="1800" dirty="0">
                <a:gradFill>
                  <a:gsLst>
                    <a:gs pos="1250">
                      <a:srgbClr val="000000"/>
                    </a:gs>
                    <a:gs pos="100000">
                      <a:srgbClr val="000000"/>
                    </a:gs>
                  </a:gsLst>
                  <a:lin ang="5400000" scaled="0"/>
                </a:gradFill>
                <a:latin typeface="Segoe UI Light"/>
              </a:rPr>
              <a:t>Cloud Computing is the delivery of computing services over the internet, enabling faster innovation, flexible resources, and economies of scale. </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grpSp>
        <p:nvGrpSpPr>
          <p:cNvPr id="4" name="Group 3"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359372" y="2959894"/>
            <a:ext cx="11220466" cy="2391444"/>
            <a:chOff x="539445" y="3228212"/>
            <a:chExt cx="11220466" cy="2391444"/>
          </a:xfrm>
        </p:grpSpPr>
        <p:grpSp>
          <p:nvGrpSpPr>
            <p:cNvPr id="5" name="Group 4">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6" name="Picture 15"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7"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5"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8" name="Group 7">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2" name="Picture 11"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13"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9" name="Group 8">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10" name="Picture 9"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11"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18" name="TextBox 11">
            <a:extLst>
              <a:ext uri="{FF2B5EF4-FFF2-40B4-BE49-F238E27FC236}">
                <a16:creationId xmlns:a16="http://schemas.microsoft.com/office/drawing/2014/main" id="{0530D0D9-8AD5-4B81-8E9B-734313E84CAA}"/>
              </a:ext>
            </a:extLst>
          </p:cNvPr>
          <p:cNvSpPr txBox="1"/>
          <p:nvPr/>
        </p:nvSpPr>
        <p:spPr>
          <a:xfrm>
            <a:off x="397171" y="4646386"/>
            <a:ext cx="222420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solidFill>
                  <a:schemeClr val="bg1"/>
                </a:solidFill>
              </a:rPr>
              <a:t>Compute</a:t>
            </a:r>
          </a:p>
        </p:txBody>
      </p:sp>
      <p:sp>
        <p:nvSpPr>
          <p:cNvPr id="19" name="TextBox 15">
            <a:extLst>
              <a:ext uri="{FF2B5EF4-FFF2-40B4-BE49-F238E27FC236}">
                <a16:creationId xmlns:a16="http://schemas.microsoft.com/office/drawing/2014/main" id="{29032DBA-378A-4146-9E00-4FBFE800FB40}"/>
              </a:ext>
            </a:extLst>
          </p:cNvPr>
          <p:cNvSpPr txBox="1"/>
          <p:nvPr/>
        </p:nvSpPr>
        <p:spPr>
          <a:xfrm>
            <a:off x="6722959" y="4656144"/>
            <a:ext cx="1933906"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solidFill>
                  <a:schemeClr val="bg1"/>
                </a:solidFill>
              </a:rPr>
              <a:t>Storage</a:t>
            </a:r>
          </a:p>
        </p:txBody>
      </p:sp>
      <p:sp>
        <p:nvSpPr>
          <p:cNvPr id="20" name="TextBox 19">
            <a:extLst>
              <a:ext uri="{FF2B5EF4-FFF2-40B4-BE49-F238E27FC236}">
                <a16:creationId xmlns:a16="http://schemas.microsoft.com/office/drawing/2014/main" id="{54A1AF07-6F89-403A-8343-D7F5B160CC63}"/>
              </a:ext>
            </a:extLst>
          </p:cNvPr>
          <p:cNvSpPr txBox="1"/>
          <p:nvPr/>
        </p:nvSpPr>
        <p:spPr>
          <a:xfrm>
            <a:off x="3263935" y="4688094"/>
            <a:ext cx="268306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solidFill>
                  <a:schemeClr val="bg1"/>
                </a:solidFill>
              </a:rPr>
              <a:t>Networking</a:t>
            </a:r>
          </a:p>
        </p:txBody>
      </p:sp>
      <p:sp>
        <p:nvSpPr>
          <p:cNvPr id="21" name="TextBox 23">
            <a:extLst>
              <a:ext uri="{FF2B5EF4-FFF2-40B4-BE49-F238E27FC236}">
                <a16:creationId xmlns:a16="http://schemas.microsoft.com/office/drawing/2014/main" id="{7BFB20C3-82EF-4AD4-8E8B-E39D6752146C}"/>
              </a:ext>
            </a:extLst>
          </p:cNvPr>
          <p:cNvSpPr txBox="1"/>
          <p:nvPr/>
        </p:nvSpPr>
        <p:spPr>
          <a:xfrm>
            <a:off x="9456936" y="4665670"/>
            <a:ext cx="216070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r>
              <a:rPr lang="en-US" sz="2400" dirty="0">
                <a:solidFill>
                  <a:schemeClr val="bg1"/>
                </a:solidFill>
              </a:rPr>
              <a:t>Analytics</a:t>
            </a:r>
          </a:p>
        </p:txBody>
      </p:sp>
    </p:spTree>
    <p:extLst>
      <p:ext uri="{BB962C8B-B14F-4D97-AF65-F5344CB8AC3E}">
        <p14:creationId xmlns:p14="http://schemas.microsoft.com/office/powerpoint/2010/main" val="23930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Cloud Models</a:t>
            </a:r>
          </a:p>
        </p:txBody>
      </p:sp>
      <p:sp>
        <p:nvSpPr>
          <p:cNvPr id="3" name="Text Placeholder 5">
            <a:extLst>
              <a:ext uri="{FF2B5EF4-FFF2-40B4-BE49-F238E27FC236}">
                <a16:creationId xmlns:a16="http://schemas.microsoft.com/office/drawing/2014/main" id="{5D2A5FD6-742E-4EE3-84C2-E9727C3E7E18}"/>
              </a:ext>
            </a:extLst>
          </p:cNvPr>
          <p:cNvSpPr txBox="1">
            <a:spLocks/>
          </p:cNvSpPr>
          <p:nvPr/>
        </p:nvSpPr>
        <p:spPr>
          <a:xfrm>
            <a:off x="174113" y="1359694"/>
            <a:ext cx="12063924"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b="1" u="sng" dirty="0">
                <a:gradFill>
                  <a:gsLst>
                    <a:gs pos="1250">
                      <a:srgbClr val="000000"/>
                    </a:gs>
                    <a:gs pos="100000">
                      <a:srgbClr val="000000"/>
                    </a:gs>
                  </a:gsLst>
                  <a:lin ang="5400000" scaled="0"/>
                </a:gradFill>
                <a:latin typeface="Segoe UI Light"/>
              </a:rPr>
              <a:t>What are public, private, and hybrid clouds?</a:t>
            </a:r>
          </a:p>
          <a:p>
            <a:pPr marL="0" indent="0" defTabSz="949071">
              <a:buNone/>
              <a:defRPr/>
            </a:pPr>
            <a:r>
              <a:rPr lang="en-GB" sz="1800" b="1" dirty="0">
                <a:gradFill>
                  <a:gsLst>
                    <a:gs pos="1250">
                      <a:srgbClr val="000000"/>
                    </a:gs>
                    <a:gs pos="100000">
                      <a:srgbClr val="000000"/>
                    </a:gs>
                  </a:gsLst>
                  <a:lin ang="5400000" scaled="0"/>
                </a:gradFill>
                <a:latin typeface="Segoe UI Light"/>
              </a:rPr>
              <a:t>Public cloud </a:t>
            </a:r>
            <a:r>
              <a:rPr lang="en-GB" sz="1800" dirty="0">
                <a:gradFill>
                  <a:gsLst>
                    <a:gs pos="1250">
                      <a:srgbClr val="000000"/>
                    </a:gs>
                    <a:gs pos="100000">
                      <a:srgbClr val="000000"/>
                    </a:gs>
                  </a:gsLst>
                  <a:lin ang="5400000" scaled="0"/>
                </a:gradFill>
                <a:latin typeface="Segoe UI Light"/>
              </a:rPr>
              <a:t>– </a:t>
            </a:r>
          </a:p>
          <a:p>
            <a:pPr marL="0" indent="0" defTabSz="949071">
              <a:buNone/>
              <a:defRPr/>
            </a:pPr>
            <a:r>
              <a:rPr lang="en-GB" sz="1800" dirty="0">
                <a:gradFill>
                  <a:gsLst>
                    <a:gs pos="1250">
                      <a:srgbClr val="000000"/>
                    </a:gs>
                    <a:gs pos="100000">
                      <a:srgbClr val="000000"/>
                    </a:gs>
                  </a:gsLst>
                  <a:lin ang="5400000" scaled="0"/>
                </a:gradFill>
                <a:latin typeface="Segoe UI Light"/>
              </a:rPr>
              <a:t>	Services are offered over the public internet and available to anyone who wants to purchase them.</a:t>
            </a:r>
          </a:p>
          <a:p>
            <a:pPr marL="0" indent="0" defTabSz="949071">
              <a:buNone/>
              <a:defRPr/>
            </a:pPr>
            <a:r>
              <a:rPr lang="en-GB" sz="1800" dirty="0">
                <a:gradFill>
                  <a:gsLst>
                    <a:gs pos="1250">
                      <a:srgbClr val="000000"/>
                    </a:gs>
                    <a:gs pos="100000">
                      <a:srgbClr val="000000"/>
                    </a:gs>
                  </a:gsLst>
                  <a:lin ang="5400000" scaled="0"/>
                </a:gradFill>
                <a:latin typeface="Segoe UI Light"/>
              </a:rPr>
              <a:t>	Cloud resources, such as servers and storage, are owned and operated by a third-party.</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b="1" dirty="0">
                <a:gradFill>
                  <a:gsLst>
                    <a:gs pos="1250">
                      <a:srgbClr val="000000"/>
                    </a:gs>
                    <a:gs pos="100000">
                      <a:srgbClr val="000000"/>
                    </a:gs>
                  </a:gsLst>
                  <a:lin ang="5400000" scaled="0"/>
                </a:gradFill>
                <a:latin typeface="Segoe UI Light"/>
              </a:rPr>
              <a:t>Private cloud </a:t>
            </a:r>
            <a:r>
              <a:rPr lang="en-GB" sz="1800" dirty="0">
                <a:gradFill>
                  <a:gsLst>
                    <a:gs pos="1250">
                      <a:srgbClr val="000000"/>
                    </a:gs>
                    <a:gs pos="100000">
                      <a:srgbClr val="000000"/>
                    </a:gs>
                  </a:gsLst>
                  <a:lin ang="5400000" scaled="0"/>
                </a:gradFill>
                <a:latin typeface="Segoe UI Light"/>
              </a:rPr>
              <a:t>– </a:t>
            </a:r>
          </a:p>
          <a:p>
            <a:pPr marL="0" indent="0" defTabSz="949071">
              <a:buNone/>
              <a:defRPr/>
            </a:pPr>
            <a:r>
              <a:rPr lang="en-GB" sz="1800" dirty="0">
                <a:gradFill>
                  <a:gsLst>
                    <a:gs pos="1250">
                      <a:srgbClr val="000000"/>
                    </a:gs>
                    <a:gs pos="100000">
                      <a:srgbClr val="000000"/>
                    </a:gs>
                  </a:gsLst>
                  <a:lin ang="5400000" scaled="0"/>
                </a:gradFill>
                <a:latin typeface="Segoe UI Light"/>
              </a:rPr>
              <a:t>	Consists of computing resources used exclusively by users from one business or organization.</a:t>
            </a:r>
          </a:p>
          <a:p>
            <a:pPr marL="0" indent="0" defTabSz="949071">
              <a:buNone/>
              <a:defRPr/>
            </a:pPr>
            <a:r>
              <a:rPr lang="en-GB" sz="1800" dirty="0">
                <a:gradFill>
                  <a:gsLst>
                    <a:gs pos="1250">
                      <a:srgbClr val="000000"/>
                    </a:gs>
                    <a:gs pos="100000">
                      <a:srgbClr val="000000"/>
                    </a:gs>
                  </a:gsLst>
                  <a:lin ang="5400000" scaled="0"/>
                </a:gradFill>
                <a:latin typeface="Segoe UI Light"/>
              </a:rPr>
              <a:t>	Can be physically located at your organization's on-site </a:t>
            </a:r>
            <a:r>
              <a:rPr lang="en-GB" sz="1800" dirty="0" err="1">
                <a:gradFill>
                  <a:gsLst>
                    <a:gs pos="1250">
                      <a:srgbClr val="000000"/>
                    </a:gs>
                    <a:gs pos="100000">
                      <a:srgbClr val="000000"/>
                    </a:gs>
                  </a:gsLst>
                  <a:lin ang="5400000" scaled="0"/>
                </a:gradFill>
                <a:latin typeface="Segoe UI Light"/>
              </a:rPr>
              <a:t>datacenter</a:t>
            </a:r>
            <a:r>
              <a:rPr lang="en-GB" sz="1800" dirty="0">
                <a:gradFill>
                  <a:gsLst>
                    <a:gs pos="1250">
                      <a:srgbClr val="000000"/>
                    </a:gs>
                    <a:gs pos="100000">
                      <a:srgbClr val="000000"/>
                    </a:gs>
                  </a:gsLst>
                  <a:lin ang="5400000" scaled="0"/>
                </a:gradFill>
                <a:latin typeface="Segoe UI Light"/>
              </a:rPr>
              <a:t>, or it can be hosted by a third-party.</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b="1" dirty="0">
                <a:gradFill>
                  <a:gsLst>
                    <a:gs pos="1250">
                      <a:srgbClr val="000000"/>
                    </a:gs>
                    <a:gs pos="100000">
                      <a:srgbClr val="000000"/>
                    </a:gs>
                  </a:gsLst>
                  <a:lin ang="5400000" scaled="0"/>
                </a:gradFill>
                <a:latin typeface="Segoe UI Light"/>
              </a:rPr>
              <a:t>Hybrid cloud </a:t>
            </a:r>
            <a:r>
              <a:rPr lang="en-GB" sz="1800" dirty="0">
                <a:gradFill>
                  <a:gsLst>
                    <a:gs pos="1250">
                      <a:srgbClr val="000000"/>
                    </a:gs>
                    <a:gs pos="100000">
                      <a:srgbClr val="000000"/>
                    </a:gs>
                  </a:gsLst>
                  <a:lin ang="5400000" scaled="0"/>
                </a:gradFill>
                <a:latin typeface="Segoe UI Light"/>
              </a:rPr>
              <a:t>– </a:t>
            </a:r>
          </a:p>
          <a:p>
            <a:pPr marL="0" indent="0" defTabSz="949071">
              <a:buNone/>
              <a:defRPr/>
            </a:pPr>
            <a:r>
              <a:rPr lang="en-GB" sz="1800" dirty="0">
                <a:gradFill>
                  <a:gsLst>
                    <a:gs pos="1250">
                      <a:srgbClr val="000000"/>
                    </a:gs>
                    <a:gs pos="100000">
                      <a:srgbClr val="000000"/>
                    </a:gs>
                  </a:gsLst>
                  <a:lin ang="5400000" scaled="0"/>
                </a:gradFill>
                <a:latin typeface="Segoe UI Light"/>
              </a:rPr>
              <a:t>	Computing environment that combines a public cloud and a private cloud.</a:t>
            </a:r>
          </a:p>
          <a:p>
            <a:pPr marL="0" indent="0" defTabSz="949071">
              <a:buNone/>
              <a:defRPr/>
            </a:pPr>
            <a:r>
              <a:rPr lang="en-GB" sz="1800" dirty="0">
                <a:gradFill>
                  <a:gsLst>
                    <a:gs pos="1250">
                      <a:srgbClr val="000000"/>
                    </a:gs>
                    <a:gs pos="100000">
                      <a:srgbClr val="000000"/>
                    </a:gs>
                  </a:gsLst>
                  <a:lin ang="5400000" scaled="0"/>
                </a:gradFill>
                <a:latin typeface="Segoe UI Light"/>
              </a:rPr>
              <a:t>	Allows data and applications to be shared between them.</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2883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Public Cloud</a:t>
            </a:r>
          </a:p>
        </p:txBody>
      </p:sp>
      <p:sp>
        <p:nvSpPr>
          <p:cNvPr id="3" name="Text Placeholder 5">
            <a:extLst>
              <a:ext uri="{FF2B5EF4-FFF2-40B4-BE49-F238E27FC236}">
                <a16:creationId xmlns:a16="http://schemas.microsoft.com/office/drawing/2014/main" id="{A0FB34B8-A8DB-4429-BBC8-48A634FFF700}"/>
              </a:ext>
            </a:extLst>
          </p:cNvPr>
          <p:cNvSpPr txBox="1">
            <a:spLocks/>
          </p:cNvSpPr>
          <p:nvPr/>
        </p:nvSpPr>
        <p:spPr>
          <a:xfrm>
            <a:off x="174113" y="1359694"/>
            <a:ext cx="5951688"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b="1" u="sng" dirty="0">
              <a:gradFill>
                <a:gsLst>
                  <a:gs pos="1250">
                    <a:srgbClr val="000000"/>
                  </a:gs>
                  <a:gs pos="100000">
                    <a:srgbClr val="000000"/>
                  </a:gs>
                </a:gsLst>
                <a:lin ang="5400000" scaled="0"/>
              </a:gradFill>
              <a:latin typeface="Segoe UI Light"/>
            </a:endParaRPr>
          </a:p>
          <a:p>
            <a:pPr marL="0" indent="0" defTabSz="949071">
              <a:buNone/>
              <a:defRPr/>
            </a:pPr>
            <a:endParaRPr lang="en-GB" sz="1800" b="1" u="sng"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No capital expenditures to scale up.</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Applications can be quickly provisioned and deprovisioned.</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Organizations pay only for what they use.</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4" name="Picture 3"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310675" y="2807494"/>
            <a:ext cx="5394960" cy="3137348"/>
          </a:xfrm>
          <a:prstGeom prst="rect">
            <a:avLst/>
          </a:prstGeom>
          <a:noFill/>
        </p:spPr>
      </p:pic>
    </p:spTree>
    <p:extLst>
      <p:ext uri="{BB962C8B-B14F-4D97-AF65-F5344CB8AC3E}">
        <p14:creationId xmlns:p14="http://schemas.microsoft.com/office/powerpoint/2010/main" val="71185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Private Cloud</a:t>
            </a:r>
          </a:p>
        </p:txBody>
      </p:sp>
      <p:sp>
        <p:nvSpPr>
          <p:cNvPr id="3" name="Text Placeholder 5">
            <a:extLst>
              <a:ext uri="{FF2B5EF4-FFF2-40B4-BE49-F238E27FC236}">
                <a16:creationId xmlns:a16="http://schemas.microsoft.com/office/drawing/2014/main" id="{731F90D8-DA8E-4C8F-8404-F1807A15F60B}"/>
              </a:ext>
            </a:extLst>
          </p:cNvPr>
          <p:cNvSpPr txBox="1">
            <a:spLocks/>
          </p:cNvSpPr>
          <p:nvPr/>
        </p:nvSpPr>
        <p:spPr>
          <a:xfrm>
            <a:off x="174113" y="1359694"/>
            <a:ext cx="7720524"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b="1" u="sng" dirty="0">
              <a:gradFill>
                <a:gsLst>
                  <a:gs pos="1250">
                    <a:srgbClr val="000000"/>
                  </a:gs>
                  <a:gs pos="100000">
                    <a:srgbClr val="000000"/>
                  </a:gs>
                </a:gsLst>
                <a:lin ang="5400000" scaled="0"/>
              </a:gradFill>
              <a:latin typeface="Segoe UI Light"/>
            </a:endParaRPr>
          </a:p>
          <a:p>
            <a:pPr marL="0" indent="0" defTabSz="949071">
              <a:buNone/>
              <a:defRPr/>
            </a:pPr>
            <a:endParaRPr lang="en-GB" sz="1800" u="sng"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Hardware must be purchased for start-up and maintenance.</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Organizations have complete control over resources and security.</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Organizations are responsible for hardware maintenance and updates.</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237" y="1430166"/>
            <a:ext cx="2580372" cy="4734629"/>
          </a:xfrm>
          <a:prstGeom prst="rect">
            <a:avLst/>
          </a:prstGeom>
          <a:noFill/>
        </p:spPr>
      </p:pic>
    </p:spTree>
    <p:extLst>
      <p:ext uri="{BB962C8B-B14F-4D97-AF65-F5344CB8AC3E}">
        <p14:creationId xmlns:p14="http://schemas.microsoft.com/office/powerpoint/2010/main" val="324422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Hybrid Cloud</a:t>
            </a:r>
          </a:p>
        </p:txBody>
      </p:sp>
      <p:pic>
        <p:nvPicPr>
          <p:cNvPr id="4" name="Picture 3"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39" y="2679125"/>
            <a:ext cx="7136223" cy="3984128"/>
          </a:xfrm>
          <a:prstGeom prst="rect">
            <a:avLst/>
          </a:prstGeom>
        </p:spPr>
      </p:pic>
      <p:sp>
        <p:nvSpPr>
          <p:cNvPr id="3" name="Text Placeholder 5">
            <a:extLst>
              <a:ext uri="{FF2B5EF4-FFF2-40B4-BE49-F238E27FC236}">
                <a16:creationId xmlns:a16="http://schemas.microsoft.com/office/drawing/2014/main" id="{731F90D8-DA8E-4C8F-8404-F1807A15F60B}"/>
              </a:ext>
            </a:extLst>
          </p:cNvPr>
          <p:cNvSpPr txBox="1">
            <a:spLocks/>
          </p:cNvSpPr>
          <p:nvPr/>
        </p:nvSpPr>
        <p:spPr>
          <a:xfrm>
            <a:off x="174113" y="1359694"/>
            <a:ext cx="7034724"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Provides the most flexibility.</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Organizations determine where to run their applications.</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r>
              <a:rPr lang="en-GB" sz="1800" dirty="0">
                <a:gradFill>
                  <a:gsLst>
                    <a:gs pos="1250">
                      <a:srgbClr val="000000"/>
                    </a:gs>
                    <a:gs pos="100000">
                      <a:srgbClr val="000000"/>
                    </a:gs>
                  </a:gsLst>
                  <a:lin ang="5400000" scaled="0"/>
                </a:gradFill>
                <a:latin typeface="Segoe UI Light"/>
              </a:rPr>
              <a:t>Organizations control security, compliance, or legal requirements.</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536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dirty="0">
                <a:latin typeface="Segoe UI Light"/>
              </a:rPr>
              <a:t>Cloud Benefits</a:t>
            </a:r>
          </a:p>
        </p:txBody>
      </p:sp>
      <p:sp>
        <p:nvSpPr>
          <p:cNvPr id="4" name="Text Placeholder 2">
            <a:extLst>
              <a:ext uri="{FF2B5EF4-FFF2-40B4-BE49-F238E27FC236}">
                <a16:creationId xmlns:a16="http://schemas.microsoft.com/office/drawing/2014/main" id="{FB2D1BBD-3117-468D-8157-3FD640AC7FAE}"/>
              </a:ext>
            </a:extLst>
          </p:cNvPr>
          <p:cNvSpPr>
            <a:spLocks noGrp="1"/>
          </p:cNvSpPr>
          <p:nvPr/>
        </p:nvSpPr>
        <p:spPr>
          <a:xfrm>
            <a:off x="503237" y="196929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5" name="Text Placeholder 1">
            <a:extLst>
              <a:ext uri="{FF2B5EF4-FFF2-40B4-BE49-F238E27FC236}">
                <a16:creationId xmlns:a16="http://schemas.microsoft.com/office/drawing/2014/main" id="{260D676F-BDC4-4C29-9870-16A33E10CCA4}"/>
              </a:ext>
            </a:extLst>
          </p:cNvPr>
          <p:cNvSpPr>
            <a:spLocks noGrp="1"/>
          </p:cNvSpPr>
          <p:nvPr/>
        </p:nvSpPr>
        <p:spPr>
          <a:xfrm>
            <a:off x="503236" y="2756076"/>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882"/>
              </a:spcBef>
              <a:spcAft>
                <a:spcPts val="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7" name="Text Placeholder 15">
            <a:extLst>
              <a:ext uri="{FF2B5EF4-FFF2-40B4-BE49-F238E27FC236}">
                <a16:creationId xmlns:a16="http://schemas.microsoft.com/office/drawing/2014/main" id="{742F2DD6-313D-4AF0-9700-F9CD21FBBA22}"/>
              </a:ext>
            </a:extLst>
          </p:cNvPr>
          <p:cNvSpPr>
            <a:spLocks noGrp="1"/>
          </p:cNvSpPr>
          <p:nvPr/>
        </p:nvSpPr>
        <p:spPr>
          <a:xfrm>
            <a:off x="503236" y="3542858"/>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882"/>
              </a:spcBef>
              <a:spcAft>
                <a:spcPts val="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8" name="Text Placeholder 18">
            <a:extLst>
              <a:ext uri="{FF2B5EF4-FFF2-40B4-BE49-F238E27FC236}">
                <a16:creationId xmlns:a16="http://schemas.microsoft.com/office/drawing/2014/main" id="{63CB2204-4118-485A-A145-61C2E361D2F5}"/>
              </a:ext>
            </a:extLst>
          </p:cNvPr>
          <p:cNvSpPr>
            <a:spLocks noGrp="1"/>
          </p:cNvSpPr>
          <p:nvPr/>
        </p:nvSpPr>
        <p:spPr>
          <a:xfrm>
            <a:off x="503236" y="4329639"/>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882"/>
              </a:spcBef>
              <a:spcAft>
                <a:spcPts val="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9" name="Rectangle 8">
            <a:extLst>
              <a:ext uri="{FF2B5EF4-FFF2-40B4-BE49-F238E27FC236}">
                <a16:creationId xmlns:a16="http://schemas.microsoft.com/office/drawing/2014/main" id="{6C80AE8A-C79A-4AA1-ACB7-18760C171E71}"/>
              </a:ext>
            </a:extLst>
          </p:cNvPr>
          <p:cNvSpPr/>
          <p:nvPr/>
        </p:nvSpPr>
        <p:spPr bwMode="auto">
          <a:xfrm>
            <a:off x="503236" y="5106123"/>
            <a:ext cx="5486400" cy="685800"/>
          </a:xfrm>
          <a:prstGeom prst="rect">
            <a:avLst/>
          </a:prstGeom>
          <a:solidFill>
            <a:srgbClr val="243A5E"/>
          </a:solidFill>
        </p:spPr>
        <p:txBody>
          <a:bodyPr vert="horz" wrap="square" lIns="91440" tIns="91440" rIns="91440" bIns="91440"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10" name="Text Placeholder 4">
            <a:extLst>
              <a:ext uri="{FF2B5EF4-FFF2-40B4-BE49-F238E27FC236}">
                <a16:creationId xmlns:a16="http://schemas.microsoft.com/office/drawing/2014/main" id="{4495B75E-5607-4348-89BE-0E931929D72C}"/>
              </a:ext>
            </a:extLst>
          </p:cNvPr>
          <p:cNvSpPr>
            <a:spLocks noGrp="1"/>
          </p:cNvSpPr>
          <p:nvPr/>
        </p:nvSpPr>
        <p:spPr>
          <a:xfrm>
            <a:off x="6065837" y="196929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11" name="Text Placeholder 5">
            <a:extLst>
              <a:ext uri="{FF2B5EF4-FFF2-40B4-BE49-F238E27FC236}">
                <a16:creationId xmlns:a16="http://schemas.microsoft.com/office/drawing/2014/main" id="{99B9E056-3B4A-46B7-893A-0BBA6F3C98F8}"/>
              </a:ext>
            </a:extLst>
          </p:cNvPr>
          <p:cNvSpPr>
            <a:spLocks noGrp="1"/>
          </p:cNvSpPr>
          <p:nvPr/>
        </p:nvSpPr>
        <p:spPr>
          <a:xfrm>
            <a:off x="6065837" y="2756077"/>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2" name="Text Placeholder 17">
            <a:extLst>
              <a:ext uri="{FF2B5EF4-FFF2-40B4-BE49-F238E27FC236}">
                <a16:creationId xmlns:a16="http://schemas.microsoft.com/office/drawing/2014/main" id="{B87F91B9-98D2-4EFC-9EC8-C3EE57A1A31B}"/>
              </a:ext>
            </a:extLst>
          </p:cNvPr>
          <p:cNvSpPr>
            <a:spLocks noGrp="1"/>
          </p:cNvSpPr>
          <p:nvPr/>
        </p:nvSpPr>
        <p:spPr>
          <a:xfrm>
            <a:off x="6065837" y="3542859"/>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13" name="Text Placeholder 19">
            <a:extLst>
              <a:ext uri="{FF2B5EF4-FFF2-40B4-BE49-F238E27FC236}">
                <a16:creationId xmlns:a16="http://schemas.microsoft.com/office/drawing/2014/main" id="{4F327ABA-AB08-4DE4-8508-125ECC7CE916}"/>
              </a:ext>
            </a:extLst>
          </p:cNvPr>
          <p:cNvSpPr>
            <a:spLocks noGrp="1"/>
          </p:cNvSpPr>
          <p:nvPr/>
        </p:nvSpPr>
        <p:spPr>
          <a:xfrm>
            <a:off x="6065837" y="4329640"/>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4" name="Rectangle 13">
            <a:extLst>
              <a:ext uri="{FF2B5EF4-FFF2-40B4-BE49-F238E27FC236}">
                <a16:creationId xmlns:a16="http://schemas.microsoft.com/office/drawing/2014/main" id="{9211555F-A002-465A-BAFF-7A1A1DC365F7}"/>
              </a:ext>
            </a:extLst>
          </p:cNvPr>
          <p:cNvSpPr/>
          <p:nvPr/>
        </p:nvSpPr>
        <p:spPr bwMode="auto">
          <a:xfrm>
            <a:off x="6065837" y="5106124"/>
            <a:ext cx="5486400" cy="685800"/>
          </a:xfrm>
          <a:prstGeom prst="rect">
            <a:avLst/>
          </a:prstGeom>
          <a:solidFill>
            <a:srgbClr val="243A5E"/>
          </a:solidFill>
        </p:spPr>
        <p:txBody>
          <a:bodyPr vert="horz" wrap="square" lIns="91440" tIns="91440" rIns="91440" bIns="91440"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4241450475"/>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a8b3174-5e96-4781-9824-45fe10020527" Revision="1" Stencil="System.MyShapes" StencilVersion="1.0"/>
</Control>
</file>

<file path=customXml/item10.xml><?xml version="1.0" encoding="utf-8"?>
<Control xmlns="http://schemas.microsoft.com/VisualStudio/2011/storyboarding/control">
  <Id Name="System.Storyboarding.WindowsPhoneIcons.Minus" Revision="1" Stencil="System.Storyboarding.WindowsPhoneIcons" StencilVersion="0.1"/>
</Control>
</file>

<file path=customXml/item11.xml><?xml version="1.0" encoding="utf-8"?>
<Control xmlns="http://schemas.microsoft.com/VisualStudio/2011/storyboarding/control">
  <Id Name="8053f092-3f2a-4935-a32b-c4b725e8152d" Revision="1" Stencil="System.MyShapes" StencilVersion="1.0"/>
</Control>
</file>

<file path=customXml/item1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4.xml><?xml version="1.0" encoding="utf-8"?>
<Control xmlns="http://schemas.microsoft.com/VisualStudio/2011/storyboarding/control">
  <Id Name="e9d383c8-3e3d-4afe-bad2-e7c666f1c010" Revision="1" Stencil="System.MyShapes" StencilVersion="1.0"/>
</Control>
</file>

<file path=customXml/item15.xml><?xml version="1.0" encoding="utf-8"?>
<Control xmlns="http://schemas.microsoft.com/VisualStudio/2011/storyboarding/control">
  <Id Name="8053f092-3f2a-4935-a32b-c4b725e8152d" Revision="1" Stencil="System.MyShapes" StencilVersion="1.0"/>
</Control>
</file>

<file path=customXml/item16.xml><?xml version="1.0" encoding="utf-8"?>
<Control xmlns="http://schemas.microsoft.com/VisualStudio/2011/storyboarding/control">
  <Id Name="5937341c-7984-4fd4-bf24-0d1d5d33c133" Revision="1" Stencil="System.MyShapes" StencilVersion="1.0"/>
</Control>
</file>

<file path=customXml/item17.xml><?xml version="1.0" encoding="utf-8"?>
<Control xmlns="http://schemas.microsoft.com/VisualStudio/2011/storyboarding/control">
  <Id Name="1c2fbc2a-c7e9-4dd4-a869-97fb70ae0309" Revision="1" Stencil="85a07843-b809-41ee-b566-325b1850150a" StencilVersion="1.0"/>
</Control>
</file>

<file path=customXml/item18.xml><?xml version="1.0" encoding="utf-8"?>
<Control xmlns="http://schemas.microsoft.com/VisualStudio/2011/storyboarding/control">
  <Id Name="5a8b3174-5e96-4781-9824-45fe10020527" Revision="1" Stencil="System.MyShapes" StencilVersion="1.0"/>
</Control>
</file>

<file path=customXml/item19.xml><?xml version="1.0" encoding="utf-8"?>
<Control xmlns="http://schemas.microsoft.com/VisualStudio/2011/storyboarding/control">
  <Id Name="System.Storyboarding.WindowsPhoneIcons.Cancel" Revision="1" Stencil="System.Storyboarding.WindowsPhoneIcons" StencilVersion="0.1"/>
</Control>
</file>

<file path=customXml/item2.xml><?xml version="1.0" encoding="utf-8"?>
<Control xmlns="http://schemas.microsoft.com/VisualStudio/2011/storyboarding/control">
  <Id Name="77f5da85-bd9c-419d-98a6-7b87a515bee2" Revision="1" Stencil="System.MyShapes" StencilVersion="1.0"/>
</Control>
</file>

<file path=customXml/item20.xml><?xml version="1.0" encoding="utf-8"?>
<Control xmlns="http://schemas.microsoft.com/VisualStudio/2011/storyboarding/control">
  <Id Name="System.Storyboarding.WindowsPhoneIcons.Cancel" Revision="1" Stencil="System.Storyboarding.WindowsPhoneIcons" StencilVersion="0.1"/>
</Control>
</file>

<file path=customXml/item21.xml><?xml version="1.0" encoding="utf-8"?>
<Control xmlns="http://schemas.microsoft.com/VisualStudio/2011/storyboarding/control">
  <Id Name="System.Storyboarding.WindowsPhoneIcons.Cancel" Revision="1" Stencil="System.Storyboarding.WindowsPhoneIcons" StencilVersion="0.1"/>
</Control>
</file>

<file path=customXml/item22.xml><?xml version="1.0" encoding="utf-8"?>
<Control xmlns="http://schemas.microsoft.com/VisualStudio/2011/storyboarding/control">
  <Id Name="System.Storyboarding.WindowsAppIcons.Settings" Revision="1" Stencil="System.Storyboarding.WindowsAppIcons" StencilVersion="0.1"/>
</Control>
</file>

<file path=customXml/item23.xml><?xml version="1.0" encoding="utf-8"?>
<Control xmlns="http://schemas.microsoft.com/VisualStudio/2011/storyboarding/control">
  <Id Name="System.Storyboarding.WindowsAppIcons.Settings" Revision="1" Stencil="System.Storyboarding.WindowsAppIcons" StencilVersion="0.1"/>
</Control>
</file>

<file path=customXml/item24.xml><?xml version="1.0" encoding="utf-8"?>
<Control xmlns="http://schemas.microsoft.com/VisualStudio/2011/storyboarding/control">
  <Id Name="System.Storyboarding.WindowsAppIcons.Zoom" Revision="1" Stencil="System.Storyboarding.WindowsAppIcons" StencilVersion="0.1"/>
</Control>
</file>

<file path=customXml/item25.xml><?xml version="1.0" encoding="utf-8"?>
<Control xmlns="http://schemas.microsoft.com/VisualStudio/2011/storyboarding/control">
  <Id Name="4b899d4c-b1de-4c17-8765-a5b417bf4ebc" Revision="1" Stencil="System.MyShapes" StencilVersion="1.0"/>
</Control>
</file>

<file path=customXml/item26.xml><?xml version="1.0" encoding="utf-8"?>
<Control xmlns="http://schemas.microsoft.com/VisualStudio/2011/storyboarding/control">
  <Id Name="System.Storyboarding.WindowsPhoneIcons.OverflowDots" Revision="1" Stencil="System.Storyboarding.WindowsPhoneIcons" StencilVersion="0.1"/>
</Control>
</file>

<file path=customXml/item27.xml><?xml version="1.0" encoding="utf-8"?>
<Control xmlns="http://schemas.microsoft.com/VisualStudio/2011/storyboarding/control">
  <Id Name="4b899d4c-b1de-4c17-8765-a5b417bf4ebc" Revision="1" Stencil="System.MyShapes"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29.xml><?xml version="1.0" encoding="utf-8"?>
<Control xmlns="http://schemas.microsoft.com/VisualStudio/2011/storyboarding/control">
  <Id Name="95030e5e-d43f-4111-a1c2-743a7dbd35b6" Revision="1" Stencil="System.MyShapes" StencilVersion="1.0"/>
</Control>
</file>

<file path=customXml/item3.xml><?xml version="1.0" encoding="utf-8"?>
<Control xmlns="http://schemas.microsoft.com/VisualStudio/2011/storyboarding/control">
  <Id Name="5a8b3174-5e96-4781-9824-45fe10020527" Revision="1" Stencil="System.MyShapes" StencilVersion="1.0"/>
</Control>
</file>

<file path=customXml/item30.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1.xml><?xml version="1.0" encoding="utf-8"?>
<Control xmlns="http://schemas.microsoft.com/VisualStudio/2011/storyboarding/control">
  <Id Name="1c2fbc2a-c7e9-4dd4-a869-97fb70ae0309" Revision="1" Stencil="85a07843-b809-41ee-b566-325b1850150a" StencilVersion="1.0"/>
</Control>
</file>

<file path=customXml/item32.xml><?xml version="1.0" encoding="utf-8"?>
<Control xmlns="http://schemas.microsoft.com/VisualStudio/2011/storyboarding/control">
  <Id Name="5937341c-7984-4fd4-bf24-0d1d5d33c133" Revision="1" Stencil="System.MyShapes" StencilVersion="1.0"/>
</Control>
</file>

<file path=customXml/item33.xml><?xml version="1.0" encoding="utf-8"?>
<Control xmlns="http://schemas.microsoft.com/VisualStudio/2011/storyboarding/control">
  <Id Name="System.Storyboarding.WindowsPhoneIcons.Cancel" Revision="1" Stencil="System.Storyboarding.WindowsPhoneIcons" StencilVersion="0.1"/>
</Control>
</file>

<file path=customXml/item34.xml><?xml version="1.0" encoding="utf-8"?>
<Control xmlns="http://schemas.microsoft.com/VisualStudio/2011/storyboarding/control">
  <Id Name="e9d383c8-3e3d-4afe-bad2-e7c666f1c010" Revision="1" Stencil="System.MyShapes" StencilVersion="1.0"/>
</Control>
</file>

<file path=customXml/item3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6.xml><?xml version="1.0" encoding="utf-8"?>
<Control xmlns="http://schemas.microsoft.com/VisualStudio/2011/storyboarding/control">
  <Id Name="8053f092-3f2a-4935-a32b-c4b725e8152d" Revision="1" Stencil="System.MyShapes"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9.xml><?xml version="1.0" encoding="utf-8"?>
<Control xmlns="http://schemas.microsoft.com/VisualStudio/2011/storyboarding/control">
  <Id Name="System.Storyboarding.WindowsAppIcons.Zoom" Revision="1" Stencil="System.Storyboarding.WindowsAppIcons" StencilVersion="0.1"/>
</Control>
</file>

<file path=customXml/item4.xml><?xml version="1.0" encoding="utf-8"?>
<Control xmlns="http://schemas.microsoft.com/VisualStudio/2011/storyboarding/control">
  <Id Name="28fb7df8-6c86-43a9-9095-4b847846147c" Revision="1" Stencil="System.MyShapes" StencilVersion="1.0"/>
</Control>
</file>

<file path=customXml/item40.xml><?xml version="1.0" encoding="utf-8"?>
<Control xmlns="http://schemas.microsoft.com/VisualStudio/2011/storyboarding/control">
  <Id Name="System.Storyboarding.WindowsPhoneIcons.Cancel" Revision="1" Stencil="System.Storyboarding.WindowsPhoneIcons" StencilVersion="0.1"/>
</Control>
</file>

<file path=customXml/item41.xml><?xml version="1.0" encoding="utf-8"?>
<Control xmlns="http://schemas.microsoft.com/VisualStudio/2011/storyboarding/control">
  <Id Name="1c2fbc2a-c7e9-4dd4-a869-97fb70ae0309" Revision="1" Stencil="85a07843-b809-41ee-b566-325b1850150a" StencilVersion="1.0"/>
</Control>
</file>

<file path=customXml/item42.xml><?xml version="1.0" encoding="utf-8"?>
<Control xmlns="http://schemas.microsoft.com/VisualStudio/2011/storyboarding/control">
  <Id Name="System.Storyboarding.WindowsAppIcons.Copy" Revision="1" Stencil="System.Storyboarding.WindowsAppIcons" StencilVersion="0.1"/>
</Control>
</file>

<file path=customXml/item43.xml><?xml version="1.0" encoding="utf-8"?>
<Control xmlns="http://schemas.microsoft.com/VisualStudio/2011/storyboarding/control">
  <Id Name="System.Storyboarding.WindowsAppIcons.Search" Revision="1" Stencil="System.Storyboarding.WindowsAppIcons" StencilVersion="0.1"/>
</Control>
</file>

<file path=customXml/item44.xml><?xml version="1.0" encoding="utf-8"?>
<Control xmlns="http://schemas.microsoft.com/VisualStudio/2011/storyboarding/control">
  <Id Name="System.Storyboarding.WindowsAppIcons.Zoom" Revision="1" Stencil="System.Storyboarding.WindowsAppIcons" StencilVersion="0.1"/>
</Control>
</file>

<file path=customXml/item45.xml><?xml version="1.0" encoding="utf-8"?>
<Control xmlns="http://schemas.microsoft.com/VisualStudio/2011/storyboarding/control">
  <Id Name="95030e5e-d43f-4111-a1c2-743a7dbd35b6" Revision="1" Stencil="System.MyShapes" StencilVersion="1.0"/>
</Control>
</file>

<file path=customXml/item46.xml><?xml version="1.0" encoding="utf-8"?>
<Control xmlns="http://schemas.microsoft.com/VisualStudio/2011/storyboarding/control">
  <Id Name="System.Storyboarding.WindowsAppIcons.Settings" Revision="1" Stencil="System.Storyboarding.WindowsAppIcons" StencilVersion="0.1"/>
</Control>
</file>

<file path=customXml/item47.xml><?xml version="1.0" encoding="utf-8"?>
<Control xmlns="http://schemas.microsoft.com/VisualStudio/2011/storyboarding/control">
  <Id Name="System.Storyboarding.WindowsPhoneIcons.Add" Revision="1" Stencil="System.Storyboarding.WindowsPhoneIcons" StencilVersion="0.1"/>
</Control>
</file>

<file path=customXml/item48.xml><?xml version="1.0" encoding="utf-8"?>
<Control xmlns="http://schemas.microsoft.com/VisualStudio/2011/storyboarding/control">
  <Id Name="System.Storyboarding.WindowsPhoneIcons.OverflowDots" Revision="1" Stencil="System.Storyboarding.WindowsPhoneIcons" StencilVersion="0.1"/>
</Control>
</file>

<file path=customXml/item49.xml><?xml version="1.0" encoding="utf-8"?>
<Control xmlns="http://schemas.microsoft.com/VisualStudio/2011/storyboarding/control">
  <Id Name="System.Storyboarding.WindowsAppIcons.Copy" Revision="1" Stencil="System.Storyboarding.WindowsAppIcons" StencilVersion="0.1"/>
</Control>
</file>

<file path=customXml/item5.xml><?xml version="1.0" encoding="utf-8"?>
<Control xmlns="http://schemas.microsoft.com/VisualStudio/2011/storyboarding/control">
  <Id Name="System.Storyboarding.WindowsPhoneIcons.Minus" Revision="1" Stencil="System.Storyboarding.WindowsPhoneIcons" StencilVersion="0.1"/>
</Control>
</file>

<file path=customXml/item50.xml><?xml version="1.0" encoding="utf-8"?>
<Control xmlns="http://schemas.microsoft.com/VisualStudio/2011/storyboarding/control">
  <Id Name="System.Storyboarding.WindowsPhoneIcons.Cancel" Revision="1" Stencil="System.Storyboarding.WindowsPhoneIcons" StencilVersion="0.1"/>
</Control>
</file>

<file path=customXml/item5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2.xml><?xml version="1.0" encoding="utf-8"?>
<Control xmlns="http://schemas.microsoft.com/VisualStudio/2011/storyboarding/control">
  <Id Name="95030e5e-d43f-4111-a1c2-743a7dbd35b6" Revision="1" Stencil="System.MyShapes" StencilVersion="1.0"/>
</Control>
</file>

<file path=customXml/item53.xml><?xml version="1.0" encoding="utf-8"?>
<Control xmlns="http://schemas.microsoft.com/VisualStudio/2011/storyboarding/control">
  <Id Name="5937341c-7984-4fd4-bf24-0d1d5d33c133" Revision="1" Stencil="System.MyShapes" StencilVersion="1.0"/>
</Control>
</file>

<file path=customXml/item54.xml><?xml version="1.0" encoding="utf-8"?>
<Control xmlns="http://schemas.microsoft.com/VisualStudio/2011/storyboarding/control">
  <Id Name="System.Storyboarding.WindowsPhoneIcons.Minus" Revision="1" Stencil="System.Storyboarding.WindowsPhoneIcons" StencilVersion="0.1"/>
</Control>
</file>

<file path=customXml/item55.xml><?xml version="1.0" encoding="utf-8"?>
<Control xmlns="http://schemas.microsoft.com/VisualStudio/2011/storyboarding/control">
  <Id Name="System.Storyboarding.Common.MousePointer" Revision="1" Stencil="System.Storyboarding.Common" StencilVersion="0.1"/>
</Control>
</file>

<file path=customXml/item5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7.xml><?xml version="1.0" encoding="utf-8"?>
<Control xmlns="http://schemas.microsoft.com/VisualStudio/2011/storyboarding/control">
  <Id Name="System.Storyboarding.WindowsAppIcons.Search" Revision="1" Stencil="System.Storyboarding.WindowsAppIcons" StencilVersion="0.1"/>
</Control>
</file>

<file path=customXml/item58.xml><?xml version="1.0" encoding="utf-8"?>
<Control xmlns="http://schemas.microsoft.com/VisualStudio/2011/storyboarding/control">
  <Id Name="6d31312a-e778-4374-9db8-70be111b08c6" Revision="1" Stencil="System.MyShapes" StencilVersion="1.0"/>
</Control>
</file>

<file path=customXml/item59.xml><?xml version="1.0" encoding="utf-8"?>
<Control xmlns="http://schemas.microsoft.com/VisualStudio/2011/storyboarding/control">
  <Id Name="System.Storyboarding.WindowsPhoneIcons.OverflowDots" Revision="1" Stencil="System.Storyboarding.WindowsPhoneIcons" StencilVersion="0.1"/>
</Control>
</file>

<file path=customXml/item6.xml><?xml version="1.0" encoding="utf-8"?>
<Control xmlns="http://schemas.microsoft.com/VisualStudio/2011/storyboarding/control">
  <Id Name="System.Storyboarding.WindowsPhoneIcons.OverflowDots" Revision="1" Stencil="System.Storyboarding.WindowsPhoneIcons" StencilVersion="0.1"/>
</Control>
</file>

<file path=customXml/item60.xml><?xml version="1.0" encoding="utf-8"?>
<Control xmlns="http://schemas.microsoft.com/VisualStudio/2011/storyboarding/control">
  <Id Name="e9d383c8-3e3d-4afe-bad2-e7c666f1c010" Revision="1" Stencil="System.MyShapes" StencilVersion="1.0"/>
</Control>
</file>

<file path=customXml/item61.xml><?xml version="1.0" encoding="utf-8"?>
<Control xmlns="http://schemas.microsoft.com/VisualStudio/2011/storyboarding/control">
  <Id Name="4b899d4c-b1de-4c17-8765-a5b417bf4ebc" Revision="1" Stencil="System.MyShapes" StencilVersion="1.0"/>
</Control>
</file>

<file path=customXml/item62.xml><?xml version="1.0" encoding="utf-8"?>
<Control xmlns="http://schemas.microsoft.com/VisualStudio/2011/storyboarding/control">
  <Id Name="8053f092-3f2a-4935-a32b-c4b725e8152d" Revision="1" Stencil="System.MyShapes" StencilVersion="1.0"/>
</Control>
</file>

<file path=customXml/item63.xml><?xml version="1.0" encoding="utf-8"?>
<Control xmlns="http://schemas.microsoft.com/VisualStudio/2011/storyboarding/control">
  <Id Name="System.Storyboarding.WindowsAppIcons.Settings" Revision="1" Stencil="System.Storyboarding.WindowsAppIcons" StencilVersion="0.1"/>
</Control>
</file>

<file path=customXml/item64.xml><?xml version="1.0" encoding="utf-8"?>
<Control xmlns="http://schemas.microsoft.com/VisualStudio/2011/storyboarding/control">
  <Id Name="38b88af0-0751-44eb-8b42-d5ddb4671698" Revision="1" Stencil="System.MyShapes" StencilVersion="1.0"/>
</Control>
</file>

<file path=customXml/item65.xml><?xml version="1.0" encoding="utf-8"?>
<Control xmlns="http://schemas.microsoft.com/VisualStudio/2011/storyboarding/control">
  <Id Name="System.Storyboarding.Metro.MetroTileMedium" Revision="1" Stencil="System.Storyboarding.Metro" StencilVersion="0.1"/>
</Control>
</file>

<file path=customXml/item6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7.xml><?xml version="1.0" encoding="utf-8"?>
<Control xmlns="http://schemas.microsoft.com/VisualStudio/2011/storyboarding/control">
  <Id Name="5a8b3174-5e96-4781-9824-45fe10020527" Revision="1" Stencil="System.MyShapes" StencilVersion="1.0"/>
</Control>
</file>

<file path=customXml/item68.xml><?xml version="1.0" encoding="utf-8"?>
<Control xmlns="http://schemas.microsoft.com/VisualStudio/2011/storyboarding/control">
  <Id Name="28fb7df8-6c86-43a9-9095-4b847846147c" Revision="1" Stencil="System.MyShapes" StencilVersion="1.0"/>
</Control>
</file>

<file path=customXml/item69.xml><?xml version="1.0" encoding="utf-8"?>
<Control xmlns="http://schemas.microsoft.com/VisualStudio/2011/storyboarding/control">
  <Id Name="System.Storyboarding.WindowsPhoneIcons.Cancel" Revision="1" Stencil="System.Storyboarding.WindowsPhoneIcons" StencilVersion="0.1"/>
</Control>
</file>

<file path=customXml/item7.xml><?xml version="1.0" encoding="utf-8"?>
<Control xmlns="http://schemas.microsoft.com/VisualStudio/2011/storyboarding/control">
  <Id Name="System.Storyboarding.WindowsPhoneIcons.Cancel" Revision="1" Stencil="System.Storyboarding.WindowsPhoneIcons" StencilVersion="0.1"/>
</Control>
</file>

<file path=customXml/item70.xml><?xml version="1.0" encoding="utf-8"?>
<Control xmlns="http://schemas.microsoft.com/VisualStudio/2011/storyboarding/control">
  <Id Name="1c2fbc2a-c7e9-4dd4-a869-97fb70ae0309" Revision="1" Stencil="85a07843-b809-41ee-b566-325b1850150a" StencilVersion="1.0"/>
</Control>
</file>

<file path=customXml/item71.xml><?xml version="1.0" encoding="utf-8"?>
<Control xmlns="http://schemas.microsoft.com/VisualStudio/2011/storyboarding/control">
  <Id Name="System.Storyboarding.WindowsPhoneIcons.Minus" Revision="1" Stencil="System.Storyboarding.WindowsPhoneIcons" StencilVersion="0.1"/>
</Control>
</file>

<file path=customXml/item72.xml><?xml version="1.0" encoding="utf-8"?>
<Control xmlns="http://schemas.microsoft.com/VisualStudio/2011/storyboarding/control">
  <Id Name="38b88af0-0751-44eb-8b42-d5ddb4671698" Revision="1" Stencil="System.MyShapes" StencilVersion="1.0"/>
</Control>
</file>

<file path=customXml/item73.xml><?xml version="1.0" encoding="utf-8"?>
<Control xmlns="http://schemas.microsoft.com/VisualStudio/2011/storyboarding/control">
  <Id Name="95030e5e-d43f-4111-a1c2-743a7dbd35b6" Revision="1" Stencil="System.MyShapes" StencilVersion="1.0"/>
</Control>
</file>

<file path=customXml/item74.xml><?xml version="1.0" encoding="utf-8"?>
<Control xmlns="http://schemas.microsoft.com/VisualStudio/2011/storyboarding/control">
  <Id Name="e9d383c8-3e3d-4afe-bad2-e7c666f1c010" Revision="1" Stencil="System.MyShapes" StencilVersion="1.0"/>
</Control>
</file>

<file path=customXml/item75.xml><?xml version="1.0" encoding="utf-8"?>
<Control xmlns="http://schemas.microsoft.com/VisualStudio/2011/storyboarding/control">
  <Id Name="4b899d4c-b1de-4c17-8765-a5b417bf4ebc" Revision="1" Stencil="System.MyShapes" StencilVersion="1.0"/>
</Control>
</file>

<file path=customXml/item76.xml><?xml version="1.0" encoding="utf-8"?>
<Control xmlns="http://schemas.microsoft.com/VisualStudio/2011/storyboarding/control">
  <Id Name="38b88af0-0751-44eb-8b42-d5ddb4671698" Revision="1" Stencil="System.MyShapes" StencilVersion="1.0"/>
</Control>
</file>

<file path=customXml/item7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8.xml><?xml version="1.0" encoding="utf-8"?>
<Control xmlns="http://schemas.microsoft.com/VisualStudio/2011/storyboarding/control">
  <Id Name="21ce592b-caf6-43e6-83e0-33717e975a17" Revision="2" Stencil="System.MyShapes" StencilVersion="1.0"/>
</Control>
</file>

<file path=customXml/item79.xml><?xml version="1.0" encoding="utf-8"?>
<Control xmlns="http://schemas.microsoft.com/VisualStudio/2011/storyboarding/control">
  <Id Name="StorytellingCommon.HandCursor" Revision="1" Stencil="StorytellingCommon" StencilVersion="1.0"/>
</Control>
</file>

<file path=customXml/item8.xml><?xml version="1.0" encoding="utf-8"?>
<Control xmlns="http://schemas.microsoft.com/VisualStudio/2011/storyboarding/control">
  <Id Name="System.Storyboarding.WindowsAppIcons.Search" Revision="1" Stencil="System.Storyboarding.WindowsAppIcons" StencilVersion="0.1"/>
</Control>
</file>

<file path=customXml/item8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1.xml><?xml version="1.0" encoding="utf-8"?>
<Control xmlns="http://schemas.microsoft.com/VisualStudio/2011/storyboarding/control">
  <Id Name="System.Storyboarding.WindowsPhoneIcons.OverflowDots" Revision="1" Stencil="System.Storyboarding.WindowsPhoneIcons" StencilVersion="0.1"/>
</Control>
</file>

<file path=customXml/item82.xml><?xml version="1.0" encoding="utf-8"?>
<Control xmlns="http://schemas.microsoft.com/VisualStudio/2011/storyboarding/control">
  <Id Name="System.Storyboarding.WindowsPhoneIcons.OverflowDots" Revision="1" Stencil="System.Storyboarding.WindowsPhoneIcons" StencilVersion="0.1"/>
</Control>
</file>

<file path=customXml/item83.xml><?xml version="1.0" encoding="utf-8"?>
<Control xmlns="http://schemas.microsoft.com/VisualStudio/2011/storyboarding/control">
  <Id Name="1db4a566-4f2f-4e29-8012-63f4aff780b4" Revision="1" Stencil="09ee8e29-8a48-4e3d-a569-7c1ba11c2e3d" StencilVersion="1.0"/>
</Control>
</file>

<file path=customXml/item84.xml><?xml version="1.0" encoding="utf-8"?>
<Control xmlns="http://schemas.microsoft.com/VisualStudio/2011/storyboarding/control">
  <Id Name="System.Storyboarding.WindowsPhoneIcons.OverflowDots" Revision="1" Stencil="System.Storyboarding.WindowsPhoneIcons" StencilVersion="0.1"/>
</Control>
</file>

<file path=customXml/item85.xml><?xml version="1.0" encoding="utf-8"?>
<Control xmlns="http://schemas.microsoft.com/VisualStudio/2011/storyboarding/control">
  <Id Name="38b88af0-0751-44eb-8b42-d5ddb4671698" Revision="1" Stencil="System.MyShapes" StencilVersion="1.0"/>
</Control>
</file>

<file path=customXml/item86.xml><?xml version="1.0" encoding="utf-8"?>
<Control xmlns="http://schemas.microsoft.com/VisualStudio/2011/storyboarding/control">
  <Id Name="System.Storyboarding.WindowsPhoneIcons.Add" Revision="1" Stencil="System.Storyboarding.WindowsPhoneIcons" StencilVersion="0.1"/>
</Control>
</file>

<file path=customXml/item87.xml><?xml version="1.0" encoding="utf-8"?>
<Control xmlns="http://schemas.microsoft.com/VisualStudio/2011/storyboarding/control">
  <Id Name="System.Storyboarding.WindowsAppIcons.Zoom" Revision="1" Stencil="System.Storyboarding.WindowsAppIcons" StencilVersion="0.1"/>
</Control>
</file>

<file path=customXml/item88.xml><?xml version="1.0" encoding="utf-8"?>
<Control xmlns="http://schemas.microsoft.com/VisualStudio/2011/storyboarding/control">
  <Id Name="5937341c-7984-4fd4-bf24-0d1d5d33c133" Revision="1" Stencil="System.MyShapes" StencilVersion="1.0"/>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System.Storyboarding.WindowsAppIcons.Search" Revision="1" Stencil="System.Storyboarding.WindowsAppIcons" StencilVersion="0.1"/>
</Control>
</file>

<file path=customXml/itemProps1.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10.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11.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12.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13.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14.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15.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16.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7.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18.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19.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2.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20.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21.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22.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23.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24.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25.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26.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27.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29.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3.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30.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31.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32.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33.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34.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35.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36.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3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8.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9.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4.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40.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41.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42.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43.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44.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45.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46.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47.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48.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49.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5.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50.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51.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52.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53.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54.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55.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56.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57.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58.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59.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6.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60.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61.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62.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63.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64.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65.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66.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67.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68.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69.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7.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70.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71.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7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73.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74.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75.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76.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77.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78.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79.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8.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80.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81.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82.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83.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8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85.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86.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87.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88.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89.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9.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133571</TotalTime>
  <Words>4583</Words>
  <Application>Microsoft Office PowerPoint</Application>
  <PresentationFormat>Custom</PresentationFormat>
  <Paragraphs>382</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21</vt:i4>
      </vt:variant>
    </vt:vector>
  </HeadingPairs>
  <TitlesOfParts>
    <vt:vector size="41"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Lesson 1: Cloud Concepts</vt:lpstr>
      <vt:lpstr>About The Presenter</vt:lpstr>
      <vt:lpstr>Lesson 1: Overview</vt:lpstr>
      <vt:lpstr>Cloud Computing</vt:lpstr>
      <vt:lpstr>Cloud Models</vt:lpstr>
      <vt:lpstr>Public Cloud</vt:lpstr>
      <vt:lpstr>Private Cloud</vt:lpstr>
      <vt:lpstr>Hybrid Cloud</vt:lpstr>
      <vt:lpstr>Cloud Benefits</vt:lpstr>
      <vt:lpstr>CapEx vs. OpEx</vt:lpstr>
      <vt:lpstr>Consumption-based model</vt:lpstr>
      <vt:lpstr>Cloud Service</vt:lpstr>
      <vt:lpstr>Infrastructure as a Service (IaaS)</vt:lpstr>
      <vt:lpstr>Platform as a Service (PaaS)</vt:lpstr>
      <vt:lpstr>Software as a Service (PaaS)</vt:lpstr>
      <vt:lpstr>Cloud service comparison</vt:lpstr>
      <vt:lpstr>Shared responsibility model</vt:lpstr>
      <vt:lpstr>PowerPoint Presentation</vt:lpstr>
      <vt:lpstr>PowerPoint Presentation</vt:lpstr>
      <vt:lpstr>Summary</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Aaron Hughes</cp:lastModifiedBy>
  <cp:revision>2498</cp:revision>
  <dcterms:created xsi:type="dcterms:W3CDTF">2014-06-18T20:55:12Z</dcterms:created>
  <dcterms:modified xsi:type="dcterms:W3CDTF">2021-10-18T11:08:39Z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Tfs.IsStoryboard">
    <vt:bool>true</vt:bool>
  </property>
  <property fmtid="{D5CDD505-2E9C-101B-9397-08002B2CF9AE}" pid="67" name="Tfs.LastKnownPath">
    <vt:lpwstr>https://d.docs.live.net/39831d7bca8bb8da/DevOpsThoughts/Working/Written Content/Azure 900 Course/0-Azure Course Slides/6-Azure Compute Services.pptx</vt:lpwstr>
  </property>
  <property fmtid="{D5CDD505-2E9C-101B-9397-08002B2CF9AE}" pid="68" name="MSIP_Label_50a58a55-8d55-4c7b-aa85-1ae890a4cc64_Enabled">
    <vt:lpwstr>true</vt:lpwstr>
  </property>
  <property fmtid="{D5CDD505-2E9C-101B-9397-08002B2CF9AE}" pid="69" name="MSIP_Label_50a58a55-8d55-4c7b-aa85-1ae890a4cc64_SetDate">
    <vt:lpwstr>2021-10-11T10:17:31Z</vt:lpwstr>
  </property>
  <property fmtid="{D5CDD505-2E9C-101B-9397-08002B2CF9AE}" pid="70" name="MSIP_Label_50a58a55-8d55-4c7b-aa85-1ae890a4cc64_Method">
    <vt:lpwstr>Standard</vt:lpwstr>
  </property>
  <property fmtid="{D5CDD505-2E9C-101B-9397-08002B2CF9AE}" pid="71" name="MSIP_Label_50a58a55-8d55-4c7b-aa85-1ae890a4cc64_Name">
    <vt:lpwstr>50a58a55-8d55-4c7b-aa85-1ae890a4cc64</vt:lpwstr>
  </property>
  <property fmtid="{D5CDD505-2E9C-101B-9397-08002B2CF9AE}" pid="72" name="MSIP_Label_50a58a55-8d55-4c7b-aa85-1ae890a4cc64_SiteId">
    <vt:lpwstr>e85feadf-11e7-47bb-a160-43b98dcc96f1</vt:lpwstr>
  </property>
  <property fmtid="{D5CDD505-2E9C-101B-9397-08002B2CF9AE}" pid="73" name="MSIP_Label_50a58a55-8d55-4c7b-aa85-1ae890a4cc64_ActionId">
    <vt:lpwstr>70154f20-c585-4123-95f0-4715163dd5f5</vt:lpwstr>
  </property>
  <property fmtid="{D5CDD505-2E9C-101B-9397-08002B2CF9AE}" pid="74" name="MSIP_Label_50a58a55-8d55-4c7b-aa85-1ae890a4cc64_ContentBits">
    <vt:lpwstr>0</vt:lpwstr>
  </property>
</Properties>
</file>