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slideLayouts/slideLayout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19"/>
  </p:notesMasterIdLst>
  <p:handoutMasterIdLst>
    <p:handoutMasterId r:id="rId120"/>
  </p:handoutMasterIdLst>
  <p:sldIdLst>
    <p:sldId id="2076136410" r:id="rId100"/>
    <p:sldId id="2076137407" r:id="rId101"/>
    <p:sldId id="268" r:id="rId102"/>
    <p:sldId id="2076137432" r:id="rId103"/>
    <p:sldId id="2076137434" r:id="rId104"/>
    <p:sldId id="2076137408" r:id="rId105"/>
    <p:sldId id="2076137415" r:id="rId106"/>
    <p:sldId id="2076137433" r:id="rId107"/>
    <p:sldId id="2076137435" r:id="rId108"/>
    <p:sldId id="2076137410" r:id="rId109"/>
    <p:sldId id="2076137416" r:id="rId110"/>
    <p:sldId id="2076137422" r:id="rId111"/>
    <p:sldId id="2076137436" r:id="rId112"/>
    <p:sldId id="2076137437" r:id="rId113"/>
    <p:sldId id="2076137438" r:id="rId114"/>
    <p:sldId id="2076137440" r:id="rId115"/>
    <p:sldId id="2076137439" r:id="rId116"/>
    <p:sldId id="263" r:id="rId117"/>
    <p:sldId id="2076137406" r:id="rId118"/>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230"/>
    <a:srgbClr val="2075B8"/>
    <a:srgbClr val="243A5E"/>
    <a:srgbClr val="FFFFFF"/>
    <a:srgbClr val="0055AE"/>
    <a:srgbClr val="1B67B7"/>
    <a:srgbClr val="B11900"/>
    <a:srgbClr val="D28E00"/>
    <a:srgbClr val="EE4444"/>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2" autoAdjust="0"/>
    <p:restoredTop sz="72195" autoAdjust="0"/>
  </p:normalViewPr>
  <p:slideViewPr>
    <p:cSldViewPr snapToObjects="1">
      <p:cViewPr varScale="1">
        <p:scale>
          <a:sx n="52" d="100"/>
          <a:sy n="52" d="100"/>
        </p:scale>
        <p:origin x="546" y="60"/>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customXml" Target="../customXml/item61.xml"/><Relationship Id="rId82" Type="http://schemas.openxmlformats.org/officeDocument/2006/relationships/customXml" Target="../customXml/item82.xml"/><Relationship Id="rId90" Type="http://schemas.openxmlformats.org/officeDocument/2006/relationships/slideMaster" Target="slideMasters/slideMaster1.xml"/><Relationship Id="rId95" Type="http://schemas.openxmlformats.org/officeDocument/2006/relationships/slideMaster" Target="slideMasters/slideMaster6.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13" Type="http://schemas.openxmlformats.org/officeDocument/2006/relationships/slide" Target="slides/slide14.xml"/><Relationship Id="rId118" Type="http://schemas.openxmlformats.org/officeDocument/2006/relationships/slide" Target="slides/slide19.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slide" Target="slides/slide4.xml"/><Relationship Id="rId108" Type="http://schemas.openxmlformats.org/officeDocument/2006/relationships/slide" Target="slides/slide9.xml"/><Relationship Id="rId116" Type="http://schemas.openxmlformats.org/officeDocument/2006/relationships/slide" Target="slides/slide17.xml"/><Relationship Id="rId124" Type="http://schemas.openxmlformats.org/officeDocument/2006/relationships/theme" Target="theme/theme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11"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 Target="slides/slide7.xml"/><Relationship Id="rId114" Type="http://schemas.openxmlformats.org/officeDocument/2006/relationships/slide" Target="slides/slide15.xml"/><Relationship Id="rId119" Type="http://schemas.openxmlformats.org/officeDocument/2006/relationships/notesMaster" Target="notesMasters/notes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handoutMaster" Target="handoutMasters/handoutMaster1.xml"/><Relationship Id="rId125" Type="http://schemas.openxmlformats.org/officeDocument/2006/relationships/tableStyles" Target="tableStyle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10/29/2021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10/29/2021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services/azure-sphe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services/iot-hub/"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services/iot-centra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178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Segoe UI Light" pitchFamily="34" charset="0"/>
                <a:ea typeface="+mn-ea"/>
                <a:cs typeface="+mn-cs"/>
              </a:rPr>
              <a:t>Azure Sphere</a:t>
            </a:r>
          </a:p>
          <a:p>
            <a:r>
              <a:rPr lang="en-US" sz="900" b="0" i="0" u="none" strike="noStrike" kern="1200" dirty="0" smtClean="0">
                <a:solidFill>
                  <a:schemeClr val="tx1"/>
                </a:solidFill>
                <a:effectLst/>
                <a:latin typeface="Segoe UI Light" pitchFamily="34" charset="0"/>
                <a:ea typeface="+mn-ea"/>
                <a:cs typeface="+mn-cs"/>
                <a:hlinkClick r:id="rId3"/>
              </a:rPr>
              <a:t>Azure Sphere</a:t>
            </a:r>
            <a:r>
              <a:rPr lang="en-US" sz="900" b="0" i="0" kern="1200" dirty="0" smtClean="0">
                <a:solidFill>
                  <a:schemeClr val="tx1"/>
                </a:solidFill>
                <a:effectLst/>
                <a:latin typeface="Segoe UI Light" pitchFamily="34" charset="0"/>
                <a:ea typeface="+mn-ea"/>
                <a:cs typeface="+mn-cs"/>
              </a:rPr>
              <a:t> creates an end-to-end, highly secure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solution for customers that encompasses everything from the hardware and operating system on the device to the secure method of sending messages from the device to the message hub. Azure Sphere has built-in communication and security features for internet-connected devices.</a:t>
            </a:r>
          </a:p>
          <a:p>
            <a:r>
              <a:rPr lang="en-US" sz="900" b="0" i="0" kern="1200" dirty="0" smtClean="0">
                <a:solidFill>
                  <a:schemeClr val="tx1"/>
                </a:solidFill>
                <a:effectLst/>
                <a:latin typeface="Segoe UI Light" pitchFamily="34" charset="0"/>
                <a:ea typeface="+mn-ea"/>
                <a:cs typeface="+mn-cs"/>
              </a:rPr>
              <a:t>Azure Sphere comes in three parts:</a:t>
            </a:r>
          </a:p>
          <a:p>
            <a:r>
              <a:rPr lang="en-US" sz="900" b="0" i="0" kern="1200" dirty="0" smtClean="0">
                <a:solidFill>
                  <a:schemeClr val="tx1"/>
                </a:solidFill>
                <a:effectLst/>
                <a:latin typeface="Segoe UI Light" pitchFamily="34" charset="0"/>
                <a:ea typeface="+mn-ea"/>
                <a:cs typeface="+mn-cs"/>
              </a:rPr>
              <a:t>The first part is the Azure Sphere micro-controller unit (MCU), which is responsible for processing the operating system and signals from attached sensors. The following image displays the </a:t>
            </a:r>
            <a:r>
              <a:rPr lang="en-US" sz="900" b="0" i="0" kern="1200" dirty="0" err="1" smtClean="0">
                <a:solidFill>
                  <a:schemeClr val="tx1"/>
                </a:solidFill>
                <a:effectLst/>
                <a:latin typeface="Segoe UI Light" pitchFamily="34" charset="0"/>
                <a:ea typeface="+mn-ea"/>
                <a:cs typeface="+mn-cs"/>
              </a:rPr>
              <a:t>Seeed</a:t>
            </a:r>
            <a:r>
              <a:rPr lang="en-US" sz="900" b="0" i="0" kern="1200" dirty="0" smtClean="0">
                <a:solidFill>
                  <a:schemeClr val="tx1"/>
                </a:solidFill>
                <a:effectLst/>
                <a:latin typeface="Segoe UI Light" pitchFamily="34" charset="0"/>
                <a:ea typeface="+mn-ea"/>
                <a:cs typeface="+mn-cs"/>
              </a:rPr>
              <a:t> Azure Sphere MT3620 Development Kit MCU, one of several different starter kits that are available for prototyping and developing Azure Sphere applications.</a:t>
            </a:r>
            <a:br>
              <a:rPr lang="en-US" sz="900" b="0" i="0" kern="1200" dirty="0" smtClean="0">
                <a:solidFill>
                  <a:schemeClr val="tx1"/>
                </a:solidFill>
                <a:effectLst/>
                <a:latin typeface="Segoe UI Light" pitchFamily="34" charset="0"/>
                <a:ea typeface="+mn-ea"/>
                <a:cs typeface="+mn-cs"/>
              </a:rPr>
            </a:br>
            <a:endParaRPr lang="en-US" sz="900" b="0" i="0" kern="1200" dirty="0" smtClean="0">
              <a:solidFill>
                <a:schemeClr val="tx1"/>
              </a:solidFill>
              <a:effectLst/>
              <a:latin typeface="Segoe UI Light" pitchFamily="34" charset="0"/>
              <a:ea typeface="+mn-ea"/>
              <a:cs typeface="+mn-cs"/>
            </a:endParaRP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76603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smtClean="0">
                <a:solidFill>
                  <a:schemeClr val="tx1"/>
                </a:solidFill>
                <a:effectLst/>
                <a:latin typeface="Segoe UI Light" pitchFamily="34" charset="0"/>
                <a:ea typeface="+mn-ea"/>
                <a:cs typeface="+mn-cs"/>
              </a:rPr>
              <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Not </a:t>
            </a:r>
            <a:r>
              <a:rPr lang="en-US" sz="900" b="0" i="0" kern="1200" dirty="0" smtClean="0">
                <a:solidFill>
                  <a:schemeClr val="tx1"/>
                </a:solidFill>
                <a:effectLst/>
                <a:latin typeface="Segoe UI Light" pitchFamily="34" charset="0"/>
                <a:ea typeface="+mn-ea"/>
                <a:cs typeface="+mn-cs"/>
              </a:rPr>
              <a:t>in every case. Manufacturers and customers would rather not have their devices to be maliciously compromised and used for nefarious purposes, however in some cases it's more critical to ensure the integrity than others. An example would be that of an ATM in comparison to a washing machine. When security is a critical consideration in your product's design, the best product option is Azure Sphere, which provides a comprehensive end-to-end solution for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a:t>
            </a:r>
            <a:r>
              <a:rPr lang="en-US" sz="900" b="0" i="0" kern="1200" smtClean="0">
                <a:solidFill>
                  <a:schemeClr val="tx1"/>
                </a:solidFill>
                <a:effectLst/>
                <a:latin typeface="Segoe UI Light" pitchFamily="34" charset="0"/>
                <a:ea typeface="+mn-ea"/>
                <a:cs typeface="+mn-cs"/>
              </a:rPr>
              <a:t>devices.</a:t>
            </a:r>
            <a:br>
              <a:rPr lang="en-US" sz="900" b="0" i="0" kern="1200" smtClean="0">
                <a:solidFill>
                  <a:schemeClr val="tx1"/>
                </a:solidFill>
                <a:effectLst/>
                <a:latin typeface="Segoe UI Light" pitchFamily="34" charset="0"/>
                <a:ea typeface="+mn-ea"/>
                <a:cs typeface="+mn-cs"/>
              </a:rPr>
            </a:br>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As we mentioned in the previous unit, Azure Sphere ensures a secure channel of communication between the device and Azure by controlling everything from the hardware to the operating system and the authentication process. This ensures that the integrity of the device is uncompromised. After a secure channel is established, messages can be received from the device securely, and messages or software updates can be sent to the device remotely.</a:t>
            </a:r>
          </a:p>
          <a:p>
            <a:r>
              <a:rPr lang="en-GB" dirty="0" smtClean="0"/>
              <a:t/>
            </a:r>
            <a:br>
              <a:rPr lang="en-GB" dirty="0" smtClean="0"/>
            </a:br>
            <a:r>
              <a:rPr lang="en-GB" dirty="0" smtClean="0"/>
              <a:t/>
            </a:r>
            <a:br>
              <a:rPr lang="en-GB" dirty="0" smtClean="0"/>
            </a:br>
            <a:r>
              <a:rPr lang="en-US" sz="900" b="0" i="0" kern="1200" dirty="0" smtClean="0">
                <a:solidFill>
                  <a:schemeClr val="tx1"/>
                </a:solidFill>
                <a:effectLst/>
                <a:latin typeface="Segoe UI Light" pitchFamily="34" charset="0"/>
                <a:ea typeface="+mn-ea"/>
                <a:cs typeface="+mn-cs"/>
              </a:rPr>
              <a:t>Your next decision will be the level of services you require from your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solution. If you merely want to connect to your remote devices to receive telemetry and occasionally push updates, and you don't need any reporting capabilities, you might prefer to implement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by itself. Your programmers can still create a customized set of management tools and reports by using the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RESTful </a:t>
            </a:r>
            <a:r>
              <a:rPr lang="en-US" sz="900" b="0" i="0" kern="1200" smtClean="0">
                <a:solidFill>
                  <a:schemeClr val="tx1"/>
                </a:solidFill>
                <a:effectLst/>
                <a:latin typeface="Segoe UI Light" pitchFamily="34" charset="0"/>
                <a:ea typeface="+mn-ea"/>
                <a:cs typeface="+mn-cs"/>
              </a:rPr>
              <a:t>API.</a:t>
            </a:r>
            <a:br>
              <a:rPr lang="en-US" sz="900" b="0" i="0" kern="1200" smtClean="0">
                <a:solidFill>
                  <a:schemeClr val="tx1"/>
                </a:solidFill>
                <a:effectLst/>
                <a:latin typeface="Segoe UI Light" pitchFamily="34" charset="0"/>
                <a:ea typeface="+mn-ea"/>
                <a:cs typeface="+mn-cs"/>
              </a:rPr>
            </a:br>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However, if you want a pre-built customizable user interface with which you can view and control your devices remotely, you might prefer to start with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With this solution, you can control a single device or all devices at once, and you can set up alerts for certain conditions, such as a device </a:t>
            </a:r>
            <a:r>
              <a:rPr lang="en-US" sz="900" b="0" i="0" kern="1200" smtClean="0">
                <a:solidFill>
                  <a:schemeClr val="tx1"/>
                </a:solidFill>
                <a:effectLst/>
                <a:latin typeface="Segoe UI Light" pitchFamily="34" charset="0"/>
                <a:ea typeface="+mn-ea"/>
                <a:cs typeface="+mn-cs"/>
              </a:rPr>
              <a:t>failure.</a:t>
            </a:r>
            <a:br>
              <a:rPr lang="en-US" sz="900" b="0" i="0" kern="1200" smtClean="0">
                <a:solidFill>
                  <a:schemeClr val="tx1"/>
                </a:solidFill>
                <a:effectLst/>
                <a:latin typeface="Segoe UI Light" pitchFamily="34" charset="0"/>
                <a:ea typeface="+mn-ea"/>
                <a:cs typeface="+mn-cs"/>
              </a:rPr>
            </a:br>
            <a:endParaRPr lang="en-US" sz="900" b="0" i="0" kern="1200" dirty="0" smtClean="0">
              <a:solidFill>
                <a:schemeClr val="tx1"/>
              </a:solidFill>
              <a:effectLst/>
              <a:latin typeface="Segoe UI Light" pitchFamily="34" charset="0"/>
              <a:ea typeface="+mn-ea"/>
              <a:cs typeface="+mn-cs"/>
            </a:endParaRPr>
          </a:p>
          <a:p>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integrates with many different Azure products, including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to create a dashboard with reports and management features. The dashboard is based on starter templates for common industry and usage scenarios. You can use the dashboard that's generated by the starter template as is or customize it to suit your needs. You can have multiple dashboards and target them at a variety of users</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5132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Let's apply the decision criteria from the previous unit.</a:t>
            </a:r>
          </a:p>
          <a:p>
            <a:r>
              <a:rPr lang="en-US" sz="900" b="0" i="0" kern="1200" dirty="0" smtClean="0">
                <a:solidFill>
                  <a:schemeClr val="tx1"/>
                </a:solidFill>
                <a:effectLst/>
                <a:latin typeface="Segoe UI Light" pitchFamily="34" charset="0"/>
                <a:ea typeface="+mn-ea"/>
                <a:cs typeface="+mn-cs"/>
              </a:rPr>
              <a:t>First, is it critical to ensure that the device or, in this case, each appliance, isn't compromised? It's preferable, but not critical, that the devices aren't compromised. The worst that could happen is that a hacker reads the current temperature of the customer's refrigerator or the number of loads of laundry the washing machine has completed.</a:t>
            </a:r>
          </a:p>
          <a:p>
            <a:r>
              <a:rPr lang="en-US" sz="900" b="0" i="0" kern="1200" dirty="0" smtClean="0">
                <a:solidFill>
                  <a:schemeClr val="tx1"/>
                </a:solidFill>
                <a:effectLst/>
                <a:latin typeface="Segoe UI Light" pitchFamily="34" charset="0"/>
                <a:ea typeface="+mn-ea"/>
                <a:cs typeface="+mn-cs"/>
              </a:rPr>
              <a:t>Even if the customer calls and reports strange behavior with their appliance, a technician could reset or replace the microcontroller. It might not warrant the extra expense or engineering resources that would be required to employ Azure Sphere.</a:t>
            </a:r>
          </a:p>
          <a:p>
            <a:r>
              <a:rPr lang="en-US" sz="900" b="0" i="0" kern="1200" dirty="0" smtClean="0">
                <a:solidFill>
                  <a:schemeClr val="tx1"/>
                </a:solidFill>
                <a:effectLst/>
                <a:latin typeface="Segoe UI Light" pitchFamily="34" charset="0"/>
                <a:ea typeface="+mn-ea"/>
                <a:cs typeface="+mn-cs"/>
              </a:rPr>
              <a:t>Second decision criterion: do I need a dashboard for reporting and management? In this case, no. Tailwind Traders wants to integrate the telemetry data and all other functionality into an existing maintenance request system. In this case,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is not </a:t>
            </a:r>
            <a:r>
              <a:rPr lang="en-US" sz="900" b="0" i="0" kern="1200" smtClean="0">
                <a:solidFill>
                  <a:schemeClr val="tx1"/>
                </a:solidFill>
                <a:effectLst/>
                <a:latin typeface="Segoe UI Light" pitchFamily="34" charset="0"/>
                <a:ea typeface="+mn-ea"/>
                <a:cs typeface="+mn-cs"/>
              </a:rPr>
              <a:t>required.</a:t>
            </a:r>
            <a:br>
              <a:rPr lang="en-US" sz="900" b="0" i="0" kern="1200" smtClean="0">
                <a:solidFill>
                  <a:schemeClr val="tx1"/>
                </a:solidFill>
                <a:effectLst/>
                <a:latin typeface="Segoe UI Light" pitchFamily="34" charset="0"/>
                <a:ea typeface="+mn-ea"/>
                <a:cs typeface="+mn-cs"/>
              </a:rPr>
            </a:br>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So, given the responses to the decision criteria,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is the best choice in this scenario</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10/30/2021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69381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Here again, apply the decision criteria that you learned about earlier.</a:t>
            </a:r>
          </a:p>
          <a:p>
            <a:r>
              <a:rPr lang="en-US" sz="900" b="0" i="0" kern="1200" dirty="0" smtClean="0">
                <a:solidFill>
                  <a:schemeClr val="tx1"/>
                </a:solidFill>
                <a:effectLst/>
                <a:latin typeface="Segoe UI Light" pitchFamily="34" charset="0"/>
                <a:ea typeface="+mn-ea"/>
                <a:cs typeface="+mn-cs"/>
              </a:rPr>
              <a:t>First, is it critical to ensure that the device or, in this case, each appliance, isn't compromised? Ideally, each sensor and vehicle computer would be impervious to interference. However, security was not mentioned as a critical concern at this point. The vehicle computers and sensors are built by a third-party vendor and, unless Tailwind Traders wants to manufacture its own devices (which they don't), the company will be forced to use hardware that's already available.</a:t>
            </a:r>
          </a:p>
          <a:p>
            <a:r>
              <a:rPr lang="en-US" sz="900" b="0" i="0" kern="1200" dirty="0" smtClean="0">
                <a:solidFill>
                  <a:schemeClr val="tx1"/>
                </a:solidFill>
                <a:effectLst/>
                <a:latin typeface="Segoe UI Light" pitchFamily="34" charset="0"/>
                <a:ea typeface="+mn-ea"/>
                <a:cs typeface="+mn-cs"/>
              </a:rPr>
              <a:t>Second, does Tailwind Traders need a dashboard for reporting and management? Yes, a reporting and management dashboard is a requirement.</a:t>
            </a:r>
          </a:p>
          <a:p>
            <a:r>
              <a:rPr lang="en-US" sz="900" b="0" i="0" kern="1200" dirty="0" smtClean="0">
                <a:solidFill>
                  <a:schemeClr val="tx1"/>
                </a:solidFill>
                <a:effectLst/>
                <a:latin typeface="Segoe UI Light" pitchFamily="34" charset="0"/>
                <a:ea typeface="+mn-ea"/>
                <a:cs typeface="+mn-cs"/>
              </a:rPr>
              <a:t>Based on these responses to the decision criteria,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is the best choice in this scenario. The Connected Logistics starter template provides an out-of-box dashboard that will satisfy many of these requirements. This dashboard is preconfigured to showcase the critical logistics device operations activity. Admittedly, the dashboard might need to be reconfigured to remove sea vessel gateways, but the truck gateway functionality would be almost exactly what Tailwind Traders needs.</a:t>
            </a:r>
            <a:br>
              <a:rPr lang="en-US" sz="900" b="0" i="0" kern="1200" dirty="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
            </a:r>
            <a:br>
              <a:rPr lang="en-US" sz="900" b="0" i="0" kern="1200" smtClean="0">
                <a:solidFill>
                  <a:schemeClr val="tx1"/>
                </a:solidFill>
                <a:effectLst/>
                <a:latin typeface="Segoe UI Light" pitchFamily="34" charset="0"/>
                <a:ea typeface="+mn-ea"/>
                <a:cs typeface="+mn-cs"/>
              </a:rPr>
            </a:br>
            <a:endParaRPr lang="en-US" sz="900" b="0" i="0" kern="1200" dirty="0" smtClean="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10/30/2021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387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Again, apply the decision criteria as you've been doing.</a:t>
            </a:r>
          </a:p>
          <a:p>
            <a:r>
              <a:rPr lang="en-US" sz="900" b="0" i="0" kern="1200" dirty="0" smtClean="0">
                <a:solidFill>
                  <a:schemeClr val="tx1"/>
                </a:solidFill>
                <a:effectLst/>
                <a:latin typeface="Segoe UI Light" pitchFamily="34" charset="0"/>
                <a:ea typeface="+mn-ea"/>
                <a:cs typeface="+mn-cs"/>
              </a:rPr>
              <a:t>First, is it critical to ensure that the device or, in this case, each point-of-sale terminal, is not compromised? Absolutely. Device security is the primary requirement.</a:t>
            </a:r>
          </a:p>
          <a:p>
            <a:r>
              <a:rPr lang="en-US" sz="900" b="0" i="0" kern="1200" dirty="0" smtClean="0">
                <a:solidFill>
                  <a:schemeClr val="tx1"/>
                </a:solidFill>
                <a:effectLst/>
                <a:latin typeface="Segoe UI Light" pitchFamily="34" charset="0"/>
                <a:ea typeface="+mn-ea"/>
                <a:cs typeface="+mn-cs"/>
              </a:rPr>
              <a:t>Next, does Tailwind Traders need a dashboard for reporting and management? Yes, the company requires a reporting and management dashboard.</a:t>
            </a:r>
          </a:p>
          <a:p>
            <a:r>
              <a:rPr lang="en-US" sz="900" b="0" i="0" kern="1200" dirty="0" smtClean="0">
                <a:solidFill>
                  <a:schemeClr val="tx1"/>
                </a:solidFill>
                <a:effectLst/>
                <a:latin typeface="Segoe UI Light" pitchFamily="34" charset="0"/>
                <a:ea typeface="+mn-ea"/>
                <a:cs typeface="+mn-cs"/>
              </a:rPr>
              <a:t>So, given the responses to the decision criteria, the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engineering firm will build a platform on top of both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and Azure Sphere. Even though no specific starter template is available in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for this scenario, one can easily be adapted to accommodate the kinds of reports the company wants to see and the management operations it wants to perform.</a:t>
            </a:r>
          </a:p>
          <a:p>
            <a:endParaRPr lang="en-US" sz="900" b="0" i="0" kern="1200" dirty="0" smtClean="0">
              <a:solidFill>
                <a:schemeClr val="tx1"/>
              </a:solidFill>
              <a:effectLst/>
              <a:latin typeface="Segoe UI Light" pitchFamily="34" charset="0"/>
              <a:ea typeface="+mn-ea"/>
              <a:cs typeface="+mn-cs"/>
            </a:endParaRPr>
          </a:p>
          <a:p>
            <a:endParaRPr lang="en-US" sz="900" b="0" i="0" kern="1200" dirty="0" smtClean="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10/30/2021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214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Again, apply the decision criteria as you've been doing.</a:t>
            </a:r>
          </a:p>
          <a:p>
            <a:r>
              <a:rPr lang="en-US" sz="900" b="0" i="0" kern="1200" dirty="0" smtClean="0">
                <a:solidFill>
                  <a:schemeClr val="tx1"/>
                </a:solidFill>
                <a:effectLst/>
                <a:latin typeface="Segoe UI Light" pitchFamily="34" charset="0"/>
                <a:ea typeface="+mn-ea"/>
                <a:cs typeface="+mn-cs"/>
              </a:rPr>
              <a:t>First, is it critical to ensure that the device or, in this case, each point-of-sale terminal, is not compromised? Absolutely. Device security is the primary requirement.</a:t>
            </a:r>
          </a:p>
          <a:p>
            <a:r>
              <a:rPr lang="en-US" sz="900" b="0" i="0" kern="1200" dirty="0" smtClean="0">
                <a:solidFill>
                  <a:schemeClr val="tx1"/>
                </a:solidFill>
                <a:effectLst/>
                <a:latin typeface="Segoe UI Light" pitchFamily="34" charset="0"/>
                <a:ea typeface="+mn-ea"/>
                <a:cs typeface="+mn-cs"/>
              </a:rPr>
              <a:t>Next, does Tailwind Traders need a dashboard for reporting and management? Yes, the company requires a reporting and management dashboard.</a:t>
            </a:r>
          </a:p>
          <a:p>
            <a:r>
              <a:rPr lang="en-US" sz="900" b="0" i="0" kern="1200" dirty="0" smtClean="0">
                <a:solidFill>
                  <a:schemeClr val="tx1"/>
                </a:solidFill>
                <a:effectLst/>
                <a:latin typeface="Segoe UI Light" pitchFamily="34" charset="0"/>
                <a:ea typeface="+mn-ea"/>
                <a:cs typeface="+mn-cs"/>
              </a:rPr>
              <a:t>So, given the responses to the decision criteria, the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engineering firm will build a platform on top of both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and Azure Sphere. Even though no specific starter template is available in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for this scenario, one can easily be adapted to accommodate the kinds of reports the company wants to see and the management operations it wants to perform.</a:t>
            </a:r>
          </a:p>
          <a:p>
            <a:endParaRPr lang="en-US" sz="900" b="0" i="0" kern="1200" dirty="0" smtClean="0">
              <a:solidFill>
                <a:schemeClr val="tx1"/>
              </a:solidFill>
              <a:effectLst/>
              <a:latin typeface="Segoe UI Light" pitchFamily="34" charset="0"/>
              <a:ea typeface="+mn-ea"/>
              <a:cs typeface="+mn-cs"/>
            </a:endParaRPr>
          </a:p>
          <a:p>
            <a:endParaRPr lang="en-US" sz="900" b="0" i="0" kern="1200" dirty="0" smtClean="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10/30/2021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6945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Again, apply the decision criteria as you've been doing.</a:t>
            </a:r>
          </a:p>
          <a:p>
            <a:r>
              <a:rPr lang="en-US" sz="900" b="0" i="0" kern="1200" dirty="0" smtClean="0">
                <a:solidFill>
                  <a:schemeClr val="tx1"/>
                </a:solidFill>
                <a:effectLst/>
                <a:latin typeface="Segoe UI Light" pitchFamily="34" charset="0"/>
                <a:ea typeface="+mn-ea"/>
                <a:cs typeface="+mn-cs"/>
              </a:rPr>
              <a:t>First, is it critical to ensure that the device or, in this case, each point-of-sale terminal, is not compromised? Absolutely. Device security is the primary requirement.</a:t>
            </a:r>
          </a:p>
          <a:p>
            <a:r>
              <a:rPr lang="en-US" sz="900" b="0" i="0" kern="1200" dirty="0" smtClean="0">
                <a:solidFill>
                  <a:schemeClr val="tx1"/>
                </a:solidFill>
                <a:effectLst/>
                <a:latin typeface="Segoe UI Light" pitchFamily="34" charset="0"/>
                <a:ea typeface="+mn-ea"/>
                <a:cs typeface="+mn-cs"/>
              </a:rPr>
              <a:t>Next, does Tailwind Traders need a dashboard for reporting and management? Yes, the company requires a reporting and management dashboard.</a:t>
            </a:r>
          </a:p>
          <a:p>
            <a:r>
              <a:rPr lang="en-US" sz="900" b="0" i="0" kern="1200" dirty="0" smtClean="0">
                <a:solidFill>
                  <a:schemeClr val="tx1"/>
                </a:solidFill>
                <a:effectLst/>
                <a:latin typeface="Segoe UI Light" pitchFamily="34" charset="0"/>
                <a:ea typeface="+mn-ea"/>
                <a:cs typeface="+mn-cs"/>
              </a:rPr>
              <a:t>So, given the responses to the decision criteria, the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engineering firm will build a platform on top of both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and Azure Sphere. Even though no specific starter template is available in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for this scenario, one can easily be adapted to accommodate the kinds of reports the company wants to see and the management operations it wants to perform.</a:t>
            </a:r>
          </a:p>
          <a:p>
            <a:endParaRPr lang="en-US" sz="900" b="0" i="0" kern="1200" dirty="0" smtClean="0">
              <a:solidFill>
                <a:schemeClr val="tx1"/>
              </a:solidFill>
              <a:effectLst/>
              <a:latin typeface="Segoe UI Light" pitchFamily="34" charset="0"/>
              <a:ea typeface="+mn-ea"/>
              <a:cs typeface="+mn-cs"/>
            </a:endParaRPr>
          </a:p>
          <a:p>
            <a:endParaRPr lang="en-US" sz="900" b="0" i="0" kern="1200" dirty="0" smtClean="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4641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Again, apply the decision criteria as you've been doing.</a:t>
            </a:r>
          </a:p>
          <a:p>
            <a:r>
              <a:rPr lang="en-US" sz="900" b="0" i="0" kern="1200" dirty="0" smtClean="0">
                <a:solidFill>
                  <a:schemeClr val="tx1"/>
                </a:solidFill>
                <a:effectLst/>
                <a:latin typeface="Segoe UI Light" pitchFamily="34" charset="0"/>
                <a:ea typeface="+mn-ea"/>
                <a:cs typeface="+mn-cs"/>
              </a:rPr>
              <a:t>First, is it critical to ensure that the device or, in this case, each point-of-sale terminal, is not compromised? Absolutely. Device security is the primary requirement.</a:t>
            </a:r>
          </a:p>
          <a:p>
            <a:r>
              <a:rPr lang="en-US" sz="900" b="0" i="0" kern="1200" dirty="0" smtClean="0">
                <a:solidFill>
                  <a:schemeClr val="tx1"/>
                </a:solidFill>
                <a:effectLst/>
                <a:latin typeface="Segoe UI Light" pitchFamily="34" charset="0"/>
                <a:ea typeface="+mn-ea"/>
                <a:cs typeface="+mn-cs"/>
              </a:rPr>
              <a:t>Next, does Tailwind Traders need a dashboard for reporting and management? Yes, the company requires a reporting and management dashboard.</a:t>
            </a:r>
          </a:p>
          <a:p>
            <a:r>
              <a:rPr lang="en-US" sz="900" b="0" i="0" kern="1200" dirty="0" smtClean="0">
                <a:solidFill>
                  <a:schemeClr val="tx1"/>
                </a:solidFill>
                <a:effectLst/>
                <a:latin typeface="Segoe UI Light" pitchFamily="34" charset="0"/>
                <a:ea typeface="+mn-ea"/>
                <a:cs typeface="+mn-cs"/>
              </a:rPr>
              <a:t>So, given the responses to the decision criteria, the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engineering firm will build a platform on top of both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and Azure Sphere. Even though no specific starter template is available in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for this scenario, one can easily be adapted to accommodate the kinds of reports the company wants to see and the management operations it wants to perform.</a:t>
            </a:r>
          </a:p>
          <a:p>
            <a:endParaRPr lang="en-US" sz="900" b="0" i="0" kern="1200" dirty="0" smtClean="0">
              <a:solidFill>
                <a:schemeClr val="tx1"/>
              </a:solidFill>
              <a:effectLst/>
              <a:latin typeface="Segoe UI Light" pitchFamily="34" charset="0"/>
              <a:ea typeface="+mn-ea"/>
              <a:cs typeface="+mn-cs"/>
            </a:endParaRPr>
          </a:p>
          <a:p>
            <a:endParaRPr lang="en-US" sz="900" b="0" i="0" kern="1200" dirty="0" smtClean="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536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11/1/2021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374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751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677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784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678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u="none" strike="noStrike" kern="1200" dirty="0">
              <a:solidFill>
                <a:schemeClr val="tx1"/>
              </a:solidFill>
              <a:effectLst/>
              <a:latin typeface="Segoe UI Light" pitchFamily="34" charset="0"/>
              <a:ea typeface="+mn-ea"/>
              <a:cs typeface="+mn-cs"/>
            </a:endParaRP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5368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10/29/2021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753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r>
              <a:rPr lang="en-US" sz="900" b="0" i="0" u="none" strike="noStrike" kern="1200" dirty="0" smtClean="0">
                <a:solidFill>
                  <a:schemeClr val="tx1"/>
                </a:solidFill>
                <a:effectLst/>
                <a:latin typeface="Segoe UI Light" pitchFamily="34" charset="0"/>
                <a:ea typeface="+mn-ea"/>
                <a:cs typeface="+mn-cs"/>
                <a:hlinkClick r:id="rId3"/>
              </a:rPr>
              <a:t>Azure </a:t>
            </a:r>
            <a:r>
              <a:rPr lang="en-US" sz="900" b="0" i="0" u="none" strike="noStrike" kern="1200" dirty="0" err="1" smtClean="0">
                <a:solidFill>
                  <a:schemeClr val="tx1"/>
                </a:solidFill>
                <a:effectLst/>
                <a:latin typeface="Segoe UI Light" pitchFamily="34" charset="0"/>
                <a:ea typeface="+mn-ea"/>
                <a:cs typeface="+mn-cs"/>
                <a:hlinkClick r:id="rId3"/>
              </a:rPr>
              <a:t>IoT</a:t>
            </a:r>
            <a:r>
              <a:rPr lang="en-US" sz="900" b="0" i="0" u="none" strike="noStrike" kern="1200" dirty="0" smtClean="0">
                <a:solidFill>
                  <a:schemeClr val="tx1"/>
                </a:solidFill>
                <a:effectLst/>
                <a:latin typeface="Segoe UI Light" pitchFamily="34" charset="0"/>
                <a:ea typeface="+mn-ea"/>
                <a:cs typeface="+mn-cs"/>
                <a:hlinkClick r:id="rId3"/>
              </a:rPr>
              <a:t> Hub</a:t>
            </a:r>
            <a:r>
              <a:rPr lang="en-US" sz="900" b="0" i="0" kern="1200" dirty="0" smtClean="0">
                <a:solidFill>
                  <a:schemeClr val="tx1"/>
                </a:solidFill>
                <a:effectLst/>
                <a:latin typeface="Segoe UI Light" pitchFamily="34" charset="0"/>
                <a:ea typeface="+mn-ea"/>
                <a:cs typeface="+mn-cs"/>
              </a:rPr>
              <a:t> is a managed service that's hosted in the cloud and that acts as a central message hub for bi-directional communication between your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application and the devices it manages. You can use Azure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to build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solutions with reliable and secure communications between millions of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devices and a cloud-hosted solution back end. You can connect virtually any device to your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a:t>
            </a:r>
          </a:p>
          <a:p>
            <a:r>
              <a:rPr lang="en-US" sz="900" b="0" i="0" kern="1200" dirty="0" smtClean="0">
                <a:solidFill>
                  <a:schemeClr val="tx1"/>
                </a:solidFill>
                <a:effectLst/>
                <a:latin typeface="Segoe UI Light" pitchFamily="34" charset="0"/>
                <a:ea typeface="+mn-ea"/>
                <a:cs typeface="+mn-cs"/>
              </a:rPr>
              <a:t>The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service supports communications both from the device to the cloud and from the cloud to the device. It also supports multiple messaging patterns, such as device-to-cloud telemetry, file upload from devices, and request-reply methods to control your devices from the cloud. After an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receives messages from a device, it can route that message to other Azure services.</a:t>
            </a:r>
          </a:p>
          <a:p>
            <a:r>
              <a:rPr lang="en-US" sz="900" b="0" i="0" kern="1200" dirty="0" smtClean="0">
                <a:solidFill>
                  <a:schemeClr val="tx1"/>
                </a:solidFill>
                <a:effectLst/>
                <a:latin typeface="Segoe UI Light" pitchFamily="34" charset="0"/>
                <a:ea typeface="+mn-ea"/>
                <a:cs typeface="+mn-cs"/>
              </a:rPr>
              <a:t>From a cloud-to-device perspective,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allows for </a:t>
            </a:r>
            <a:r>
              <a:rPr lang="en-US" sz="900" b="0" i="1" kern="1200" dirty="0" smtClean="0">
                <a:solidFill>
                  <a:schemeClr val="tx1"/>
                </a:solidFill>
                <a:effectLst/>
                <a:latin typeface="Segoe UI Light" pitchFamily="34" charset="0"/>
                <a:ea typeface="+mn-ea"/>
                <a:cs typeface="+mn-cs"/>
              </a:rPr>
              <a:t>command and control</a:t>
            </a:r>
            <a:r>
              <a:rPr lang="en-US" sz="900" b="0" i="0" kern="1200" dirty="0" smtClean="0">
                <a:solidFill>
                  <a:schemeClr val="tx1"/>
                </a:solidFill>
                <a:effectLst/>
                <a:latin typeface="Segoe UI Light" pitchFamily="34" charset="0"/>
                <a:ea typeface="+mn-ea"/>
                <a:cs typeface="+mn-cs"/>
              </a:rPr>
              <a:t>. That is, you can have either manual or automated remote control of connected devices, so you can instruct the device to open valves, set target temperatures, restart stuck devices, and so on.</a:t>
            </a:r>
          </a:p>
          <a:p>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monitoring helps you maintain the health of your solution by tracking events such as device creation, device failures, and device </a:t>
            </a:r>
            <a:r>
              <a:rPr lang="en-US" sz="900" b="0" i="0" kern="1200" smtClean="0">
                <a:solidFill>
                  <a:schemeClr val="tx1"/>
                </a:solidFill>
                <a:effectLst/>
                <a:latin typeface="Segoe UI Light" pitchFamily="34" charset="0"/>
                <a:ea typeface="+mn-ea"/>
                <a:cs typeface="+mn-cs"/>
              </a:rPr>
              <a:t>connections.</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Mbed is a platform and operating system for internet-connected devices based on 32-bit ARM Cortex-M microcontrollers. Such devices are also known as Internet of Things devices. </a:t>
            </a:r>
            <a:endParaRPr lang="en-US" sz="900" b="0" i="0" kern="1200" dirty="0" smtClean="0">
              <a:solidFill>
                <a:schemeClr val="tx1"/>
              </a:solidFill>
              <a:effectLst/>
              <a:latin typeface="Segoe UI Light" pitchFamily="34" charset="0"/>
              <a:ea typeface="+mn-ea"/>
              <a:cs typeface="+mn-cs"/>
            </a:endParaRP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185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r>
              <a:rPr lang="en-US" sz="900" b="0" i="0" u="none" strike="noStrike" kern="1200" dirty="0" smtClean="0">
                <a:solidFill>
                  <a:schemeClr val="tx1"/>
                </a:solidFill>
                <a:effectLst/>
                <a:latin typeface="Segoe UI Light" pitchFamily="34" charset="0"/>
                <a:ea typeface="+mn-ea"/>
                <a:cs typeface="+mn-cs"/>
                <a:hlinkClick r:id="rId3"/>
              </a:rPr>
              <a:t>Azure </a:t>
            </a:r>
            <a:r>
              <a:rPr lang="en-US" sz="900" b="0" i="0" u="none" strike="noStrike" kern="1200" dirty="0" err="1" smtClean="0">
                <a:solidFill>
                  <a:schemeClr val="tx1"/>
                </a:solidFill>
                <a:effectLst/>
                <a:latin typeface="Segoe UI Light" pitchFamily="34" charset="0"/>
                <a:ea typeface="+mn-ea"/>
                <a:cs typeface="+mn-cs"/>
                <a:hlinkClick r:id="rId3"/>
              </a:rPr>
              <a:t>IoT</a:t>
            </a:r>
            <a:r>
              <a:rPr lang="en-US" sz="900" b="0" i="0" u="none" strike="noStrike" kern="1200" dirty="0" smtClean="0">
                <a:solidFill>
                  <a:schemeClr val="tx1"/>
                </a:solidFill>
                <a:effectLst/>
                <a:latin typeface="Segoe UI Light" pitchFamily="34" charset="0"/>
                <a:ea typeface="+mn-ea"/>
                <a:cs typeface="+mn-cs"/>
                <a:hlinkClick r:id="rId3"/>
              </a:rPr>
              <a:t> Central</a:t>
            </a:r>
            <a:r>
              <a:rPr lang="en-US" sz="900" b="0" i="0" kern="1200" dirty="0" smtClean="0">
                <a:solidFill>
                  <a:schemeClr val="tx1"/>
                </a:solidFill>
                <a:effectLst/>
                <a:latin typeface="Segoe UI Light" pitchFamily="34" charset="0"/>
                <a:ea typeface="+mn-ea"/>
                <a:cs typeface="+mn-cs"/>
              </a:rPr>
              <a:t> builds on top of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Hub by adding a dashboard that allows you to connect, monitor, and manage your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devices. The visual user interface (UI) makes it easy to quickly connect new devices and watch as they begin sending telemetry or error messages. You can watch the overall performance across all devices in aggregate, and you can set up alerts that send notifications when a specific device needs maintenance. Finally, you can push firmware updates to the </a:t>
            </a:r>
            <a:r>
              <a:rPr lang="en-US" sz="900" b="0" i="0" kern="1200" smtClean="0">
                <a:solidFill>
                  <a:schemeClr val="tx1"/>
                </a:solidFill>
                <a:effectLst/>
                <a:latin typeface="Segoe UI Light" pitchFamily="34" charset="0"/>
                <a:ea typeface="+mn-ea"/>
                <a:cs typeface="+mn-cs"/>
              </a:rPr>
              <a:t>device.</a:t>
            </a:r>
          </a:p>
          <a:p>
            <a:endParaRPr lang="en-US" sz="900" b="0" i="0" kern="1200" dirty="0" smtClean="0">
              <a:solidFill>
                <a:schemeClr val="tx1"/>
              </a:solidFill>
              <a:effectLst/>
              <a:latin typeface="Segoe UI Light" pitchFamily="34" charset="0"/>
              <a:ea typeface="+mn-ea"/>
              <a:cs typeface="+mn-cs"/>
            </a:endParaRPr>
          </a:p>
          <a:p>
            <a:r>
              <a:rPr lang="en-US" sz="900" b="0" i="0" kern="1200" dirty="0" smtClean="0">
                <a:solidFill>
                  <a:schemeClr val="tx1"/>
                </a:solidFill>
                <a:effectLst/>
                <a:latin typeface="Segoe UI Light" pitchFamily="34" charset="0"/>
                <a:ea typeface="+mn-ea"/>
                <a:cs typeface="+mn-cs"/>
              </a:rPr>
              <a:t>To help you get up and running quickly,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provides starter templates for common scenarios across various industries, such as retail, energy, healthcare, and government. You then customize the design starter templates directly in the UI by choosing from existing themes or creating your own custom theme, setting the logo, and so on. With </a:t>
            </a:r>
            <a:r>
              <a:rPr lang="en-US" sz="900" b="0" i="0" kern="1200" dirty="0" err="1" smtClean="0">
                <a:solidFill>
                  <a:schemeClr val="tx1"/>
                </a:solidFill>
                <a:effectLst/>
                <a:latin typeface="Segoe UI Light" pitchFamily="34" charset="0"/>
                <a:ea typeface="+mn-ea"/>
                <a:cs typeface="+mn-cs"/>
              </a:rPr>
              <a:t>IoT</a:t>
            </a:r>
            <a:r>
              <a:rPr lang="en-US" sz="900" b="0" i="0" kern="1200" dirty="0" smtClean="0">
                <a:solidFill>
                  <a:schemeClr val="tx1"/>
                </a:solidFill>
                <a:effectLst/>
                <a:latin typeface="Segoe UI Light" pitchFamily="34" charset="0"/>
                <a:ea typeface="+mn-ea"/>
                <a:cs typeface="+mn-cs"/>
              </a:rPr>
              <a:t> Central, you can tailor the starter templates for the specific data that's sent from your devices, the reports you want to see, and the alerts you want </a:t>
            </a:r>
            <a:r>
              <a:rPr lang="en-US" sz="900" b="0" i="0" kern="1200" smtClean="0">
                <a:solidFill>
                  <a:schemeClr val="tx1"/>
                </a:solidFill>
                <a:effectLst/>
                <a:latin typeface="Segoe UI Light" pitchFamily="34" charset="0"/>
                <a:ea typeface="+mn-ea"/>
                <a:cs typeface="+mn-cs"/>
              </a:rPr>
              <a:t>to send.</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Scenario:</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From your Mobile phone, search for iot plug and play on play store or App store</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Install this app</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go to this link below</a:t>
            </a:r>
            <a:r>
              <a:rPr lang="en-US" sz="900" b="0" i="0" kern="1200" baseline="0" smtClean="0">
                <a:solidFill>
                  <a:schemeClr val="tx1"/>
                </a:solidFill>
                <a:effectLst/>
                <a:latin typeface="Segoe UI Light" pitchFamily="34" charset="0"/>
                <a:ea typeface="+mn-ea"/>
                <a:cs typeface="+mn-cs"/>
              </a:rPr>
              <a:t> and follow the process</a:t>
            </a:r>
            <a:r>
              <a:rPr lang="en-US" sz="900" b="0" i="0" kern="1200" smtClean="0">
                <a:solidFill>
                  <a:schemeClr val="tx1"/>
                </a:solidFill>
                <a:effectLst/>
                <a:latin typeface="Segoe UI Light" pitchFamily="34" charset="0"/>
                <a:ea typeface="+mn-ea"/>
                <a:cs typeface="+mn-cs"/>
              </a:rPr>
              <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https://docs.microsoft.com/en-us/azure/iot-central/core/quick-deploy-iot-central</a:t>
            </a:r>
            <a:br>
              <a:rPr lang="en-US" sz="900" b="0" i="0" kern="1200" smtClean="0">
                <a:solidFill>
                  <a:schemeClr val="tx1"/>
                </a:solidFill>
                <a:effectLst/>
                <a:latin typeface="Segoe UI Light" pitchFamily="34" charset="0"/>
                <a:ea typeface="+mn-ea"/>
                <a:cs typeface="+mn-cs"/>
              </a:rPr>
            </a:br>
            <a:r>
              <a:rPr lang="en-US" sz="900" b="0" i="0" kern="1200" smtClean="0">
                <a:solidFill>
                  <a:schemeClr val="tx1"/>
                </a:solidFill>
                <a:effectLst/>
                <a:latin typeface="Segoe UI Light" pitchFamily="34" charset="0"/>
                <a:ea typeface="+mn-ea"/>
                <a:cs typeface="+mn-cs"/>
              </a:rPr>
              <a:t/>
            </a:r>
            <a:br>
              <a:rPr lang="en-US" sz="900" b="0" i="0" kern="1200" smtClean="0">
                <a:solidFill>
                  <a:schemeClr val="tx1"/>
                </a:solidFill>
                <a:effectLst/>
                <a:latin typeface="Segoe UI Light" pitchFamily="34" charset="0"/>
                <a:ea typeface="+mn-ea"/>
                <a:cs typeface="+mn-cs"/>
              </a:rPr>
            </a:br>
            <a:endParaRPr lang="en-US" sz="900" b="0" i="0" kern="1200" dirty="0" smtClean="0">
              <a:solidFill>
                <a:schemeClr val="tx1"/>
              </a:solidFill>
              <a:effectLst/>
              <a:latin typeface="Segoe UI Light" pitchFamily="34" charset="0"/>
              <a:ea typeface="+mn-ea"/>
              <a:cs typeface="+mn-cs"/>
            </a:endParaRP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11/1/2021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2586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xmlns=""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xmlns=""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xmlns=""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xmlns=""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xmlns=""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xmlns=""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xmlns=""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xmlns=""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xmlns=""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xmlns=""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xmlns=""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xmlns=""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xmlns=""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xmlns=""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xmlns=""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xmlns=""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xmlns=""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xmlns=""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xmlns=""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xmlns=""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xmlns=""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xmlns=""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xmlns=""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xmlns=""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xmlns=""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xmlns=""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xmlns=""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xmlns=""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xmlns=""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xmlns=""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xmlns=""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xmlns=""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xmlns=""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xmlns=""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xmlns=""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xmlns=""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xmlns=""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xmlns=""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xmlns=""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xmlns=""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xmlns=""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xmlns=""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xmlns=""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xmlns=""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xmlns=""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xmlns=""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xmlns=""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xmlns=""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xmlns=""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xmlns=""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xmlns=""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xmlns=""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xmlns=""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xmlns=""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xmlns=""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xmlns=""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xmlns=""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xmlns=""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xmlns=""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xmlns=""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xmlns=""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xmlns=""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xmlns=""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xmlns=""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xmlns=""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xmlns=""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xmlns=""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xmlns=""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xmlns=""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xmlns=""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xmlns=""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xmlns=""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xmlns=""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xmlns=""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xmlns=""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xmlns=""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xmlns=""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xmlns=""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xmlns=""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xmlns=""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6.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xmlns=""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xmlns=""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2.sv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7.png"/><Relationship Id="rId3"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hyperlink" Target="https://www.linkedin.com/in/tayo-olutayo-samson-adaraloye-39315ab3"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AF12876-D394-44DD-ACFF-DA53207EA100}"/>
              </a:ext>
            </a:extLst>
          </p:cNvPr>
          <p:cNvSpPr/>
          <p:nvPr/>
        </p:nvSpPr>
        <p:spPr>
          <a:xfrm>
            <a:off x="579437" y="1816894"/>
            <a:ext cx="11399838" cy="2123658"/>
          </a:xfrm>
          <a:prstGeom prst="rect">
            <a:avLst/>
          </a:prstGeom>
        </p:spPr>
        <p:txBody>
          <a:bodyPr wrap="square">
            <a:spAutoFit/>
          </a:bodyPr>
          <a:lstStyle/>
          <a:p>
            <a:r>
              <a:rPr lang="en-GB" sz="6600" dirty="0" smtClean="0">
                <a:solidFill>
                  <a:srgbClr val="171717"/>
                </a:solidFill>
                <a:latin typeface="Segoe UI" panose="020B0502040204020203" pitchFamily="34" charset="0"/>
              </a:rPr>
              <a:t>Choose the best Azure </a:t>
            </a:r>
            <a:r>
              <a:rPr lang="en-GB" sz="6600" dirty="0" err="1" smtClean="0">
                <a:solidFill>
                  <a:srgbClr val="171717"/>
                </a:solidFill>
                <a:latin typeface="Segoe UI" panose="020B0502040204020203" pitchFamily="34" charset="0"/>
              </a:rPr>
              <a:t>IoT</a:t>
            </a:r>
            <a:r>
              <a:rPr lang="en-GB" sz="6600" dirty="0" smtClean="0">
                <a:solidFill>
                  <a:srgbClr val="171717"/>
                </a:solidFill>
                <a:latin typeface="Segoe UI" panose="020B0502040204020203" pitchFamily="34" charset="0"/>
              </a:rPr>
              <a:t> Service for your application</a:t>
            </a:r>
            <a:endParaRPr lang="en-GB" sz="6600" dirty="0">
              <a:solidFill>
                <a:srgbClr val="171717"/>
              </a:solidFill>
              <a:latin typeface="Segoe UI" panose="020B0502040204020203" pitchFamily="34" charset="0"/>
            </a:endParaRPr>
          </a:p>
        </p:txBody>
      </p:sp>
      <p:sp>
        <p:nvSpPr>
          <p:cNvPr id="8" name="Title 1">
            <a:extLst>
              <a:ext uri="{FF2B5EF4-FFF2-40B4-BE49-F238E27FC236}">
                <a16:creationId xmlns:a16="http://schemas.microsoft.com/office/drawing/2014/main" xmlns="" id="{1C560F58-A449-4845-A6E0-B0F8F6772993}"/>
              </a:ext>
            </a:extLst>
          </p:cNvPr>
          <p:cNvSpPr>
            <a:spLocks noGrp="1"/>
          </p:cNvSpPr>
          <p:nvPr>
            <p:ph type="title"/>
          </p:nvPr>
        </p:nvSpPr>
        <p:spPr>
          <a:xfrm>
            <a:off x="274640" y="216694"/>
            <a:ext cx="11889564" cy="916534"/>
          </a:xfrm>
        </p:spPr>
        <p:txBody>
          <a:bodyPr/>
          <a:lstStyle/>
          <a:p>
            <a:r>
              <a:rPr lang="en-US" dirty="0"/>
              <a:t>Module </a:t>
            </a:r>
            <a:r>
              <a:rPr lang="en-US" dirty="0" smtClean="0"/>
              <a:t>2: </a:t>
            </a:r>
            <a:r>
              <a:rPr lang="en-US" dirty="0"/>
              <a:t>Lesson 1: </a:t>
            </a:r>
            <a:endParaRPr lang="en-US" dirty="0">
              <a:solidFill>
                <a:schemeClr val="accent2">
                  <a:alpha val="99000"/>
                </a:schemeClr>
              </a:solidFill>
            </a:endParaRPr>
          </a:p>
        </p:txBody>
      </p:sp>
    </p:spTree>
    <p:extLst>
      <p:ext uri="{BB962C8B-B14F-4D97-AF65-F5344CB8AC3E}">
        <p14:creationId xmlns:p14="http://schemas.microsoft.com/office/powerpoint/2010/main" val="40890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GB" sz="4800" smtClean="0">
                <a:latin typeface="Segoe UI Light"/>
              </a:rPr>
              <a:t>Choosing the right IoT Service for you</a:t>
            </a:r>
            <a:endParaRPr lang="en-GB" sz="4800" dirty="0">
              <a:latin typeface="Segoe UI Light"/>
            </a:endParaRPr>
          </a:p>
        </p:txBody>
      </p:sp>
      <p:sp>
        <p:nvSpPr>
          <p:cNvPr id="2" name="Rectangle 1"/>
          <p:cNvSpPr/>
          <p:nvPr/>
        </p:nvSpPr>
        <p:spPr>
          <a:xfrm>
            <a:off x="1239314" y="1716459"/>
            <a:ext cx="6248400" cy="2585323"/>
          </a:xfrm>
          <a:prstGeom prst="rect">
            <a:avLst/>
          </a:prstGeom>
        </p:spPr>
        <p:txBody>
          <a:bodyPr wrap="square">
            <a:spAutoFit/>
          </a:bodyPr>
          <a:lstStyle/>
          <a:p>
            <a:pPr>
              <a:defRPr/>
            </a:pPr>
            <a:r>
              <a:rPr lang="en-US" b="1" dirty="0">
                <a:solidFill>
                  <a:schemeClr val="bg1">
                    <a:lumMod val="85000"/>
                    <a:lumOff val="15000"/>
                  </a:schemeClr>
                </a:solidFill>
              </a:rPr>
              <a:t>Azure Sphere </a:t>
            </a:r>
            <a:r>
              <a:rPr lang="en-US" dirty="0">
                <a:solidFill>
                  <a:schemeClr val="bg1">
                    <a:lumMod val="85000"/>
                    <a:lumOff val="15000"/>
                  </a:schemeClr>
                </a:solidFill>
              </a:rPr>
              <a:t>creates an end to end highly secure </a:t>
            </a:r>
            <a:r>
              <a:rPr lang="en-US" dirty="0" err="1">
                <a:solidFill>
                  <a:schemeClr val="bg1">
                    <a:lumMod val="85000"/>
                    <a:lumOff val="15000"/>
                  </a:schemeClr>
                </a:solidFill>
              </a:rPr>
              <a:t>IoT</a:t>
            </a:r>
            <a:r>
              <a:rPr lang="en-US" dirty="0">
                <a:solidFill>
                  <a:schemeClr val="bg1">
                    <a:lumMod val="85000"/>
                    <a:lumOff val="15000"/>
                  </a:schemeClr>
                </a:solidFill>
              </a:rPr>
              <a:t> solution that encompasses everything from the  hardware and operating system on the device to the secure method of sending message from the device to the message hub.</a:t>
            </a:r>
            <a:br>
              <a:rPr lang="en-US" dirty="0">
                <a:solidFill>
                  <a:schemeClr val="bg1">
                    <a:lumMod val="85000"/>
                    <a:lumOff val="15000"/>
                  </a:schemeClr>
                </a:solidFill>
              </a:rPr>
            </a:br>
            <a:r>
              <a:rPr lang="en-US" dirty="0">
                <a:solidFill>
                  <a:schemeClr val="bg1">
                    <a:lumMod val="85000"/>
                    <a:lumOff val="15000"/>
                  </a:schemeClr>
                </a:solidFill>
              </a:rPr>
              <a:t/>
            </a:r>
            <a:br>
              <a:rPr lang="en-US" dirty="0">
                <a:solidFill>
                  <a:schemeClr val="bg1">
                    <a:lumMod val="85000"/>
                    <a:lumOff val="15000"/>
                  </a:schemeClr>
                </a:solidFill>
              </a:rPr>
            </a:br>
            <a:r>
              <a:rPr lang="en-US" b="1" dirty="0">
                <a:solidFill>
                  <a:schemeClr val="bg1">
                    <a:lumMod val="85000"/>
                    <a:lumOff val="15000"/>
                  </a:schemeClr>
                </a:solidFill>
              </a:rPr>
              <a:t>Azure Sphere </a:t>
            </a:r>
            <a:r>
              <a:rPr lang="en-US" dirty="0">
                <a:solidFill>
                  <a:schemeClr val="bg1">
                    <a:lumMod val="85000"/>
                    <a:lumOff val="15000"/>
                  </a:schemeClr>
                </a:solidFill>
              </a:rPr>
              <a:t>has built- in communication and security features for your internet connected devices. When security is a critical consideration, you want to choose Azure Sphere.</a:t>
            </a:r>
          </a:p>
          <a:p>
            <a:pPr>
              <a:defRPr/>
            </a:pPr>
            <a:endParaRPr lang="en-US" dirty="0">
              <a:solidFill>
                <a:schemeClr val="bg1">
                  <a:lumMod val="85000"/>
                  <a:lumOff val="15000"/>
                </a:schemeClr>
              </a:solidFill>
            </a:endParaRPr>
          </a:p>
        </p:txBody>
      </p:sp>
      <p:pic>
        <p:nvPicPr>
          <p:cNvPr id="15" name="Picture 14"/>
          <p:cNvPicPr>
            <a:picLocks noChangeAspect="1"/>
          </p:cNvPicPr>
          <p:nvPr/>
        </p:nvPicPr>
        <p:blipFill>
          <a:blip r:embed="rId3"/>
          <a:stretch>
            <a:fillRect/>
          </a:stretch>
        </p:blipFill>
        <p:spPr>
          <a:xfrm>
            <a:off x="7487714" y="2807494"/>
            <a:ext cx="4931039" cy="2988577"/>
          </a:xfrm>
          <a:prstGeom prst="rect">
            <a:avLst/>
          </a:prstGeom>
        </p:spPr>
      </p:pic>
    </p:spTree>
    <p:extLst>
      <p:ext uri="{BB962C8B-B14F-4D97-AF65-F5344CB8AC3E}">
        <p14:creationId xmlns:p14="http://schemas.microsoft.com/office/powerpoint/2010/main" val="4241450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GB" dirty="0" smtClean="0">
                <a:latin typeface="Segoe UI Light"/>
              </a:rPr>
              <a:t>Analyse the decision criteria</a:t>
            </a:r>
            <a:endParaRPr lang="en-GB" sz="4800" dirty="0">
              <a:latin typeface="Segoe UI Light"/>
            </a:endParaRPr>
          </a:p>
        </p:txBody>
      </p:sp>
      <p:sp>
        <p:nvSpPr>
          <p:cNvPr id="3" name="Text Placeholder 5">
            <a:extLst>
              <a:ext uri="{FF2B5EF4-FFF2-40B4-BE49-F238E27FC236}">
                <a16:creationId xmlns:a16="http://schemas.microsoft.com/office/drawing/2014/main" xmlns="" id="{34C1DBF8-3002-4814-9389-204BD8306503}"/>
              </a:ext>
            </a:extLst>
          </p:cNvPr>
          <p:cNvSpPr txBox="1">
            <a:spLocks/>
          </p:cNvSpPr>
          <p:nvPr/>
        </p:nvSpPr>
        <p:spPr>
          <a:xfrm>
            <a:off x="174113" y="1359694"/>
            <a:ext cx="12063924" cy="3352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US" sz="1800" smtClean="0">
              <a:solidFill>
                <a:srgbClr val="171717"/>
              </a:solidFill>
            </a:endParaRPr>
          </a:p>
          <a:p>
            <a:pPr marL="0" indent="0" defTabSz="949071">
              <a:buNone/>
              <a:defRPr/>
            </a:pPr>
            <a:endParaRPr lang="en-US" sz="1800">
              <a:solidFill>
                <a:srgbClr val="171717"/>
              </a:solidFill>
            </a:endParaRPr>
          </a:p>
          <a:p>
            <a:pPr marL="0" indent="0" defTabSz="949071">
              <a:buNone/>
              <a:defRPr/>
            </a:pPr>
            <a:r>
              <a:rPr lang="en-US" sz="1800" smtClean="0">
                <a:solidFill>
                  <a:schemeClr val="bg1"/>
                </a:solidFill>
              </a:rPr>
              <a:t>Is </a:t>
            </a:r>
            <a:r>
              <a:rPr lang="en-US" sz="1800" dirty="0">
                <a:solidFill>
                  <a:schemeClr val="bg1"/>
                </a:solidFill>
              </a:rPr>
              <a:t>it critical to ensure that the device is not compromised</a:t>
            </a:r>
            <a:r>
              <a:rPr lang="en-US" sz="1800" dirty="0" smtClean="0">
                <a:solidFill>
                  <a:schemeClr val="bg1"/>
                </a:solidFill>
              </a:rPr>
              <a:t>?</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endParaRPr lang="en-GB" sz="1800" dirty="0">
              <a:solidFill>
                <a:schemeClr val="bg1"/>
              </a:solidFill>
            </a:endParaRPr>
          </a:p>
          <a:p>
            <a:pPr marL="0" indent="0" defTabSz="949071">
              <a:buNone/>
              <a:defRPr/>
            </a:pPr>
            <a:r>
              <a:rPr lang="en-US" sz="1800" dirty="0">
                <a:solidFill>
                  <a:schemeClr val="bg1"/>
                </a:solidFill>
              </a:rPr>
              <a:t>Do I need a dashboard for reporting and management</a:t>
            </a:r>
            <a:r>
              <a:rPr lang="en-US" sz="1800" dirty="0" smtClean="0">
                <a:solidFill>
                  <a:schemeClr val="bg1"/>
                </a:solidFill>
              </a:rPr>
              <a:t>?</a:t>
            </a:r>
          </a:p>
          <a:p>
            <a:pPr marL="0" indent="0" defTabSz="949071">
              <a:buNone/>
              <a:defRPr/>
            </a:pPr>
            <a:endParaRPr lang="en-US" sz="1800" b="1" dirty="0">
              <a:gradFill>
                <a:gsLst>
                  <a:gs pos="1250">
                    <a:srgbClr val="000000"/>
                  </a:gs>
                  <a:gs pos="100000">
                    <a:srgbClr val="000000"/>
                  </a:gs>
                </a:gsLst>
                <a:lin ang="5400000" scaled="0"/>
              </a:gradFill>
              <a:latin typeface="Segoe UI Light"/>
            </a:endParaRPr>
          </a:p>
          <a:p>
            <a:pPr marL="0" indent="0" defTabSz="949071">
              <a:buNone/>
              <a:defRPr/>
            </a:pPr>
            <a:r>
              <a:rPr lang="en-US" sz="1800" dirty="0" smtClean="0">
                <a:gradFill>
                  <a:gsLst>
                    <a:gs pos="1250">
                      <a:srgbClr val="000000"/>
                    </a:gs>
                    <a:gs pos="100000">
                      <a:srgbClr val="000000"/>
                    </a:gs>
                  </a:gsLst>
                  <a:lin ang="5400000" scaled="0"/>
                </a:gradFill>
                <a:latin typeface="Segoe UI Light"/>
              </a:rPr>
              <a:t/>
            </a:r>
            <a:br>
              <a:rPr lang="en-US" sz="1800" dirty="0" smtClean="0">
                <a:gradFill>
                  <a:gsLst>
                    <a:gs pos="1250">
                      <a:srgbClr val="000000"/>
                    </a:gs>
                    <a:gs pos="100000">
                      <a:srgbClr val="000000"/>
                    </a:gs>
                  </a:gsLst>
                  <a:lin ang="5400000" scaled="0"/>
                </a:gradFill>
                <a:latin typeface="Segoe UI Light"/>
              </a:rPr>
            </a:br>
            <a:r>
              <a:rPr lang="en-US" sz="1800" dirty="0" smtClean="0">
                <a:gradFill>
                  <a:gsLst>
                    <a:gs pos="1250">
                      <a:srgbClr val="000000"/>
                    </a:gs>
                    <a:gs pos="100000">
                      <a:srgbClr val="000000"/>
                    </a:gs>
                  </a:gsLst>
                  <a:lin ang="5400000" scaled="0"/>
                </a:gradFill>
                <a:latin typeface="Segoe UI Light"/>
              </a:rPr>
              <a:t/>
            </a:r>
            <a:br>
              <a:rPr lang="en-US" sz="1800" dirty="0" smtClean="0">
                <a:gradFill>
                  <a:gsLst>
                    <a:gs pos="1250">
                      <a:srgbClr val="000000"/>
                    </a:gs>
                    <a:gs pos="100000">
                      <a:srgbClr val="000000"/>
                    </a:gs>
                  </a:gsLst>
                  <a:lin ang="5400000" scaled="0"/>
                </a:gradFill>
                <a:latin typeface="Segoe UI Light"/>
              </a:rPr>
            </a:br>
            <a:endParaRPr lang="en-GB" sz="1800"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1651470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US" dirty="0" smtClean="0"/>
              <a:t>Case Study 1</a:t>
            </a:r>
            <a:endParaRPr lang="en-GB" sz="4800" dirty="0">
              <a:latin typeface="Segoe UI Light"/>
            </a:endParaRPr>
          </a:p>
        </p:txBody>
      </p:sp>
      <p:sp>
        <p:nvSpPr>
          <p:cNvPr id="3" name="Text Placeholder 5">
            <a:extLst>
              <a:ext uri="{FF2B5EF4-FFF2-40B4-BE49-F238E27FC236}">
                <a16:creationId xmlns:a16="http://schemas.microsoft.com/office/drawing/2014/main" xmlns="" id="{34C1DBF8-3002-4814-9389-204BD8306503}"/>
              </a:ext>
            </a:extLst>
          </p:cNvPr>
          <p:cNvSpPr txBox="1">
            <a:spLocks/>
          </p:cNvSpPr>
          <p:nvPr/>
        </p:nvSpPr>
        <p:spPr>
          <a:xfrm>
            <a:off x="174113" y="1588294"/>
            <a:ext cx="12063924" cy="4495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US" sz="1800" dirty="0" smtClean="0">
                <a:solidFill>
                  <a:schemeClr val="bg1"/>
                </a:solidFill>
              </a:rPr>
              <a:t>The </a:t>
            </a:r>
            <a:r>
              <a:rPr lang="en-US" sz="1800" dirty="0">
                <a:solidFill>
                  <a:schemeClr val="bg1"/>
                </a:solidFill>
              </a:rPr>
              <a:t>Tailwind Traders senior leadership team has decided to partner with a leading appliance manufacturer to create an exclusive, high-end brand that promises a preemptive maintenance service agreement. This unique feature would differentiate Tailwind Traders appliances in a crowded, competitive market. The feature also makes the brand lucrative, because a yearly subscription would be required. To build a strong brand reputation, the appliances will send telemetry information to a centralized location, where the data can be analyzed and maintenance can be </a:t>
            </a:r>
            <a:r>
              <a:rPr lang="en-US" sz="1800">
                <a:solidFill>
                  <a:schemeClr val="bg1"/>
                </a:solidFill>
              </a:rPr>
              <a:t>scheduled</a:t>
            </a:r>
            <a:r>
              <a:rPr lang="en-US" sz="1800" smtClean="0">
                <a:solidFill>
                  <a:schemeClr val="bg1"/>
                </a:solidFill>
              </a:rPr>
              <a:t>.</a:t>
            </a:r>
          </a:p>
          <a:p>
            <a:endParaRPr lang="en-US" sz="1800" dirty="0">
              <a:solidFill>
                <a:schemeClr val="bg1"/>
              </a:solidFill>
            </a:endParaRPr>
          </a:p>
          <a:p>
            <a:pPr marL="0" indent="0">
              <a:buNone/>
            </a:pPr>
            <a:r>
              <a:rPr lang="en-US" sz="1800" smtClean="0">
                <a:solidFill>
                  <a:schemeClr val="bg1"/>
                </a:solidFill>
              </a:rPr>
              <a:t>The </a:t>
            </a:r>
            <a:r>
              <a:rPr lang="en-US" sz="1800" dirty="0">
                <a:solidFill>
                  <a:schemeClr val="bg1"/>
                </a:solidFill>
              </a:rPr>
              <a:t>devices will not require remote control. They will merely be sending their telemetry data for analysis and pro-active maintenance.</a:t>
            </a:r>
          </a:p>
          <a:p>
            <a:pPr marL="0" indent="0">
              <a:buNone/>
            </a:pPr>
            <a:r>
              <a:rPr lang="en-US" sz="1800" dirty="0">
                <a:solidFill>
                  <a:schemeClr val="bg1"/>
                </a:solidFill>
              </a:rPr>
              <a:t>Because Tailwind Traders already has software in place for managing appliance maintenance requests, the company wants to integrate all functionality into this existing system.</a:t>
            </a:r>
          </a:p>
          <a:p>
            <a:endParaRPr lang="en-US" sz="1800" smtClean="0"/>
          </a:p>
          <a:p>
            <a:pPr marL="0" indent="0">
              <a:buNone/>
            </a:pPr>
            <a:r>
              <a:rPr lang="en-US" sz="1800" smtClean="0">
                <a:solidFill>
                  <a:schemeClr val="bg1"/>
                </a:solidFill>
              </a:rPr>
              <a:t>Which </a:t>
            </a:r>
            <a:r>
              <a:rPr lang="en-US" sz="1800" dirty="0">
                <a:solidFill>
                  <a:schemeClr val="bg1"/>
                </a:solidFill>
              </a:rPr>
              <a:t>service should you </a:t>
            </a:r>
            <a:r>
              <a:rPr lang="en-US" sz="1800" dirty="0" smtClean="0">
                <a:solidFill>
                  <a:schemeClr val="bg1"/>
                </a:solidFill>
              </a:rPr>
              <a:t>choose?</a:t>
            </a:r>
            <a:endParaRPr lang="en-US" sz="1800" dirty="0"/>
          </a:p>
        </p:txBody>
      </p:sp>
    </p:spTree>
    <p:extLst>
      <p:ext uri="{BB962C8B-B14F-4D97-AF65-F5344CB8AC3E}">
        <p14:creationId xmlns:p14="http://schemas.microsoft.com/office/powerpoint/2010/main" val="211867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US" dirty="0" smtClean="0"/>
              <a:t>Case Study 2</a:t>
            </a:r>
            <a:endParaRPr lang="en-GB" sz="4800" dirty="0">
              <a:latin typeface="Segoe UI Light"/>
            </a:endParaRPr>
          </a:p>
        </p:txBody>
      </p:sp>
      <p:sp>
        <p:nvSpPr>
          <p:cNvPr id="3" name="Text Placeholder 5">
            <a:extLst>
              <a:ext uri="{FF2B5EF4-FFF2-40B4-BE49-F238E27FC236}">
                <a16:creationId xmlns:a16="http://schemas.microsoft.com/office/drawing/2014/main" xmlns="" id="{34C1DBF8-3002-4814-9389-204BD8306503}"/>
              </a:ext>
            </a:extLst>
          </p:cNvPr>
          <p:cNvSpPr txBox="1">
            <a:spLocks/>
          </p:cNvSpPr>
          <p:nvPr/>
        </p:nvSpPr>
        <p:spPr>
          <a:xfrm>
            <a:off x="174113" y="1588294"/>
            <a:ext cx="12063924" cy="4495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endParaRPr lang="en-US" sz="1800" dirty="0"/>
          </a:p>
        </p:txBody>
      </p:sp>
      <p:sp>
        <p:nvSpPr>
          <p:cNvPr id="2" name="Rectangle 1"/>
          <p:cNvSpPr/>
          <p:nvPr/>
        </p:nvSpPr>
        <p:spPr>
          <a:xfrm>
            <a:off x="518194" y="1435894"/>
            <a:ext cx="11201400" cy="4801314"/>
          </a:xfrm>
          <a:prstGeom prst="rect">
            <a:avLst/>
          </a:prstGeom>
        </p:spPr>
        <p:txBody>
          <a:bodyPr wrap="square">
            <a:spAutoFit/>
          </a:bodyPr>
          <a:lstStyle/>
          <a:p>
            <a:r>
              <a:rPr lang="en-US" dirty="0">
                <a:solidFill>
                  <a:srgbClr val="171717"/>
                </a:solidFill>
                <a:latin typeface="Segoe UI" panose="020B0502040204020203" pitchFamily="34" charset="0"/>
              </a:rPr>
              <a:t>Tailwind Traders owns a fleet of delivery vehicles that transport products from warehouses to distribution centers, and from distribution centers to stores and homes. The company is looking for a complete logistics solution that takes data sent from an onboard vehicle computer and turns it into actionable information.</a:t>
            </a:r>
          </a:p>
          <a:p>
            <a:r>
              <a:rPr lang="en-US" dirty="0">
                <a:solidFill>
                  <a:srgbClr val="171717"/>
                </a:solidFill>
                <a:latin typeface="Segoe UI" panose="020B0502040204020203" pitchFamily="34" charset="0"/>
              </a:rPr>
              <a:t>Furthermore, shipments can be outfitted with sensors from a third-party vendor to collect and monitor ambient conditions. These sensors can collect information such as the temperature, humidity, tilt, shock, light, and the location of a </a:t>
            </a:r>
            <a:r>
              <a:rPr lang="en-US">
                <a:solidFill>
                  <a:srgbClr val="171717"/>
                </a:solidFill>
                <a:latin typeface="Segoe UI" panose="020B0502040204020203" pitchFamily="34" charset="0"/>
              </a:rPr>
              <a:t>shipment</a:t>
            </a:r>
            <a:r>
              <a:rPr lang="en-US" smtClean="0">
                <a:solidFill>
                  <a:srgbClr val="171717"/>
                </a:solidFill>
                <a:latin typeface="Segoe UI" panose="020B0502040204020203" pitchFamily="34" charset="0"/>
              </a:rPr>
              <a:t>.</a:t>
            </a:r>
          </a:p>
          <a:p>
            <a:endParaRPr lang="en-US" dirty="0">
              <a:solidFill>
                <a:srgbClr val="171717"/>
              </a:solidFill>
              <a:latin typeface="Segoe UI" panose="020B0502040204020203" pitchFamily="34" charset="0"/>
            </a:endParaRPr>
          </a:p>
          <a:p>
            <a:r>
              <a:rPr lang="en-US" dirty="0">
                <a:solidFill>
                  <a:srgbClr val="171717"/>
                </a:solidFill>
                <a:latin typeface="Segoe UI" panose="020B0502040204020203" pitchFamily="34" charset="0"/>
              </a:rPr>
              <a:t>A few goals of this logistics system include:</a:t>
            </a:r>
          </a:p>
          <a:p>
            <a:r>
              <a:rPr lang="en-US" dirty="0">
                <a:solidFill>
                  <a:srgbClr val="171717"/>
                </a:solidFill>
                <a:latin typeface="Segoe UI" panose="020B0502040204020203" pitchFamily="34" charset="0"/>
              </a:rPr>
              <a:t>Shipment monitoring with real-time tracing and tracking.</a:t>
            </a:r>
          </a:p>
          <a:p>
            <a:r>
              <a:rPr lang="en-US" dirty="0">
                <a:solidFill>
                  <a:srgbClr val="171717"/>
                </a:solidFill>
                <a:latin typeface="Segoe UI" panose="020B0502040204020203" pitchFamily="34" charset="0"/>
              </a:rPr>
              <a:t>Shipment integrity with real-time ambient condition monitoring.</a:t>
            </a:r>
          </a:p>
          <a:p>
            <a:r>
              <a:rPr lang="en-US" dirty="0">
                <a:solidFill>
                  <a:srgbClr val="171717"/>
                </a:solidFill>
                <a:latin typeface="Segoe UI" panose="020B0502040204020203" pitchFamily="34" charset="0"/>
              </a:rPr>
              <a:t>Security from theft, loss, or damage of shipments.</a:t>
            </a:r>
          </a:p>
          <a:p>
            <a:r>
              <a:rPr lang="en-US" dirty="0">
                <a:solidFill>
                  <a:srgbClr val="171717"/>
                </a:solidFill>
                <a:latin typeface="Segoe UI" panose="020B0502040204020203" pitchFamily="34" charset="0"/>
              </a:rPr>
              <a:t>Geo-fencing, route optimization, fleet management, and vehicle analytics.</a:t>
            </a:r>
          </a:p>
          <a:p>
            <a:r>
              <a:rPr lang="en-US" dirty="0">
                <a:solidFill>
                  <a:srgbClr val="171717"/>
                </a:solidFill>
                <a:latin typeface="Segoe UI" panose="020B0502040204020203" pitchFamily="34" charset="0"/>
              </a:rPr>
              <a:t>Forecasting for predictable departure and arrival of shipments.</a:t>
            </a:r>
          </a:p>
          <a:p>
            <a:r>
              <a:rPr lang="en-US" dirty="0">
                <a:solidFill>
                  <a:srgbClr val="171717"/>
                </a:solidFill>
                <a:latin typeface="Segoe UI" panose="020B0502040204020203" pitchFamily="34" charset="0"/>
              </a:rPr>
              <a:t>The company would prefer a pre-built solution to collect the sensor and vehicle computer data, and provide a graphical user interface that displays reports about shipments and </a:t>
            </a:r>
            <a:r>
              <a:rPr lang="en-US">
                <a:solidFill>
                  <a:srgbClr val="171717"/>
                </a:solidFill>
                <a:latin typeface="Segoe UI" panose="020B0502040204020203" pitchFamily="34" charset="0"/>
              </a:rPr>
              <a:t>vehicles</a:t>
            </a:r>
            <a:r>
              <a:rPr lang="en-US" smtClean="0">
                <a:solidFill>
                  <a:srgbClr val="171717"/>
                </a:solidFill>
                <a:latin typeface="Segoe UI" panose="020B0502040204020203" pitchFamily="34" charset="0"/>
              </a:rPr>
              <a:t>.</a:t>
            </a:r>
          </a:p>
          <a:p>
            <a:endParaRPr lang="en-US" dirty="0" smtClean="0">
              <a:solidFill>
                <a:srgbClr val="171717"/>
              </a:solidFill>
              <a:latin typeface="Segoe UI" panose="020B0502040204020203" pitchFamily="34" charset="0"/>
            </a:endParaRPr>
          </a:p>
          <a:p>
            <a:r>
              <a:rPr lang="en-US" dirty="0">
                <a:solidFill>
                  <a:srgbClr val="171717"/>
                </a:solidFill>
                <a:latin typeface="Segoe UI" panose="020B0502040204020203" pitchFamily="34" charset="0"/>
              </a:rPr>
              <a:t>Which service should you choose?</a:t>
            </a: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929271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US" dirty="0" smtClean="0"/>
              <a:t>Case Study 3</a:t>
            </a:r>
            <a:endParaRPr lang="en-GB" sz="4800" dirty="0">
              <a:latin typeface="Segoe UI Light"/>
            </a:endParaRPr>
          </a:p>
        </p:txBody>
      </p:sp>
      <p:sp>
        <p:nvSpPr>
          <p:cNvPr id="3" name="Text Placeholder 5">
            <a:extLst>
              <a:ext uri="{FF2B5EF4-FFF2-40B4-BE49-F238E27FC236}">
                <a16:creationId xmlns:a16="http://schemas.microsoft.com/office/drawing/2014/main" xmlns="" id="{34C1DBF8-3002-4814-9389-204BD8306503}"/>
              </a:ext>
            </a:extLst>
          </p:cNvPr>
          <p:cNvSpPr txBox="1">
            <a:spLocks/>
          </p:cNvSpPr>
          <p:nvPr/>
        </p:nvSpPr>
        <p:spPr>
          <a:xfrm>
            <a:off x="174113" y="1359694"/>
            <a:ext cx="12063924" cy="4495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endParaRPr lang="en-US" sz="1800" dirty="0"/>
          </a:p>
        </p:txBody>
      </p:sp>
      <p:sp>
        <p:nvSpPr>
          <p:cNvPr id="2" name="Rectangle 1"/>
          <p:cNvSpPr/>
          <p:nvPr/>
        </p:nvSpPr>
        <p:spPr>
          <a:xfrm>
            <a:off x="518194" y="1595441"/>
            <a:ext cx="11201400" cy="5078313"/>
          </a:xfrm>
          <a:prstGeom prst="rect">
            <a:avLst/>
          </a:prstGeom>
        </p:spPr>
        <p:txBody>
          <a:bodyPr wrap="square">
            <a:spAutoFit/>
          </a:bodyPr>
          <a:lstStyle/>
          <a:p>
            <a:r>
              <a:rPr lang="en-US" dirty="0">
                <a:solidFill>
                  <a:schemeClr val="bg1"/>
                </a:solidFill>
              </a:rPr>
              <a:t>Tailwind Traders wants to implement a touchless point-of-sale solution for self-checkout. The self-checkout terminals should be, above all else, secure. Each terminal must be impervious to malicious code that could create fraudulent transactions, force the company to take the systems offline during a heavy shopping period, or send transactional data to a spying organization. The terminals should also report back vital information on the company's health and allow secure updates to its software </a:t>
            </a:r>
            <a:r>
              <a:rPr lang="en-US">
                <a:solidFill>
                  <a:schemeClr val="bg1"/>
                </a:solidFill>
              </a:rPr>
              <a:t>remotely</a:t>
            </a:r>
            <a:r>
              <a:rPr lang="en-US" smtClean="0">
                <a:solidFill>
                  <a:schemeClr val="bg1"/>
                </a:solidFill>
              </a:rPr>
              <a:t>.</a:t>
            </a:r>
          </a:p>
          <a:p>
            <a:endParaRPr lang="en-US" dirty="0">
              <a:solidFill>
                <a:schemeClr val="bg1"/>
              </a:solidFill>
            </a:endParaRPr>
          </a:p>
          <a:p>
            <a:r>
              <a:rPr lang="en-US" dirty="0">
                <a:solidFill>
                  <a:schemeClr val="bg1"/>
                </a:solidFill>
              </a:rPr>
              <a:t>After reviewing many possible solutions during a request for proposal process, Tailwind Traders decides that it needs features that vendors have yet to implement. Instead of using an existing solution, the company decides to work with a leading engineering firm that specializes in </a:t>
            </a:r>
            <a:r>
              <a:rPr lang="en-US" dirty="0" err="1">
                <a:solidFill>
                  <a:schemeClr val="bg1"/>
                </a:solidFill>
              </a:rPr>
              <a:t>IoT</a:t>
            </a:r>
            <a:r>
              <a:rPr lang="en-US" dirty="0">
                <a:solidFill>
                  <a:schemeClr val="bg1"/>
                </a:solidFill>
              </a:rPr>
              <a:t> solutions</a:t>
            </a:r>
            <a:r>
              <a:rPr lang="en-US">
                <a:solidFill>
                  <a:schemeClr val="bg1"/>
                </a:solidFill>
              </a:rPr>
              <a:t>. </a:t>
            </a:r>
            <a:endParaRPr lang="en-US" smtClean="0">
              <a:solidFill>
                <a:schemeClr val="bg1"/>
              </a:solidFill>
            </a:endParaRPr>
          </a:p>
          <a:p>
            <a:endParaRPr lang="en-US">
              <a:solidFill>
                <a:schemeClr val="bg1"/>
              </a:solidFill>
            </a:endParaRPr>
          </a:p>
          <a:p>
            <a:r>
              <a:rPr lang="en-US" smtClean="0">
                <a:solidFill>
                  <a:schemeClr val="bg1"/>
                </a:solidFill>
              </a:rPr>
              <a:t>This </a:t>
            </a:r>
            <a:r>
              <a:rPr lang="en-US" dirty="0">
                <a:solidFill>
                  <a:schemeClr val="bg1"/>
                </a:solidFill>
              </a:rPr>
              <a:t>approach allows the company to build a uniquely secure terminal that gives it a retail platform to build on going forward.</a:t>
            </a:r>
          </a:p>
          <a:p>
            <a:r>
              <a:rPr lang="en-US" dirty="0">
                <a:solidFill>
                  <a:schemeClr val="bg1"/>
                </a:solidFill>
              </a:rPr>
              <a:t>Although most of the company's focus is on the terminal itself, Tailwind Traders realizes that it wants a solution that can help it make sense of all the data that will be generated by these terminals across all of its retail stores. And it wants an easy way to push software updates to its terminals</a:t>
            </a:r>
            <a:r>
              <a:rPr lang="en-US" smtClean="0">
                <a:solidFill>
                  <a:schemeClr val="bg1"/>
                </a:solidFill>
              </a:rPr>
              <a:t>. </a:t>
            </a:r>
          </a:p>
          <a:p>
            <a:endParaRPr lang="en-US" smtClean="0">
              <a:solidFill>
                <a:schemeClr val="bg1"/>
              </a:solidFill>
            </a:endParaRPr>
          </a:p>
          <a:p>
            <a:r>
              <a:rPr lang="en-US" smtClean="0">
                <a:solidFill>
                  <a:schemeClr val="bg1"/>
                </a:solidFill>
              </a:rPr>
              <a:t>Which </a:t>
            </a:r>
            <a:r>
              <a:rPr lang="en-US">
                <a:solidFill>
                  <a:schemeClr val="bg1"/>
                </a:solidFill>
              </a:rPr>
              <a:t>service should you choose?</a:t>
            </a:r>
          </a:p>
          <a:p>
            <a:endParaRPr lang="en-US" dirty="0">
              <a:solidFill>
                <a:schemeClr val="bg1"/>
              </a:solidFill>
            </a:endParaRPr>
          </a:p>
        </p:txBody>
      </p:sp>
    </p:spTree>
    <p:extLst>
      <p:ext uri="{BB962C8B-B14F-4D97-AF65-F5344CB8AC3E}">
        <p14:creationId xmlns:p14="http://schemas.microsoft.com/office/powerpoint/2010/main" val="2577737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US" dirty="0" smtClean="0"/>
              <a:t>Knowledge Check</a:t>
            </a:r>
            <a:endParaRPr lang="en-GB" sz="4800" dirty="0">
              <a:latin typeface="Segoe UI Light"/>
            </a:endParaRPr>
          </a:p>
        </p:txBody>
      </p:sp>
      <p:sp>
        <p:nvSpPr>
          <p:cNvPr id="3" name="Text Placeholder 5">
            <a:extLst>
              <a:ext uri="{FF2B5EF4-FFF2-40B4-BE49-F238E27FC236}">
                <a16:creationId xmlns:a16="http://schemas.microsoft.com/office/drawing/2014/main" xmlns="" id="{34C1DBF8-3002-4814-9389-204BD8306503}"/>
              </a:ext>
            </a:extLst>
          </p:cNvPr>
          <p:cNvSpPr txBox="1">
            <a:spLocks/>
          </p:cNvSpPr>
          <p:nvPr/>
        </p:nvSpPr>
        <p:spPr>
          <a:xfrm>
            <a:off x="174113" y="1588294"/>
            <a:ext cx="12063924" cy="4495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endParaRPr lang="en-US" sz="1800" dirty="0"/>
          </a:p>
        </p:txBody>
      </p:sp>
      <p:sp>
        <p:nvSpPr>
          <p:cNvPr id="2" name="Rectangle 1"/>
          <p:cNvSpPr/>
          <p:nvPr/>
        </p:nvSpPr>
        <p:spPr>
          <a:xfrm>
            <a:off x="623919" y="2078543"/>
            <a:ext cx="11201400" cy="923330"/>
          </a:xfrm>
          <a:prstGeom prst="rect">
            <a:avLst/>
          </a:prstGeom>
        </p:spPr>
        <p:txBody>
          <a:bodyPr wrap="square">
            <a:spAutoFit/>
          </a:bodyPr>
          <a:lstStyle/>
          <a:p>
            <a:r>
              <a:rPr lang="en-US" b="1" dirty="0" smtClean="0">
                <a:solidFill>
                  <a:schemeClr val="bg1"/>
                </a:solidFill>
              </a:rPr>
              <a:t/>
            </a:r>
            <a:br>
              <a:rPr lang="en-US" b="1" dirty="0" smtClean="0">
                <a:solidFill>
                  <a:schemeClr val="bg1"/>
                </a:solidFill>
              </a:rPr>
            </a:br>
            <a:endParaRPr lang="en-US" b="1" dirty="0">
              <a:solidFill>
                <a:schemeClr val="bg1"/>
              </a:solidFill>
            </a:endParaRPr>
          </a:p>
          <a:p>
            <a:endParaRPr lang="en-US" dirty="0">
              <a:solidFill>
                <a:schemeClr val="bg1"/>
              </a:solidFill>
            </a:endParaRPr>
          </a:p>
        </p:txBody>
      </p:sp>
      <p:pic>
        <p:nvPicPr>
          <p:cNvPr id="37" name="Picture 36"/>
          <p:cNvPicPr>
            <a:picLocks noChangeAspect="1"/>
          </p:cNvPicPr>
          <p:nvPr/>
        </p:nvPicPr>
        <p:blipFill>
          <a:blip r:embed="rId3"/>
          <a:stretch>
            <a:fillRect/>
          </a:stretch>
        </p:blipFill>
        <p:spPr>
          <a:xfrm>
            <a:off x="1493837" y="1345674"/>
            <a:ext cx="9753600" cy="4738419"/>
          </a:xfrm>
          <a:prstGeom prst="rect">
            <a:avLst/>
          </a:prstGeom>
        </p:spPr>
      </p:pic>
    </p:spTree>
    <p:extLst>
      <p:ext uri="{BB962C8B-B14F-4D97-AF65-F5344CB8AC3E}">
        <p14:creationId xmlns:p14="http://schemas.microsoft.com/office/powerpoint/2010/main" val="249311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US" dirty="0" smtClean="0"/>
              <a:t>Knowledge Check</a:t>
            </a:r>
            <a:endParaRPr lang="en-GB" sz="4800" dirty="0">
              <a:latin typeface="Segoe UI Light"/>
            </a:endParaRPr>
          </a:p>
        </p:txBody>
      </p:sp>
      <p:sp>
        <p:nvSpPr>
          <p:cNvPr id="3" name="Text Placeholder 5">
            <a:extLst>
              <a:ext uri="{FF2B5EF4-FFF2-40B4-BE49-F238E27FC236}">
                <a16:creationId xmlns:a16="http://schemas.microsoft.com/office/drawing/2014/main" xmlns="" id="{34C1DBF8-3002-4814-9389-204BD8306503}"/>
              </a:ext>
            </a:extLst>
          </p:cNvPr>
          <p:cNvSpPr txBox="1">
            <a:spLocks/>
          </p:cNvSpPr>
          <p:nvPr/>
        </p:nvSpPr>
        <p:spPr>
          <a:xfrm>
            <a:off x="174113" y="1588294"/>
            <a:ext cx="12063924" cy="4495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endParaRPr lang="en-US" sz="1800" dirty="0"/>
          </a:p>
        </p:txBody>
      </p:sp>
      <p:sp>
        <p:nvSpPr>
          <p:cNvPr id="2" name="Rectangle 1"/>
          <p:cNvSpPr/>
          <p:nvPr/>
        </p:nvSpPr>
        <p:spPr>
          <a:xfrm>
            <a:off x="623919" y="2078543"/>
            <a:ext cx="11201400" cy="923330"/>
          </a:xfrm>
          <a:prstGeom prst="rect">
            <a:avLst/>
          </a:prstGeom>
        </p:spPr>
        <p:txBody>
          <a:bodyPr wrap="square">
            <a:spAutoFit/>
          </a:bodyPr>
          <a:lstStyle/>
          <a:p>
            <a:r>
              <a:rPr lang="en-US" b="1" dirty="0" smtClean="0">
                <a:solidFill>
                  <a:schemeClr val="bg1"/>
                </a:solidFill>
              </a:rPr>
              <a:t/>
            </a:r>
            <a:br>
              <a:rPr lang="en-US" b="1" dirty="0" smtClean="0">
                <a:solidFill>
                  <a:schemeClr val="bg1"/>
                </a:solidFill>
              </a:rPr>
            </a:br>
            <a:endParaRPr lang="en-US" b="1" dirty="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3"/>
          <a:stretch>
            <a:fillRect/>
          </a:stretch>
        </p:blipFill>
        <p:spPr>
          <a:xfrm>
            <a:off x="1341438" y="2540913"/>
            <a:ext cx="9143466" cy="2476382"/>
          </a:xfrm>
          <a:prstGeom prst="rect">
            <a:avLst/>
          </a:prstGeom>
        </p:spPr>
      </p:pic>
    </p:spTree>
    <p:extLst>
      <p:ext uri="{BB962C8B-B14F-4D97-AF65-F5344CB8AC3E}">
        <p14:creationId xmlns:p14="http://schemas.microsoft.com/office/powerpoint/2010/main" val="3723970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US" dirty="0" smtClean="0"/>
              <a:t>Knowledge Check</a:t>
            </a:r>
            <a:endParaRPr lang="en-GB" sz="4800" dirty="0">
              <a:latin typeface="Segoe UI Light"/>
            </a:endParaRPr>
          </a:p>
        </p:txBody>
      </p:sp>
      <p:sp>
        <p:nvSpPr>
          <p:cNvPr id="3" name="Text Placeholder 5">
            <a:extLst>
              <a:ext uri="{FF2B5EF4-FFF2-40B4-BE49-F238E27FC236}">
                <a16:creationId xmlns:a16="http://schemas.microsoft.com/office/drawing/2014/main" xmlns="" id="{34C1DBF8-3002-4814-9389-204BD8306503}"/>
              </a:ext>
            </a:extLst>
          </p:cNvPr>
          <p:cNvSpPr txBox="1">
            <a:spLocks/>
          </p:cNvSpPr>
          <p:nvPr/>
        </p:nvSpPr>
        <p:spPr>
          <a:xfrm>
            <a:off x="174113" y="1588294"/>
            <a:ext cx="12063924" cy="4495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endParaRPr lang="en-US" sz="1800" dirty="0"/>
          </a:p>
        </p:txBody>
      </p:sp>
      <p:sp>
        <p:nvSpPr>
          <p:cNvPr id="2" name="Rectangle 1"/>
          <p:cNvSpPr/>
          <p:nvPr/>
        </p:nvSpPr>
        <p:spPr>
          <a:xfrm>
            <a:off x="1428780" y="5696209"/>
            <a:ext cx="12988485" cy="923330"/>
          </a:xfrm>
          <a:prstGeom prst="rect">
            <a:avLst/>
          </a:prstGeom>
        </p:spPr>
        <p:txBody>
          <a:bodyPr wrap="square">
            <a:spAutoFit/>
          </a:bodyPr>
          <a:lstStyle/>
          <a:p>
            <a:r>
              <a:rPr lang="en-US" b="1" dirty="0" smtClean="0">
                <a:solidFill>
                  <a:schemeClr val="bg1"/>
                </a:solidFill>
              </a:rPr>
              <a:t/>
            </a:r>
            <a:br>
              <a:rPr lang="en-US" b="1" dirty="0" smtClean="0">
                <a:solidFill>
                  <a:schemeClr val="bg1"/>
                </a:solidFill>
              </a:rPr>
            </a:br>
            <a:endParaRPr lang="en-US" b="1" dirty="0">
              <a:solidFill>
                <a:schemeClr val="bg1"/>
              </a:solidFill>
            </a:endParaRPr>
          </a:p>
          <a:p>
            <a:endParaRPr lang="en-US" dirty="0">
              <a:solidFill>
                <a:schemeClr val="bg1"/>
              </a:solidFill>
            </a:endParaRPr>
          </a:p>
        </p:txBody>
      </p:sp>
      <p:pic>
        <p:nvPicPr>
          <p:cNvPr id="10242" name="Picture 2" descr="C:\Users\ADMINI~1\AppData\Local\Temp\SNAGHTML11b937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37" y="1057028"/>
            <a:ext cx="10591800" cy="53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848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xmlns=""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1800">
                <a:gradFill>
                  <a:gsLst>
                    <a:gs pos="1250">
                      <a:srgbClr val="000000"/>
                    </a:gs>
                    <a:gs pos="100000">
                      <a:srgbClr val="000000"/>
                    </a:gs>
                  </a:gsLst>
                  <a:lin ang="5400000" scaled="0"/>
                </a:gradFill>
                <a:latin typeface="Segoe UI Light"/>
              </a:rPr>
              <a:t>What is IoT</a:t>
            </a:r>
          </a:p>
          <a:p>
            <a:pPr defTabSz="949071">
              <a:buBlip>
                <a:blip r:embed="rId5"/>
              </a:buBlip>
              <a:defRPr/>
            </a:pPr>
            <a:r>
              <a:rPr lang="en-GB" sz="1800">
                <a:gradFill>
                  <a:gsLst>
                    <a:gs pos="1250">
                      <a:srgbClr val="000000"/>
                    </a:gs>
                    <a:gs pos="100000">
                      <a:srgbClr val="000000"/>
                    </a:gs>
                  </a:gsLst>
                  <a:lin ang="5400000" scaled="0"/>
                </a:gradFill>
                <a:latin typeface="Segoe UI Light"/>
              </a:rPr>
              <a:t>IoT devices</a:t>
            </a:r>
          </a:p>
          <a:p>
            <a:pPr defTabSz="949071">
              <a:buBlip>
                <a:blip r:embed="rId5"/>
              </a:buBlip>
              <a:defRPr/>
            </a:pPr>
            <a:r>
              <a:rPr lang="en-GB" sz="1800">
                <a:gradFill>
                  <a:gsLst>
                    <a:gs pos="1250">
                      <a:srgbClr val="000000"/>
                    </a:gs>
                    <a:gs pos="100000">
                      <a:srgbClr val="000000"/>
                    </a:gs>
                  </a:gsLst>
                  <a:lin ang="5400000" scaled="0"/>
                </a:gradFill>
                <a:latin typeface="Segoe UI Light"/>
              </a:rPr>
              <a:t>Application of IoT</a:t>
            </a:r>
          </a:p>
          <a:p>
            <a:pPr defTabSz="949071">
              <a:buBlip>
                <a:blip r:embed="rId5"/>
              </a:buBlip>
              <a:defRPr/>
            </a:pPr>
            <a:r>
              <a:rPr lang="en-GB" sz="1800">
                <a:gradFill>
                  <a:gsLst>
                    <a:gs pos="1250">
                      <a:srgbClr val="000000"/>
                    </a:gs>
                    <a:gs pos="100000">
                      <a:srgbClr val="000000"/>
                    </a:gs>
                  </a:gsLst>
                  <a:lin ang="5400000" scaled="0"/>
                </a:gradFill>
                <a:latin typeface="Segoe UI Light"/>
              </a:rPr>
              <a:t>Choosing the right IoT service</a:t>
            </a:r>
          </a:p>
          <a:p>
            <a:pPr defTabSz="949071">
              <a:buBlip>
                <a:blip r:embed="rId5"/>
              </a:buBlip>
              <a:defRPr/>
            </a:pPr>
            <a:r>
              <a:rPr lang="en-GB" sz="1800">
                <a:gradFill>
                  <a:gsLst>
                    <a:gs pos="1250">
                      <a:srgbClr val="000000"/>
                    </a:gs>
                    <a:gs pos="100000">
                      <a:srgbClr val="000000"/>
                    </a:gs>
                  </a:gsLst>
                  <a:lin ang="5400000" scaled="0"/>
                </a:gradFill>
                <a:latin typeface="Segoe UI Light"/>
              </a:rPr>
              <a:t>Analyse the decision criteria</a:t>
            </a:r>
          </a:p>
          <a:p>
            <a:pPr defTabSz="949071">
              <a:buBlip>
                <a:blip r:embed="rId5"/>
              </a:buBlip>
              <a:defRPr/>
            </a:pPr>
            <a:r>
              <a:rPr lang="en-GB" sz="1800">
                <a:gradFill>
                  <a:gsLst>
                    <a:gs pos="1250">
                      <a:srgbClr val="000000"/>
                    </a:gs>
                    <a:gs pos="100000">
                      <a:srgbClr val="000000"/>
                    </a:gs>
                  </a:gsLst>
                  <a:lin ang="5400000" scaled="0"/>
                </a:gradFill>
                <a:latin typeface="Segoe UI Light"/>
              </a:rPr>
              <a:t>Case Study</a:t>
            </a:r>
          </a:p>
          <a:p>
            <a:pPr defTabSz="949071">
              <a:buBlip>
                <a:blip r:embed="rId5"/>
              </a:buBlip>
              <a:defRPr/>
            </a:pPr>
            <a:r>
              <a:rPr lang="en-GB" sz="1800">
                <a:gradFill>
                  <a:gsLst>
                    <a:gs pos="1250">
                      <a:srgbClr val="000000"/>
                    </a:gs>
                    <a:gs pos="100000">
                      <a:srgbClr val="000000"/>
                    </a:gs>
                  </a:gsLst>
                  <a:lin ang="5400000" scaled="0"/>
                </a:gradFill>
                <a:latin typeface="Segoe UI Light"/>
              </a:rPr>
              <a:t>Knowledge </a:t>
            </a:r>
            <a:r>
              <a:rPr lang="en-GB" sz="1800" smtClean="0">
                <a:gradFill>
                  <a:gsLst>
                    <a:gs pos="1250">
                      <a:srgbClr val="000000"/>
                    </a:gs>
                    <a:gs pos="100000">
                      <a:srgbClr val="000000"/>
                    </a:gs>
                  </a:gsLst>
                  <a:lin ang="5400000" scaled="0"/>
                </a:gradFill>
                <a:latin typeface="Segoe UI Light"/>
              </a:rPr>
              <a:t>Check</a:t>
            </a:r>
            <a:endParaRPr lang="en-GB" sz="180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8793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wipe(left)">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wipe(left)">
                                      <p:cBhvr>
                                        <p:cTn id="39" dur="500"/>
                                        <p:tgtEl>
                                          <p:spTgt spid="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wipe(left)">
                                      <p:cBhvr>
                                        <p:cTn id="44" dur="500"/>
                                        <p:tgtEl>
                                          <p:spTgt spid="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wipe(left)">
                                      <p:cBhvr>
                                        <p:cTn id="4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769411A4-A3E3-416A-B9FC-FFBCF84BF56C}"/>
              </a:ext>
            </a:extLst>
          </p:cNvPr>
          <p:cNvSpPr/>
          <p:nvPr/>
        </p:nvSpPr>
        <p:spPr>
          <a:xfrm>
            <a:off x="393903" y="1359694"/>
            <a:ext cx="8491334" cy="904030"/>
          </a:xfrm>
          <a:prstGeom prst="rect">
            <a:avLst/>
          </a:prstGeom>
        </p:spPr>
        <p:txBody>
          <a:bodyPr wrap="square">
            <a:spAutoFit/>
          </a:bodyPr>
          <a:lstStyle/>
          <a:p>
            <a:pPr defTabSz="949071">
              <a:spcBef>
                <a:spcPct val="20000"/>
              </a:spcBef>
              <a:buSzPct val="90000"/>
              <a:defRPr/>
            </a:pPr>
            <a:r>
              <a:rPr lang="en-GB" sz="2038" b="1" dirty="0">
                <a:solidFill>
                  <a:srgbClr val="74B230"/>
                </a:solidFill>
                <a:latin typeface="Segoe UI" panose="020B0502040204020203" pitchFamily="34" charset="0"/>
                <a:cs typeface="Segoe UI" panose="020B0502040204020203" pitchFamily="34" charset="0"/>
              </a:rPr>
              <a:t>Next Lesson:</a:t>
            </a:r>
          </a:p>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 </a:t>
            </a:r>
          </a:p>
        </p:txBody>
      </p:sp>
    </p:spTree>
    <p:extLst>
      <p:ext uri="{BB962C8B-B14F-4D97-AF65-F5344CB8AC3E}">
        <p14:creationId xmlns:p14="http://schemas.microsoft.com/office/powerpoint/2010/main" val="5360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xmlns="" id="{9575243A-0C05-4CBD-B910-8EBCA18B440B}"/>
              </a:ext>
            </a:extLst>
          </p:cNvPr>
          <p:cNvSpPr/>
          <p:nvPr/>
        </p:nvSpPr>
        <p:spPr>
          <a:xfrm>
            <a:off x="274639" y="1315641"/>
            <a:ext cx="5105397" cy="412934"/>
          </a:xfrm>
          <a:prstGeom prst="rect">
            <a:avLst/>
          </a:prstGeom>
        </p:spPr>
        <p:txBody>
          <a:bodyPr wrap="square">
            <a:spAutoFit/>
          </a:bodyPr>
          <a:lstStyle/>
          <a:p>
            <a:pPr defTabSz="947684">
              <a:lnSpc>
                <a:spcPts val="2508"/>
              </a:lnSpc>
              <a:defRPr/>
            </a:pPr>
            <a:r>
              <a:rPr lang="en-US" sz="3668" b="1" dirty="0" smtClean="0">
                <a:solidFill>
                  <a:srgbClr val="2C3E50"/>
                </a:solidFill>
                <a:latin typeface="Gotham Black" panose="02000604040000020004" pitchFamily="50" charset="0"/>
              </a:rPr>
              <a:t>Olutayo Adaraloye</a:t>
            </a:r>
            <a:endParaRPr lang="en-US" sz="3668" b="1" dirty="0">
              <a:solidFill>
                <a:srgbClr val="2C3E50"/>
              </a:solidFill>
              <a:latin typeface="Gotham Black" panose="02000604040000020004" pitchFamily="50" charset="0"/>
            </a:endParaRPr>
          </a:p>
        </p:txBody>
      </p:sp>
      <p:sp>
        <p:nvSpPr>
          <p:cNvPr id="52" name="AutoShape 4" descr="Home - Free web icons">
            <a:extLst>
              <a:ext uri="{FF2B5EF4-FFF2-40B4-BE49-F238E27FC236}">
                <a16:creationId xmlns:a16="http://schemas.microsoft.com/office/drawing/2014/main" xmlns=""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xmlns=""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xmlns=""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xmlns="" id="{5C97C33A-E0FE-4A4F-AB96-5E6410EBBB4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348" y="4548754"/>
            <a:ext cx="495246" cy="495246"/>
          </a:xfrm>
          <a:prstGeom prst="rect">
            <a:avLst/>
          </a:prstGeom>
        </p:spPr>
      </p:pic>
      <p:pic>
        <p:nvPicPr>
          <p:cNvPr id="56" name="Picture 55" descr="A black sign with white text&#10;&#10;Description automatically generated">
            <a:extLst>
              <a:ext uri="{FF2B5EF4-FFF2-40B4-BE49-F238E27FC236}">
                <a16:creationId xmlns:a16="http://schemas.microsoft.com/office/drawing/2014/main" xmlns="" id="{9FEA41AD-E659-46B2-B3D2-0EB80202B6A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086" y="4564141"/>
            <a:ext cx="457628" cy="457628"/>
          </a:xfrm>
          <a:prstGeom prst="rect">
            <a:avLst/>
          </a:prstGeom>
        </p:spPr>
      </p:pic>
      <p:cxnSp>
        <p:nvCxnSpPr>
          <p:cNvPr id="3" name="Straight Connector 2">
            <a:extLst>
              <a:ext uri="{FF2B5EF4-FFF2-40B4-BE49-F238E27FC236}">
                <a16:creationId xmlns:a16="http://schemas.microsoft.com/office/drawing/2014/main" xmlns=""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xmlns=""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smtClean="0">
                <a:solidFill>
                  <a:srgbClr val="2C3E50"/>
                </a:solidFill>
                <a:latin typeface="Gotham Black" panose="02000604040000020004" pitchFamily="50" charset="0"/>
              </a:rPr>
              <a:t>Platform Engineer at Link Group </a:t>
            </a:r>
            <a:endParaRPr lang="en-US" sz="1628" b="1" dirty="0">
              <a:solidFill>
                <a:srgbClr val="2C3E50"/>
              </a:solidFill>
              <a:latin typeface="Gotham Black" panose="02000604040000020004" pitchFamily="50" charset="0"/>
            </a:endParaRPr>
          </a:p>
        </p:txBody>
      </p:sp>
      <p:sp>
        <p:nvSpPr>
          <p:cNvPr id="21" name="Rectangle 20">
            <a:extLst>
              <a:ext uri="{FF2B5EF4-FFF2-40B4-BE49-F238E27FC236}">
                <a16:creationId xmlns:a16="http://schemas.microsoft.com/office/drawing/2014/main" xmlns="" id="{6F85B586-4025-4128-83D5-F517C94A7EB7}"/>
              </a:ext>
            </a:extLst>
          </p:cNvPr>
          <p:cNvSpPr/>
          <p:nvPr/>
        </p:nvSpPr>
        <p:spPr>
          <a:xfrm>
            <a:off x="455737" y="5862051"/>
            <a:ext cx="2622465" cy="589392"/>
          </a:xfrm>
          <a:prstGeom prst="rect">
            <a:avLst/>
          </a:prstGeom>
        </p:spPr>
        <p:txBody>
          <a:bodyPr wrap="square">
            <a:spAutoFit/>
          </a:bodyPr>
          <a:lstStyle/>
          <a:p>
            <a:pPr defTabSz="930408">
              <a:defRPr/>
            </a:pPr>
            <a:r>
              <a:rPr lang="en-US" sz="1600" u="sng" dirty="0">
                <a:hlinkClick r:id="rId5"/>
              </a:rPr>
              <a:t>LinkedIn</a:t>
            </a:r>
            <a:endParaRPr lang="en-GB" sz="1630" dirty="0">
              <a:solidFill>
                <a:srgbClr val="74B230"/>
              </a:solidFill>
              <a:latin typeface="Segoe UI Semilight"/>
            </a:endParaRPr>
          </a:p>
          <a:p>
            <a:pPr defTabSz="930408">
              <a:defRPr/>
            </a:pPr>
            <a:endParaRPr lang="en-GB" sz="1630" dirty="0">
              <a:solidFill>
                <a:srgbClr val="74B230"/>
              </a:solidFill>
              <a:latin typeface="Segoe UI Semilight"/>
            </a:endParaRPr>
          </a:p>
        </p:txBody>
      </p:sp>
      <p:grpSp>
        <p:nvGrpSpPr>
          <p:cNvPr id="2" name="Group 1">
            <a:extLst>
              <a:ext uri="{FF2B5EF4-FFF2-40B4-BE49-F238E27FC236}">
                <a16:creationId xmlns:a16="http://schemas.microsoft.com/office/drawing/2014/main" xmlns=""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xmlns="" id="{8944A7FD-6FA6-4377-AE22-4494ACE2BECB}"/>
                </a:ext>
              </a:extLst>
            </p:cNvPr>
            <p:cNvSpPr/>
            <p:nvPr/>
          </p:nvSpPr>
          <p:spPr>
            <a:xfrm>
              <a:off x="4251840" y="2664624"/>
              <a:ext cx="6979792" cy="388376"/>
            </a:xfrm>
            <a:prstGeom prst="rect">
              <a:avLst/>
            </a:prstGeom>
          </p:spPr>
          <p:txBody>
            <a:bodyPr wrap="square">
              <a:spAutoFit/>
            </a:bodyPr>
            <a:lstStyle/>
            <a:p>
              <a:pPr defTabSz="947684">
                <a:lnSpc>
                  <a:spcPts val="2508"/>
                </a:lnSpc>
                <a:defRPr/>
              </a:pPr>
              <a:r>
                <a:rPr lang="en-US" sz="1834" b="1" dirty="0" smtClean="0">
                  <a:solidFill>
                    <a:srgbClr val="2C3E50"/>
                  </a:solidFill>
                  <a:latin typeface="Gotham Black" panose="02000604040000020004" pitchFamily="50" charset="0"/>
                </a:rPr>
                <a:t>Microsoft Certified Trainer </a:t>
              </a:r>
              <a:endParaRPr lang="en-US" sz="1834" b="1" dirty="0">
                <a:solidFill>
                  <a:srgbClr val="2C3E50"/>
                </a:solidFill>
                <a:latin typeface="Gotham Black" panose="02000604040000020004" pitchFamily="50" charset="0"/>
              </a:endParaRPr>
            </a:p>
          </p:txBody>
        </p:sp>
        <p:pic>
          <p:nvPicPr>
            <p:cNvPr id="35" name="Graphic 34" descr="Badge Tick">
              <a:extLst>
                <a:ext uri="{FF2B5EF4-FFF2-40B4-BE49-F238E27FC236}">
                  <a16:creationId xmlns:a16="http://schemas.microsoft.com/office/drawing/2014/main" xmlns="" id="{5DB96EF2-85CB-48BB-B7C4-B76EF86BEB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xmlns="" id="{DA073262-65FF-47CD-882D-BED5467632AF}"/>
              </a:ext>
            </a:extLst>
          </p:cNvPr>
          <p:cNvGrpSpPr/>
          <p:nvPr/>
        </p:nvGrpSpPr>
        <p:grpSpPr>
          <a:xfrm>
            <a:off x="3695273" y="3431047"/>
            <a:ext cx="8607921" cy="1132817"/>
            <a:chOff x="3695273" y="3431047"/>
            <a:chExt cx="8607921" cy="1132817"/>
          </a:xfrm>
        </p:grpSpPr>
        <p:sp>
          <p:nvSpPr>
            <p:cNvPr id="17" name="Rectangle 16">
              <a:extLst>
                <a:ext uri="{FF2B5EF4-FFF2-40B4-BE49-F238E27FC236}">
                  <a16:creationId xmlns:a16="http://schemas.microsoft.com/office/drawing/2014/main" xmlns="" id="{B80237DC-5917-41A5-BB7B-DCA1D313F2DC}"/>
                </a:ext>
              </a:extLst>
            </p:cNvPr>
            <p:cNvSpPr/>
            <p:nvPr/>
          </p:nvSpPr>
          <p:spPr>
            <a:xfrm>
              <a:off x="4087478" y="3509729"/>
              <a:ext cx="8215716" cy="1054135"/>
            </a:xfrm>
            <a:prstGeom prst="rect">
              <a:avLst/>
            </a:prstGeom>
          </p:spPr>
          <p:txBody>
            <a:bodyPr wrap="square">
              <a:spAutoFit/>
            </a:bodyPr>
            <a:lstStyle/>
            <a:p>
              <a:pPr defTabSz="947684">
                <a:lnSpc>
                  <a:spcPts val="2508"/>
                </a:lnSpc>
                <a:defRPr/>
              </a:pPr>
              <a:r>
                <a:rPr lang="en-US" sz="1834" b="1" dirty="0" smtClean="0">
                  <a:solidFill>
                    <a:srgbClr val="2C3E50"/>
                  </a:solidFill>
                  <a:latin typeface="Gotham Black" panose="02000604040000020004" pitchFamily="50" charset="0"/>
                </a:rPr>
                <a:t>Microsoft </a:t>
              </a:r>
              <a:r>
                <a:rPr lang="en-US" sz="1834" b="1">
                  <a:solidFill>
                    <a:srgbClr val="2C3E50"/>
                  </a:solidFill>
                  <a:latin typeface="Gotham Black" panose="02000604040000020004" pitchFamily="50" charset="0"/>
                </a:rPr>
                <a:t>Technologies </a:t>
              </a:r>
              <a:r>
                <a:rPr lang="en-US" sz="1834" b="1" smtClean="0">
                  <a:solidFill>
                    <a:srgbClr val="2C3E50"/>
                  </a:solidFill>
                  <a:latin typeface="Gotham Black" panose="02000604040000020004" pitchFamily="50" charset="0"/>
                </a:rPr>
                <a:t>Expert </a:t>
              </a:r>
              <a:r>
                <a:rPr lang="en-US" sz="1834" b="1" dirty="0" smtClean="0">
                  <a:solidFill>
                    <a:srgbClr val="2C3E50"/>
                  </a:solidFill>
                  <a:latin typeface="Gotham Black" panose="02000604040000020004" pitchFamily="50" charset="0"/>
                </a:rPr>
                <a:t>(</a:t>
              </a:r>
              <a:r>
                <a:rPr lang="en-US" sz="1834" b="1" smtClean="0">
                  <a:solidFill>
                    <a:srgbClr val="2C3E50"/>
                  </a:solidFill>
                  <a:latin typeface="Gotham Black" panose="02000604040000020004" pitchFamily="50" charset="0"/>
                </a:rPr>
                <a:t>Azure </a:t>
              </a:r>
              <a:r>
                <a:rPr lang="en-US" sz="1834" b="1" smtClean="0">
                  <a:solidFill>
                    <a:srgbClr val="2C3E50"/>
                  </a:solidFill>
                  <a:latin typeface="Gotham Black" panose="02000604040000020004" pitchFamily="50" charset="0"/>
                </a:rPr>
                <a:t>Administrator</a:t>
              </a:r>
              <a:r>
                <a:rPr lang="en-US" sz="1834" b="1" dirty="0" smtClean="0">
                  <a:solidFill>
                    <a:srgbClr val="2C3E50"/>
                  </a:solidFill>
                  <a:latin typeface="Gotham Black" panose="02000604040000020004" pitchFamily="50" charset="0"/>
                </a:rPr>
                <a:t>, </a:t>
              </a:r>
              <a:r>
                <a:rPr lang="en-US" sz="1834" b="1" dirty="0">
                  <a:solidFill>
                    <a:srgbClr val="2C3E50"/>
                  </a:solidFill>
                  <a:latin typeface="Gotham Black" panose="02000604040000020004" pitchFamily="50" charset="0"/>
                </a:rPr>
                <a:t>Azure </a:t>
              </a:r>
              <a:r>
                <a:rPr lang="en-US" sz="1834" b="1" dirty="0" smtClean="0">
                  <a:solidFill>
                    <a:srgbClr val="2C3E50"/>
                  </a:solidFill>
                  <a:latin typeface="Gotham Black" panose="02000604040000020004" pitchFamily="50" charset="0"/>
                </a:rPr>
                <a:t>DevOps, Azure </a:t>
              </a:r>
              <a:r>
                <a:rPr lang="en-US" sz="1834" b="1" smtClean="0">
                  <a:solidFill>
                    <a:srgbClr val="2C3E50"/>
                  </a:solidFill>
                  <a:latin typeface="Gotham Black" panose="02000604040000020004" pitchFamily="50" charset="0"/>
                </a:rPr>
                <a:t>Solutions </a:t>
              </a:r>
              <a:r>
                <a:rPr lang="en-US" sz="1834" b="1" smtClean="0">
                  <a:solidFill>
                    <a:srgbClr val="2C3E50"/>
                  </a:solidFill>
                  <a:latin typeface="Gotham Black" panose="02000604040000020004" pitchFamily="50" charset="0"/>
                </a:rPr>
                <a:t>Architect, AVD Specialty)  </a:t>
              </a:r>
              <a:endParaRPr lang="en-US" sz="1834" b="1" dirty="0">
                <a:solidFill>
                  <a:srgbClr val="2C3E50"/>
                </a:solidFill>
                <a:latin typeface="Gotham Black" panose="02000604040000020004" pitchFamily="50" charset="0"/>
              </a:endParaRPr>
            </a:p>
            <a:p>
              <a:pPr defTabSz="947684">
                <a:lnSpc>
                  <a:spcPts val="2508"/>
                </a:lnSpc>
                <a:defRPr/>
              </a:pPr>
              <a:endParaRPr lang="en-US" sz="1834" b="1" dirty="0">
                <a:solidFill>
                  <a:srgbClr val="2C3E50"/>
                </a:solidFill>
                <a:latin typeface="Gotham Black" panose="02000604040000020004" pitchFamily="50" charset="0"/>
              </a:endParaRPr>
            </a:p>
          </p:txBody>
        </p:sp>
        <p:pic>
          <p:nvPicPr>
            <p:cNvPr id="36" name="Graphic 35" descr="Badge Tick">
              <a:extLst>
                <a:ext uri="{FF2B5EF4-FFF2-40B4-BE49-F238E27FC236}">
                  <a16:creationId xmlns:a16="http://schemas.microsoft.com/office/drawing/2014/main" xmlns="" id="{0A33E53D-08B5-48DD-AC58-C35FE5B90C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3431047"/>
              <a:ext cx="556567" cy="556567"/>
            </a:xfrm>
            <a:prstGeom prst="rect">
              <a:avLst/>
            </a:prstGeom>
          </p:spPr>
        </p:pic>
      </p:grpSp>
      <p:grpSp>
        <p:nvGrpSpPr>
          <p:cNvPr id="5" name="Group 4">
            <a:extLst>
              <a:ext uri="{FF2B5EF4-FFF2-40B4-BE49-F238E27FC236}">
                <a16:creationId xmlns:a16="http://schemas.microsoft.com/office/drawing/2014/main" xmlns="" id="{031A952C-376D-4443-9CEB-54412797B6E0}"/>
              </a:ext>
            </a:extLst>
          </p:cNvPr>
          <p:cNvGrpSpPr/>
          <p:nvPr/>
        </p:nvGrpSpPr>
        <p:grpSpPr>
          <a:xfrm>
            <a:off x="3695273" y="4308675"/>
            <a:ext cx="8599981" cy="556567"/>
            <a:chOff x="3695273" y="4308675"/>
            <a:chExt cx="8599981" cy="556567"/>
          </a:xfrm>
        </p:grpSpPr>
        <p:pic>
          <p:nvPicPr>
            <p:cNvPr id="37" name="Graphic 36" descr="Badge Tick">
              <a:extLst>
                <a:ext uri="{FF2B5EF4-FFF2-40B4-BE49-F238E27FC236}">
                  <a16:creationId xmlns:a16="http://schemas.microsoft.com/office/drawing/2014/main" xmlns="" id="{C6BAC797-C113-41FC-863B-5140AEBEB2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xmlns="" id="{42930F90-3259-4880-A2D8-A9BCF56696CC}"/>
                </a:ext>
              </a:extLst>
            </p:cNvPr>
            <p:cNvSpPr/>
            <p:nvPr/>
          </p:nvSpPr>
          <p:spPr>
            <a:xfrm>
              <a:off x="4251839" y="4354834"/>
              <a:ext cx="8043415" cy="388376"/>
            </a:xfrm>
            <a:prstGeom prst="rect">
              <a:avLst/>
            </a:prstGeom>
          </p:spPr>
          <p:txBody>
            <a:bodyPr wrap="square">
              <a:spAutoFit/>
            </a:bodyPr>
            <a:lstStyle/>
            <a:p>
              <a:pPr defTabSz="947684">
                <a:lnSpc>
                  <a:spcPts val="2508"/>
                </a:lnSpc>
                <a:defRPr/>
              </a:pPr>
              <a:r>
                <a:rPr lang="en-US" sz="1834" b="1" dirty="0" smtClean="0">
                  <a:solidFill>
                    <a:srgbClr val="2C3E50"/>
                  </a:solidFill>
                  <a:latin typeface="Gotham Black" panose="02000604040000020004" pitchFamily="50" charset="0"/>
                </a:rPr>
                <a:t>Certified ITIL Foundation</a:t>
              </a:r>
              <a:endParaRPr lang="en-US" sz="1834" b="1" dirty="0">
                <a:solidFill>
                  <a:srgbClr val="2C3E50"/>
                </a:solidFill>
                <a:latin typeface="Gotham Black" panose="02000604040000020004" pitchFamily="50" charset="0"/>
              </a:endParaRPr>
            </a:p>
          </p:txBody>
        </p:sp>
      </p:grpSp>
      <p:pic>
        <p:nvPicPr>
          <p:cNvPr id="11266" name="Picture 2" descr="Microsoft Certified: Azure Administrator Associate - Credly">
            <a:extLst>
              <a:ext uri="{FF2B5EF4-FFF2-40B4-BE49-F238E27FC236}">
                <a16:creationId xmlns:a16="http://schemas.microsoft.com/office/drawing/2014/main" xmlns="" id="{85F68D07-3A72-457E-9C52-B4085263D8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942" y="5126196"/>
            <a:ext cx="647699" cy="6476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 result for uk flags">
            <a:extLst>
              <a:ext uri="{FF2B5EF4-FFF2-40B4-BE49-F238E27FC236}">
                <a16:creationId xmlns:a16="http://schemas.microsoft.com/office/drawing/2014/main" xmlns="" id="{12F0E2A4-4FD7-4263-9E34-87F8638D0DAE}"/>
              </a:ext>
            </a:extLst>
          </p:cNvPr>
          <p:cNvPicPr>
            <a:picLocks noChangeArrowheads="1"/>
          </p:cNvPicPr>
          <p:nvPr/>
        </p:nvPicPr>
        <p:blipFill rotWithShape="1">
          <a:blip r:embed="rId10">
            <a:extLst>
              <a:ext uri="{28A0092B-C50C-407E-A947-70E740481C1C}">
                <a14:useLocalDpi xmlns:a14="http://schemas.microsoft.com/office/drawing/2010/main" val="0"/>
              </a:ext>
            </a:extLst>
          </a:blip>
          <a:srcRect l="4058" r="4245"/>
          <a:stretch/>
        </p:blipFill>
        <p:spPr bwMode="auto">
          <a:xfrm>
            <a:off x="1891209" y="4646657"/>
            <a:ext cx="613219" cy="39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1"/>
          <a:stretch>
            <a:fillRect/>
          </a:stretch>
        </p:blipFill>
        <p:spPr>
          <a:xfrm>
            <a:off x="669759" y="2241528"/>
            <a:ext cx="2030550" cy="2176218"/>
          </a:xfrm>
          <a:prstGeom prst="rect">
            <a:avLst/>
          </a:prstGeom>
        </p:spPr>
      </p:pic>
      <p:pic>
        <p:nvPicPr>
          <p:cNvPr id="28" name="Picture 6" descr="AZ-400] Microsoft Azure DevOps Engineer | K21 Academy">
            <a:extLst>
              <a:ext uri="{FF2B5EF4-FFF2-40B4-BE49-F238E27FC236}">
                <a16:creationId xmlns:a16="http://schemas.microsoft.com/office/drawing/2014/main" xmlns="" id="{D196718E-A8AD-4789-8D9B-0D9CD93D26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4695" y="5033502"/>
            <a:ext cx="859038" cy="83753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picture containing diagram&#10;&#10;Description automatically generated">
            <a:extLst>
              <a:ext uri="{FF2B5EF4-FFF2-40B4-BE49-F238E27FC236}">
                <a16:creationId xmlns="" xmlns:a16="http://schemas.microsoft.com/office/drawing/2014/main" xmlns:lc="http://schemas.openxmlformats.org/drawingml/2006/lockedCanvas" id="{909283EB-5B57-4F6A-9FDA-CB662A3316B2}"/>
              </a:ext>
            </a:extLst>
          </p:cNvPr>
          <p:cNvPicPr>
            <a:picLocks noChangeAspect="1"/>
          </p:cNvPicPr>
          <p:nvPr/>
        </p:nvPicPr>
        <p:blipFill>
          <a:blip r:embed="rId13"/>
          <a:stretch>
            <a:fillRect/>
          </a:stretch>
        </p:blipFill>
        <p:spPr>
          <a:xfrm>
            <a:off x="2376413" y="5222091"/>
            <a:ext cx="582190" cy="582190"/>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14"/>
          <a:stretch>
            <a:fillRect/>
          </a:stretch>
        </p:blipFill>
        <p:spPr>
          <a:xfrm>
            <a:off x="2243941" y="5908322"/>
            <a:ext cx="714662" cy="700304"/>
          </a:xfrm>
          <a:prstGeom prst="rect">
            <a:avLst/>
          </a:prstGeom>
        </p:spPr>
      </p:pic>
    </p:spTree>
    <p:extLst>
      <p:ext uri="{BB962C8B-B14F-4D97-AF65-F5344CB8AC3E}">
        <p14:creationId xmlns:p14="http://schemas.microsoft.com/office/powerpoint/2010/main" val="254366952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p:txBody>
          <a:bodyPr/>
          <a:lstStyle/>
          <a:p>
            <a:r>
              <a:rPr lang="en-US" sz="4594" dirty="0"/>
              <a:t>Lesson 1: Overview</a:t>
            </a:r>
          </a:p>
        </p:txBody>
      </p:sp>
      <p:sp>
        <p:nvSpPr>
          <p:cNvPr id="5" name="Text Placeholder 5">
            <a:extLst>
              <a:ext uri="{FF2B5EF4-FFF2-40B4-BE49-F238E27FC236}">
                <a16:creationId xmlns:a16="http://schemas.microsoft.com/office/drawing/2014/main" xmlns=""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1800" smtClean="0">
                <a:gradFill>
                  <a:gsLst>
                    <a:gs pos="1250">
                      <a:srgbClr val="000000"/>
                    </a:gs>
                    <a:gs pos="100000">
                      <a:srgbClr val="000000"/>
                    </a:gs>
                  </a:gsLst>
                  <a:lin ang="5400000" scaled="0"/>
                </a:gradFill>
                <a:latin typeface="Segoe UI Light"/>
              </a:rPr>
              <a:t>What is IoT</a:t>
            </a:r>
          </a:p>
          <a:p>
            <a:pPr defTabSz="949071">
              <a:buBlip>
                <a:blip r:embed="rId3"/>
              </a:buBlip>
              <a:defRPr/>
            </a:pPr>
            <a:r>
              <a:rPr lang="en-GB" sz="1800" smtClean="0">
                <a:gradFill>
                  <a:gsLst>
                    <a:gs pos="1250">
                      <a:srgbClr val="000000"/>
                    </a:gs>
                    <a:gs pos="100000">
                      <a:srgbClr val="000000"/>
                    </a:gs>
                  </a:gsLst>
                  <a:lin ang="5400000" scaled="0"/>
                </a:gradFill>
                <a:latin typeface="Segoe UI Light"/>
              </a:rPr>
              <a:t>IoT devices</a:t>
            </a:r>
          </a:p>
          <a:p>
            <a:pPr defTabSz="949071">
              <a:buBlip>
                <a:blip r:embed="rId3"/>
              </a:buBlip>
              <a:defRPr/>
            </a:pPr>
            <a:r>
              <a:rPr lang="en-GB" sz="1800" smtClean="0">
                <a:gradFill>
                  <a:gsLst>
                    <a:gs pos="1250">
                      <a:srgbClr val="000000"/>
                    </a:gs>
                    <a:gs pos="100000">
                      <a:srgbClr val="000000"/>
                    </a:gs>
                  </a:gsLst>
                  <a:lin ang="5400000" scaled="0"/>
                </a:gradFill>
                <a:latin typeface="Segoe UI Light"/>
              </a:rPr>
              <a:t>Application of IoT</a:t>
            </a:r>
            <a:endParaRPr lang="en-GB" sz="1800" smtClean="0">
              <a:gradFill>
                <a:gsLst>
                  <a:gs pos="1250">
                    <a:srgbClr val="000000"/>
                  </a:gs>
                  <a:gs pos="100000">
                    <a:srgbClr val="000000"/>
                  </a:gs>
                </a:gsLst>
                <a:lin ang="5400000" scaled="0"/>
              </a:gradFill>
              <a:latin typeface="Segoe UI Light"/>
            </a:endParaRPr>
          </a:p>
          <a:p>
            <a:pPr defTabSz="949071">
              <a:buBlip>
                <a:blip r:embed="rId3"/>
              </a:buBlip>
              <a:defRPr/>
            </a:pPr>
            <a:r>
              <a:rPr lang="en-GB" sz="1800" smtClean="0">
                <a:gradFill>
                  <a:gsLst>
                    <a:gs pos="1250">
                      <a:srgbClr val="000000"/>
                    </a:gs>
                    <a:gs pos="100000">
                      <a:srgbClr val="000000"/>
                    </a:gs>
                  </a:gsLst>
                  <a:lin ang="5400000" scaled="0"/>
                </a:gradFill>
                <a:latin typeface="Segoe UI Light"/>
              </a:rPr>
              <a:t>Choosing the right IoT service</a:t>
            </a:r>
            <a:endParaRPr lang="en-GB" sz="1800" dirty="0">
              <a:gradFill>
                <a:gsLst>
                  <a:gs pos="1250">
                    <a:srgbClr val="000000"/>
                  </a:gs>
                  <a:gs pos="100000">
                    <a:srgbClr val="000000"/>
                  </a:gs>
                </a:gsLst>
                <a:lin ang="5400000" scaled="0"/>
              </a:gradFill>
              <a:latin typeface="Segoe UI Light"/>
            </a:endParaRPr>
          </a:p>
          <a:p>
            <a:pPr defTabSz="949071">
              <a:buBlip>
                <a:blip r:embed="rId3"/>
              </a:buBlip>
              <a:defRPr/>
            </a:pPr>
            <a:r>
              <a:rPr lang="en-GB" sz="1800" dirty="0" smtClean="0">
                <a:gradFill>
                  <a:gsLst>
                    <a:gs pos="1250">
                      <a:srgbClr val="000000"/>
                    </a:gs>
                    <a:gs pos="100000">
                      <a:srgbClr val="000000"/>
                    </a:gs>
                  </a:gsLst>
                  <a:lin ang="5400000" scaled="0"/>
                </a:gradFill>
                <a:latin typeface="Segoe UI Light"/>
              </a:rPr>
              <a:t>Analyse the decision criteria</a:t>
            </a:r>
            <a:endParaRPr lang="en-GB" sz="1800" dirty="0">
              <a:gradFill>
                <a:gsLst>
                  <a:gs pos="1250">
                    <a:srgbClr val="000000"/>
                  </a:gs>
                  <a:gs pos="100000">
                    <a:srgbClr val="000000"/>
                  </a:gs>
                </a:gsLst>
                <a:lin ang="5400000" scaled="0"/>
              </a:gradFill>
              <a:latin typeface="Segoe UI Light"/>
            </a:endParaRPr>
          </a:p>
          <a:p>
            <a:pPr defTabSz="949071">
              <a:buBlip>
                <a:blip r:embed="rId3"/>
              </a:buBlip>
              <a:defRPr/>
            </a:pPr>
            <a:r>
              <a:rPr lang="en-GB" sz="1800" smtClean="0">
                <a:gradFill>
                  <a:gsLst>
                    <a:gs pos="1250">
                      <a:srgbClr val="000000"/>
                    </a:gs>
                    <a:gs pos="100000">
                      <a:srgbClr val="000000"/>
                    </a:gs>
                  </a:gsLst>
                  <a:lin ang="5400000" scaled="0"/>
                </a:gradFill>
                <a:latin typeface="Segoe UI Light"/>
              </a:rPr>
              <a:t>Case Study</a:t>
            </a:r>
            <a:endParaRPr lang="en-GB" sz="1800" dirty="0">
              <a:gradFill>
                <a:gsLst>
                  <a:gs pos="1250">
                    <a:srgbClr val="000000"/>
                  </a:gs>
                  <a:gs pos="100000">
                    <a:srgbClr val="000000"/>
                  </a:gs>
                </a:gsLst>
                <a:lin ang="5400000" scaled="0"/>
              </a:gradFill>
              <a:latin typeface="Segoe UI Light"/>
            </a:endParaRPr>
          </a:p>
          <a:p>
            <a:pPr defTabSz="949071">
              <a:buBlip>
                <a:blip r:embed="rId3"/>
              </a:buBlip>
              <a:defRPr/>
            </a:pPr>
            <a:r>
              <a:rPr lang="en-GB" sz="1800" smtClean="0">
                <a:gradFill>
                  <a:gsLst>
                    <a:gs pos="1250">
                      <a:srgbClr val="000000"/>
                    </a:gs>
                    <a:gs pos="100000">
                      <a:srgbClr val="000000"/>
                    </a:gs>
                  </a:gsLst>
                  <a:lin ang="5400000" scaled="0"/>
                </a:gradFill>
                <a:latin typeface="Segoe UI Light"/>
              </a:rPr>
              <a:t>Knowledge Check</a:t>
            </a: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xmlns="" id="{57BEBBDA-FA3B-40AA-8BD8-6D434A000150}"/>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40151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wipe(left)">
                                      <p:cBhvr>
                                        <p:cTn id="31" dur="5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wipe(left)">
                                      <p:cBhvr>
                                        <p:cTn id="36" dur="500"/>
                                        <p:tgtEl>
                                          <p:spTgt spid="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left)">
                                      <p:cBhvr>
                                        <p:cTn id="41" dur="500"/>
                                        <p:tgtEl>
                                          <p:spTgt spid="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wipe(left)">
                                      <p:cBhvr>
                                        <p:cTn id="4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GB" err="1" smtClean="0">
                <a:latin typeface="Segoe UI Light"/>
              </a:rPr>
              <a:t>IoT</a:t>
            </a:r>
            <a:r>
              <a:rPr lang="en-GB" smtClean="0">
                <a:latin typeface="Segoe UI Light"/>
              </a:rPr>
              <a:t> </a:t>
            </a:r>
            <a:r>
              <a:rPr lang="en-GB" smtClean="0">
                <a:latin typeface="Segoe UI Light"/>
              </a:rPr>
              <a:t>(Internet of Things)</a:t>
            </a:r>
            <a:endParaRPr lang="en-GB" sz="4800" dirty="0">
              <a:latin typeface="Segoe UI Light"/>
            </a:endParaRPr>
          </a:p>
        </p:txBody>
      </p:sp>
      <p:sp>
        <p:nvSpPr>
          <p:cNvPr id="3" name="Text Placeholder 5">
            <a:extLst>
              <a:ext uri="{FF2B5EF4-FFF2-40B4-BE49-F238E27FC236}">
                <a16:creationId xmlns:a16="http://schemas.microsoft.com/office/drawing/2014/main" xmlns="" id="{5D2A5FD6-742E-4EE3-84C2-E9727C3E7E18}"/>
              </a:ext>
            </a:extLst>
          </p:cNvPr>
          <p:cNvSpPr txBox="1">
            <a:spLocks/>
          </p:cNvSpPr>
          <p:nvPr/>
        </p:nvSpPr>
        <p:spPr>
          <a:xfrm>
            <a:off x="174113" y="1359694"/>
            <a:ext cx="12063924" cy="114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GB" sz="1800" b="1" u="sng" dirty="0">
                <a:gradFill>
                  <a:gsLst>
                    <a:gs pos="1250">
                      <a:srgbClr val="000000"/>
                    </a:gs>
                    <a:gs pos="100000">
                      <a:srgbClr val="000000"/>
                    </a:gs>
                  </a:gsLst>
                  <a:lin ang="5400000" scaled="0"/>
                </a:gradFill>
                <a:latin typeface="Segoe UI Light"/>
              </a:rPr>
              <a:t>What is </a:t>
            </a:r>
            <a:r>
              <a:rPr lang="en-GB" sz="1800" b="1" u="sng" dirty="0" err="1">
                <a:gradFill>
                  <a:gsLst>
                    <a:gs pos="1250">
                      <a:srgbClr val="000000"/>
                    </a:gs>
                    <a:gs pos="100000">
                      <a:srgbClr val="000000"/>
                    </a:gs>
                  </a:gsLst>
                  <a:lin ang="5400000" scaled="0"/>
                </a:gradFill>
                <a:latin typeface="Segoe UI Light"/>
              </a:rPr>
              <a:t>IoT</a:t>
            </a:r>
            <a:endParaRPr lang="en-GB" sz="1800" b="1" u="sng" dirty="0">
              <a:gradFill>
                <a:gsLst>
                  <a:gs pos="1250">
                    <a:srgbClr val="000000"/>
                  </a:gs>
                  <a:gs pos="100000">
                    <a:srgbClr val="000000"/>
                  </a:gs>
                </a:gsLst>
                <a:lin ang="5400000" scaled="0"/>
              </a:gradFill>
              <a:latin typeface="Segoe UI Light"/>
            </a:endParaRPr>
          </a:p>
          <a:p>
            <a:pPr marL="0" indent="0" defTabSz="949071">
              <a:buNone/>
              <a:defRPr/>
            </a:pPr>
            <a:r>
              <a:rPr lang="en-US" sz="1800" dirty="0">
                <a:gradFill>
                  <a:gsLst>
                    <a:gs pos="1250">
                      <a:srgbClr val="000000"/>
                    </a:gs>
                    <a:gs pos="100000">
                      <a:srgbClr val="000000"/>
                    </a:gs>
                  </a:gsLst>
                  <a:lin ang="5400000" scaled="0"/>
                </a:gradFill>
                <a:latin typeface="Segoe UI Light"/>
              </a:rPr>
              <a:t>IOT (Internet Of Things) is a network of connected devices that send data to, and receive instruction from a centralize computer system</a:t>
            </a:r>
            <a:br>
              <a:rPr lang="en-US" sz="1800" dirty="0">
                <a:gradFill>
                  <a:gsLst>
                    <a:gs pos="1250">
                      <a:srgbClr val="000000"/>
                    </a:gs>
                    <a:gs pos="100000">
                      <a:srgbClr val="000000"/>
                    </a:gs>
                  </a:gsLst>
                  <a:lin ang="5400000" scaled="0"/>
                </a:gradFill>
                <a:latin typeface="Segoe UI Light"/>
              </a:rPr>
            </a:br>
            <a:r>
              <a:rPr lang="en-US" sz="1800" dirty="0">
                <a:gradFill>
                  <a:gsLst>
                    <a:gs pos="1250">
                      <a:srgbClr val="000000"/>
                    </a:gs>
                    <a:gs pos="100000">
                      <a:srgbClr val="000000"/>
                    </a:gs>
                  </a:gsLst>
                  <a:lin ang="5400000" scaled="0"/>
                </a:gradFill>
                <a:latin typeface="Segoe UI Light"/>
              </a:rPr>
              <a:t>This information is transmitted via the internet.</a:t>
            </a:r>
            <a:endParaRPr lang="en-GB" sz="1800" dirty="0">
              <a:gradFill>
                <a:gsLst>
                  <a:gs pos="1250">
                    <a:srgbClr val="000000"/>
                  </a:gs>
                  <a:gs pos="100000">
                    <a:srgbClr val="000000"/>
                  </a:gs>
                </a:gsLst>
                <a:lin ang="5400000" scaled="0"/>
              </a:gradFill>
              <a:latin typeface="Segoe UI Light"/>
            </a:endParaRPr>
          </a:p>
          <a:p>
            <a:pPr>
              <a:defRPr/>
            </a:pPr>
            <a:endParaRPr lang="en-US" sz="1800" dirty="0">
              <a:solidFill>
                <a:schemeClr val="bg1"/>
              </a:solidFill>
            </a:endParaRPr>
          </a:p>
        </p:txBody>
      </p:sp>
      <p:sp>
        <p:nvSpPr>
          <p:cNvPr id="19" name="TextBox 15">
            <a:extLst>
              <a:ext uri="{FF2B5EF4-FFF2-40B4-BE49-F238E27FC236}">
                <a16:creationId xmlns:a16="http://schemas.microsoft.com/office/drawing/2014/main" xmlns="" id="{29032DBA-378A-4146-9E00-4FBFE800FB40}"/>
              </a:ext>
            </a:extLst>
          </p:cNvPr>
          <p:cNvSpPr txBox="1"/>
          <p:nvPr/>
        </p:nvSpPr>
        <p:spPr>
          <a:xfrm>
            <a:off x="6722959" y="4656144"/>
            <a:ext cx="1933906"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endParaRPr lang="en-US" sz="2400" dirty="0">
              <a:solidFill>
                <a:schemeClr val="bg1"/>
              </a:solidFill>
            </a:endParaRPr>
          </a:p>
        </p:txBody>
      </p:sp>
      <p:sp>
        <p:nvSpPr>
          <p:cNvPr id="20" name="TextBox 19">
            <a:extLst>
              <a:ext uri="{FF2B5EF4-FFF2-40B4-BE49-F238E27FC236}">
                <a16:creationId xmlns:a16="http://schemas.microsoft.com/office/drawing/2014/main" xmlns="" id="{54A1AF07-6F89-403A-8343-D7F5B160CC63}"/>
              </a:ext>
            </a:extLst>
          </p:cNvPr>
          <p:cNvSpPr txBox="1"/>
          <p:nvPr/>
        </p:nvSpPr>
        <p:spPr>
          <a:xfrm>
            <a:off x="3263935" y="4688094"/>
            <a:ext cx="268306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endParaRPr lang="en-US" sz="2400" dirty="0">
              <a:solidFill>
                <a:schemeClr val="bg1"/>
              </a:solidFill>
            </a:endParaRPr>
          </a:p>
        </p:txBody>
      </p:sp>
      <p:sp>
        <p:nvSpPr>
          <p:cNvPr id="21" name="TextBox 23">
            <a:extLst>
              <a:ext uri="{FF2B5EF4-FFF2-40B4-BE49-F238E27FC236}">
                <a16:creationId xmlns:a16="http://schemas.microsoft.com/office/drawing/2014/main" xmlns="" id="{7BFB20C3-82EF-4AD4-8E8B-E39D6752146C}"/>
              </a:ext>
            </a:extLst>
          </p:cNvPr>
          <p:cNvSpPr txBox="1"/>
          <p:nvPr/>
        </p:nvSpPr>
        <p:spPr>
          <a:xfrm>
            <a:off x="8656865" y="4688094"/>
            <a:ext cx="2160701"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endParaRPr lang="en-US" sz="2400" dirty="0">
              <a:solidFill>
                <a:schemeClr val="bg1"/>
              </a:solidFill>
            </a:endParaRPr>
          </a:p>
        </p:txBody>
      </p:sp>
      <p:pic>
        <p:nvPicPr>
          <p:cNvPr id="12" name="Picture 11"/>
          <p:cNvPicPr>
            <a:picLocks noChangeAspect="1"/>
          </p:cNvPicPr>
          <p:nvPr/>
        </p:nvPicPr>
        <p:blipFill>
          <a:blip r:embed="rId3"/>
          <a:stretch>
            <a:fillRect/>
          </a:stretch>
        </p:blipFill>
        <p:spPr>
          <a:xfrm>
            <a:off x="2282100" y="2770127"/>
            <a:ext cx="7847949" cy="3638095"/>
          </a:xfrm>
          <a:prstGeom prst="rect">
            <a:avLst/>
          </a:prstGeom>
        </p:spPr>
      </p:pic>
    </p:spTree>
    <p:extLst>
      <p:ext uri="{BB962C8B-B14F-4D97-AF65-F5344CB8AC3E}">
        <p14:creationId xmlns:p14="http://schemas.microsoft.com/office/powerpoint/2010/main" val="336341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GB" dirty="0" err="1" smtClean="0">
                <a:latin typeface="Segoe UI Light"/>
              </a:rPr>
              <a:t>IoT</a:t>
            </a:r>
            <a:r>
              <a:rPr lang="en-GB" dirty="0" smtClean="0">
                <a:latin typeface="Segoe UI Light"/>
              </a:rPr>
              <a:t> Devices</a:t>
            </a:r>
            <a:endParaRPr lang="en-GB" sz="4800" dirty="0">
              <a:latin typeface="Segoe UI Light"/>
            </a:endParaRPr>
          </a:p>
        </p:txBody>
      </p:sp>
      <p:sp>
        <p:nvSpPr>
          <p:cNvPr id="3" name="Text Placeholder 5">
            <a:extLst>
              <a:ext uri="{FF2B5EF4-FFF2-40B4-BE49-F238E27FC236}">
                <a16:creationId xmlns:a16="http://schemas.microsoft.com/office/drawing/2014/main" xmlns="" id="{5D2A5FD6-742E-4EE3-84C2-E9727C3E7E18}"/>
              </a:ext>
            </a:extLst>
          </p:cNvPr>
          <p:cNvSpPr txBox="1">
            <a:spLocks/>
          </p:cNvSpPr>
          <p:nvPr/>
        </p:nvSpPr>
        <p:spPr>
          <a:xfrm>
            <a:off x="174113" y="1359694"/>
            <a:ext cx="12063924" cy="114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1800" b="1" u="sng" dirty="0" smtClean="0">
              <a:gradFill>
                <a:gsLst>
                  <a:gs pos="1250">
                    <a:srgbClr val="000000"/>
                  </a:gs>
                  <a:gs pos="100000">
                    <a:srgbClr val="000000"/>
                  </a:gs>
                </a:gsLst>
                <a:lin ang="5400000" scaled="0"/>
              </a:gradFill>
              <a:latin typeface="Segoe UI Light"/>
            </a:endParaRPr>
          </a:p>
        </p:txBody>
      </p:sp>
      <p:sp>
        <p:nvSpPr>
          <p:cNvPr id="19" name="TextBox 15">
            <a:extLst>
              <a:ext uri="{FF2B5EF4-FFF2-40B4-BE49-F238E27FC236}">
                <a16:creationId xmlns:a16="http://schemas.microsoft.com/office/drawing/2014/main" xmlns="" id="{29032DBA-378A-4146-9E00-4FBFE800FB40}"/>
              </a:ext>
            </a:extLst>
          </p:cNvPr>
          <p:cNvSpPr txBox="1"/>
          <p:nvPr/>
        </p:nvSpPr>
        <p:spPr>
          <a:xfrm>
            <a:off x="6722959" y="4656144"/>
            <a:ext cx="1933906"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endParaRPr lang="en-US" sz="2400" dirty="0">
              <a:solidFill>
                <a:schemeClr val="bg1"/>
              </a:solidFill>
            </a:endParaRPr>
          </a:p>
        </p:txBody>
      </p:sp>
      <p:sp>
        <p:nvSpPr>
          <p:cNvPr id="20" name="TextBox 19">
            <a:extLst>
              <a:ext uri="{FF2B5EF4-FFF2-40B4-BE49-F238E27FC236}">
                <a16:creationId xmlns:a16="http://schemas.microsoft.com/office/drawing/2014/main" xmlns="" id="{54A1AF07-6F89-403A-8343-D7F5B160CC63}"/>
              </a:ext>
            </a:extLst>
          </p:cNvPr>
          <p:cNvSpPr txBox="1"/>
          <p:nvPr/>
        </p:nvSpPr>
        <p:spPr>
          <a:xfrm>
            <a:off x="3263935" y="4688094"/>
            <a:ext cx="268306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endParaRPr lang="en-US" sz="2400" dirty="0">
              <a:solidFill>
                <a:schemeClr val="bg1"/>
              </a:solidFill>
            </a:endParaRPr>
          </a:p>
        </p:txBody>
      </p:sp>
      <p:sp>
        <p:nvSpPr>
          <p:cNvPr id="21" name="TextBox 23">
            <a:extLst>
              <a:ext uri="{FF2B5EF4-FFF2-40B4-BE49-F238E27FC236}">
                <a16:creationId xmlns:a16="http://schemas.microsoft.com/office/drawing/2014/main" xmlns="" id="{7BFB20C3-82EF-4AD4-8E8B-E39D6752146C}"/>
              </a:ext>
            </a:extLst>
          </p:cNvPr>
          <p:cNvSpPr txBox="1"/>
          <p:nvPr/>
        </p:nvSpPr>
        <p:spPr>
          <a:xfrm>
            <a:off x="8656865" y="4688094"/>
            <a:ext cx="2160701"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lnSpc>
                <a:spcPct val="90000"/>
              </a:lnSpc>
              <a:spcAft>
                <a:spcPts val="600"/>
              </a:spcAft>
            </a:pPr>
            <a:endParaRPr lang="en-US" sz="2400" dirty="0">
              <a:solidFill>
                <a:schemeClr val="bg1"/>
              </a:solidFill>
            </a:endParaRPr>
          </a:p>
        </p:txBody>
      </p:sp>
      <p:pic>
        <p:nvPicPr>
          <p:cNvPr id="9" name="Content Placeholder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6722959" y="1727200"/>
            <a:ext cx="4519716" cy="4059238"/>
          </a:xfrm>
          <a:prstGeom prst="rect">
            <a:avLst/>
          </a:prstGeom>
        </p:spPr>
      </p:pic>
      <p:sp>
        <p:nvSpPr>
          <p:cNvPr id="2" name="Rectangle 1"/>
          <p:cNvSpPr/>
          <p:nvPr/>
        </p:nvSpPr>
        <p:spPr>
          <a:xfrm>
            <a:off x="427037" y="1727200"/>
            <a:ext cx="6172200" cy="3693319"/>
          </a:xfrm>
          <a:prstGeom prst="rect">
            <a:avLst/>
          </a:prstGeom>
        </p:spPr>
        <p:txBody>
          <a:bodyPr wrap="square">
            <a:spAutoFit/>
          </a:bodyPr>
          <a:lstStyle/>
          <a:p>
            <a:pPr>
              <a:defRPr/>
            </a:pPr>
            <a:r>
              <a:rPr lang="en-US" dirty="0">
                <a:solidFill>
                  <a:schemeClr val="bg1"/>
                </a:solidFill>
              </a:rPr>
              <a:t>IOT devices collect  data from embedded sensors, sensors capable of measuring things like temperature, height count, light, sound motion, flow etc.</a:t>
            </a:r>
          </a:p>
          <a:p>
            <a:pPr>
              <a:defRPr/>
            </a:pPr>
            <a:endParaRPr lang="en-US" dirty="0">
              <a:solidFill>
                <a:schemeClr val="bg1"/>
              </a:solidFill>
            </a:endParaRPr>
          </a:p>
          <a:p>
            <a:pPr>
              <a:defRPr/>
            </a:pPr>
            <a:r>
              <a:rPr lang="en-US" dirty="0">
                <a:solidFill>
                  <a:schemeClr val="bg1"/>
                </a:solidFill>
              </a:rPr>
              <a:t>IOT sends it sensor readings through messages over the internet to an endpoint a centralized server that ingest, processes and store messages, the data ca be used to monitor the sense of usage or can be used predict when the device need maintenance.</a:t>
            </a:r>
          </a:p>
          <a:p>
            <a:pPr>
              <a:defRPr/>
            </a:pPr>
            <a:endParaRPr lang="en-US" dirty="0">
              <a:solidFill>
                <a:schemeClr val="bg1"/>
              </a:solidFill>
            </a:endParaRPr>
          </a:p>
          <a:p>
            <a:pPr>
              <a:defRPr/>
            </a:pPr>
            <a:r>
              <a:rPr lang="en-US" dirty="0">
                <a:solidFill>
                  <a:schemeClr val="bg1"/>
                </a:solidFill>
              </a:rPr>
              <a:t> IOT receive new instruction or get a firmware update that modifies how the device functions, it also fix faulty issues that can reduce the device life span.</a:t>
            </a:r>
            <a:endParaRPr lang="en-GB"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75770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GB" dirty="0" smtClean="0">
                <a:latin typeface="Segoe UI Light"/>
              </a:rPr>
              <a:t>Application of </a:t>
            </a:r>
            <a:r>
              <a:rPr lang="en-GB" dirty="0" err="1" smtClean="0">
                <a:latin typeface="Segoe UI Light"/>
              </a:rPr>
              <a:t>IoT</a:t>
            </a:r>
            <a:endParaRPr lang="en-GB" sz="4800" dirty="0">
              <a:latin typeface="Segoe UI Light"/>
            </a:endParaRPr>
          </a:p>
        </p:txBody>
      </p:sp>
      <p:sp>
        <p:nvSpPr>
          <p:cNvPr id="3" name="Text Placeholder 5">
            <a:extLst>
              <a:ext uri="{FF2B5EF4-FFF2-40B4-BE49-F238E27FC236}">
                <a16:creationId xmlns:a16="http://schemas.microsoft.com/office/drawing/2014/main" xmlns="" id="{A0FB34B8-A8DB-4429-BBC8-48A634FFF700}"/>
              </a:ext>
            </a:extLst>
          </p:cNvPr>
          <p:cNvSpPr txBox="1">
            <a:spLocks/>
          </p:cNvSpPr>
          <p:nvPr/>
        </p:nvSpPr>
        <p:spPr>
          <a:xfrm>
            <a:off x="174113" y="1359694"/>
            <a:ext cx="6653724" cy="5334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defRPr/>
            </a:pPr>
            <a:endParaRPr lang="en-GB" sz="1800" b="1" u="sng" dirty="0">
              <a:gradFill>
                <a:gsLst>
                  <a:gs pos="1250">
                    <a:srgbClr val="000000"/>
                  </a:gs>
                  <a:gs pos="100000">
                    <a:srgbClr val="000000"/>
                  </a:gs>
                </a:gsLst>
                <a:lin ang="5400000" scaled="0"/>
              </a:gradFill>
              <a:latin typeface="Segoe UI Light"/>
            </a:endParaRPr>
          </a:p>
          <a:p>
            <a:pPr>
              <a:defRPr/>
            </a:pPr>
            <a:r>
              <a:rPr lang="en-US" sz="1800" dirty="0" smtClean="0">
                <a:solidFill>
                  <a:schemeClr val="bg1"/>
                </a:solidFill>
              </a:rPr>
              <a:t>The </a:t>
            </a:r>
            <a:r>
              <a:rPr lang="en-US" sz="1800" dirty="0">
                <a:solidFill>
                  <a:schemeClr val="bg1"/>
                </a:solidFill>
              </a:rPr>
              <a:t>application of this technology span many industries such as Agriculture, commercial or residential.</a:t>
            </a:r>
          </a:p>
          <a:p>
            <a:pPr marL="0" indent="0">
              <a:buNone/>
              <a:defRPr/>
            </a:pPr>
            <a:endParaRPr lang="en-US" sz="1800" dirty="0">
              <a:solidFill>
                <a:schemeClr val="bg1"/>
              </a:solidFill>
            </a:endParaRPr>
          </a:p>
          <a:p>
            <a:pPr>
              <a:defRPr/>
            </a:pPr>
            <a:r>
              <a:rPr lang="en-US" sz="1800" dirty="0">
                <a:solidFill>
                  <a:schemeClr val="bg1"/>
                </a:solidFill>
              </a:rPr>
              <a:t>Farmers can use </a:t>
            </a:r>
            <a:r>
              <a:rPr lang="en-US" sz="1800" dirty="0" err="1" smtClean="0">
                <a:solidFill>
                  <a:schemeClr val="bg1"/>
                </a:solidFill>
              </a:rPr>
              <a:t>IoT</a:t>
            </a:r>
            <a:r>
              <a:rPr lang="en-US" sz="1800" dirty="0" smtClean="0">
                <a:solidFill>
                  <a:schemeClr val="bg1"/>
                </a:solidFill>
              </a:rPr>
              <a:t> </a:t>
            </a:r>
            <a:r>
              <a:rPr lang="en-US" sz="1800" dirty="0">
                <a:solidFill>
                  <a:schemeClr val="bg1"/>
                </a:solidFill>
              </a:rPr>
              <a:t>devices to monitor rainfall, wind soil and other conditions.</a:t>
            </a:r>
          </a:p>
          <a:p>
            <a:pPr marL="0" indent="0">
              <a:buNone/>
              <a:defRPr/>
            </a:pPr>
            <a:endParaRPr lang="en-US" sz="1800" dirty="0">
              <a:solidFill>
                <a:schemeClr val="bg1"/>
              </a:solidFill>
            </a:endParaRPr>
          </a:p>
          <a:p>
            <a:pPr>
              <a:defRPr/>
            </a:pPr>
            <a:r>
              <a:rPr lang="en-US" sz="1800" dirty="0">
                <a:solidFill>
                  <a:schemeClr val="bg1"/>
                </a:solidFill>
              </a:rPr>
              <a:t>To understand when crop need fertilization. During harvest, farmers may use </a:t>
            </a:r>
            <a:r>
              <a:rPr lang="en-US" sz="1800" dirty="0" err="1" smtClean="0">
                <a:solidFill>
                  <a:schemeClr val="bg1"/>
                </a:solidFill>
              </a:rPr>
              <a:t>IoT</a:t>
            </a:r>
            <a:r>
              <a:rPr lang="en-US" sz="1800" dirty="0" smtClean="0">
                <a:solidFill>
                  <a:schemeClr val="bg1"/>
                </a:solidFill>
              </a:rPr>
              <a:t> sensors </a:t>
            </a:r>
            <a:r>
              <a:rPr lang="en-US" sz="1800" dirty="0">
                <a:solidFill>
                  <a:schemeClr val="bg1"/>
                </a:solidFill>
              </a:rPr>
              <a:t>to analyze quantity and quality of the crop.</a:t>
            </a:r>
            <a:br>
              <a:rPr lang="en-US" sz="1800" dirty="0">
                <a:solidFill>
                  <a:schemeClr val="bg1"/>
                </a:solidFill>
              </a:rPr>
            </a:br>
            <a:endParaRPr lang="en-US" sz="1800" dirty="0">
              <a:solidFill>
                <a:schemeClr val="bg1"/>
              </a:solidFill>
            </a:endParaRPr>
          </a:p>
          <a:p>
            <a:pPr>
              <a:defRPr/>
            </a:pPr>
            <a:r>
              <a:rPr lang="en-US" sz="1800" dirty="0">
                <a:solidFill>
                  <a:schemeClr val="bg1"/>
                </a:solidFill>
              </a:rPr>
              <a:t>To improve future prediction for fertilization</a:t>
            </a:r>
            <a:br>
              <a:rPr lang="en-US" sz="1800" dirty="0">
                <a:solidFill>
                  <a:schemeClr val="bg1"/>
                </a:solidFill>
              </a:rPr>
            </a:br>
            <a:endParaRPr lang="en-US" sz="1800" dirty="0"/>
          </a:p>
          <a:p>
            <a:pPr marL="0" indent="0" defTabSz="949071">
              <a:buNone/>
              <a:defRPr/>
            </a:pPr>
            <a:endParaRPr lang="en-GB" sz="1800" dirty="0" smtClean="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pic>
        <p:nvPicPr>
          <p:cNvPr id="3074" name="Picture 2" descr="C:\Users\ADMINI~1\AppData\Local\Temp\SNAGHTML26436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067" y="1512094"/>
            <a:ext cx="553402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85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GB" dirty="0" smtClean="0">
                <a:latin typeface="Segoe UI Light"/>
              </a:rPr>
              <a:t>Application of </a:t>
            </a:r>
            <a:r>
              <a:rPr lang="en-GB" dirty="0" err="1" smtClean="0">
                <a:latin typeface="Segoe UI Light"/>
              </a:rPr>
              <a:t>IoT</a:t>
            </a:r>
            <a:endParaRPr lang="en-GB" sz="4800" dirty="0">
              <a:latin typeface="Segoe UI Light"/>
            </a:endParaRPr>
          </a:p>
        </p:txBody>
      </p:sp>
      <p:sp>
        <p:nvSpPr>
          <p:cNvPr id="3" name="Text Placeholder 5">
            <a:extLst>
              <a:ext uri="{FF2B5EF4-FFF2-40B4-BE49-F238E27FC236}">
                <a16:creationId xmlns:a16="http://schemas.microsoft.com/office/drawing/2014/main" xmlns="" id="{731F90D8-DA8E-4C8F-8404-F1807A15F60B}"/>
              </a:ext>
            </a:extLst>
          </p:cNvPr>
          <p:cNvSpPr txBox="1">
            <a:spLocks/>
          </p:cNvSpPr>
          <p:nvPr/>
        </p:nvSpPr>
        <p:spPr>
          <a:xfrm>
            <a:off x="174112" y="1359694"/>
            <a:ext cx="7491925" cy="5334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1800" dirty="0">
              <a:gradFill>
                <a:gsLst>
                  <a:gs pos="1250">
                    <a:srgbClr val="000000"/>
                  </a:gs>
                  <a:gs pos="100000">
                    <a:srgbClr val="000000"/>
                  </a:gs>
                </a:gsLst>
                <a:lin ang="5400000" scaled="0"/>
              </a:gradFill>
              <a:latin typeface="Segoe UI Light"/>
            </a:endParaRPr>
          </a:p>
          <a:p>
            <a:pPr>
              <a:defRPr/>
            </a:pPr>
            <a:r>
              <a:rPr lang="en-US" sz="1800" dirty="0">
                <a:solidFill>
                  <a:schemeClr val="bg1"/>
                </a:solidFill>
              </a:rPr>
              <a:t>Vending machines can send inventory information along with refrigerator performance data back to the centralize server to ensure the machine is operating properly and properly stocked. </a:t>
            </a:r>
          </a:p>
          <a:p>
            <a:pPr marL="0" indent="0">
              <a:buNone/>
              <a:defRPr/>
            </a:pPr>
            <a:endParaRPr lang="en-US" sz="1800" dirty="0">
              <a:solidFill>
                <a:schemeClr val="bg1"/>
              </a:solidFill>
            </a:endParaRPr>
          </a:p>
          <a:p>
            <a:pPr>
              <a:defRPr/>
            </a:pPr>
            <a:r>
              <a:rPr lang="en-US" sz="1800" dirty="0">
                <a:solidFill>
                  <a:schemeClr val="bg1"/>
                </a:solidFill>
              </a:rPr>
              <a:t>Manufacturers can use IOT sensors to automate processes determine when the machine will need maintenance or detect error of the part are unsafe for workers,</a:t>
            </a: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pic>
        <p:nvPicPr>
          <p:cNvPr id="7" name="Picture 2" descr="C:\Users\ADMINI~1\AppData\Local\Temp\SNAGHTML25946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838" y="1664494"/>
            <a:ext cx="6680880" cy="472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4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GB" dirty="0" smtClean="0">
                <a:latin typeface="Segoe UI Light"/>
              </a:rPr>
              <a:t>Choosing the right </a:t>
            </a:r>
            <a:r>
              <a:rPr lang="en-GB" dirty="0" err="1" smtClean="0">
                <a:latin typeface="Segoe UI Light"/>
              </a:rPr>
              <a:t>IoT</a:t>
            </a:r>
            <a:r>
              <a:rPr lang="en-GB" dirty="0" smtClean="0">
                <a:latin typeface="Segoe UI Light"/>
              </a:rPr>
              <a:t> Service for you</a:t>
            </a:r>
            <a:endParaRPr lang="en-GB" sz="4800" dirty="0">
              <a:latin typeface="Segoe UI Light"/>
            </a:endParaRPr>
          </a:p>
        </p:txBody>
      </p:sp>
      <p:sp>
        <p:nvSpPr>
          <p:cNvPr id="3" name="Text Placeholder 5">
            <a:extLst>
              <a:ext uri="{FF2B5EF4-FFF2-40B4-BE49-F238E27FC236}">
                <a16:creationId xmlns:a16="http://schemas.microsoft.com/office/drawing/2014/main" xmlns="" id="{731F90D8-DA8E-4C8F-8404-F1807A15F60B}"/>
              </a:ext>
            </a:extLst>
          </p:cNvPr>
          <p:cNvSpPr txBox="1">
            <a:spLocks/>
          </p:cNvSpPr>
          <p:nvPr/>
        </p:nvSpPr>
        <p:spPr>
          <a:xfrm>
            <a:off x="174112" y="1359694"/>
            <a:ext cx="6443421" cy="5334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a:buNone/>
              <a:defRPr/>
            </a:pPr>
            <a:r>
              <a:rPr lang="en-US" sz="1800" b="1" dirty="0">
                <a:solidFill>
                  <a:schemeClr val="bg1">
                    <a:lumMod val="85000"/>
                    <a:lumOff val="15000"/>
                  </a:schemeClr>
                </a:solidFill>
              </a:rPr>
              <a:t>Azure IOT </a:t>
            </a:r>
            <a:r>
              <a:rPr lang="en-US" sz="1800" b="1">
                <a:solidFill>
                  <a:schemeClr val="bg1">
                    <a:lumMod val="85000"/>
                    <a:lumOff val="15000"/>
                  </a:schemeClr>
                </a:solidFill>
              </a:rPr>
              <a:t>Hub</a:t>
            </a:r>
            <a:r>
              <a:rPr lang="en-US" sz="1800" b="1" smtClean="0">
                <a:solidFill>
                  <a:schemeClr val="bg1">
                    <a:lumMod val="85000"/>
                    <a:lumOff val="15000"/>
                  </a:schemeClr>
                </a:solidFill>
              </a:rPr>
              <a:t>:</a:t>
            </a:r>
            <a:endParaRPr lang="en-US" sz="1800" dirty="0">
              <a:solidFill>
                <a:schemeClr val="bg1">
                  <a:lumMod val="85000"/>
                  <a:lumOff val="15000"/>
                </a:schemeClr>
              </a:solidFill>
            </a:endParaRPr>
          </a:p>
          <a:p>
            <a:pPr marL="0" indent="0">
              <a:buNone/>
              <a:defRPr/>
            </a:pPr>
            <a:r>
              <a:rPr lang="en-US" sz="1800" dirty="0">
                <a:solidFill>
                  <a:schemeClr val="bg1">
                    <a:lumMod val="85000"/>
                    <a:lumOff val="15000"/>
                  </a:schemeClr>
                </a:solidFill>
              </a:rPr>
              <a:t>It is a managed service hosted in the cloud, that act as a central message hub for bi-directional communication between your IOT application and the devices it manages.</a:t>
            </a:r>
            <a:br>
              <a:rPr lang="en-US" sz="1800" dirty="0">
                <a:solidFill>
                  <a:schemeClr val="bg1">
                    <a:lumMod val="85000"/>
                    <a:lumOff val="15000"/>
                  </a:schemeClr>
                </a:solidFill>
              </a:rPr>
            </a:br>
            <a:r>
              <a:rPr lang="en-US" sz="1800" dirty="0">
                <a:solidFill>
                  <a:schemeClr val="bg1">
                    <a:lumMod val="85000"/>
                    <a:lumOff val="15000"/>
                  </a:schemeClr>
                </a:solidFill>
              </a:rPr>
              <a:t/>
            </a:r>
            <a:br>
              <a:rPr lang="en-US" sz="1800" dirty="0">
                <a:solidFill>
                  <a:schemeClr val="bg1">
                    <a:lumMod val="85000"/>
                    <a:lumOff val="15000"/>
                  </a:schemeClr>
                </a:solidFill>
              </a:rPr>
            </a:br>
            <a:r>
              <a:rPr lang="en-US" sz="1800" dirty="0">
                <a:solidFill>
                  <a:schemeClr val="bg1">
                    <a:lumMod val="85000"/>
                    <a:lumOff val="15000"/>
                  </a:schemeClr>
                </a:solidFill>
              </a:rPr>
              <a:t>You can connect any device to your IOT Hub, if you primarily want to send message with your IOT devices and don’t need further reporting feature, use IOT hub</a:t>
            </a:r>
            <a:r>
              <a:rPr lang="en-US" sz="1800" dirty="0" smtClean="0">
                <a:solidFill>
                  <a:schemeClr val="bg1">
                    <a:lumMod val="85000"/>
                    <a:lumOff val="15000"/>
                  </a:schemeClr>
                </a:solidFill>
              </a:rPr>
              <a:t>.</a:t>
            </a:r>
          </a:p>
          <a:p>
            <a:pPr marL="0" indent="0">
              <a:buNone/>
              <a:defRPr/>
            </a:pPr>
            <a:endParaRPr lang="en-US" sz="1800" dirty="0">
              <a:solidFill>
                <a:schemeClr val="bg1">
                  <a:lumMod val="85000"/>
                  <a:lumOff val="15000"/>
                </a:schemeClr>
              </a:solidFill>
            </a:endParaRPr>
          </a:p>
          <a:p>
            <a:pPr marL="0" indent="0">
              <a:buNone/>
              <a:defRPr/>
            </a:pPr>
            <a:r>
              <a:rPr lang="en-US" sz="1800" dirty="0">
                <a:solidFill>
                  <a:schemeClr val="bg1">
                    <a:lumMod val="85000"/>
                    <a:lumOff val="15000"/>
                  </a:schemeClr>
                </a:solidFill>
              </a:rPr>
              <a:t>Azure IOT Central built on top of IOT hub by adding a prebuilt customizable dashboard from which to view, connect to , and control your devices. You can observe the overall performance across all devices in aggregate and you can set up alert that send notification to specific devices that needs maintenance.</a:t>
            </a: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pic>
        <p:nvPicPr>
          <p:cNvPr id="2" name="Picture 1"/>
          <p:cNvPicPr>
            <a:picLocks noChangeAspect="1"/>
          </p:cNvPicPr>
          <p:nvPr/>
        </p:nvPicPr>
        <p:blipFill>
          <a:blip r:embed="rId3"/>
          <a:stretch>
            <a:fillRect/>
          </a:stretch>
        </p:blipFill>
        <p:spPr>
          <a:xfrm>
            <a:off x="6617533" y="2613641"/>
            <a:ext cx="5818942" cy="2542857"/>
          </a:xfrm>
          <a:prstGeom prst="rect">
            <a:avLst/>
          </a:prstGeom>
        </p:spPr>
      </p:pic>
    </p:spTree>
    <p:extLst>
      <p:ext uri="{BB962C8B-B14F-4D97-AF65-F5344CB8AC3E}">
        <p14:creationId xmlns:p14="http://schemas.microsoft.com/office/powerpoint/2010/main" val="3498948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9CB73BB-2AA6-458F-9B0A-E987A051A35E}"/>
              </a:ext>
            </a:extLst>
          </p:cNvPr>
          <p:cNvSpPr>
            <a:spLocks noGrp="1"/>
          </p:cNvSpPr>
          <p:nvPr>
            <p:ph type="title"/>
          </p:nvPr>
        </p:nvSpPr>
        <p:spPr>
          <a:xfrm>
            <a:off x="174112" y="140494"/>
            <a:ext cx="11889564" cy="916534"/>
          </a:xfrm>
        </p:spPr>
        <p:txBody>
          <a:bodyPr/>
          <a:lstStyle/>
          <a:p>
            <a:pPr defTabSz="949071">
              <a:defRPr/>
            </a:pPr>
            <a:r>
              <a:rPr lang="en-GB" dirty="0" smtClean="0">
                <a:latin typeface="Segoe UI Light"/>
              </a:rPr>
              <a:t>Choosing the right </a:t>
            </a:r>
            <a:r>
              <a:rPr lang="en-GB" dirty="0" err="1" smtClean="0">
                <a:latin typeface="Segoe UI Light"/>
              </a:rPr>
              <a:t>IoT</a:t>
            </a:r>
            <a:r>
              <a:rPr lang="en-GB" dirty="0" smtClean="0">
                <a:latin typeface="Segoe UI Light"/>
              </a:rPr>
              <a:t> Service for you</a:t>
            </a:r>
            <a:endParaRPr lang="en-GB" sz="4800" dirty="0">
              <a:latin typeface="Segoe UI Light"/>
            </a:endParaRPr>
          </a:p>
        </p:txBody>
      </p:sp>
      <p:sp>
        <p:nvSpPr>
          <p:cNvPr id="3" name="Text Placeholder 5">
            <a:extLst>
              <a:ext uri="{FF2B5EF4-FFF2-40B4-BE49-F238E27FC236}">
                <a16:creationId xmlns:a16="http://schemas.microsoft.com/office/drawing/2014/main" xmlns="" id="{731F90D8-DA8E-4C8F-8404-F1807A15F60B}"/>
              </a:ext>
            </a:extLst>
          </p:cNvPr>
          <p:cNvSpPr txBox="1">
            <a:spLocks/>
          </p:cNvSpPr>
          <p:nvPr/>
        </p:nvSpPr>
        <p:spPr>
          <a:xfrm>
            <a:off x="174112" y="1359694"/>
            <a:ext cx="11759125" cy="13716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1800" b="1" dirty="0">
              <a:gradFill>
                <a:gsLst>
                  <a:gs pos="1250">
                    <a:srgbClr val="000000"/>
                  </a:gs>
                  <a:gs pos="100000">
                    <a:srgbClr val="000000"/>
                  </a:gs>
                </a:gsLst>
                <a:lin ang="5400000" scaled="0"/>
              </a:gradFill>
              <a:latin typeface="Segoe UI Light"/>
            </a:endParaRPr>
          </a:p>
          <a:p>
            <a:pPr marL="0" indent="0">
              <a:buNone/>
              <a:defRPr/>
            </a:pPr>
            <a:r>
              <a:rPr lang="en-US" sz="1800" b="1" dirty="0">
                <a:solidFill>
                  <a:schemeClr val="bg1">
                    <a:lumMod val="85000"/>
                    <a:lumOff val="15000"/>
                  </a:schemeClr>
                </a:solidFill>
              </a:rPr>
              <a:t>A</a:t>
            </a:r>
            <a:r>
              <a:rPr lang="en-US" sz="1800" b="1" dirty="0" smtClean="0">
                <a:solidFill>
                  <a:schemeClr val="bg1">
                    <a:lumMod val="85000"/>
                    <a:lumOff val="15000"/>
                  </a:schemeClr>
                </a:solidFill>
              </a:rPr>
              <a:t>zure </a:t>
            </a:r>
            <a:r>
              <a:rPr lang="en-US" sz="1800" b="1" err="1" smtClean="0">
                <a:solidFill>
                  <a:schemeClr val="bg1">
                    <a:lumMod val="85000"/>
                    <a:lumOff val="15000"/>
                  </a:schemeClr>
                </a:solidFill>
              </a:rPr>
              <a:t>IoT</a:t>
            </a:r>
            <a:r>
              <a:rPr lang="en-US" sz="1800" b="1" smtClean="0">
                <a:solidFill>
                  <a:schemeClr val="bg1">
                    <a:lumMod val="85000"/>
                    <a:lumOff val="15000"/>
                  </a:schemeClr>
                </a:solidFill>
              </a:rPr>
              <a:t> Central:</a:t>
            </a:r>
          </a:p>
          <a:p>
            <a:pPr marL="0" indent="0">
              <a:buNone/>
              <a:defRPr/>
            </a:pPr>
            <a:r>
              <a:rPr lang="en-US" sz="1800" smtClean="0">
                <a:solidFill>
                  <a:schemeClr val="bg1">
                    <a:lumMod val="85000"/>
                    <a:lumOff val="15000"/>
                  </a:schemeClr>
                </a:solidFill>
              </a:rPr>
              <a:t>It provides </a:t>
            </a:r>
            <a:r>
              <a:rPr lang="en-US" sz="1800" dirty="0" smtClean="0">
                <a:solidFill>
                  <a:schemeClr val="bg1">
                    <a:lumMod val="85000"/>
                    <a:lumOff val="15000"/>
                  </a:schemeClr>
                </a:solidFill>
              </a:rPr>
              <a:t>starter template for different industries scenarios that you can use to get up and running quickly. If you need a comprehensive dashboard to control, monitor and report on your </a:t>
            </a:r>
            <a:r>
              <a:rPr lang="en-US" sz="1800" dirty="0" err="1" smtClean="0">
                <a:solidFill>
                  <a:schemeClr val="bg1">
                    <a:lumMod val="85000"/>
                    <a:lumOff val="15000"/>
                  </a:schemeClr>
                </a:solidFill>
              </a:rPr>
              <a:t>IoT</a:t>
            </a:r>
            <a:r>
              <a:rPr lang="en-US" sz="1800" dirty="0" smtClean="0">
                <a:solidFill>
                  <a:schemeClr val="bg1">
                    <a:lumMod val="85000"/>
                    <a:lumOff val="15000"/>
                  </a:schemeClr>
                </a:solidFill>
              </a:rPr>
              <a:t> devices, Azure </a:t>
            </a:r>
            <a:r>
              <a:rPr lang="en-US" sz="1800" dirty="0" err="1" smtClean="0">
                <a:solidFill>
                  <a:schemeClr val="bg1">
                    <a:lumMod val="85000"/>
                    <a:lumOff val="15000"/>
                  </a:schemeClr>
                </a:solidFill>
              </a:rPr>
              <a:t>IoT</a:t>
            </a:r>
            <a:r>
              <a:rPr lang="en-US" sz="1800" dirty="0" smtClean="0">
                <a:solidFill>
                  <a:schemeClr val="bg1">
                    <a:lumMod val="85000"/>
                    <a:lumOff val="15000"/>
                  </a:schemeClr>
                </a:solidFill>
              </a:rPr>
              <a:t> central will be your best choice.</a:t>
            </a:r>
          </a:p>
          <a:p>
            <a:pPr marL="0" indent="0">
              <a:buNone/>
              <a:defRPr/>
            </a:pPr>
            <a:endParaRPr lang="en-US" sz="1800" dirty="0">
              <a:solidFill>
                <a:schemeClr val="bg1">
                  <a:lumMod val="85000"/>
                  <a:lumOff val="15000"/>
                </a:schemeClr>
              </a:solidFill>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a:p>
            <a:pPr marL="0" indent="0" defTabSz="949071">
              <a:buNone/>
              <a:defRPr/>
            </a:pPr>
            <a:endParaRPr lang="en-GB" sz="1800" dirty="0">
              <a:gradFill>
                <a:gsLst>
                  <a:gs pos="1250">
                    <a:srgbClr val="000000"/>
                  </a:gs>
                  <a:gs pos="100000">
                    <a:srgbClr val="000000"/>
                  </a:gs>
                </a:gsLst>
                <a:lin ang="5400000" scaled="0"/>
              </a:gradFill>
              <a:latin typeface="Segoe UI Light"/>
            </a:endParaRPr>
          </a:p>
        </p:txBody>
      </p:sp>
      <p:pic>
        <p:nvPicPr>
          <p:cNvPr id="2" name="Picture 1"/>
          <p:cNvPicPr>
            <a:picLocks noChangeAspect="1"/>
          </p:cNvPicPr>
          <p:nvPr/>
        </p:nvPicPr>
        <p:blipFill>
          <a:blip r:embed="rId3"/>
          <a:stretch>
            <a:fillRect/>
          </a:stretch>
        </p:blipFill>
        <p:spPr>
          <a:xfrm>
            <a:off x="1570037" y="2871140"/>
            <a:ext cx="8686800" cy="3701789"/>
          </a:xfrm>
          <a:prstGeom prst="rect">
            <a:avLst/>
          </a:prstGeom>
        </p:spPr>
      </p:pic>
    </p:spTree>
    <p:extLst>
      <p:ext uri="{BB962C8B-B14F-4D97-AF65-F5344CB8AC3E}">
        <p14:creationId xmlns:p14="http://schemas.microsoft.com/office/powerpoint/2010/main" val="409942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AppIcons.Copy" Revision="1" Stencil="System.Storyboarding.WindowsAppIcons" StencilVersion="0.1"/>
</Control>
</file>

<file path=customXml/item10.xml><?xml version="1.0" encoding="utf-8"?>
<Control xmlns="http://schemas.microsoft.com/VisualStudio/2011/storyboarding/control">
  <Id Name="5a8b3174-5e96-4781-9824-45fe10020527" Revision="1" Stencil="System.MyShapes" StencilVersion="1.0"/>
</Control>
</file>

<file path=customXml/item11.xml><?xml version="1.0" encoding="utf-8"?>
<Control xmlns="http://schemas.microsoft.com/VisualStudio/2011/storyboarding/control">
  <Id Name="4b899d4c-b1de-4c17-8765-a5b417bf4ebc" Revision="1" Stencil="System.MyShapes" StencilVersion="1.0"/>
</Control>
</file>

<file path=customXml/item12.xml><?xml version="1.0" encoding="utf-8"?>
<Control xmlns="http://schemas.microsoft.com/VisualStudio/2011/storyboarding/control">
  <Id Name="28fb7df8-6c86-43a9-9095-4b847846147c" Revision="1" Stencil="System.MyShapes" StencilVersion="1.0"/>
</Control>
</file>

<file path=customXml/item13.xml><?xml version="1.0" encoding="utf-8"?>
<Control xmlns="http://schemas.microsoft.com/VisualStudio/2011/storyboarding/control">
  <Id Name="4b899d4c-b1de-4c17-8765-a5b417bf4ebc" Revision="1" Stencil="System.MyShapes" StencilVersion="1.0"/>
</Control>
</file>

<file path=customXml/item14.xml><?xml version="1.0" encoding="utf-8"?>
<Control xmlns="http://schemas.microsoft.com/VisualStudio/2011/storyboarding/control">
  <Id Name="21ce592b-caf6-43e6-83e0-33717e975a17" Revision="2" Stencil="System.MyShapes" StencilVersion="1.0"/>
</Control>
</file>

<file path=customXml/item15.xml><?xml version="1.0" encoding="utf-8"?>
<Control xmlns="http://schemas.microsoft.com/VisualStudio/2011/storyboarding/control">
  <Id Name="95030e5e-d43f-4111-a1c2-743a7dbd35b6" Revision="1" Stencil="System.MyShapes" StencilVersion="1.0"/>
</Control>
</file>

<file path=customXml/item16.xml><?xml version="1.0" encoding="utf-8"?>
<Control xmlns="http://schemas.microsoft.com/VisualStudio/2011/storyboarding/control">
  <Id Name="1db4a566-4f2f-4e29-8012-63f4aff780b4" Revision="1" Stencil="09ee8e29-8a48-4e3d-a569-7c1ba11c2e3d" StencilVersion="1.0"/>
</Control>
</file>

<file path=customXml/item1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8.xml><?xml version="1.0" encoding="utf-8"?>
<Control xmlns="http://schemas.microsoft.com/VisualStudio/2011/storyboarding/control">
  <Id Name="System.Storyboarding.WindowsPhoneIcons.OverflowDots" Revision="1" Stencil="System.Storyboarding.WindowsPhoneIcons" StencilVersion="0.1"/>
</Control>
</file>

<file path=customXml/item19.xml><?xml version="1.0" encoding="utf-8"?>
<Control xmlns="http://schemas.microsoft.com/VisualStudio/2011/storyboarding/control">
  <Id Name="5937341c-7984-4fd4-bf24-0d1d5d33c133" Revision="1" Stencil="System.MyShapes" StencilVersion="1.0"/>
</Control>
</file>

<file path=customXml/item2.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20.xml><?xml version="1.0" encoding="utf-8"?>
<Control xmlns="http://schemas.microsoft.com/VisualStudio/2011/storyboarding/control">
  <Id Name="System.Storyboarding.WindowsPhoneIcons.Cancel" Revision="1" Stencil="System.Storyboarding.WindowsPhoneIcons" StencilVersion="0.1"/>
</Control>
</file>

<file path=customXml/item21.xml><?xml version="1.0" encoding="utf-8"?>
<Control xmlns="http://schemas.microsoft.com/VisualStudio/2011/storyboarding/control">
  <Id Name="1c2fbc2a-c7e9-4dd4-a869-97fb70ae0309" Revision="1" Stencil="85a07843-b809-41ee-b566-325b1850150a" StencilVersion="1.0"/>
</Control>
</file>

<file path=customXml/item22.xml><?xml version="1.0" encoding="utf-8"?>
<Control xmlns="http://schemas.microsoft.com/VisualStudio/2011/storyboarding/control">
  <Id Name="System.Storyboarding.WindowsPhoneIcons.Cancel" Revision="1" Stencil="System.Storyboarding.WindowsPhoneIcons" StencilVersion="0.1"/>
</Control>
</file>

<file path=customXml/item2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4.xml><?xml version="1.0" encoding="utf-8"?>
<Control xmlns="http://schemas.microsoft.com/VisualStudio/2011/storyboarding/control">
  <Id Name="95030e5e-d43f-4111-a1c2-743a7dbd35b6" Revision="1" Stencil="System.MyShapes" StencilVersion="1.0"/>
</Control>
</file>

<file path=customXml/item25.xml><?xml version="1.0" encoding="utf-8"?>
<Control xmlns="http://schemas.microsoft.com/VisualStudio/2011/storyboarding/control">
  <Id Name="System.Storyboarding.WindowsAppIcons.Search" Revision="1" Stencil="System.Storyboarding.WindowsAppIcons" StencilVersion="0.1"/>
</Control>
</file>

<file path=customXml/item26.xml><?xml version="1.0" encoding="utf-8"?>
<Control xmlns="http://schemas.microsoft.com/VisualStudio/2011/storyboarding/control">
  <Id Name="System.Storyboarding.WindowsAppIcons.Search" Revision="1" Stencil="System.Storyboarding.WindowsAppIcons" StencilVersion="0.1"/>
</Control>
</file>

<file path=customXml/item27.xml><?xml version="1.0" encoding="utf-8"?>
<Control xmlns="http://schemas.microsoft.com/VisualStudio/2011/storyboarding/control">
  <Id Name="System.Storyboarding.Metro.MetroTileMedium" Revision="1" Stencil="System.Storyboarding.Metro" StencilVersion="0.1"/>
</Control>
</file>

<file path=customXml/item28.xml><?xml version="1.0" encoding="utf-8"?>
<Control xmlns="http://schemas.microsoft.com/VisualStudio/2011/storyboarding/control">
  <Id Name="System.Storyboarding.WindowsAppIcons.Zoom" Revision="1" Stencil="System.Storyboarding.WindowsAppIcons" StencilVersion="0.1"/>
</Control>
</file>

<file path=customXml/item29.xml><?xml version="1.0" encoding="utf-8"?>
<Control xmlns="http://schemas.microsoft.com/VisualStudio/2011/storyboarding/control">
  <Id Name="4b899d4c-b1de-4c17-8765-a5b417bf4ebc" Revision="1" Stencil="System.MyShapes" StencilVersion="1.0"/>
</Control>
</file>

<file path=customXml/item3.xml><?xml version="1.0" encoding="utf-8"?>
<Control xmlns="http://schemas.microsoft.com/VisualStudio/2011/storyboarding/control">
  <Id Name="5a8b3174-5e96-4781-9824-45fe10020527" Revision="1" Stencil="System.MyShapes" StencilVersion="1.0"/>
</Control>
</file>

<file path=customXml/item30.xml><?xml version="1.0" encoding="utf-8"?>
<Control xmlns="http://schemas.microsoft.com/VisualStudio/2011/storyboarding/control">
  <Id Name="System.Storyboarding.WindowsAppIcons.Settings" Revision="1" Stencil="System.Storyboarding.WindowsAppIcons" StencilVersion="0.1"/>
</Control>
</file>

<file path=customXml/item31.xml><?xml version="1.0" encoding="utf-8"?>
<Control xmlns="http://schemas.microsoft.com/VisualStudio/2011/storyboarding/control">
  <Id Name="5a8b3174-5e96-4781-9824-45fe10020527" Revision="1" Stencil="System.MyShapes" StencilVersion="1.0"/>
</Control>
</file>

<file path=customXml/item32.xml><?xml version="1.0" encoding="utf-8"?>
<Control xmlns="http://schemas.microsoft.com/VisualStudio/2011/storyboarding/control">
  <Id Name="5937341c-7984-4fd4-bf24-0d1d5d33c133" Revision="1" Stencil="System.MyShapes" StencilVersion="1.0"/>
</Control>
</file>

<file path=customXml/item33.xml><?xml version="1.0" encoding="utf-8"?>
<Control xmlns="http://schemas.microsoft.com/VisualStudio/2011/storyboarding/control">
  <Id Name="e9d383c8-3e3d-4afe-bad2-e7c666f1c010" Revision="1" Stencil="System.MyShapes" StencilVersion="1.0"/>
</Control>
</file>

<file path=customXml/item34.xml><?xml version="1.0" encoding="utf-8"?>
<Control xmlns="http://schemas.microsoft.com/VisualStudio/2011/storyboarding/control">
  <Id Name="System.Storyboarding.WindowsPhoneIcons.Cancel" Revision="1" Stencil="System.Storyboarding.WindowsPhoneIcons" StencilVersion="0.1"/>
</Control>
</file>

<file path=customXml/item35.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6.xml><?xml version="1.0" encoding="utf-8"?>
<Control xmlns="http://schemas.microsoft.com/VisualStudio/2011/storyboarding/control">
  <Id Name="System.Storyboarding.WindowsAppIcons.Zoom" Revision="1" Stencil="System.Storyboarding.WindowsAppIcons" StencilVersion="0.1"/>
</Control>
</file>

<file path=customXml/item37.xml><?xml version="1.0" encoding="utf-8"?>
<Control xmlns="http://schemas.microsoft.com/VisualStudio/2011/storyboarding/control">
  <Id Name="System.Storyboarding.WindowsPhoneIcons.Minus" Revision="1" Stencil="System.Storyboarding.WindowsPhoneIcons" StencilVersion="0.1"/>
</Control>
</file>

<file path=customXml/item38.xml><?xml version="1.0" encoding="utf-8"?>
<Control xmlns="http://schemas.microsoft.com/VisualStudio/2011/storyboarding/control">
  <Id Name="System.Storyboarding.WindowsPhoneIcons.Cancel" Revision="1" Stencil="System.Storyboarding.WindowsPhoneIcons" StencilVersion="0.1"/>
</Control>
</file>

<file path=customXml/item39.xml><?xml version="1.0" encoding="utf-8"?>
<Control xmlns="http://schemas.microsoft.com/VisualStudio/2011/storyboarding/control">
  <Id Name="8053f092-3f2a-4935-a32b-c4b725e8152d" Revision="1" Stencil="System.MyShapes" StencilVersion="1.0"/>
</Control>
</file>

<file path=customXml/item4.xml><?xml version="1.0" encoding="utf-8"?>
<Control xmlns="http://schemas.microsoft.com/VisualStudio/2011/storyboarding/control">
  <Id Name="System.Storyboarding.WindowsAppIcons.Search" Revision="1" Stencil="System.Storyboarding.WindowsAppIcons" StencilVersion="0.1"/>
</Control>
</file>

<file path=customXml/item40.xml><?xml version="1.0" encoding="utf-8"?>
<Control xmlns="http://schemas.microsoft.com/VisualStudio/2011/storyboarding/control">
  <Id Name="38b88af0-0751-44eb-8b42-d5ddb4671698" Revision="1" Stencil="System.MyShapes" StencilVersion="1.0"/>
</Control>
</file>

<file path=customXml/item41.xml><?xml version="1.0" encoding="utf-8"?>
<Control xmlns="http://schemas.microsoft.com/VisualStudio/2011/storyboarding/control">
  <Id Name="System.Storyboarding.WindowsPhoneIcons.Cancel" Revision="1" Stencil="System.Storyboarding.WindowsPhoneIcons" StencilVersion="0.1"/>
</Control>
</file>

<file path=customXml/item42.xml><?xml version="1.0" encoding="utf-8"?>
<Control xmlns="http://schemas.microsoft.com/VisualStudio/2011/storyboarding/control">
  <Id Name="System.Storyboarding.WindowsPhoneIcons.OverflowDots" Revision="1" Stencil="System.Storyboarding.WindowsPhoneIcons" StencilVersion="0.1"/>
</Control>
</file>

<file path=customXml/item43.xml><?xml version="1.0" encoding="utf-8"?>
<Control xmlns="http://schemas.microsoft.com/VisualStudio/2011/storyboarding/control">
  <Id Name="System.Storyboarding.WindowsPhoneIcons.Cancel" Revision="1" Stencil="System.Storyboarding.WindowsPhoneIcons" StencilVersion="0.1"/>
</Control>
</file>

<file path=customXml/item44.xml><?xml version="1.0" encoding="utf-8"?>
<Control xmlns="http://schemas.microsoft.com/VisualStudio/2011/storyboarding/control">
  <Id Name="System.Storyboarding.WindowsPhoneIcons.OverflowDots" Revision="1" Stencil="System.Storyboarding.WindowsPhoneIcons" StencilVersion="0.1"/>
</Control>
</file>

<file path=customXml/item45.xml><?xml version="1.0" encoding="utf-8"?>
<Control xmlns="http://schemas.microsoft.com/VisualStudio/2011/storyboarding/control">
  <Id Name="8053f092-3f2a-4935-a32b-c4b725e8152d" Revision="1" Stencil="System.MyShapes" StencilVersion="1.0"/>
</Control>
</file>

<file path=customXml/item46.xml><?xml version="1.0" encoding="utf-8"?>
<Control xmlns="http://schemas.microsoft.com/VisualStudio/2011/storyboarding/control">
  <Id Name="System.Storyboarding.WindowsAppIcons.Settings" Revision="1" Stencil="System.Storyboarding.WindowsAppIcons" StencilVersion="0.1"/>
</Control>
</file>

<file path=customXml/item47.xml><?xml version="1.0" encoding="utf-8"?>
<Control xmlns="http://schemas.microsoft.com/VisualStudio/2011/storyboarding/control">
  <Id Name="5a8b3174-5e96-4781-9824-45fe10020527" Revision="1" Stencil="System.MyShapes" StencilVersion="1.0"/>
</Control>
</file>

<file path=customXml/item48.xml><?xml version="1.0" encoding="utf-8"?>
<Control xmlns="http://schemas.microsoft.com/VisualStudio/2011/storyboarding/control">
  <Id Name="StorytellingCommon.HandCursor" Revision="1" Stencil="StorytellingCommon" StencilVersion="1.0"/>
</Control>
</file>

<file path=customXml/item49.xml><?xml version="1.0" encoding="utf-8"?>
<Control xmlns="http://schemas.microsoft.com/VisualStudio/2011/storyboarding/control">
  <Id Name="System.Storyboarding.WindowsPhoneIcons.OverflowDots" Revision="1" Stencil="System.Storyboarding.WindowsPhoneIcons" StencilVersion="0.1"/>
</Control>
</file>

<file path=customXml/item5.xml><?xml version="1.0" encoding="utf-8"?>
<Control xmlns="http://schemas.microsoft.com/VisualStudio/2011/storyboarding/control">
  <Id Name="System.Storyboarding.WindowsAppIcons.Settings" Revision="1" Stencil="System.Storyboarding.WindowsAppIcons" StencilVersion="0.1"/>
</Control>
</file>

<file path=customXml/item50.xml><?xml version="1.0" encoding="utf-8"?>
<Control xmlns="http://schemas.microsoft.com/VisualStudio/2011/storyboarding/control">
  <Id Name="System.Storyboarding.Common.MousePointer" Revision="1" Stencil="System.Storyboarding.Common" StencilVersion="0.1"/>
</Control>
</file>

<file path=customXml/item51.xml><?xml version="1.0" encoding="utf-8"?>
<Control xmlns="http://schemas.microsoft.com/VisualStudio/2011/storyboarding/control">
  <Id Name="System.Storyboarding.WindowsPhoneIcons.Add" Revision="1" Stencil="System.Storyboarding.WindowsPhoneIcons" StencilVersion="0.1"/>
</Control>
</file>

<file path=customXml/item52.xml><?xml version="1.0" encoding="utf-8"?>
<Control xmlns="http://schemas.microsoft.com/VisualStudio/2011/storyboarding/control">
  <Id Name="System.Storyboarding.WindowsAppIcons.Search" Revision="1" Stencil="System.Storyboarding.WindowsAppIcons" StencilVersion="0.1"/>
</Control>
</file>

<file path=customXml/item53.xml><?xml version="1.0" encoding="utf-8"?>
<Control xmlns="http://schemas.microsoft.com/VisualStudio/2011/storyboarding/control">
  <Id Name="38b88af0-0751-44eb-8b42-d5ddb4671698" Revision="1" Stencil="System.MyShapes" StencilVersion="1.0"/>
</Control>
</file>

<file path=customXml/item54.xml><?xml version="1.0" encoding="utf-8"?>
<Control xmlns="http://schemas.microsoft.com/VisualStudio/2011/storyboarding/control">
  <Id Name="5937341c-7984-4fd4-bf24-0d1d5d33c133" Revision="1" Stencil="System.MyShapes" StencilVersion="1.0"/>
</Control>
</file>

<file path=customXml/item5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6.xml><?xml version="1.0" encoding="utf-8"?>
<Control xmlns="http://schemas.microsoft.com/VisualStudio/2011/storyboarding/control">
  <Id Name="38b88af0-0751-44eb-8b42-d5ddb4671698" Revision="1" Stencil="System.MyShapes" StencilVersion="1.0"/>
</Control>
</file>

<file path=customXml/item57.xml><?xml version="1.0" encoding="utf-8"?>
<Control xmlns="http://schemas.microsoft.com/VisualStudio/2011/storyboarding/control">
  <Id Name="95030e5e-d43f-4111-a1c2-743a7dbd35b6" Revision="1" Stencil="System.MyShapes" StencilVersion="1.0"/>
</Control>
</file>

<file path=customXml/item58.xml><?xml version="1.0" encoding="utf-8"?>
<Control xmlns="http://schemas.microsoft.com/VisualStudio/2011/storyboarding/control">
  <Id Name="System.Storyboarding.WindowsPhoneIcons.OverflowDots" Revision="1" Stencil="System.Storyboarding.WindowsPhoneIcons" StencilVersion="0.1"/>
</Control>
</file>

<file path=customXml/item59.xml><?xml version="1.0" encoding="utf-8"?>
<Control xmlns="http://schemas.microsoft.com/VisualStudio/2011/storyboarding/control">
  <Id Name="28fb7df8-6c86-43a9-9095-4b847846147c" Revision="1" Stencil="System.MyShapes" StencilVersion="1.0"/>
</Control>
</file>

<file path=customXml/item6.xml><?xml version="1.0" encoding="utf-8"?>
<Control xmlns="http://schemas.microsoft.com/VisualStudio/2011/storyboarding/control">
  <Id Name="System.Storyboarding.WindowsAppIcons.Settings" Revision="1" Stencil="System.Storyboarding.WindowsAppIcons" StencilVersion="0.1"/>
</Control>
</file>

<file path=customXml/item60.xml><?xml version="1.0" encoding="utf-8"?>
<Control xmlns="http://schemas.microsoft.com/VisualStudio/2011/storyboarding/control">
  <Id Name="System.Storyboarding.WindowsPhoneIcons.Add" Revision="1" Stencil="System.Storyboarding.WindowsPhoneIcons" StencilVersion="0.1"/>
</Control>
</file>

<file path=customXml/item61.xml><?xml version="1.0" encoding="utf-8"?>
<Control xmlns="http://schemas.microsoft.com/VisualStudio/2011/storyboarding/control">
  <Id Name="5937341c-7984-4fd4-bf24-0d1d5d33c133" Revision="1" Stencil="System.MyShapes" StencilVersion="1.0"/>
</Control>
</file>

<file path=customXml/item62.xml><?xml version="1.0" encoding="utf-8"?>
<Control xmlns="http://schemas.microsoft.com/VisualStudio/2011/storyboarding/control">
  <Id Name="System.Storyboarding.WindowsAppIcons.Zoom" Revision="1" Stencil="System.Storyboarding.WindowsAppIcons" StencilVersion="0.1"/>
</Control>
</file>

<file path=customXml/item63.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4.xml><?xml version="1.0" encoding="utf-8"?>
<Control xmlns="http://schemas.microsoft.com/VisualStudio/2011/storyboarding/control">
  <Id Name="System.Storyboarding.WindowsPhoneIcons.OverflowDots" Revision="1" Stencil="System.Storyboarding.WindowsPhoneIcons" StencilVersion="0.1"/>
</Control>
</file>

<file path=customXml/item65.xml><?xml version="1.0" encoding="utf-8"?>
<Control xmlns="http://schemas.microsoft.com/VisualStudio/2011/storyboarding/control">
  <Id Name="System.Storyboarding.WindowsPhoneIcons.OverflowDots" Revision="1" Stencil="System.Storyboarding.WindowsPhoneIcons" StencilVersion="0.1"/>
</Control>
</file>

<file path=customXml/item66.xml><?xml version="1.0" encoding="utf-8"?>
<Control xmlns="http://schemas.microsoft.com/VisualStudio/2011/storyboarding/control">
  <Id Name="1c2fbc2a-c7e9-4dd4-a869-97fb70ae0309" Revision="1" Stencil="85a07843-b809-41ee-b566-325b1850150a" StencilVersion="1.0"/>
</Control>
</file>

<file path=customXml/item67.xml><?xml version="1.0" encoding="utf-8"?>
<Control xmlns="http://schemas.microsoft.com/VisualStudio/2011/storyboarding/control">
  <Id Name="System.Storyboarding.WindowsAppIcons.Zoom" Revision="1" Stencil="System.Storyboarding.WindowsAppIcons" StencilVersion="0.1"/>
</Control>
</file>

<file path=customXml/item68.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9.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xml><?xml version="1.0" encoding="utf-8"?>
<Control xmlns="http://schemas.microsoft.com/VisualStudio/2011/storyboarding/control">
  <Id Name="System.Storyboarding.WindowsAppIcons.Copy" Revision="1" Stencil="System.Storyboarding.WindowsAppIcons" StencilVersion="0.1"/>
</Control>
</file>

<file path=customXml/item70.xml><?xml version="1.0" encoding="utf-8"?>
<Control xmlns="http://schemas.microsoft.com/VisualStudio/2011/storyboarding/control">
  <Id Name="System.Storyboarding.WindowsPhoneIcons.Cancel" Revision="1" Stencil="System.Storyboarding.WindowsPhoneIcons" StencilVersion="0.1"/>
</Control>
</file>

<file path=customXml/item71.xml><?xml version="1.0" encoding="utf-8"?>
<Control xmlns="http://schemas.microsoft.com/VisualStudio/2011/storyboarding/control">
  <Id Name="e9d383c8-3e3d-4afe-bad2-e7c666f1c010" Revision="1" Stencil="System.MyShapes" StencilVersion="1.0"/>
</Control>
</file>

<file path=customXml/item72.xml><?xml version="1.0" encoding="utf-8"?>
<Control xmlns="http://schemas.microsoft.com/VisualStudio/2011/storyboarding/control">
  <Id Name="1c2fbc2a-c7e9-4dd4-a869-97fb70ae0309" Revision="1" Stencil="85a07843-b809-41ee-b566-325b1850150a" StencilVersion="1.0"/>
</Control>
</file>

<file path=customXml/item73.xml><?xml version="1.0" encoding="utf-8"?>
<Control xmlns="http://schemas.microsoft.com/VisualStudio/2011/storyboarding/control">
  <Id Name="System.Storyboarding.WindowsPhoneIcons.Cancel" Revision="1" Stencil="System.Storyboarding.WindowsPhoneIcons" StencilVersion="0.1"/>
</Control>
</file>

<file path=customXml/item74.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5.xml><?xml version="1.0" encoding="utf-8"?>
<Control xmlns="http://schemas.microsoft.com/VisualStudio/2011/storyboarding/control">
  <Id Name="e9d383c8-3e3d-4afe-bad2-e7c666f1c010" Revision="1" Stencil="System.MyShapes" StencilVersion="1.0"/>
</Control>
</file>

<file path=customXml/item76.xml><?xml version="1.0" encoding="utf-8"?>
<Control xmlns="http://schemas.microsoft.com/VisualStudio/2011/storyboarding/control">
  <Id Name="1c2fbc2a-c7e9-4dd4-a869-97fb70ae0309" Revision="1" Stencil="85a07843-b809-41ee-b566-325b1850150a" StencilVersion="1.0"/>
</Control>
</file>

<file path=customXml/item77.xml><?xml version="1.0" encoding="utf-8"?>
<Control xmlns="http://schemas.microsoft.com/VisualStudio/2011/storyboarding/control">
  <Id Name="77f5da85-bd9c-419d-98a6-7b87a515bee2" Revision="1" Stencil="System.MyShapes" StencilVersion="1.0"/>
</Control>
</file>

<file path=customXml/item78.xml><?xml version="1.0" encoding="utf-8"?>
<?mso-contentType ?>
<FormTemplates xmlns="http://schemas.microsoft.com/sharepoint/v3/contenttype/forms">
  <Display>DocumentLibraryForm</Display>
  <Edit>DocumentLibraryForm</Edit>
  <New>DocumentLibraryForm</New>
</FormTemplates>
</file>

<file path=customXml/item79.xml><?xml version="1.0" encoding="utf-8"?>
<Control xmlns="http://schemas.microsoft.com/VisualStudio/2011/storyboarding/control">
  <Id Name="8053f092-3f2a-4935-a32b-c4b725e8152d" Revision="1" Stencil="System.MyShapes" StencilVersion="1.0"/>
</Control>
</file>

<file path=customXml/item8.xml><?xml version="1.0" encoding="utf-8"?>
<Control xmlns="http://schemas.microsoft.com/VisualStudio/2011/storyboarding/control">
  <Id Name="8053f092-3f2a-4935-a32b-c4b725e8152d" Revision="1" Stencil="System.MyShapes" StencilVersion="1.0"/>
</Control>
</file>

<file path=customXml/item80.xml><?xml version="1.0" encoding="utf-8"?>
<Control xmlns="http://schemas.microsoft.com/VisualStudio/2011/storyboarding/control">
  <Id Name="System.Storyboarding.WindowsPhoneIcons.Minus" Revision="1" Stencil="System.Storyboarding.WindowsPhoneIcons" StencilVersion="0.1"/>
</Control>
</file>

<file path=customXml/item8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82.xml><?xml version="1.0" encoding="utf-8"?>
<Control xmlns="http://schemas.microsoft.com/VisualStudio/2011/storyboarding/control">
  <Id Name="38b88af0-0751-44eb-8b42-d5ddb4671698" Revision="1" Stencil="System.MyShapes" StencilVersion="1.0"/>
</Control>
</file>

<file path=customXml/item83.xml><?xml version="1.0" encoding="utf-8"?>
<Control xmlns="http://schemas.microsoft.com/VisualStudio/2011/storyboarding/control">
  <Id Name="6d31312a-e778-4374-9db8-70be111b08c6" Revision="1" Stencil="System.MyShapes" StencilVersion="1.0"/>
</Control>
</file>

<file path=customXml/item84.xml><?xml version="1.0" encoding="utf-8"?>
<Control xmlns="http://schemas.microsoft.com/VisualStudio/2011/storyboarding/control">
  <Id Name="95030e5e-d43f-4111-a1c2-743a7dbd35b6" Revision="1" Stencil="System.MyShapes" StencilVersion="1.0"/>
</Control>
</file>

<file path=customXml/item85.xml><?xml version="1.0" encoding="utf-8"?>
<Control xmlns="http://schemas.microsoft.com/VisualStudio/2011/storyboarding/control">
  <Id Name="System.Storyboarding.WindowsPhoneIcons.Minus" Revision="1" Stencil="System.Storyboarding.WindowsPhoneIcons" StencilVersion="0.1"/>
</Control>
</file>

<file path=customXml/item86.xml><?xml version="1.0" encoding="utf-8"?>
<Control xmlns="http://schemas.microsoft.com/VisualStudio/2011/storyboarding/control">
  <Id Name="e9d383c8-3e3d-4afe-bad2-e7c666f1c010" Revision="1" Stencil="System.MyShapes" StencilVersion="1.0"/>
</Control>
</file>

<file path=customXml/item87.xml><?xml version="1.0" encoding="utf-8"?>
<Control xmlns="http://schemas.microsoft.com/VisualStudio/2011/storyboarding/control">
  <Id Name="System.Storyboarding.WindowsPhoneIcons.Minus" Revision="1" Stencil="System.Storyboarding.WindowsPhoneIcons" StencilVersion="0.1"/>
</Control>
</file>

<file path=customXml/item8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89.xml><?xml version="1.0" encoding="utf-8"?>
<Control xmlns="http://schemas.microsoft.com/VisualStudio/2011/storyboarding/control">
  <Id Name="System.Storyboarding.WindowsPhoneIcons.OverflowDots" Revision="1" Stencil="System.Storyboarding.WindowsPhoneIcons" StencilVersion="0.1"/>
</Control>
</file>

<file path=customXml/item9.xml><?xml version="1.0" encoding="utf-8"?>
<Control xmlns="http://schemas.microsoft.com/VisualStudio/2011/storyboarding/control">
  <Id Name="4b899d4c-b1de-4c17-8765-a5b417bf4ebc" Revision="1" Stencil="System.MyShapes" StencilVersion="1.0"/>
</Control>
</file>

<file path=customXml/itemProps1.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10.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11.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12.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13.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14.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15.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16.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17.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18.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19.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2.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20.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21.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22.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23.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24.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25.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26.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27.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28.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29.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3.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30.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31.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32.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33.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34.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35.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36.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37.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38.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39.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4.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40.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41.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42.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43.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44.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45.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46.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47.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48.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49.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5.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50.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51.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52.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53.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54.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55.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56.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57.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58.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59.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6.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60.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61.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62.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63.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4.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65.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66.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67.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68.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69.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7.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70.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71.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72.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73.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74.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75.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76.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77.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7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9.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8.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80.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81.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b3bc04a5-d503-43b1-b98c-a8cf663329d9"/>
    <ds:schemaRef ds:uri="http://purl.org/dc/elements/1.1/"/>
    <ds:schemaRef ds:uri="http://schemas.microsoft.com/office/2006/metadata/properties"/>
    <ds:schemaRef ds:uri="230e9df3-be65-4c73-a93b-d1236ebd677e"/>
    <ds:schemaRef ds:uri="http://schemas.openxmlformats.org/package/2006/metadata/core-properties"/>
    <ds:schemaRef ds:uri="http://purl.org/dc/terms/"/>
    <ds:schemaRef ds:uri="230E9DF3-BE65-4C73-A93B-D1236EBD677E"/>
    <ds:schemaRef ds:uri="http://schemas.microsoft.com/sharepoint/v3"/>
    <ds:schemaRef ds:uri="http://www.w3.org/XML/1998/namespace"/>
    <ds:schemaRef ds:uri="http://purl.org/dc/dcmitype/"/>
  </ds:schemaRefs>
</ds:datastoreItem>
</file>

<file path=customXml/itemProps82.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83.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84.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85.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86.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87.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88.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89.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9.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138065</TotalTime>
  <Words>4279</Words>
  <Application>Microsoft Office PowerPoint</Application>
  <PresentationFormat>Custom</PresentationFormat>
  <Paragraphs>208</Paragraphs>
  <Slides>19</Slides>
  <Notes>19</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19</vt:i4>
      </vt:variant>
    </vt:vector>
  </HeadingPairs>
  <TitlesOfParts>
    <vt:vector size="39" baseType="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2: Lesson 1: </vt:lpstr>
      <vt:lpstr>About The Presenter</vt:lpstr>
      <vt:lpstr>Lesson 1: Overview</vt:lpstr>
      <vt:lpstr>IoT (Internet of Things)</vt:lpstr>
      <vt:lpstr>IoT Devices</vt:lpstr>
      <vt:lpstr>Application of IoT</vt:lpstr>
      <vt:lpstr>Application of IoT</vt:lpstr>
      <vt:lpstr>Choosing the right IoT Service for you</vt:lpstr>
      <vt:lpstr>Choosing the right IoT Service for you</vt:lpstr>
      <vt:lpstr>Choosing the right IoT Service for you</vt:lpstr>
      <vt:lpstr>Analyse the decision criteria</vt:lpstr>
      <vt:lpstr>Case Study 1</vt:lpstr>
      <vt:lpstr>Case Study 2</vt:lpstr>
      <vt:lpstr>Case Study 3</vt:lpstr>
      <vt:lpstr>Knowledge Check</vt:lpstr>
      <vt:lpstr>Knowledge Check</vt:lpstr>
      <vt:lpstr>Knowledge Check</vt:lpstr>
      <vt:lpstr>Summary</vt:lpstr>
      <vt:lpstr>Summary</vt:lpstr>
    </vt:vector>
  </TitlesOfParts>
  <Manager/>
  <Company>Microsoft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Edmund Alabi</cp:lastModifiedBy>
  <cp:revision>2545</cp:revision>
  <dcterms:created xsi:type="dcterms:W3CDTF">2014-06-18T20:55:12Z</dcterms:created>
  <dcterms:modified xsi:type="dcterms:W3CDTF">2021-11-01T19:58:18Z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Tfs.IsStoryboard">
    <vt:bool>true</vt:bool>
  </property>
  <property fmtid="{D5CDD505-2E9C-101B-9397-08002B2CF9AE}" pid="67" name="Tfs.LastKnownPath">
    <vt:lpwstr>https://d.docs.live.net/39831d7bca8bb8da/DevOpsThoughts/Working/Written Content/Azure 900 Course/0-Azure Course Slides/6-Azure Compute Services.pptx</vt:lpwstr>
  </property>
  <property fmtid="{D5CDD505-2E9C-101B-9397-08002B2CF9AE}" pid="68" name="MSIP_Label_50a58a55-8d55-4c7b-aa85-1ae890a4cc64_Enabled">
    <vt:lpwstr>true</vt:lpwstr>
  </property>
  <property fmtid="{D5CDD505-2E9C-101B-9397-08002B2CF9AE}" pid="69" name="MSIP_Label_50a58a55-8d55-4c7b-aa85-1ae890a4cc64_SetDate">
    <vt:lpwstr>2021-10-11T10:17:31Z</vt:lpwstr>
  </property>
  <property fmtid="{D5CDD505-2E9C-101B-9397-08002B2CF9AE}" pid="70" name="MSIP_Label_50a58a55-8d55-4c7b-aa85-1ae890a4cc64_Method">
    <vt:lpwstr>Standard</vt:lpwstr>
  </property>
  <property fmtid="{D5CDD505-2E9C-101B-9397-08002B2CF9AE}" pid="71" name="MSIP_Label_50a58a55-8d55-4c7b-aa85-1ae890a4cc64_Name">
    <vt:lpwstr>50a58a55-8d55-4c7b-aa85-1ae890a4cc64</vt:lpwstr>
  </property>
  <property fmtid="{D5CDD505-2E9C-101B-9397-08002B2CF9AE}" pid="72" name="MSIP_Label_50a58a55-8d55-4c7b-aa85-1ae890a4cc64_SiteId">
    <vt:lpwstr>e85feadf-11e7-47bb-a160-43b98dcc96f1</vt:lpwstr>
  </property>
  <property fmtid="{D5CDD505-2E9C-101B-9397-08002B2CF9AE}" pid="73" name="MSIP_Label_50a58a55-8d55-4c7b-aa85-1ae890a4cc64_ActionId">
    <vt:lpwstr>70154f20-c585-4123-95f0-4715163dd5f5</vt:lpwstr>
  </property>
  <property fmtid="{D5CDD505-2E9C-101B-9397-08002B2CF9AE}" pid="74" name="MSIP_Label_50a58a55-8d55-4c7b-aa85-1ae890a4cc64_ContentBits">
    <vt:lpwstr>0</vt:lpwstr>
  </property>
</Properties>
</file>