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5"/>
  </p:notesMasterIdLst>
  <p:handoutMasterIdLst>
    <p:handoutMasterId r:id="rId126"/>
  </p:handoutMasterIdLst>
  <p:sldIdLst>
    <p:sldId id="2076137268" r:id="rId100"/>
    <p:sldId id="2076136410" r:id="rId101"/>
    <p:sldId id="2076137408" r:id="rId102"/>
    <p:sldId id="268" r:id="rId103"/>
    <p:sldId id="2076137414" r:id="rId104"/>
    <p:sldId id="2076137411" r:id="rId105"/>
    <p:sldId id="2076137450" r:id="rId106"/>
    <p:sldId id="2076137451" r:id="rId107"/>
    <p:sldId id="2076137452" r:id="rId108"/>
    <p:sldId id="2076137453" r:id="rId109"/>
    <p:sldId id="2076137454" r:id="rId110"/>
    <p:sldId id="2076137432" r:id="rId111"/>
    <p:sldId id="2076137446" r:id="rId112"/>
    <p:sldId id="2076137447" r:id="rId113"/>
    <p:sldId id="2076137436" r:id="rId114"/>
    <p:sldId id="2076137440" r:id="rId115"/>
    <p:sldId id="2076137444" r:id="rId116"/>
    <p:sldId id="2076137443" r:id="rId117"/>
    <p:sldId id="2076137442" r:id="rId118"/>
    <p:sldId id="2076137441" r:id="rId119"/>
    <p:sldId id="2076137431" r:id="rId120"/>
    <p:sldId id="2076137434" r:id="rId121"/>
    <p:sldId id="2076137435" r:id="rId122"/>
    <p:sldId id="263" r:id="rId123"/>
    <p:sldId id="2076137406" r:id="rId124"/>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465821-7768-492A-BDE6-F81262746C96}">
          <p14:sldIdLst>
            <p14:sldId id="2076137268"/>
            <p14:sldId id="2076136410"/>
            <p14:sldId id="2076137408"/>
            <p14:sldId id="268"/>
            <p14:sldId id="2076137414"/>
            <p14:sldId id="2076137411"/>
            <p14:sldId id="2076137450"/>
            <p14:sldId id="2076137451"/>
            <p14:sldId id="2076137452"/>
            <p14:sldId id="2076137453"/>
            <p14:sldId id="2076137454"/>
            <p14:sldId id="2076137432"/>
            <p14:sldId id="2076137446"/>
            <p14:sldId id="2076137447"/>
            <p14:sldId id="2076137436"/>
            <p14:sldId id="2076137440"/>
            <p14:sldId id="2076137444"/>
            <p14:sldId id="2076137443"/>
            <p14:sldId id="2076137442"/>
            <p14:sldId id="2076137441"/>
            <p14:sldId id="2076137431"/>
            <p14:sldId id="2076137434"/>
            <p14:sldId id="2076137435"/>
            <p14:sldId id="263"/>
            <p14:sldId id="20761374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FFFFFF"/>
    <a:srgbClr val="2075B8"/>
    <a:srgbClr val="243A5E"/>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85069" autoAdjust="0"/>
  </p:normalViewPr>
  <p:slideViewPr>
    <p:cSldViewPr snapToObjects="1">
      <p:cViewPr varScale="1">
        <p:scale>
          <a:sx n="57" d="100"/>
          <a:sy n="57" d="100"/>
        </p:scale>
        <p:origin x="780" y="48"/>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presProps" Target="presProp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viewProps" Target="viewProps.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theme" Target="theme/theme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tableStyles" Target="tableStyles.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11/3/2021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11/3/2021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Pictures and explanation has been adopted from Microsoft learn course and Microsoft website to help open-source community with free instructor led training</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61532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125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353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792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Do you need to perform one-off management, administrative, or reporting actions?</a:t>
            </a:r>
          </a:p>
          <a:p>
            <a:pPr algn="l"/>
            <a:r>
              <a:rPr lang="en-US" b="0" i="0" dirty="0">
                <a:solidFill>
                  <a:srgbClr val="171717"/>
                </a:solidFill>
                <a:effectLst/>
                <a:latin typeface="Segoe UI" panose="020B0502040204020203" pitchFamily="34" charset="0"/>
              </a:rPr>
              <a:t>Azure PowerShell and the Azure CLI are Azure management tools that allow you to quickly obtain the IP address of a virtual machine (VM) you've deployed, reboot a VM, or scale an app. You might want to keep custom scripts for both tools handy on your local hard drive for certain operations that you need to perform multiple times.</a:t>
            </a:r>
          </a:p>
          <a:p>
            <a:pPr algn="l"/>
            <a:r>
              <a:rPr lang="en-US" b="0" i="0" dirty="0">
                <a:solidFill>
                  <a:srgbClr val="171717"/>
                </a:solidFill>
                <a:effectLst/>
                <a:latin typeface="Segoe UI" panose="020B0502040204020203" pitchFamily="34" charset="0"/>
              </a:rPr>
              <a:t>By contrast to the Azure CLI and PowerShell, Azure Resource Manager templates (ARM templates) define the infrastructure requirements in your application for repeatable deployments. Although ARM templates aren't intended for one-off scenarios, it's possible to use them for this purpose. However, for one-off scenarios, you may prefer more agile tools like PowerShell, Azure CLI scripts, or the Azure portal.</a:t>
            </a:r>
          </a:p>
          <a:p>
            <a:pPr algn="l"/>
            <a:r>
              <a:rPr lang="en-US" b="0" i="0" dirty="0">
                <a:solidFill>
                  <a:srgbClr val="171717"/>
                </a:solidFill>
                <a:effectLst/>
                <a:latin typeface="Segoe UI" panose="020B0502040204020203" pitchFamily="34" charset="0"/>
              </a:rPr>
              <a:t>Keep in mind that ARM templates can include both PowerShell and/or Azure CLI scripts, which will give you the ability to utilize scripts for tasks that may not be possible with the ARM template itself. The ability to combine Azure management tools gives flexibility in choosing the right tool(s) for your particular need.</a:t>
            </a:r>
          </a:p>
          <a:p>
            <a:pPr algn="l"/>
            <a:r>
              <a:rPr lang="en-US" b="0" i="0" dirty="0">
                <a:solidFill>
                  <a:srgbClr val="171717"/>
                </a:solidFill>
                <a:effectLst/>
                <a:latin typeface="Segoe UI" panose="020B0502040204020203" pitchFamily="34" charset="0"/>
              </a:rPr>
              <a:t>The Azure portal can perform most, if not all, management and administrative actions. If you're just learning Azure and/or need to set up and manage resources infrequently (or prefer a visual interface for viewing reports), it makes sense to take advantage of the visual presentation that the Azure portal offers.</a:t>
            </a:r>
          </a:p>
          <a:p>
            <a:pPr algn="l"/>
            <a:r>
              <a:rPr lang="en-US" b="0" i="0" dirty="0">
                <a:solidFill>
                  <a:srgbClr val="171717"/>
                </a:solidFill>
                <a:effectLst/>
                <a:latin typeface="Segoe UI" panose="020B0502040204020203" pitchFamily="34" charset="0"/>
              </a:rPr>
              <a:t>However, if you're in a cloud management or administrative role, it's less efficient to rely solely on visual scanning and clicking. To quickly find the settings and information you want to work with, the Azure CLI or PowerShell will give you the most flexibility for repeatable tasks.</a:t>
            </a:r>
          </a:p>
          <a:p>
            <a:pPr algn="l"/>
            <a:r>
              <a:rPr lang="en-US" b="0" i="0" dirty="0">
                <a:solidFill>
                  <a:srgbClr val="171717"/>
                </a:solidFill>
                <a:effectLst/>
                <a:latin typeface="Segoe UI" panose="020B0502040204020203" pitchFamily="34" charset="0"/>
              </a:rPr>
              <a:t>The last management tool to discuss is the Azure mobile app, which you can access via an iOS or Android phone or tablet. Because it's full featured, it's likely the best choice when a laptop isn't readily available, and you need to view and triage issues immediately.</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844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Do you need a way to repeatedly set up one or more resources and ensure that all the dependencies are created in the proper order?</a:t>
            </a:r>
          </a:p>
          <a:p>
            <a:pPr algn="l"/>
            <a:r>
              <a:rPr lang="en-US" b="0" i="0" dirty="0">
                <a:solidFill>
                  <a:srgbClr val="171717"/>
                </a:solidFill>
                <a:effectLst/>
                <a:latin typeface="Segoe UI" panose="020B0502040204020203" pitchFamily="34" charset="0"/>
              </a:rPr>
              <a:t>ARM templates define your application's infrastructure requirements for a repeatable deployment that is done in a consistent manner. A validation step ensures that all resources can be created in the proper order based on dependencies, in parallel, and idempotent.</a:t>
            </a:r>
          </a:p>
          <a:p>
            <a:pPr algn="l"/>
            <a:r>
              <a:rPr lang="en-US" b="0" i="0" dirty="0">
                <a:solidFill>
                  <a:srgbClr val="171717"/>
                </a:solidFill>
                <a:effectLst/>
                <a:latin typeface="Segoe UI" panose="020B0502040204020203" pitchFamily="34" charset="0"/>
              </a:rPr>
              <a:t>By contrast, it's entirely possible to use either PowerShell or the Azure CLI to set up all the resources for a deployment. However, there's no validation step in these tools. If a script encounters an error, the dependency resources can't be rolled back easily, deployments happen serially, and only some operations are idempotent.</a:t>
            </a:r>
          </a:p>
          <a:p>
            <a:pPr algn="l"/>
            <a:r>
              <a:rPr lang="en-US" b="1" i="0" dirty="0">
                <a:solidFill>
                  <a:srgbClr val="171717"/>
                </a:solidFill>
                <a:effectLst/>
                <a:latin typeface="Segoe UI" panose="020B0502040204020203" pitchFamily="34" charset="0"/>
              </a:rPr>
              <a:t>When you're scripting, do you come from a Windows administration or Linux administration background?</a:t>
            </a:r>
          </a:p>
          <a:p>
            <a:pPr algn="l"/>
            <a:r>
              <a:rPr lang="en-US" b="0" i="0" dirty="0">
                <a:solidFill>
                  <a:srgbClr val="171717"/>
                </a:solidFill>
                <a:effectLst/>
                <a:latin typeface="Segoe UI" panose="020B0502040204020203" pitchFamily="34" charset="0"/>
              </a:rPr>
              <a:t>If you or your cloud administrators come from a Windows administration background, it's likely you'll prefer PowerShell. If you or your cloud administrators come from a Linux administration background, it's likely you'll prefer the Azure CLI. In practice, either tool can be used to perform most one-off administration tasks.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10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021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Use the Azure portal to visually understand and manage your cloud environment</a:t>
            </a:r>
          </a:p>
          <a:p>
            <a:pPr algn="l"/>
            <a:r>
              <a:rPr lang="en-US" b="1" i="0" dirty="0">
                <a:solidFill>
                  <a:srgbClr val="171717"/>
                </a:solidFill>
                <a:effectLst/>
                <a:latin typeface="Segoe UI" panose="020B0502040204020203" pitchFamily="34" charset="0"/>
              </a:rPr>
              <a:t>Which service should you choose?</a:t>
            </a:r>
          </a:p>
          <a:p>
            <a:pPr algn="l"/>
            <a:r>
              <a:rPr lang="en-US" b="0" i="0" dirty="0">
                <a:solidFill>
                  <a:srgbClr val="171717"/>
                </a:solidFill>
                <a:effectLst/>
                <a:latin typeface="Segoe UI" panose="020B0502040204020203" pitchFamily="34" charset="0"/>
              </a:rPr>
              <a:t>Apply the decision criteria you learned about in the preceding unit to find the right option.</a:t>
            </a:r>
          </a:p>
          <a:p>
            <a:pPr algn="l"/>
            <a:r>
              <a:rPr lang="en-US" b="0" i="0" dirty="0">
                <a:solidFill>
                  <a:srgbClr val="171717"/>
                </a:solidFill>
                <a:effectLst/>
                <a:latin typeface="Segoe UI" panose="020B0502040204020203" pitchFamily="34" charset="0"/>
              </a:rPr>
              <a:t>First, in this scenario, does Tailwind Traders need to perform one-off management, administrative, or reporting actions? Yes, and given the requirement to view data visually and create custom reports during the meeting, the Azure portal is the best choice. The meeting attendees can quickly find answers to their questions by using a wealth of reporting options.</a:t>
            </a:r>
          </a:p>
          <a:p>
            <a:pPr algn="l"/>
            <a:r>
              <a:rPr lang="en-US" b="0" i="0" dirty="0">
                <a:solidFill>
                  <a:srgbClr val="171717"/>
                </a:solidFill>
                <a:effectLst/>
                <a:latin typeface="Segoe UI" panose="020B0502040204020203" pitchFamily="34" charset="0"/>
              </a:rPr>
              <a:t>The next two decision criteria don't apply to this scenario, because the director of cloud operations and the CFO won't be deploying or configuring any resources.</a:t>
            </a:r>
          </a:p>
          <a:p>
            <a:pPr algn="l"/>
            <a:r>
              <a:rPr lang="en-US" b="0" i="0" dirty="0">
                <a:solidFill>
                  <a:srgbClr val="171717"/>
                </a:solidFill>
                <a:effectLst/>
                <a:latin typeface="Segoe UI" panose="020B0502040204020203" pitchFamily="34" charset="0"/>
              </a:rPr>
              <a:t>The Azure portal is the correct product option for this scenario.</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9245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Use Azure PowerShell for one-off administrative tasks</a:t>
            </a:r>
          </a:p>
          <a:p>
            <a:pPr algn="l"/>
            <a:r>
              <a:rPr lang="en-US" b="1" i="0" dirty="0">
                <a:solidFill>
                  <a:srgbClr val="171717"/>
                </a:solidFill>
                <a:effectLst/>
                <a:latin typeface="Segoe UI" panose="020B0502040204020203" pitchFamily="34" charset="0"/>
              </a:rPr>
              <a:t>Which service should you choose?</a:t>
            </a:r>
          </a:p>
          <a:p>
            <a:pPr algn="l"/>
            <a:r>
              <a:rPr lang="en-US" b="0" i="0" dirty="0">
                <a:solidFill>
                  <a:srgbClr val="171717"/>
                </a:solidFill>
                <a:effectLst/>
                <a:latin typeface="Segoe UI" panose="020B0502040204020203" pitchFamily="34" charset="0"/>
              </a:rPr>
              <a:t>As you did in the preceding unit, apply the decision criteria you learned about earlier to find the right option.</a:t>
            </a:r>
          </a:p>
          <a:p>
            <a:pPr algn="l"/>
            <a:r>
              <a:rPr lang="en-US" b="0" i="0" dirty="0">
                <a:solidFill>
                  <a:srgbClr val="171717"/>
                </a:solidFill>
                <a:effectLst/>
                <a:latin typeface="Segoe UI" panose="020B0502040204020203" pitchFamily="34" charset="0"/>
              </a:rPr>
              <a:t>First, in this scenario, does the Tailwind Traders team need to perform one-off management, administrative, or reporting tasks? Yes. However, the team already knows that it doesn't want to rely on the Azure portal for these one-off actions. Therefore, both Azure PowerShell and the Azure CLI are good options. We'll hone in on which tool the team should use in a moment.</a:t>
            </a:r>
          </a:p>
          <a:p>
            <a:pPr algn="l"/>
            <a:r>
              <a:rPr lang="en-US" b="0" i="0" dirty="0">
                <a:solidFill>
                  <a:srgbClr val="171717"/>
                </a:solidFill>
                <a:effectLst/>
                <a:latin typeface="Segoe UI" panose="020B0502040204020203" pitchFamily="34" charset="0"/>
              </a:rPr>
              <a:t>Second, in this scenario, does Tailwind Traders need a repeatable and reliable means of deploying its entire infrastructure? No, not in this scenario. Therefore, Azure Resource Manager templates (ARM templates) are not the right choice.</a:t>
            </a:r>
          </a:p>
          <a:p>
            <a:pPr algn="l"/>
            <a:r>
              <a:rPr lang="en-US" b="0" i="0" dirty="0">
                <a:solidFill>
                  <a:srgbClr val="171717"/>
                </a:solidFill>
                <a:effectLst/>
                <a:latin typeface="Segoe UI" panose="020B0502040204020203" pitchFamily="34" charset="0"/>
              </a:rPr>
              <a:t>When the Tailwind Traders team is doing scripting, does it come from a Windows administration or Linux administration background? This team has a Windows administration background. It would likely be most comfortable using Azure PowerShell, because this tool allows it to use the syntax it's most comfortable with to perform one-off administration tasks.</a:t>
            </a:r>
          </a:p>
          <a:p>
            <a:pPr algn="l"/>
            <a:r>
              <a:rPr lang="en-US" b="0" i="0" dirty="0">
                <a:solidFill>
                  <a:srgbClr val="171717"/>
                </a:solidFill>
                <a:effectLst/>
                <a:latin typeface="Segoe UI" panose="020B0502040204020203" pitchFamily="34" charset="0"/>
              </a:rPr>
              <a:t>Azure PowerShell is the best choice for this scenario.</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2878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Use the Azure CLI for one-off administrative tasks</a:t>
            </a:r>
          </a:p>
          <a:p>
            <a:pPr algn="l"/>
            <a:r>
              <a:rPr lang="en-US" b="1" i="0" dirty="0">
                <a:solidFill>
                  <a:srgbClr val="171717"/>
                </a:solidFill>
                <a:effectLst/>
                <a:latin typeface="Segoe UI" panose="020B0502040204020203" pitchFamily="34" charset="0"/>
              </a:rPr>
              <a:t>Which service should you choose?</a:t>
            </a:r>
          </a:p>
          <a:p>
            <a:pPr algn="l"/>
            <a:r>
              <a:rPr lang="en-US" b="0" i="0" dirty="0">
                <a:solidFill>
                  <a:srgbClr val="171717"/>
                </a:solidFill>
                <a:effectLst/>
                <a:latin typeface="Segoe UI" panose="020B0502040204020203" pitchFamily="34" charset="0"/>
              </a:rPr>
              <a:t>Once again, apply the decision criteria you learned about earlier to find the right option.</a:t>
            </a:r>
          </a:p>
          <a:p>
            <a:pPr algn="l"/>
            <a:r>
              <a:rPr lang="en-US" b="0" i="0" dirty="0">
                <a:solidFill>
                  <a:srgbClr val="171717"/>
                </a:solidFill>
                <a:effectLst/>
                <a:latin typeface="Segoe UI" panose="020B0502040204020203" pitchFamily="34" charset="0"/>
              </a:rPr>
              <a:t>Because this scenario is almost identical to the one in the preceding unit, you can skip over the first two criteria. In other words, you can quickly eliminate Azure Resource Manager templates (ARM templates) and the Azure portal as viable options for this scenario. So, let's go to the third decision criterion.</a:t>
            </a:r>
          </a:p>
          <a:p>
            <a:pPr algn="l"/>
            <a:r>
              <a:rPr lang="en-US" b="0" i="0" dirty="0">
                <a:solidFill>
                  <a:srgbClr val="171717"/>
                </a:solidFill>
                <a:effectLst/>
                <a:latin typeface="Segoe UI" panose="020B0502040204020203" pitchFamily="34" charset="0"/>
              </a:rPr>
              <a:t>Choosing the right option in this scenario should be determined by the team's background. Because this team has a Linux administration background, it would likely be most comfortable using the Azure CLI. The Azure CLI allows the team to use the Bash shell and its syntax to perform one-off administration tasks.</a:t>
            </a:r>
          </a:p>
          <a:p>
            <a:pPr algn="l"/>
            <a:r>
              <a:rPr lang="en-US" b="0" i="0" dirty="0">
                <a:solidFill>
                  <a:srgbClr val="171717"/>
                </a:solidFill>
                <a:effectLst/>
                <a:latin typeface="Segoe UI" panose="020B0502040204020203" pitchFamily="34" charset="0"/>
              </a:rPr>
              <a:t>The Azure CLI is the best choice for this scenario.</a:t>
            </a:r>
          </a:p>
          <a:p>
            <a:pPr marL="0" marR="0" lvl="0" indent="0" algn="l" defTabSz="932218"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1799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Use the Azure mobile app to manage Azure on the go</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Which service should you choose?</a:t>
            </a:r>
          </a:p>
          <a:p>
            <a:pPr algn="l"/>
            <a:r>
              <a:rPr lang="en-US" b="0" i="0" dirty="0">
                <a:solidFill>
                  <a:srgbClr val="171717"/>
                </a:solidFill>
                <a:effectLst/>
                <a:latin typeface="Segoe UI" panose="020B0502040204020203" pitchFamily="34" charset="0"/>
              </a:rPr>
              <a:t>Let's run through our decision criteria again.</a:t>
            </a:r>
          </a:p>
          <a:p>
            <a:pPr algn="l"/>
            <a:r>
              <a:rPr lang="en-US" b="0" i="0" dirty="0">
                <a:solidFill>
                  <a:srgbClr val="171717"/>
                </a:solidFill>
                <a:effectLst/>
                <a:latin typeface="Segoe UI" panose="020B0502040204020203" pitchFamily="34" charset="0"/>
              </a:rPr>
              <a:t>First, does Tailwind Traders need to perform one-off management, administrative, reporting actions? Yes. The real question is, how? A phone or tablet solution could help key employees keep an eye on the health of the cloud environment when they're out of the office. The Azure mobile app is likely a good compromise, because it lets employees be away from work and still perform essential, one-off management and administrative tasks.</a:t>
            </a:r>
          </a:p>
          <a:p>
            <a:pPr algn="l"/>
            <a:r>
              <a:rPr lang="en-US" b="0" i="0" dirty="0">
                <a:solidFill>
                  <a:srgbClr val="171717"/>
                </a:solidFill>
                <a:effectLst/>
                <a:latin typeface="Segoe UI" panose="020B0502040204020203" pitchFamily="34" charset="0"/>
              </a:rPr>
              <a:t>We can skip the rest of the decision criteria in this unique scenario. The Azure mobile app is the right choice.</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430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Use ARM templates to deploy an entire cloud infrastructure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a:p>
            <a:pPr algn="l"/>
            <a:r>
              <a:rPr lang="en-US" b="1" i="0" dirty="0">
                <a:solidFill>
                  <a:srgbClr val="171717"/>
                </a:solidFill>
                <a:effectLst/>
                <a:latin typeface="Segoe UI" panose="020B0502040204020203" pitchFamily="34" charset="0"/>
              </a:rPr>
              <a:t>Which service should you choose?</a:t>
            </a:r>
          </a:p>
          <a:p>
            <a:pPr algn="l"/>
            <a:r>
              <a:rPr lang="en-US" b="0" i="0" dirty="0">
                <a:solidFill>
                  <a:srgbClr val="171717"/>
                </a:solidFill>
                <a:effectLst/>
                <a:latin typeface="Segoe UI" panose="020B0502040204020203" pitchFamily="34" charset="0"/>
              </a:rPr>
              <a:t>Let's run through the decision criteria one more time.</a:t>
            </a:r>
          </a:p>
          <a:p>
            <a:pPr algn="l"/>
            <a:r>
              <a:rPr lang="en-US" b="0" i="0" dirty="0">
                <a:solidFill>
                  <a:srgbClr val="171717"/>
                </a:solidFill>
                <a:effectLst/>
                <a:latin typeface="Segoe UI" panose="020B0502040204020203" pitchFamily="34" charset="0"/>
              </a:rPr>
              <a:t>First, in this scenario, does Tailwind Traders need to perform one-off management, administrative, or reporting actions? This time, we're not looking to support one-time or one-off management or administration tasks. We're looking for a technology to automate the deployment of an entire infrastructure, as needed.</a:t>
            </a:r>
          </a:p>
          <a:p>
            <a:pPr algn="l"/>
            <a:r>
              <a:rPr lang="en-US" b="0" i="0" dirty="0">
                <a:solidFill>
                  <a:srgbClr val="171717"/>
                </a:solidFill>
                <a:effectLst/>
                <a:latin typeface="Segoe UI" panose="020B0502040204020203" pitchFamily="34" charset="0"/>
              </a:rPr>
              <a:t>Second, does Tailwind Traders need a repeatable and reliable way to deploy its entire infrastructure? Yes, this is exactly what the company needs. Our decision criteria lead us to choose Azure Resource Manager templates (ARM templates) for this scenario.</a:t>
            </a:r>
          </a:p>
          <a:p>
            <a:pPr algn="l"/>
            <a:r>
              <a:rPr lang="en-US" b="0" i="0" dirty="0">
                <a:solidFill>
                  <a:srgbClr val="171717"/>
                </a:solidFill>
                <a:effectLst/>
                <a:latin typeface="Segoe UI" panose="020B0502040204020203" pitchFamily="34" charset="0"/>
              </a:rPr>
              <a:t>You could use Azure PowerShell or the Azure CLI, but these scripting technologies have significant limitations when it comes to deploying infrastructure. ARM templates can help overcome these limitations.</a:t>
            </a:r>
          </a:p>
          <a:p>
            <a:pPr algn="l"/>
            <a:r>
              <a:rPr lang="en-US" b="0" i="0" dirty="0">
                <a:solidFill>
                  <a:srgbClr val="171717"/>
                </a:solidFill>
                <a:effectLst/>
                <a:latin typeface="Segoe UI" panose="020B0502040204020203" pitchFamily="34" charset="0"/>
              </a:rPr>
              <a:t>The third decision criterion assumes that you need to write a script by using imperative code. However, when you use ARM templates, you define your infrastructure declaratively by using JSON code. In some instances, you still might need imperative code for configuration or clean-up tasks. In these cases, you can trigger the execution of scripts by using either Azure PowerShell or the Azure CLI to perform these tasks.</a:t>
            </a:r>
          </a:p>
          <a:p>
            <a:pPr algn="l"/>
            <a:r>
              <a:rPr lang="en-US" b="0" i="0" dirty="0">
                <a:solidFill>
                  <a:srgbClr val="171717"/>
                </a:solidFill>
                <a:effectLst/>
                <a:latin typeface="Segoe UI" panose="020B0502040204020203" pitchFamily="34" charset="0"/>
              </a:rPr>
              <a:t>In this scenario, ARM templates are the correct choice.</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432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07C10"/>
                </a:solidFill>
                <a:effectLst/>
                <a:latin typeface="Segoe UI" panose="020B0502040204020203" pitchFamily="34" charset="0"/>
              </a:rPr>
              <a:t>The Azure CLI enables you to use Bash to run one-off tasks on Azure.</a:t>
            </a:r>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643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07C10"/>
                </a:solidFill>
                <a:effectLst/>
                <a:latin typeface="Segoe UI" panose="020B0502040204020203" pitchFamily="34" charset="0"/>
              </a:rPr>
              <a:t>The Azure portal is a great place for newcomers to learn about Azure and set up their first resources.</a:t>
            </a:r>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0809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07C10"/>
                </a:solidFill>
                <a:effectLst/>
                <a:latin typeface="Segoe UI" panose="020B0502040204020203" pitchFamily="34" charset="0"/>
              </a:rPr>
              <a:t>ARM templates are the best infrastructure-as-code option for quickly and reliably setting up your entire cloud infrastructure declaratively.</a:t>
            </a:r>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8909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211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By using Azure management tools, administrators, developers, and managers can interact with the cloud environment to perform such tasks as:</a:t>
            </a:r>
          </a:p>
          <a:p>
            <a:pPr algn="l">
              <a:buFont typeface="Arial" panose="020B0604020202020204" pitchFamily="34" charset="0"/>
              <a:buChar char="•"/>
            </a:pPr>
            <a:r>
              <a:rPr lang="en-US" b="0" i="0" dirty="0">
                <a:solidFill>
                  <a:srgbClr val="171717"/>
                </a:solidFill>
                <a:effectLst/>
                <a:latin typeface="Segoe UI" panose="020B0502040204020203" pitchFamily="34" charset="0"/>
              </a:rPr>
              <a:t>Deploying dozens or hundreds of resources at a time.</a:t>
            </a:r>
          </a:p>
          <a:p>
            <a:pPr algn="l">
              <a:buFont typeface="Arial" panose="020B0604020202020204" pitchFamily="34" charset="0"/>
              <a:buChar char="•"/>
            </a:pPr>
            <a:r>
              <a:rPr lang="en-US" b="0" i="0" dirty="0">
                <a:solidFill>
                  <a:srgbClr val="171717"/>
                </a:solidFill>
                <a:effectLst/>
                <a:latin typeface="Segoe UI" panose="020B0502040204020203" pitchFamily="34" charset="0"/>
              </a:rPr>
              <a:t>Configuring individual services programmatically.</a:t>
            </a:r>
          </a:p>
          <a:p>
            <a:pPr algn="l">
              <a:buFont typeface="Arial" panose="020B0604020202020204" pitchFamily="34" charset="0"/>
              <a:buChar char="•"/>
            </a:pPr>
            <a:r>
              <a:rPr lang="en-US" b="0" i="0" dirty="0">
                <a:solidFill>
                  <a:srgbClr val="171717"/>
                </a:solidFill>
                <a:effectLst/>
                <a:latin typeface="Segoe UI" panose="020B0502040204020203" pitchFamily="34" charset="0"/>
              </a:rPr>
              <a:t>Viewing rich reports across usage, health, costs, and more.</a:t>
            </a:r>
          </a:p>
          <a:p>
            <a:pPr algn="l"/>
            <a:r>
              <a:rPr lang="en-US" b="0" i="0" dirty="0">
                <a:solidFill>
                  <a:srgbClr val="171717"/>
                </a:solidFill>
                <a:effectLst/>
                <a:latin typeface="Segoe UI" panose="020B0502040204020203" pitchFamily="34" charset="0"/>
              </a:rPr>
              <a:t>Microsoft Azure provides a collection of management tooling options to choose from, depending on the situation.</a:t>
            </a:r>
          </a:p>
          <a:p>
            <a:pPr algn="l"/>
            <a:r>
              <a:rPr lang="en-US" b="0" i="0" dirty="0">
                <a:solidFill>
                  <a:srgbClr val="171717"/>
                </a:solidFill>
                <a:effectLst/>
                <a:latin typeface="Segoe UI" panose="020B0502040204020203" pitchFamily="34" charset="0"/>
              </a:rPr>
              <a:t>Tailwind Traders, a traditional brick-and-mortar retailer, is now experiencing explosive growth by selling products online. The company owes much of its success to an ability to quickly and efficiently manage its cloud environment. As it began its cloud journey, Tailwind Traders initially had to choose the right management tools for its business needs.</a:t>
            </a:r>
          </a:p>
          <a:p>
            <a:pPr algn="l"/>
            <a:r>
              <a:rPr lang="en-US" b="0" i="0" dirty="0">
                <a:solidFill>
                  <a:srgbClr val="171717"/>
                </a:solidFill>
                <a:effectLst/>
                <a:latin typeface="Segoe UI" panose="020B0502040204020203" pitchFamily="34" charset="0"/>
              </a:rPr>
              <a:t>In this module, you'll explore the array of Azure management tools and the decision criteria that experts use to select the right ones for their specific scenarios.</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318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171717"/>
                </a:solidFill>
                <a:effectLst/>
                <a:latin typeface="Segoe UI" panose="020B0502040204020203" pitchFamily="34" charset="0"/>
              </a:rPr>
              <a:t>At a high level, there are two broad categories of management tools: visual tools and code-based tools.</a:t>
            </a: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258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35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Choose the Azure management tools that best address your organization's technical needs and challenges.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820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9544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7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8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sldLayoutIdLst>
    <p:sldLayoutId id="2147489816"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sldLayoutIdLst>
    <p:sldLayoutId id="2147488207"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30.sv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8" Type="http://schemas.openxmlformats.org/officeDocument/2006/relationships/hyperlink" Target="http://www.linkedin.com/in/marwa-eshra" TargetMode="External"/><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7.jp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2: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defTabSz="931033">
              <a:defRPr/>
            </a:pPr>
            <a:r>
              <a:rPr lang="en-US" sz="6592" dirty="0">
                <a:solidFill>
                  <a:srgbClr val="3C3C3C"/>
                </a:solidFill>
              </a:rPr>
              <a:t>Building Azure solutions using Azure Services</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Product Options</a:t>
            </a:r>
          </a:p>
        </p:txBody>
      </p:sp>
      <p:sp>
        <p:nvSpPr>
          <p:cNvPr id="4" name="Text Placeholder 5">
            <a:extLst>
              <a:ext uri="{FF2B5EF4-FFF2-40B4-BE49-F238E27FC236}">
                <a16:creationId xmlns:a16="http://schemas.microsoft.com/office/drawing/2014/main" id="{4969E7CE-0FC4-4338-81FF-C8C2BB6AF547}"/>
              </a:ext>
            </a:extLst>
          </p:cNvPr>
          <p:cNvSpPr txBox="1">
            <a:spLocks/>
          </p:cNvSpPr>
          <p:nvPr/>
        </p:nvSpPr>
        <p:spPr>
          <a:xfrm>
            <a:off x="427037" y="1359694"/>
            <a:ext cx="11734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2000" b="1" i="0" dirty="0">
                <a:solidFill>
                  <a:srgbClr val="74B230"/>
                </a:solidFill>
                <a:effectLst/>
                <a:latin typeface="Times New Roman" panose="02020603050405020304" pitchFamily="18" charset="0"/>
                <a:cs typeface="Times New Roman" panose="02020603050405020304" pitchFamily="18" charset="0"/>
              </a:rPr>
              <a:t>4. Azure CLI</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The Azure CLI command-line interface is an executable program with which a developer, DevOps professional, or IT professional can execute commands in Bash. </a:t>
            </a:r>
          </a:p>
          <a:p>
            <a:pPr lvl="1">
              <a:buFont typeface="Wingdings" panose="05000000000000000000" pitchFamily="2" charset="2"/>
              <a:buChar char="Ø"/>
            </a:pPr>
            <a:endParaRPr lang="en-US" sz="1600" dirty="0">
              <a:solidFill>
                <a:srgbClr val="171717"/>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The commands call the Azure Rest API to perform every possible management task in Azure. You can run the commands independently or combined into a script and executed together for the routine setup, teardown, and maintenance of a single resource or an entire environment.</a:t>
            </a:r>
          </a:p>
          <a:p>
            <a:pPr lvl="1">
              <a:buFont typeface="Wingdings" panose="05000000000000000000" pitchFamily="2" charset="2"/>
              <a:buChar char="Ø"/>
            </a:pPr>
            <a:endParaRPr lang="en-US" sz="1600" b="0" i="0" dirty="0">
              <a:solidFill>
                <a:srgbClr val="171717"/>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In many respects, the Azure CLI is almost identical to Azure PowerShell in what you can do with it. Both run on Windows, Linux, and Mac, and can be accessed in a web browser via Cloud Shell. The primary difference is the syntax you use. If you're already proficient in PowerShell or Bash, you can use the tool you prefer.</a:t>
            </a:r>
          </a:p>
        </p:txBody>
      </p:sp>
    </p:spTree>
    <p:extLst>
      <p:ext uri="{BB962C8B-B14F-4D97-AF65-F5344CB8AC3E}">
        <p14:creationId xmlns:p14="http://schemas.microsoft.com/office/powerpoint/2010/main" val="35299808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Product Options</a:t>
            </a:r>
          </a:p>
        </p:txBody>
      </p:sp>
      <p:sp>
        <p:nvSpPr>
          <p:cNvPr id="4" name="Text Placeholder 5">
            <a:extLst>
              <a:ext uri="{FF2B5EF4-FFF2-40B4-BE49-F238E27FC236}">
                <a16:creationId xmlns:a16="http://schemas.microsoft.com/office/drawing/2014/main" id="{4969E7CE-0FC4-4338-81FF-C8C2BB6AF547}"/>
              </a:ext>
            </a:extLst>
          </p:cNvPr>
          <p:cNvSpPr txBox="1">
            <a:spLocks/>
          </p:cNvSpPr>
          <p:nvPr/>
        </p:nvSpPr>
        <p:spPr>
          <a:xfrm>
            <a:off x="427037" y="1359694"/>
            <a:ext cx="11734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2000" b="1" i="0" dirty="0">
                <a:solidFill>
                  <a:srgbClr val="74B230"/>
                </a:solidFill>
                <a:effectLst/>
                <a:latin typeface="Times New Roman" panose="02020603050405020304" pitchFamily="18" charset="0"/>
                <a:cs typeface="Times New Roman" panose="02020603050405020304" pitchFamily="18" charset="0"/>
              </a:rPr>
              <a:t>5. ARM templates</a:t>
            </a:r>
          </a:p>
          <a:p>
            <a:pPr lvl="1">
              <a:buFont typeface="Wingdings" panose="05000000000000000000" pitchFamily="2" charset="2"/>
              <a:buChar char="Ø"/>
            </a:pPr>
            <a:endParaRPr lang="en-US" sz="1600" dirty="0">
              <a:solidFill>
                <a:srgbClr val="171717"/>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Although it's possible to write imperative code in Azure PowerShell or the Azure CLI to set up and tear down one Azure resource or orchestrate an infrastructure comprising hundreds of resources, there's a better way to implement this functionality.</a:t>
            </a:r>
          </a:p>
          <a:p>
            <a:pPr lvl="1">
              <a:buFont typeface="Wingdings" panose="05000000000000000000" pitchFamily="2" charset="2"/>
              <a:buChar char="Ø"/>
            </a:pPr>
            <a:endParaRPr lang="en-US" sz="1600" dirty="0">
              <a:solidFill>
                <a:srgbClr val="171717"/>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By using Azure Resource Manager templates (ARM templates), you can describe the resources you want to use in a declarative JSON format. The benefit is that the entire ARM template is verified before any code is executed to ensure that the resources will be created and connected correctly. The template then orchestrates the creation of those resources in parallel. That is, if you need 50 instances of the same resource, all 50 instances are created at the same time.</a:t>
            </a:r>
          </a:p>
          <a:p>
            <a:pPr lvl="1">
              <a:buFont typeface="Wingdings" panose="05000000000000000000" pitchFamily="2" charset="2"/>
              <a:buChar char="Ø"/>
            </a:pPr>
            <a:endParaRPr lang="en-US" sz="1600" dirty="0">
              <a:solidFill>
                <a:srgbClr val="171717"/>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Ultimately, the developer, DevOps professional, or IT professional needs only to define the desired state and configuration of each resource in the ARM template, and the template does the rest. Templates can even execute PowerShell and Bash scripts before or after the resource has been set up.</a:t>
            </a:r>
          </a:p>
          <a:p>
            <a:pPr lvl="1">
              <a:buFont typeface="Wingdings" panose="05000000000000000000" pitchFamily="2" charset="2"/>
              <a:buChar char="Ø"/>
            </a:pPr>
            <a:endParaRPr lang="en-US" sz="1600" b="0" i="0" dirty="0">
              <a:solidFill>
                <a:srgbClr val="17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75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138360"/>
            <a:ext cx="12039597" cy="916534"/>
          </a:xfrm>
        </p:spPr>
        <p:txBody>
          <a:bodyPr/>
          <a:lstStyle/>
          <a:p>
            <a:pPr algn="ctr"/>
            <a:r>
              <a:rPr lang="en-US" sz="3200" dirty="0"/>
              <a:t>Choose the best tools for managing and configuring your Azure environment</a:t>
            </a:r>
          </a:p>
        </p:txBody>
      </p:sp>
      <p:sp>
        <p:nvSpPr>
          <p:cNvPr id="2" name="Rectangle 1">
            <a:extLst>
              <a:ext uri="{FF2B5EF4-FFF2-40B4-BE49-F238E27FC236}">
                <a16:creationId xmlns:a16="http://schemas.microsoft.com/office/drawing/2014/main" id="{AAF12876-D394-44DD-ACFF-DA53207EA100}"/>
              </a:ext>
            </a:extLst>
          </p:cNvPr>
          <p:cNvSpPr/>
          <p:nvPr/>
        </p:nvSpPr>
        <p:spPr>
          <a:xfrm>
            <a:off x="1135980" y="2936186"/>
            <a:ext cx="10164514" cy="1107996"/>
          </a:xfrm>
          <a:prstGeom prst="rect">
            <a:avLst/>
          </a:prstGeom>
        </p:spPr>
        <p:txBody>
          <a:bodyPr wrap="square">
            <a:spAutoFit/>
          </a:bodyPr>
          <a:lstStyle/>
          <a:p>
            <a:pPr algn="ctr" defTabSz="949071">
              <a:defRPr/>
            </a:pPr>
            <a:r>
              <a:rPr lang="it-IT" sz="6600" dirty="0">
                <a:solidFill>
                  <a:schemeClr val="bg1"/>
                </a:solidFill>
                <a:latin typeface="Times New Roman" panose="02020603050405020304" pitchFamily="18" charset="0"/>
                <a:cs typeface="Times New Roman" panose="02020603050405020304" pitchFamily="18" charset="0"/>
              </a:rPr>
              <a:t>3 Decision Criteria</a:t>
            </a:r>
          </a:p>
        </p:txBody>
      </p:sp>
    </p:spTree>
    <p:extLst>
      <p:ext uri="{BB962C8B-B14F-4D97-AF65-F5344CB8AC3E}">
        <p14:creationId xmlns:p14="http://schemas.microsoft.com/office/powerpoint/2010/main" val="346383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94749"/>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Decision Criteria</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0" y="1131094"/>
            <a:ext cx="12436475" cy="5410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57200" indent="-457200" defTabSz="949071">
              <a:spcBef>
                <a:spcPct val="20000"/>
              </a:spcBef>
              <a:buSzPct val="90000"/>
              <a:buFont typeface="+mj-lt"/>
              <a:buAutoNum type="arabicPeriod"/>
              <a:defRPr/>
            </a:pP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Need to perform </a:t>
            </a:r>
            <a:r>
              <a:rPr lang="en-US" sz="2000" b="1" u="sng"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one-off</a:t>
            </a: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 management, administrative, or reporting actions?</a:t>
            </a:r>
          </a:p>
          <a:p>
            <a:pPr lvl="1">
              <a:buFont typeface="Wingdings" panose="05000000000000000000" pitchFamily="2" charset="2"/>
              <a:buChar char="q"/>
            </a:pPr>
            <a:r>
              <a:rPr kumimoji="0" lang="en-US"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rPr>
              <a:t>Azure PowerShell </a:t>
            </a: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and the </a:t>
            </a:r>
            <a:r>
              <a:rPr kumimoji="0" lang="en-US"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rPr>
              <a:t>Azure CLI</a:t>
            </a:r>
          </a:p>
          <a:p>
            <a:pPr lvl="2">
              <a:buFont typeface="Wingdings" panose="05000000000000000000" pitchFamily="2" charset="2"/>
              <a:buChar char="q"/>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Allow to quickly obtain the IP address of a virtual machine (VM) you've deployed, reboot a VM, or scale an app. </a:t>
            </a:r>
          </a:p>
          <a:p>
            <a:pPr lvl="2">
              <a:buFont typeface="Wingdings" panose="05000000000000000000" pitchFamily="2" charset="2"/>
              <a:buChar char="q"/>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You might want to keep custom scripts for both tools handy on your local hard drive for certain operations that you need to perform multiple times.</a:t>
            </a:r>
          </a:p>
          <a:p>
            <a:pPr lvl="2">
              <a:buFont typeface="Wingdings" panose="05000000000000000000" pitchFamily="2" charset="2"/>
              <a:buChar char="v"/>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If you're in a cloud management or administrative role, it's less efficient to rely solely on visual scanning and clicking. To quickly find the settings and information you want to work with, they will give you the most flexibility for repeatable tasks.</a:t>
            </a:r>
          </a:p>
          <a:p>
            <a:pPr lvl="1">
              <a:buFont typeface="Wingdings" panose="05000000000000000000" pitchFamily="2" charset="2"/>
              <a:buChar char="q"/>
            </a:pPr>
            <a:r>
              <a:rPr kumimoji="0" lang="en-US"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rPr>
              <a:t>Azure Resource Manager templates (ARM templates) </a:t>
            </a:r>
          </a:p>
          <a:p>
            <a:pPr lvl="2">
              <a:buFont typeface="Wingdings" panose="05000000000000000000" pitchFamily="2" charset="2"/>
              <a:buChar char="q"/>
            </a:pPr>
            <a:r>
              <a:rPr lang="en-US" sz="1600"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D</a:t>
            </a:r>
            <a:r>
              <a:rPr kumimoji="0" lang="en-US" sz="1600" b="0" i="0" u="none" strike="noStrike" kern="1200" cap="none" spc="0" normalizeH="0" baseline="0" noProof="0" dirty="0" err="1">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efine</a:t>
            </a: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 the infrastructure requirements in your application for repeatable deployments. </a:t>
            </a:r>
          </a:p>
          <a:p>
            <a:pPr lvl="2">
              <a:buFont typeface="Wingdings" panose="05000000000000000000" pitchFamily="2" charset="2"/>
              <a:buChar char="q"/>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Although ARM templates aren't intended for one-off scenarios, it's possible to use them for this purpose. </a:t>
            </a:r>
            <a:endPar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rgbClr val="74B230"/>
                </a:solidFill>
                <a:latin typeface="Times New Roman" panose="02020603050405020304" pitchFamily="18" charset="0"/>
                <a:cs typeface="Times New Roman" panose="02020603050405020304" pitchFamily="18" charset="0"/>
              </a:rPr>
              <a:t>Azure portal</a:t>
            </a:r>
          </a:p>
          <a:p>
            <a:pPr lvl="2">
              <a:buFont typeface="Wingdings" panose="05000000000000000000" pitchFamily="2" charset="2"/>
              <a:buChar char="q"/>
            </a:pPr>
            <a:r>
              <a:rPr kumimoji="0" lang="en-US" sz="1592"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Can perform most, if not all, management and administrative actions.</a:t>
            </a:r>
          </a:p>
          <a:p>
            <a:pPr lvl="2">
              <a:buFont typeface="Wingdings" panose="05000000000000000000" pitchFamily="2" charset="2"/>
              <a:buChar char="q"/>
            </a:pPr>
            <a:r>
              <a:rPr kumimoji="0" lang="en-US" sz="1592"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If you're just learning Azure and/or need to set up and manage resources infrequently (or prefer a visual interface for viewing reports), it makes sense to take advantage of the visual presentation that the Azure portal offers.</a:t>
            </a:r>
          </a:p>
          <a:p>
            <a:pPr lvl="1">
              <a:buFont typeface="Wingdings" panose="05000000000000000000" pitchFamily="2" charset="2"/>
              <a:buChar char="q"/>
            </a:pPr>
            <a:r>
              <a:rPr kumimoji="0" lang="en-US"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rPr>
              <a:t>Azure mobile app</a:t>
            </a:r>
          </a:p>
          <a:p>
            <a:pPr lvl="2">
              <a:buFont typeface="Wingdings" panose="05000000000000000000" pitchFamily="2" charset="2"/>
              <a:buChar char="q"/>
            </a:pPr>
            <a:r>
              <a:rPr lang="en-US" sz="1592"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Can </a:t>
            </a:r>
            <a:r>
              <a:rPr kumimoji="0" lang="en-US" sz="1592"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access via an iOS or Android phone or tablet. Because it's full featured, it's likely the best choice when a laptop isn't readily available and you need to view and triage issues immediately.</a:t>
            </a:r>
            <a:endParaRPr kumimoji="0" lang="en-GB" sz="1592"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9482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94749"/>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Decision Criteria</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0" y="1131094"/>
            <a:ext cx="12436475" cy="5410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2. Need a </a:t>
            </a:r>
            <a:r>
              <a:rPr lang="en-US" sz="2000" b="1" u="sng"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repeatable</a:t>
            </a: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 and reliable way to set up one or more resources and ensure that all the dependencies are created in the proper order?</a:t>
            </a:r>
          </a:p>
          <a:p>
            <a:pPr lvl="1">
              <a:buFont typeface="Wingdings" panose="05000000000000000000" pitchFamily="2" charset="2"/>
              <a:buChar char="q"/>
            </a:pPr>
            <a:r>
              <a:rPr lang="en-US" sz="2000" dirty="0">
                <a:solidFill>
                  <a:srgbClr val="74B230"/>
                </a:solidFill>
                <a:latin typeface="Times New Roman" panose="02020603050405020304" pitchFamily="18" charset="0"/>
                <a:cs typeface="Times New Roman" panose="02020603050405020304" pitchFamily="18" charset="0"/>
              </a:rPr>
              <a:t>ARM templates </a:t>
            </a:r>
            <a:endParaRPr lang="en-US" sz="20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Validation step ensures that all resources can be created in the proper order based on dependencies, in parallel</a:t>
            </a:r>
          </a:p>
          <a:p>
            <a:pPr lvl="1">
              <a:buFont typeface="Wingdings" panose="05000000000000000000" pitchFamily="2" charset="2"/>
              <a:buChar char="q"/>
            </a:pPr>
            <a:r>
              <a:rPr lang="en-US" sz="2000" dirty="0">
                <a:solidFill>
                  <a:srgbClr val="74B230"/>
                </a:solidFill>
                <a:latin typeface="Times New Roman" panose="02020603050405020304" pitchFamily="18" charset="0"/>
                <a:cs typeface="Times New Roman" panose="02020603050405020304" pitchFamily="18" charset="0"/>
              </a:rPr>
              <a:t>PowerShell or CLI </a:t>
            </a:r>
            <a:endParaRPr lang="en-US" sz="20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Possible but not preferred to set up all development resources. As there’s no validation steps in these tools, if script encounters an error, dependency resources can’t be rolled back.</a:t>
            </a:r>
            <a:endParaRPr kumimoji="0" lang="en-GB"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endParaRPr>
          </a:p>
          <a:p>
            <a:pPr marL="0" indent="0">
              <a:buNone/>
            </a:pP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3. Need to write a </a:t>
            </a:r>
            <a:r>
              <a:rPr lang="en-US" sz="2000" b="1" u="sng"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script</a:t>
            </a:r>
            <a:r>
              <a:rPr lang="en-US" sz="2000" b="1"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 by using imperative code?</a:t>
            </a:r>
          </a:p>
          <a:p>
            <a:pPr marL="232897" lvl="1" indent="0">
              <a:buNone/>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According to the administrator's background &amp; preference:</a:t>
            </a:r>
          </a:p>
          <a:p>
            <a:pPr lvl="1">
              <a:buFont typeface="Wingdings" panose="05000000000000000000" pitchFamily="2" charset="2"/>
              <a:buChar char="q"/>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Times New Roman" panose="02020603050405020304" pitchFamily="18" charset="0"/>
                <a:cs typeface="Times New Roman" panose="02020603050405020304" pitchFamily="18" charset="0"/>
              </a:rPr>
              <a:t>Linux -&gt; </a:t>
            </a:r>
            <a:r>
              <a:rPr lang="en-US" sz="2000" dirty="0">
                <a:solidFill>
                  <a:srgbClr val="74B230"/>
                </a:solidFill>
                <a:latin typeface="Times New Roman" panose="02020603050405020304" pitchFamily="18" charset="0"/>
                <a:cs typeface="Times New Roman" panose="02020603050405020304" pitchFamily="18" charset="0"/>
              </a:rPr>
              <a:t>Azure CLI </a:t>
            </a:r>
            <a:endParaRPr kumimoji="0" lang="en-US"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gradFill>
                  <a:gsLst>
                    <a:gs pos="1250">
                      <a:srgbClr val="000000"/>
                    </a:gs>
                    <a:gs pos="100000">
                      <a:srgbClr val="000000"/>
                    </a:gs>
                  </a:gsLst>
                  <a:lin ang="5400000" scaled="0"/>
                </a:gradFill>
                <a:latin typeface="Times New Roman" panose="02020603050405020304" pitchFamily="18" charset="0"/>
                <a:cs typeface="Times New Roman" panose="02020603050405020304" pitchFamily="18" charset="0"/>
              </a:rPr>
              <a:t>Windows -&gt; </a:t>
            </a:r>
            <a:r>
              <a:rPr lang="en-US" sz="2000" dirty="0">
                <a:solidFill>
                  <a:srgbClr val="74B230"/>
                </a:solidFill>
                <a:latin typeface="Times New Roman" panose="02020603050405020304" pitchFamily="18" charset="0"/>
                <a:cs typeface="Times New Roman" panose="02020603050405020304" pitchFamily="18" charset="0"/>
              </a:rPr>
              <a:t>PowerShell</a:t>
            </a:r>
            <a:endParaRPr kumimoji="0" lang="en-GB" sz="2000" b="0" i="0" u="none" strike="noStrike" kern="1200" cap="none" spc="0" normalizeH="0" baseline="0" noProof="0" dirty="0">
              <a:ln>
                <a:noFill/>
              </a:ln>
              <a:solidFill>
                <a:srgbClr val="74B23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1545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138360"/>
            <a:ext cx="12039597" cy="916534"/>
          </a:xfrm>
        </p:spPr>
        <p:txBody>
          <a:bodyPr/>
          <a:lstStyle/>
          <a:p>
            <a:pPr algn="ctr"/>
            <a:r>
              <a:rPr lang="en-US" sz="3200" dirty="0"/>
              <a:t>Choose the best tools for managing and configuring your Azure environment</a:t>
            </a:r>
          </a:p>
        </p:txBody>
      </p:sp>
      <p:sp>
        <p:nvSpPr>
          <p:cNvPr id="2" name="Rectangle 1">
            <a:extLst>
              <a:ext uri="{FF2B5EF4-FFF2-40B4-BE49-F238E27FC236}">
                <a16:creationId xmlns:a16="http://schemas.microsoft.com/office/drawing/2014/main" id="{AAF12876-D394-44DD-ACFF-DA53207EA100}"/>
              </a:ext>
            </a:extLst>
          </p:cNvPr>
          <p:cNvSpPr/>
          <p:nvPr/>
        </p:nvSpPr>
        <p:spPr>
          <a:xfrm>
            <a:off x="1135980" y="1923633"/>
            <a:ext cx="10164514" cy="3139321"/>
          </a:xfrm>
          <a:prstGeom prst="rect">
            <a:avLst/>
          </a:prstGeom>
        </p:spPr>
        <p:txBody>
          <a:bodyPr wrap="square">
            <a:spAutoFit/>
          </a:bodyPr>
          <a:lstStyle/>
          <a:p>
            <a:pPr marL="0" marR="0" lvl="0" indent="0" algn="ctr" defTabSz="949071" rtl="0" eaLnBrk="1" fontAlgn="auto" latinLnBrk="0" hangingPunct="1">
              <a:lnSpc>
                <a:spcPct val="100000"/>
              </a:lnSpc>
              <a:spcBef>
                <a:spcPts val="0"/>
              </a:spcBef>
              <a:spcAft>
                <a:spcPts val="0"/>
              </a:spcAft>
              <a:buClrTx/>
              <a:buSzTx/>
              <a:buFontTx/>
              <a:buNone/>
              <a:tabLst/>
              <a:defRPr/>
            </a:pPr>
            <a:r>
              <a:rPr kumimoji="0" lang="en-GB" sz="6600" b="0" i="0" u="none" strike="noStrike" kern="1200" cap="none" spc="0" normalizeH="0" baseline="0" noProof="0" dirty="0">
                <a:ln>
                  <a:noFill/>
                </a:ln>
                <a:solidFill>
                  <a:srgbClr val="3C3C3C"/>
                </a:solidFill>
                <a:effectLst/>
                <a:uLnTx/>
                <a:uFillTx/>
                <a:latin typeface="Times New Roman" panose="02020603050405020304" pitchFamily="18" charset="0"/>
                <a:ea typeface="+mn-ea"/>
                <a:cs typeface="Times New Roman" panose="02020603050405020304" pitchFamily="18" charset="0"/>
              </a:rPr>
              <a:t>Applying decision criteria to help chose the best tool in specific scenarios</a:t>
            </a:r>
          </a:p>
        </p:txBody>
      </p:sp>
    </p:spTree>
    <p:extLst>
      <p:ext uri="{BB962C8B-B14F-4D97-AF65-F5344CB8AC3E}">
        <p14:creationId xmlns:p14="http://schemas.microsoft.com/office/powerpoint/2010/main" val="22141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1</a:t>
            </a:r>
          </a:p>
        </p:txBody>
      </p:sp>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227416"/>
            <a:ext cx="11786531" cy="2646878"/>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Tailwind Traders uses Azure extensively throughout its entire organization. To make sure that both the technical and executive teams are aware of the company's cloud spend, the director of cloud operations will begin to meet weekly with the chief financial officer (CFO) to talk about their cloud spend.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Conversations might begin at a high level, but the two officers might want to dive deep during the meeting to gain more insight into how Azure resources are being used. Ideally, they would be able to see the data displayed visually, but also be able to run custom reports in real time. </a:t>
            </a:r>
          </a:p>
          <a:p>
            <a:r>
              <a:rPr lang="en-US" sz="2000" dirty="0">
                <a:latin typeface="Times New Roman" panose="02020603050405020304" pitchFamily="18" charset="0"/>
                <a:cs typeface="Times New Roman" panose="02020603050405020304" pitchFamily="18" charset="0"/>
              </a:rPr>
              <a:t>	Which tool can they use during their meeting?</a:t>
            </a:r>
            <a:endParaRPr lang="en-US" sz="16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D7D26B9-6F27-4AD3-B095-992C632CECF4}"/>
              </a:ext>
            </a:extLst>
          </p:cNvPr>
          <p:cNvGrpSpPr/>
          <p:nvPr/>
        </p:nvGrpSpPr>
        <p:grpSpPr>
          <a:xfrm>
            <a:off x="1493838" y="4269659"/>
            <a:ext cx="8229599" cy="656846"/>
            <a:chOff x="556607" y="2066930"/>
            <a:chExt cx="6436583" cy="644757"/>
          </a:xfrm>
        </p:grpSpPr>
        <p:sp>
          <p:nvSpPr>
            <p:cNvPr id="12" name="Rectangle 11">
              <a:extLst>
                <a:ext uri="{FF2B5EF4-FFF2-40B4-BE49-F238E27FC236}">
                  <a16:creationId xmlns:a16="http://schemas.microsoft.com/office/drawing/2014/main" id="{FCB66969-0907-4A51-8323-332E9D66EDE8}"/>
                </a:ext>
              </a:extLst>
            </p:cNvPr>
            <p:cNvSpPr/>
            <p:nvPr/>
          </p:nvSpPr>
          <p:spPr>
            <a:xfrm>
              <a:off x="898746" y="2066930"/>
              <a:ext cx="6094444" cy="644757"/>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perform one-off management, administrative, or reporting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4">
              <a:extLst>
                <a:ext uri="{FF2B5EF4-FFF2-40B4-BE49-F238E27FC236}">
                  <a16:creationId xmlns:a16="http://schemas.microsoft.com/office/drawing/2014/main" id="{07AC7241-AE83-4217-A71D-CF71CDB6007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56607"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20C164B-323A-47DF-BD88-5DD4B4AC6DD5}"/>
              </a:ext>
            </a:extLst>
          </p:cNvPr>
          <p:cNvGrpSpPr/>
          <p:nvPr/>
        </p:nvGrpSpPr>
        <p:grpSpPr>
          <a:xfrm>
            <a:off x="1538737" y="5176104"/>
            <a:ext cx="6621015" cy="374590"/>
            <a:chOff x="591724" y="3195906"/>
            <a:chExt cx="6499156" cy="367696"/>
          </a:xfrm>
        </p:grpSpPr>
        <p:pic>
          <p:nvPicPr>
            <p:cNvPr id="16" name="Picture 4">
              <a:extLst>
                <a:ext uri="{FF2B5EF4-FFF2-40B4-BE49-F238E27FC236}">
                  <a16:creationId xmlns:a16="http://schemas.microsoft.com/office/drawing/2014/main" id="{1145CBBB-BD57-40E5-A3AF-F496D036708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65DD3B3-7BFF-4358-85AC-722FACC4BFD3}"/>
                </a:ext>
              </a:extLst>
            </p:cNvPr>
            <p:cNvSpPr/>
            <p:nvPr/>
          </p:nvSpPr>
          <p:spPr>
            <a:xfrm>
              <a:off x="99643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write a script by using imperative code?</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18" name="Group 17">
            <a:extLst>
              <a:ext uri="{FF2B5EF4-FFF2-40B4-BE49-F238E27FC236}">
                <a16:creationId xmlns:a16="http://schemas.microsoft.com/office/drawing/2014/main" id="{E48CA197-A726-4238-BABB-93D50932D29B}"/>
              </a:ext>
            </a:extLst>
          </p:cNvPr>
          <p:cNvGrpSpPr/>
          <p:nvPr/>
        </p:nvGrpSpPr>
        <p:grpSpPr>
          <a:xfrm>
            <a:off x="1538737" y="4718904"/>
            <a:ext cx="8143331" cy="374590"/>
            <a:chOff x="591724" y="2646903"/>
            <a:chExt cx="7993454" cy="367695"/>
          </a:xfrm>
        </p:grpSpPr>
        <p:pic>
          <p:nvPicPr>
            <p:cNvPr id="19" name="Picture 4">
              <a:extLst>
                <a:ext uri="{FF2B5EF4-FFF2-40B4-BE49-F238E27FC236}">
                  <a16:creationId xmlns:a16="http://schemas.microsoft.com/office/drawing/2014/main" id="{4223C623-509D-4346-B6D5-5C4E0E7BA3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1BA5316-A6C6-4561-BD80-BC96A1878AE1}"/>
                </a:ext>
              </a:extLst>
            </p:cNvPr>
            <p:cNvSpPr/>
            <p:nvPr/>
          </p:nvSpPr>
          <p:spPr>
            <a:xfrm>
              <a:off x="996436" y="2646903"/>
              <a:ext cx="7588742" cy="367695"/>
            </a:xfrm>
            <a:prstGeom prst="rect">
              <a:avLst/>
            </a:prstGeom>
          </p:spPr>
          <p:txBody>
            <a:bodyPr wrap="square">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a repeatable and reliable way to deploy the entire infrastructure?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31" name="Graphic 30" descr="Badge Cross with solid fill">
            <a:extLst>
              <a:ext uri="{FF2B5EF4-FFF2-40B4-BE49-F238E27FC236}">
                <a16:creationId xmlns:a16="http://schemas.microsoft.com/office/drawing/2014/main" id="{68FB9C6B-DCFC-486C-9AE3-7C37619302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1812" y="4646852"/>
            <a:ext cx="530158" cy="530158"/>
          </a:xfrm>
          <a:prstGeom prst="rect">
            <a:avLst/>
          </a:prstGeom>
        </p:spPr>
      </p:pic>
      <p:sp>
        <p:nvSpPr>
          <p:cNvPr id="32" name="TextBox 31">
            <a:extLst>
              <a:ext uri="{FF2B5EF4-FFF2-40B4-BE49-F238E27FC236}">
                <a16:creationId xmlns:a16="http://schemas.microsoft.com/office/drawing/2014/main" id="{80A79063-216F-48AE-989F-A8356D184790}"/>
              </a:ext>
            </a:extLst>
          </p:cNvPr>
          <p:cNvSpPr txBox="1"/>
          <p:nvPr/>
        </p:nvSpPr>
        <p:spPr>
          <a:xfrm>
            <a:off x="9516888" y="4328517"/>
            <a:ext cx="1861141" cy="307777"/>
          </a:xfrm>
          <a:prstGeom prst="rect">
            <a:avLst/>
          </a:prstGeom>
          <a:noFill/>
        </p:spPr>
        <p:txBody>
          <a:bodyPr wrap="square" lIns="0" tIns="0" rIns="0" bIns="0" rtlCol="0">
            <a:spAutoFit/>
          </a:bodyPr>
          <a:lstStyle/>
          <a:p>
            <a:pPr algn="ctr"/>
            <a:r>
              <a:rPr lang="en-US" sz="2000" b="1" dirty="0">
                <a:solidFill>
                  <a:srgbClr val="74B230"/>
                </a:solidFill>
              </a:rPr>
              <a:t>Azure Portal</a:t>
            </a:r>
          </a:p>
        </p:txBody>
      </p:sp>
      <p:pic>
        <p:nvPicPr>
          <p:cNvPr id="33" name="Picture 32">
            <a:extLst>
              <a:ext uri="{FF2B5EF4-FFF2-40B4-BE49-F238E27FC236}">
                <a16:creationId xmlns:a16="http://schemas.microsoft.com/office/drawing/2014/main" id="{29D5D075-53F1-4096-834D-67846BA342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3075" y="4168590"/>
            <a:ext cx="436593" cy="530158"/>
          </a:xfrm>
          <a:prstGeom prst="rect">
            <a:avLst/>
          </a:prstGeom>
        </p:spPr>
      </p:pic>
      <p:pic>
        <p:nvPicPr>
          <p:cNvPr id="34" name="Graphic 33" descr="Badge Cross with solid fill">
            <a:extLst>
              <a:ext uri="{FF2B5EF4-FFF2-40B4-BE49-F238E27FC236}">
                <a16:creationId xmlns:a16="http://schemas.microsoft.com/office/drawing/2014/main" id="{ED230F05-BAB3-4ECA-B408-5619192CD6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4127" y="5174082"/>
            <a:ext cx="530158" cy="530158"/>
          </a:xfrm>
          <a:prstGeom prst="rect">
            <a:avLst/>
          </a:prstGeom>
        </p:spPr>
      </p:pic>
    </p:spTree>
    <p:extLst>
      <p:ext uri="{BB962C8B-B14F-4D97-AF65-F5344CB8AC3E}">
        <p14:creationId xmlns:p14="http://schemas.microsoft.com/office/powerpoint/2010/main" val="1775626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227416"/>
            <a:ext cx="11786531" cy="2646878"/>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Tailwind Traders employs technologists with many different skills. A team of developers and administrators builds and maintains a collection of intranet applications that are vital to the business. The team members have strong backgrounds in Windows development and network administration.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team moved its applications to the cloud, and it now needs a way to perform one-off testing, management, and administrative tasks in its intranet environment. The team quickly realized that managing Azure from the portal takes too much time and is not repeatable. </a:t>
            </a:r>
          </a:p>
          <a:p>
            <a:r>
              <a:rPr lang="en-US" sz="2000" dirty="0">
                <a:latin typeface="Times New Roman" panose="02020603050405020304" pitchFamily="18" charset="0"/>
                <a:cs typeface="Times New Roman" panose="02020603050405020304" pitchFamily="18" charset="0"/>
              </a:rPr>
              <a:t>	Which tool should the company use for one-off tasks?</a:t>
            </a:r>
            <a:endParaRPr lang="en-US" sz="16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D7D26B9-6F27-4AD3-B095-992C632CECF4}"/>
              </a:ext>
            </a:extLst>
          </p:cNvPr>
          <p:cNvGrpSpPr/>
          <p:nvPr/>
        </p:nvGrpSpPr>
        <p:grpSpPr>
          <a:xfrm>
            <a:off x="1493838" y="4269659"/>
            <a:ext cx="8229599" cy="656846"/>
            <a:chOff x="556607" y="2066930"/>
            <a:chExt cx="6436583" cy="644757"/>
          </a:xfrm>
        </p:grpSpPr>
        <p:sp>
          <p:nvSpPr>
            <p:cNvPr id="12" name="Rectangle 11">
              <a:extLst>
                <a:ext uri="{FF2B5EF4-FFF2-40B4-BE49-F238E27FC236}">
                  <a16:creationId xmlns:a16="http://schemas.microsoft.com/office/drawing/2014/main" id="{FCB66969-0907-4A51-8323-332E9D66EDE8}"/>
                </a:ext>
              </a:extLst>
            </p:cNvPr>
            <p:cNvSpPr/>
            <p:nvPr/>
          </p:nvSpPr>
          <p:spPr>
            <a:xfrm>
              <a:off x="898746" y="2066930"/>
              <a:ext cx="6094444" cy="644757"/>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perform one-off management, administrative, or reporting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4">
              <a:extLst>
                <a:ext uri="{FF2B5EF4-FFF2-40B4-BE49-F238E27FC236}">
                  <a16:creationId xmlns:a16="http://schemas.microsoft.com/office/drawing/2014/main" id="{07AC7241-AE83-4217-A71D-CF71CDB6007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56607"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20C164B-323A-47DF-BD88-5DD4B4AC6DD5}"/>
              </a:ext>
            </a:extLst>
          </p:cNvPr>
          <p:cNvGrpSpPr/>
          <p:nvPr/>
        </p:nvGrpSpPr>
        <p:grpSpPr>
          <a:xfrm>
            <a:off x="1538737" y="5176104"/>
            <a:ext cx="6621015" cy="374590"/>
            <a:chOff x="591724" y="3195906"/>
            <a:chExt cx="6499156" cy="367696"/>
          </a:xfrm>
        </p:grpSpPr>
        <p:pic>
          <p:nvPicPr>
            <p:cNvPr id="16" name="Picture 4">
              <a:extLst>
                <a:ext uri="{FF2B5EF4-FFF2-40B4-BE49-F238E27FC236}">
                  <a16:creationId xmlns:a16="http://schemas.microsoft.com/office/drawing/2014/main" id="{1145CBBB-BD57-40E5-A3AF-F496D036708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65DD3B3-7BFF-4358-85AC-722FACC4BFD3}"/>
                </a:ext>
              </a:extLst>
            </p:cNvPr>
            <p:cNvSpPr/>
            <p:nvPr/>
          </p:nvSpPr>
          <p:spPr>
            <a:xfrm>
              <a:off x="99643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write a script by using imperative code?</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18" name="Group 17">
            <a:extLst>
              <a:ext uri="{FF2B5EF4-FFF2-40B4-BE49-F238E27FC236}">
                <a16:creationId xmlns:a16="http://schemas.microsoft.com/office/drawing/2014/main" id="{E48CA197-A726-4238-BABB-93D50932D29B}"/>
              </a:ext>
            </a:extLst>
          </p:cNvPr>
          <p:cNvGrpSpPr/>
          <p:nvPr/>
        </p:nvGrpSpPr>
        <p:grpSpPr>
          <a:xfrm>
            <a:off x="1538737" y="4718904"/>
            <a:ext cx="8143331" cy="374590"/>
            <a:chOff x="591724" y="2646903"/>
            <a:chExt cx="7993454" cy="367695"/>
          </a:xfrm>
        </p:grpSpPr>
        <p:pic>
          <p:nvPicPr>
            <p:cNvPr id="19" name="Picture 4">
              <a:extLst>
                <a:ext uri="{FF2B5EF4-FFF2-40B4-BE49-F238E27FC236}">
                  <a16:creationId xmlns:a16="http://schemas.microsoft.com/office/drawing/2014/main" id="{4223C623-509D-4346-B6D5-5C4E0E7BA3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1BA5316-A6C6-4561-BD80-BC96A1878AE1}"/>
                </a:ext>
              </a:extLst>
            </p:cNvPr>
            <p:cNvSpPr/>
            <p:nvPr/>
          </p:nvSpPr>
          <p:spPr>
            <a:xfrm>
              <a:off x="996436" y="2646903"/>
              <a:ext cx="7588742" cy="367695"/>
            </a:xfrm>
            <a:prstGeom prst="rect">
              <a:avLst/>
            </a:prstGeom>
          </p:spPr>
          <p:txBody>
            <a:bodyPr wrap="square">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a repeatable and reliable way to deploy the entire infrastructure?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24" name="Picture 23">
            <a:extLst>
              <a:ext uri="{FF2B5EF4-FFF2-40B4-BE49-F238E27FC236}">
                <a16:creationId xmlns:a16="http://schemas.microsoft.com/office/drawing/2014/main" id="{E182B0FB-3A81-4535-94B2-B1E7F9D0E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909" y="5177010"/>
            <a:ext cx="436593" cy="530158"/>
          </a:xfrm>
          <a:prstGeom prst="rect">
            <a:avLst/>
          </a:prstGeom>
        </p:spPr>
      </p:pic>
      <p:pic>
        <p:nvPicPr>
          <p:cNvPr id="31" name="Graphic 30" descr="Badge Cross with solid fill">
            <a:extLst>
              <a:ext uri="{FF2B5EF4-FFF2-40B4-BE49-F238E27FC236}">
                <a16:creationId xmlns:a16="http://schemas.microsoft.com/office/drawing/2014/main" id="{68FB9C6B-DCFC-486C-9AE3-7C37619302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1812" y="4646852"/>
            <a:ext cx="530158" cy="530158"/>
          </a:xfrm>
          <a:prstGeom prst="rect">
            <a:avLst/>
          </a:prstGeom>
        </p:spPr>
      </p:pic>
      <p:sp>
        <p:nvSpPr>
          <p:cNvPr id="32" name="TextBox 31">
            <a:extLst>
              <a:ext uri="{FF2B5EF4-FFF2-40B4-BE49-F238E27FC236}">
                <a16:creationId xmlns:a16="http://schemas.microsoft.com/office/drawing/2014/main" id="{80A79063-216F-48AE-989F-A8356D184790}"/>
              </a:ext>
            </a:extLst>
          </p:cNvPr>
          <p:cNvSpPr txBox="1"/>
          <p:nvPr/>
        </p:nvSpPr>
        <p:spPr>
          <a:xfrm>
            <a:off x="6827836" y="5242917"/>
            <a:ext cx="3657601" cy="307777"/>
          </a:xfrm>
          <a:prstGeom prst="rect">
            <a:avLst/>
          </a:prstGeom>
          <a:noFill/>
        </p:spPr>
        <p:txBody>
          <a:bodyPr wrap="square" lIns="0" tIns="0" rIns="0" bIns="0" rtlCol="0">
            <a:spAutoFit/>
          </a:bodyPr>
          <a:lstStyle/>
          <a:p>
            <a:pPr algn="ctr"/>
            <a:r>
              <a:rPr lang="en-US" sz="2000" b="1" dirty="0">
                <a:solidFill>
                  <a:srgbClr val="74B230"/>
                </a:solidFill>
              </a:rPr>
              <a:t>Windows -&gt; Azure PowerShell</a:t>
            </a:r>
          </a:p>
        </p:txBody>
      </p:sp>
      <p:pic>
        <p:nvPicPr>
          <p:cNvPr id="33" name="Picture 32">
            <a:extLst>
              <a:ext uri="{FF2B5EF4-FFF2-40B4-BE49-F238E27FC236}">
                <a16:creationId xmlns:a16="http://schemas.microsoft.com/office/drawing/2014/main" id="{29D5D075-53F1-4096-834D-67846BA342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3075" y="4168590"/>
            <a:ext cx="436593" cy="530158"/>
          </a:xfrm>
          <a:prstGeom prst="rect">
            <a:avLst/>
          </a:prstGeom>
        </p:spPr>
      </p:pic>
      <p:sp>
        <p:nvSpPr>
          <p:cNvPr id="21" name="Title 24">
            <a:extLst>
              <a:ext uri="{FF2B5EF4-FFF2-40B4-BE49-F238E27FC236}">
                <a16:creationId xmlns:a16="http://schemas.microsoft.com/office/drawing/2014/main" id="{C087544B-FE4C-4834-A8C0-87DA15C541FA}"/>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2</a:t>
            </a:r>
          </a:p>
        </p:txBody>
      </p:sp>
    </p:spTree>
    <p:extLst>
      <p:ext uri="{BB962C8B-B14F-4D97-AF65-F5344CB8AC3E}">
        <p14:creationId xmlns:p14="http://schemas.microsoft.com/office/powerpoint/2010/main" val="124160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205805"/>
            <a:ext cx="11786531" cy="2277547"/>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As we noted in the preceding unit, Tailwind Traders employs technologists with many different skills. The DevOps team is primarily concerned with keeping external systems, such as the company's e-commerce site, up and running. </a:t>
            </a:r>
          </a:p>
          <a:p>
            <a:r>
              <a:rPr lang="en-US" sz="2000" dirty="0">
                <a:latin typeface="Times New Roman" panose="02020603050405020304" pitchFamily="18" charset="0"/>
                <a:cs typeface="Times New Roman" panose="02020603050405020304" pitchFamily="18" charset="0"/>
              </a:rPr>
              <a:t>This team has a Linux administration background. It frequently needs to perform administrative tasks related to the health of the cloud environment. The team quickly realized that managing Azure from the portal takes too much time and isn't repeatable. </a:t>
            </a:r>
          </a:p>
          <a:p>
            <a:r>
              <a:rPr lang="en-US" sz="2000" dirty="0">
                <a:latin typeface="Times New Roman" panose="02020603050405020304" pitchFamily="18" charset="0"/>
                <a:cs typeface="Times New Roman" panose="02020603050405020304" pitchFamily="18" charset="0"/>
              </a:rPr>
              <a:t>	Which tool should it use for one-off tasks?</a:t>
            </a:r>
            <a:endParaRPr lang="en-US" sz="16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D7D26B9-6F27-4AD3-B095-992C632CECF4}"/>
              </a:ext>
            </a:extLst>
          </p:cNvPr>
          <p:cNvGrpSpPr/>
          <p:nvPr/>
        </p:nvGrpSpPr>
        <p:grpSpPr>
          <a:xfrm>
            <a:off x="1493838" y="4269659"/>
            <a:ext cx="8229599" cy="656846"/>
            <a:chOff x="556607" y="2066930"/>
            <a:chExt cx="6436583" cy="644757"/>
          </a:xfrm>
        </p:grpSpPr>
        <p:sp>
          <p:nvSpPr>
            <p:cNvPr id="12" name="Rectangle 11">
              <a:extLst>
                <a:ext uri="{FF2B5EF4-FFF2-40B4-BE49-F238E27FC236}">
                  <a16:creationId xmlns:a16="http://schemas.microsoft.com/office/drawing/2014/main" id="{FCB66969-0907-4A51-8323-332E9D66EDE8}"/>
                </a:ext>
              </a:extLst>
            </p:cNvPr>
            <p:cNvSpPr/>
            <p:nvPr/>
          </p:nvSpPr>
          <p:spPr>
            <a:xfrm>
              <a:off x="898746" y="2066930"/>
              <a:ext cx="6094444" cy="644757"/>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perform one-off management, administrative, or reporting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4">
              <a:extLst>
                <a:ext uri="{FF2B5EF4-FFF2-40B4-BE49-F238E27FC236}">
                  <a16:creationId xmlns:a16="http://schemas.microsoft.com/office/drawing/2014/main" id="{07AC7241-AE83-4217-A71D-CF71CDB6007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56607"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20C164B-323A-47DF-BD88-5DD4B4AC6DD5}"/>
              </a:ext>
            </a:extLst>
          </p:cNvPr>
          <p:cNvGrpSpPr/>
          <p:nvPr/>
        </p:nvGrpSpPr>
        <p:grpSpPr>
          <a:xfrm>
            <a:off x="1538737" y="5176104"/>
            <a:ext cx="6621015" cy="374590"/>
            <a:chOff x="591724" y="3195906"/>
            <a:chExt cx="6499156" cy="367696"/>
          </a:xfrm>
        </p:grpSpPr>
        <p:pic>
          <p:nvPicPr>
            <p:cNvPr id="16" name="Picture 4">
              <a:extLst>
                <a:ext uri="{FF2B5EF4-FFF2-40B4-BE49-F238E27FC236}">
                  <a16:creationId xmlns:a16="http://schemas.microsoft.com/office/drawing/2014/main" id="{1145CBBB-BD57-40E5-A3AF-F496D036708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65DD3B3-7BFF-4358-85AC-722FACC4BFD3}"/>
                </a:ext>
              </a:extLst>
            </p:cNvPr>
            <p:cNvSpPr/>
            <p:nvPr/>
          </p:nvSpPr>
          <p:spPr>
            <a:xfrm>
              <a:off x="99643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write a script by using imperative code?</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18" name="Group 17">
            <a:extLst>
              <a:ext uri="{FF2B5EF4-FFF2-40B4-BE49-F238E27FC236}">
                <a16:creationId xmlns:a16="http://schemas.microsoft.com/office/drawing/2014/main" id="{E48CA197-A726-4238-BABB-93D50932D29B}"/>
              </a:ext>
            </a:extLst>
          </p:cNvPr>
          <p:cNvGrpSpPr/>
          <p:nvPr/>
        </p:nvGrpSpPr>
        <p:grpSpPr>
          <a:xfrm>
            <a:off x="1538737" y="4718904"/>
            <a:ext cx="8143331" cy="374590"/>
            <a:chOff x="591724" y="2646903"/>
            <a:chExt cx="7993454" cy="367695"/>
          </a:xfrm>
        </p:grpSpPr>
        <p:pic>
          <p:nvPicPr>
            <p:cNvPr id="19" name="Picture 4">
              <a:extLst>
                <a:ext uri="{FF2B5EF4-FFF2-40B4-BE49-F238E27FC236}">
                  <a16:creationId xmlns:a16="http://schemas.microsoft.com/office/drawing/2014/main" id="{4223C623-509D-4346-B6D5-5C4E0E7BA3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1BA5316-A6C6-4561-BD80-BC96A1878AE1}"/>
                </a:ext>
              </a:extLst>
            </p:cNvPr>
            <p:cNvSpPr/>
            <p:nvPr/>
          </p:nvSpPr>
          <p:spPr>
            <a:xfrm>
              <a:off x="996436" y="2646903"/>
              <a:ext cx="7588742" cy="367695"/>
            </a:xfrm>
            <a:prstGeom prst="rect">
              <a:avLst/>
            </a:prstGeom>
          </p:spPr>
          <p:txBody>
            <a:bodyPr wrap="square">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a repeatable and reliable way to deploy the entire infrastructure?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24" name="Picture 23">
            <a:extLst>
              <a:ext uri="{FF2B5EF4-FFF2-40B4-BE49-F238E27FC236}">
                <a16:creationId xmlns:a16="http://schemas.microsoft.com/office/drawing/2014/main" id="{E182B0FB-3A81-4535-94B2-B1E7F9D0E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909" y="5177010"/>
            <a:ext cx="436593" cy="530158"/>
          </a:xfrm>
          <a:prstGeom prst="rect">
            <a:avLst/>
          </a:prstGeom>
        </p:spPr>
      </p:pic>
      <p:pic>
        <p:nvPicPr>
          <p:cNvPr id="31" name="Graphic 30" descr="Badge Cross with solid fill">
            <a:extLst>
              <a:ext uri="{FF2B5EF4-FFF2-40B4-BE49-F238E27FC236}">
                <a16:creationId xmlns:a16="http://schemas.microsoft.com/office/drawing/2014/main" id="{68FB9C6B-DCFC-486C-9AE3-7C37619302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1812" y="4646852"/>
            <a:ext cx="530158" cy="530158"/>
          </a:xfrm>
          <a:prstGeom prst="rect">
            <a:avLst/>
          </a:prstGeom>
        </p:spPr>
      </p:pic>
      <p:sp>
        <p:nvSpPr>
          <p:cNvPr id="32" name="TextBox 31">
            <a:extLst>
              <a:ext uri="{FF2B5EF4-FFF2-40B4-BE49-F238E27FC236}">
                <a16:creationId xmlns:a16="http://schemas.microsoft.com/office/drawing/2014/main" id="{80A79063-216F-48AE-989F-A8356D184790}"/>
              </a:ext>
            </a:extLst>
          </p:cNvPr>
          <p:cNvSpPr txBox="1"/>
          <p:nvPr/>
        </p:nvSpPr>
        <p:spPr>
          <a:xfrm>
            <a:off x="6827837" y="5242917"/>
            <a:ext cx="2438400" cy="307777"/>
          </a:xfrm>
          <a:prstGeom prst="rect">
            <a:avLst/>
          </a:prstGeom>
          <a:noFill/>
        </p:spPr>
        <p:txBody>
          <a:bodyPr wrap="square" lIns="0" tIns="0" rIns="0" bIns="0" rtlCol="0">
            <a:spAutoFit/>
          </a:bodyPr>
          <a:lstStyle/>
          <a:p>
            <a:pPr algn="ctr"/>
            <a:r>
              <a:rPr lang="en-US" sz="2000" b="1" dirty="0">
                <a:solidFill>
                  <a:srgbClr val="74B230"/>
                </a:solidFill>
              </a:rPr>
              <a:t>Linux -&gt; Azure CLI</a:t>
            </a:r>
          </a:p>
        </p:txBody>
      </p:sp>
      <p:pic>
        <p:nvPicPr>
          <p:cNvPr id="21" name="Picture 20">
            <a:extLst>
              <a:ext uri="{FF2B5EF4-FFF2-40B4-BE49-F238E27FC236}">
                <a16:creationId xmlns:a16="http://schemas.microsoft.com/office/drawing/2014/main" id="{460C74C4-D8B2-4E26-82AE-A2B3470BA2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692" y="4168590"/>
            <a:ext cx="436593" cy="530158"/>
          </a:xfrm>
          <a:prstGeom prst="rect">
            <a:avLst/>
          </a:prstGeom>
        </p:spPr>
      </p:pic>
      <p:sp>
        <p:nvSpPr>
          <p:cNvPr id="22" name="Title 24">
            <a:extLst>
              <a:ext uri="{FF2B5EF4-FFF2-40B4-BE49-F238E27FC236}">
                <a16:creationId xmlns:a16="http://schemas.microsoft.com/office/drawing/2014/main" id="{BBB0F0E8-AF01-49FD-8335-9176A411032E}"/>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3</a:t>
            </a:r>
          </a:p>
        </p:txBody>
      </p:sp>
    </p:spTree>
    <p:extLst>
      <p:ext uri="{BB962C8B-B14F-4D97-AF65-F5344CB8AC3E}">
        <p14:creationId xmlns:p14="http://schemas.microsoft.com/office/powerpoint/2010/main" val="2706172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359694"/>
            <a:ext cx="11786531" cy="1969770"/>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Tailwind Traders experiences surges in e-commerce traffic that coincide with national holidays and weekends. In the company's first few years, managers of critical systems had to convene at the office of the director of cloud operations during these important periods. </a:t>
            </a:r>
          </a:p>
          <a:p>
            <a:r>
              <a:rPr lang="en-US" sz="2000" dirty="0">
                <a:latin typeface="Times New Roman" panose="02020603050405020304" pitchFamily="18" charset="0"/>
                <a:cs typeface="Times New Roman" panose="02020603050405020304" pitchFamily="18" charset="0"/>
              </a:rPr>
              <a:t>However, now that Tailwind Traders has successfully operationalized most critical systems, the director wants to relax this requirement and allow employees to spend these dates with their families. </a:t>
            </a:r>
          </a:p>
          <a:p>
            <a:r>
              <a:rPr lang="en-US" sz="2000" dirty="0">
                <a:latin typeface="Times New Roman" panose="02020603050405020304" pitchFamily="18" charset="0"/>
                <a:cs typeface="Times New Roman" panose="02020603050405020304" pitchFamily="18" charset="0"/>
              </a:rPr>
              <a:t>	Is there a product that can help support this scenario?</a:t>
            </a:r>
            <a:endParaRPr lang="en-US" sz="16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D7D26B9-6F27-4AD3-B095-992C632CECF4}"/>
              </a:ext>
            </a:extLst>
          </p:cNvPr>
          <p:cNvGrpSpPr/>
          <p:nvPr/>
        </p:nvGrpSpPr>
        <p:grpSpPr>
          <a:xfrm>
            <a:off x="1493838" y="4269659"/>
            <a:ext cx="8229599" cy="656846"/>
            <a:chOff x="556607" y="2066930"/>
            <a:chExt cx="6436583" cy="644757"/>
          </a:xfrm>
        </p:grpSpPr>
        <p:sp>
          <p:nvSpPr>
            <p:cNvPr id="12" name="Rectangle 11">
              <a:extLst>
                <a:ext uri="{FF2B5EF4-FFF2-40B4-BE49-F238E27FC236}">
                  <a16:creationId xmlns:a16="http://schemas.microsoft.com/office/drawing/2014/main" id="{FCB66969-0907-4A51-8323-332E9D66EDE8}"/>
                </a:ext>
              </a:extLst>
            </p:cNvPr>
            <p:cNvSpPr/>
            <p:nvPr/>
          </p:nvSpPr>
          <p:spPr>
            <a:xfrm>
              <a:off x="898746" y="2066930"/>
              <a:ext cx="6094444" cy="644757"/>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perform one-off management, administrative, or reporting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4">
              <a:extLst>
                <a:ext uri="{FF2B5EF4-FFF2-40B4-BE49-F238E27FC236}">
                  <a16:creationId xmlns:a16="http://schemas.microsoft.com/office/drawing/2014/main" id="{07AC7241-AE83-4217-A71D-CF71CDB6007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56607"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20C164B-323A-47DF-BD88-5DD4B4AC6DD5}"/>
              </a:ext>
            </a:extLst>
          </p:cNvPr>
          <p:cNvGrpSpPr/>
          <p:nvPr/>
        </p:nvGrpSpPr>
        <p:grpSpPr>
          <a:xfrm>
            <a:off x="1538737" y="5176104"/>
            <a:ext cx="6621015" cy="374590"/>
            <a:chOff x="591724" y="3195906"/>
            <a:chExt cx="6499156" cy="367696"/>
          </a:xfrm>
        </p:grpSpPr>
        <p:pic>
          <p:nvPicPr>
            <p:cNvPr id="16" name="Picture 4">
              <a:extLst>
                <a:ext uri="{FF2B5EF4-FFF2-40B4-BE49-F238E27FC236}">
                  <a16:creationId xmlns:a16="http://schemas.microsoft.com/office/drawing/2014/main" id="{1145CBBB-BD57-40E5-A3AF-F496D036708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65DD3B3-7BFF-4358-85AC-722FACC4BFD3}"/>
                </a:ext>
              </a:extLst>
            </p:cNvPr>
            <p:cNvSpPr/>
            <p:nvPr/>
          </p:nvSpPr>
          <p:spPr>
            <a:xfrm>
              <a:off x="99643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write a script by using imperative code?</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18" name="Group 17">
            <a:extLst>
              <a:ext uri="{FF2B5EF4-FFF2-40B4-BE49-F238E27FC236}">
                <a16:creationId xmlns:a16="http://schemas.microsoft.com/office/drawing/2014/main" id="{E48CA197-A726-4238-BABB-93D50932D29B}"/>
              </a:ext>
            </a:extLst>
          </p:cNvPr>
          <p:cNvGrpSpPr/>
          <p:nvPr/>
        </p:nvGrpSpPr>
        <p:grpSpPr>
          <a:xfrm>
            <a:off x="1538737" y="4718904"/>
            <a:ext cx="8143331" cy="374590"/>
            <a:chOff x="591724" y="2646903"/>
            <a:chExt cx="7993454" cy="367695"/>
          </a:xfrm>
        </p:grpSpPr>
        <p:pic>
          <p:nvPicPr>
            <p:cNvPr id="19" name="Picture 4">
              <a:extLst>
                <a:ext uri="{FF2B5EF4-FFF2-40B4-BE49-F238E27FC236}">
                  <a16:creationId xmlns:a16="http://schemas.microsoft.com/office/drawing/2014/main" id="{4223C623-509D-4346-B6D5-5C4E0E7BA3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1BA5316-A6C6-4561-BD80-BC96A1878AE1}"/>
                </a:ext>
              </a:extLst>
            </p:cNvPr>
            <p:cNvSpPr/>
            <p:nvPr/>
          </p:nvSpPr>
          <p:spPr>
            <a:xfrm>
              <a:off x="996436" y="2646903"/>
              <a:ext cx="7588742" cy="367695"/>
            </a:xfrm>
            <a:prstGeom prst="rect">
              <a:avLst/>
            </a:prstGeom>
          </p:spPr>
          <p:txBody>
            <a:bodyPr wrap="square">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a repeatable and reliable way to deploy the entire infrastructure?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24" name="Picture 23">
            <a:extLst>
              <a:ext uri="{FF2B5EF4-FFF2-40B4-BE49-F238E27FC236}">
                <a16:creationId xmlns:a16="http://schemas.microsoft.com/office/drawing/2014/main" id="{E182B0FB-3A81-4535-94B2-B1E7F9D0E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433" y="4188746"/>
            <a:ext cx="436593" cy="530158"/>
          </a:xfrm>
          <a:prstGeom prst="rect">
            <a:avLst/>
          </a:prstGeom>
        </p:spPr>
      </p:pic>
      <p:pic>
        <p:nvPicPr>
          <p:cNvPr id="25" name="Graphic 24" descr="Badge Cross with solid fill">
            <a:extLst>
              <a:ext uri="{FF2B5EF4-FFF2-40B4-BE49-F238E27FC236}">
                <a16:creationId xmlns:a16="http://schemas.microsoft.com/office/drawing/2014/main" id="{7EF09E01-8094-41FF-8173-D559D06B79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0651" y="4693511"/>
            <a:ext cx="530158" cy="530158"/>
          </a:xfrm>
          <a:prstGeom prst="rect">
            <a:avLst/>
          </a:prstGeom>
        </p:spPr>
      </p:pic>
      <p:pic>
        <p:nvPicPr>
          <p:cNvPr id="31" name="Graphic 30" descr="Badge Cross with solid fill">
            <a:extLst>
              <a:ext uri="{FF2B5EF4-FFF2-40B4-BE49-F238E27FC236}">
                <a16:creationId xmlns:a16="http://schemas.microsoft.com/office/drawing/2014/main" id="{68FB9C6B-DCFC-486C-9AE3-7C37619302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4502" y="5152327"/>
            <a:ext cx="530158" cy="530158"/>
          </a:xfrm>
          <a:prstGeom prst="rect">
            <a:avLst/>
          </a:prstGeom>
        </p:spPr>
      </p:pic>
      <p:sp>
        <p:nvSpPr>
          <p:cNvPr id="32" name="TextBox 31">
            <a:extLst>
              <a:ext uri="{FF2B5EF4-FFF2-40B4-BE49-F238E27FC236}">
                <a16:creationId xmlns:a16="http://schemas.microsoft.com/office/drawing/2014/main" id="{80A79063-216F-48AE-989F-A8356D184790}"/>
              </a:ext>
            </a:extLst>
          </p:cNvPr>
          <p:cNvSpPr txBox="1"/>
          <p:nvPr/>
        </p:nvSpPr>
        <p:spPr>
          <a:xfrm>
            <a:off x="9453603" y="4309684"/>
            <a:ext cx="2403434" cy="307777"/>
          </a:xfrm>
          <a:prstGeom prst="rect">
            <a:avLst/>
          </a:prstGeom>
          <a:noFill/>
        </p:spPr>
        <p:txBody>
          <a:bodyPr wrap="square" lIns="0" tIns="0" rIns="0" bIns="0" rtlCol="0">
            <a:spAutoFit/>
          </a:bodyPr>
          <a:lstStyle/>
          <a:p>
            <a:pPr algn="ctr"/>
            <a:r>
              <a:rPr lang="en-US" sz="2000" b="1" dirty="0">
                <a:solidFill>
                  <a:srgbClr val="74B230"/>
                </a:solidFill>
              </a:rPr>
              <a:t>Azure Mobile App</a:t>
            </a:r>
          </a:p>
        </p:txBody>
      </p:sp>
      <p:sp>
        <p:nvSpPr>
          <p:cNvPr id="21" name="Title 24">
            <a:extLst>
              <a:ext uri="{FF2B5EF4-FFF2-40B4-BE49-F238E27FC236}">
                <a16:creationId xmlns:a16="http://schemas.microsoft.com/office/drawing/2014/main" id="{C6B6F96E-0C03-4C1D-9EA8-905A617FB0F2}"/>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4</a:t>
            </a:r>
          </a:p>
        </p:txBody>
      </p:sp>
    </p:spTree>
    <p:extLst>
      <p:ext uri="{BB962C8B-B14F-4D97-AF65-F5344CB8AC3E}">
        <p14:creationId xmlns:p14="http://schemas.microsoft.com/office/powerpoint/2010/main" val="3004056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3046988"/>
          </a:xfrm>
          <a:prstGeom prst="rect">
            <a:avLst/>
          </a:prstGeom>
        </p:spPr>
        <p:txBody>
          <a:bodyPr wrap="square">
            <a:spAutoFit/>
          </a:bodyPr>
          <a:lstStyle/>
          <a:p>
            <a:pPr lvl="0">
              <a:defRPr/>
            </a:pPr>
            <a:r>
              <a:rPr lang="en-US" sz="6400" dirty="0">
                <a:solidFill>
                  <a:srgbClr val="3C3C3C"/>
                </a:solidFill>
              </a:rPr>
              <a:t>Choose the best tools for managing and configuring your Azure environment</a:t>
            </a:r>
            <a:endParaRPr kumimoji="0" lang="en-GB" sz="6400" b="0" i="0" u="none" strike="noStrike" kern="1200" cap="none" spc="0" normalizeH="0" baseline="0" noProof="0" dirty="0">
              <a:ln>
                <a:noFill/>
              </a:ln>
              <a:solidFill>
                <a:srgbClr val="3C3C3C"/>
              </a:solidFill>
              <a:effectLst/>
              <a:uLnTx/>
              <a:uFillTx/>
              <a:latin typeface="Segoe UI"/>
            </a:endParaRP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2: Lesson 5:</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207294"/>
            <a:ext cx="11786531" cy="2031325"/>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Tailwind Traders wants to operationalize their cloud deployments. The company needs a repeatable, reliable way to scale its operations during peak sales periods. Because you'll be choosing a process for scaling your production environment, you need to ensure that your chosen service:</a:t>
            </a:r>
          </a:p>
          <a:p>
            <a:pPr marL="922995"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Is efficient and can potentially create many resources in parallel.</a:t>
            </a:r>
          </a:p>
          <a:p>
            <a:pPr marL="922995"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Creates all dependencies in the correct order.</a:t>
            </a:r>
          </a:p>
          <a:p>
            <a:pPr marL="922995"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Can be used without worrying that it failed in the middle of provisioning the necessary infrastructure.</a:t>
            </a:r>
          </a:p>
        </p:txBody>
      </p:sp>
      <p:grpSp>
        <p:nvGrpSpPr>
          <p:cNvPr id="11" name="Group 10">
            <a:extLst>
              <a:ext uri="{FF2B5EF4-FFF2-40B4-BE49-F238E27FC236}">
                <a16:creationId xmlns:a16="http://schemas.microsoft.com/office/drawing/2014/main" id="{2D7D26B9-6F27-4AD3-B095-992C632CECF4}"/>
              </a:ext>
            </a:extLst>
          </p:cNvPr>
          <p:cNvGrpSpPr/>
          <p:nvPr/>
        </p:nvGrpSpPr>
        <p:grpSpPr>
          <a:xfrm>
            <a:off x="1493838" y="4269659"/>
            <a:ext cx="8229599" cy="656846"/>
            <a:chOff x="556607" y="2066930"/>
            <a:chExt cx="6436583" cy="644757"/>
          </a:xfrm>
        </p:grpSpPr>
        <p:sp>
          <p:nvSpPr>
            <p:cNvPr id="12" name="Rectangle 11">
              <a:extLst>
                <a:ext uri="{FF2B5EF4-FFF2-40B4-BE49-F238E27FC236}">
                  <a16:creationId xmlns:a16="http://schemas.microsoft.com/office/drawing/2014/main" id="{FCB66969-0907-4A51-8323-332E9D66EDE8}"/>
                </a:ext>
              </a:extLst>
            </p:cNvPr>
            <p:cNvSpPr/>
            <p:nvPr/>
          </p:nvSpPr>
          <p:spPr>
            <a:xfrm>
              <a:off x="898746" y="2066930"/>
              <a:ext cx="6094444" cy="644757"/>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perform one-off management, administrative, or reporting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4">
              <a:extLst>
                <a:ext uri="{FF2B5EF4-FFF2-40B4-BE49-F238E27FC236}">
                  <a16:creationId xmlns:a16="http://schemas.microsoft.com/office/drawing/2014/main" id="{07AC7241-AE83-4217-A71D-CF71CDB6007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56607"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20C164B-323A-47DF-BD88-5DD4B4AC6DD5}"/>
              </a:ext>
            </a:extLst>
          </p:cNvPr>
          <p:cNvGrpSpPr/>
          <p:nvPr/>
        </p:nvGrpSpPr>
        <p:grpSpPr>
          <a:xfrm>
            <a:off x="1538737" y="5176104"/>
            <a:ext cx="6621015" cy="374590"/>
            <a:chOff x="591724" y="3195906"/>
            <a:chExt cx="6499156" cy="367696"/>
          </a:xfrm>
        </p:grpSpPr>
        <p:pic>
          <p:nvPicPr>
            <p:cNvPr id="16" name="Picture 4">
              <a:extLst>
                <a:ext uri="{FF2B5EF4-FFF2-40B4-BE49-F238E27FC236}">
                  <a16:creationId xmlns:a16="http://schemas.microsoft.com/office/drawing/2014/main" id="{1145CBBB-BD57-40E5-A3AF-F496D036708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65DD3B3-7BFF-4358-85AC-722FACC4BFD3}"/>
                </a:ext>
              </a:extLst>
            </p:cNvPr>
            <p:cNvSpPr/>
            <p:nvPr/>
          </p:nvSpPr>
          <p:spPr>
            <a:xfrm>
              <a:off x="99643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to write a script by using imperative code?</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18" name="Group 17">
            <a:extLst>
              <a:ext uri="{FF2B5EF4-FFF2-40B4-BE49-F238E27FC236}">
                <a16:creationId xmlns:a16="http://schemas.microsoft.com/office/drawing/2014/main" id="{E48CA197-A726-4238-BABB-93D50932D29B}"/>
              </a:ext>
            </a:extLst>
          </p:cNvPr>
          <p:cNvGrpSpPr/>
          <p:nvPr/>
        </p:nvGrpSpPr>
        <p:grpSpPr>
          <a:xfrm>
            <a:off x="1538737" y="4718904"/>
            <a:ext cx="8143331" cy="374590"/>
            <a:chOff x="591724" y="2646903"/>
            <a:chExt cx="7993454" cy="367695"/>
          </a:xfrm>
        </p:grpSpPr>
        <p:pic>
          <p:nvPicPr>
            <p:cNvPr id="19" name="Picture 4">
              <a:extLst>
                <a:ext uri="{FF2B5EF4-FFF2-40B4-BE49-F238E27FC236}">
                  <a16:creationId xmlns:a16="http://schemas.microsoft.com/office/drawing/2014/main" id="{4223C623-509D-4346-B6D5-5C4E0E7BA3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1BA5316-A6C6-4561-BD80-BC96A1878AE1}"/>
                </a:ext>
              </a:extLst>
            </p:cNvPr>
            <p:cNvSpPr/>
            <p:nvPr/>
          </p:nvSpPr>
          <p:spPr>
            <a:xfrm>
              <a:off x="996436" y="2646903"/>
              <a:ext cx="7588742" cy="367695"/>
            </a:xfrm>
            <a:prstGeom prst="rect">
              <a:avLst/>
            </a:prstGeom>
          </p:spPr>
          <p:txBody>
            <a:bodyPr wrap="square">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Need a repeatable and reliable way to deploy the entire infrastructure?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24" name="Picture 23">
            <a:extLst>
              <a:ext uri="{FF2B5EF4-FFF2-40B4-BE49-F238E27FC236}">
                <a16:creationId xmlns:a16="http://schemas.microsoft.com/office/drawing/2014/main" id="{E182B0FB-3A81-4535-94B2-B1E7F9D0E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433" y="4660071"/>
            <a:ext cx="436593" cy="530158"/>
          </a:xfrm>
          <a:prstGeom prst="rect">
            <a:avLst/>
          </a:prstGeom>
        </p:spPr>
      </p:pic>
      <p:pic>
        <p:nvPicPr>
          <p:cNvPr id="25" name="Graphic 24" descr="Badge Cross with solid fill">
            <a:extLst>
              <a:ext uri="{FF2B5EF4-FFF2-40B4-BE49-F238E27FC236}">
                <a16:creationId xmlns:a16="http://schemas.microsoft.com/office/drawing/2014/main" id="{7EF09E01-8094-41FF-8173-D559D06B79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0651" y="4191296"/>
            <a:ext cx="530158" cy="530158"/>
          </a:xfrm>
          <a:prstGeom prst="rect">
            <a:avLst/>
          </a:prstGeom>
        </p:spPr>
      </p:pic>
      <p:sp>
        <p:nvSpPr>
          <p:cNvPr id="29" name="TextBox 28">
            <a:extLst>
              <a:ext uri="{FF2B5EF4-FFF2-40B4-BE49-F238E27FC236}">
                <a16:creationId xmlns:a16="http://schemas.microsoft.com/office/drawing/2014/main" id="{DA4B9A65-2A7B-4A60-8AB6-826F9FFA965B}"/>
              </a:ext>
            </a:extLst>
          </p:cNvPr>
          <p:cNvSpPr txBox="1"/>
          <p:nvPr/>
        </p:nvSpPr>
        <p:spPr>
          <a:xfrm>
            <a:off x="8915664" y="4785717"/>
            <a:ext cx="2103173" cy="307777"/>
          </a:xfrm>
          <a:prstGeom prst="rect">
            <a:avLst/>
          </a:prstGeom>
          <a:noFill/>
        </p:spPr>
        <p:txBody>
          <a:bodyPr wrap="square" lIns="0" tIns="0" rIns="0" bIns="0" rtlCol="0">
            <a:spAutoFit/>
          </a:bodyPr>
          <a:lstStyle/>
          <a:p>
            <a:pPr algn="ctr"/>
            <a:r>
              <a:rPr lang="en-US" sz="2000" b="1" dirty="0">
                <a:solidFill>
                  <a:srgbClr val="74B230"/>
                </a:solidFill>
              </a:rPr>
              <a:t>ARM templates</a:t>
            </a:r>
          </a:p>
        </p:txBody>
      </p:sp>
      <p:pic>
        <p:nvPicPr>
          <p:cNvPr id="31" name="Graphic 30" descr="Badge Cross with solid fill">
            <a:extLst>
              <a:ext uri="{FF2B5EF4-FFF2-40B4-BE49-F238E27FC236}">
                <a16:creationId xmlns:a16="http://schemas.microsoft.com/office/drawing/2014/main" id="{68FB9C6B-DCFC-486C-9AE3-7C37619302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4502" y="5152327"/>
            <a:ext cx="530158" cy="530158"/>
          </a:xfrm>
          <a:prstGeom prst="rect">
            <a:avLst/>
          </a:prstGeom>
        </p:spPr>
      </p:pic>
      <p:sp>
        <p:nvSpPr>
          <p:cNvPr id="21" name="Title 24">
            <a:extLst>
              <a:ext uri="{FF2B5EF4-FFF2-40B4-BE49-F238E27FC236}">
                <a16:creationId xmlns:a16="http://schemas.microsoft.com/office/drawing/2014/main" id="{EA2A5DE1-4513-4B90-BCE3-DD8696A546DA}"/>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5</a:t>
            </a:r>
          </a:p>
        </p:txBody>
      </p:sp>
    </p:spTree>
    <p:extLst>
      <p:ext uri="{BB962C8B-B14F-4D97-AF65-F5344CB8AC3E}">
        <p14:creationId xmlns:p14="http://schemas.microsoft.com/office/powerpoint/2010/main" val="2071239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822733"/>
            <a:chOff x="363124" y="1421482"/>
            <a:chExt cx="7180386" cy="1789186"/>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765929"/>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1. </a:t>
              </a:r>
              <a:r>
                <a:rPr lang="en-US" sz="2697" dirty="0">
                  <a:solidFill>
                    <a:srgbClr val="74B230"/>
                  </a:solidFill>
                  <a:latin typeface="Segoe UI Semilight" panose="020B0402040204020203" pitchFamily="34" charset="0"/>
                  <a:cs typeface="Segoe UI Semilight" panose="020B0402040204020203" pitchFamily="34" charset="0"/>
                </a:rPr>
                <a:t>As an administrator, you need to retrieve the IP address from a particular VM by using Bash. Which of the following tools should you use?</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32178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ARM templates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40331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Portal</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36255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PowerShell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56491485-E783-46AA-9C04-45F5EDF73D78}"/>
              </a:ext>
            </a:extLst>
          </p:cNvPr>
          <p:cNvGrpSpPr/>
          <p:nvPr/>
        </p:nvGrpSpPr>
        <p:grpSpPr>
          <a:xfrm>
            <a:off x="818796" y="4376578"/>
            <a:ext cx="6521493" cy="374590"/>
            <a:chOff x="591724" y="3195906"/>
            <a:chExt cx="6401466" cy="367696"/>
          </a:xfrm>
        </p:grpSpPr>
        <p:pic>
          <p:nvPicPr>
            <p:cNvPr id="40" name="Picture 4">
              <a:extLst>
                <a:ext uri="{FF2B5EF4-FFF2-40B4-BE49-F238E27FC236}">
                  <a16:creationId xmlns:a16="http://schemas.microsoft.com/office/drawing/2014/main" id="{1A74809F-76DC-4EAC-95F3-B2A288CFDF8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0CF28C-E234-4C70-8242-5C44D844C53B}"/>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CLI</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0541" y="4375452"/>
            <a:ext cx="372618" cy="372618"/>
          </a:xfrm>
          <a:prstGeom prst="rect">
            <a:avLst/>
          </a:prstGeom>
        </p:spPr>
      </p:pic>
    </p:spTree>
    <p:extLst>
      <p:ext uri="{BB962C8B-B14F-4D97-AF65-F5344CB8AC3E}">
        <p14:creationId xmlns:p14="http://schemas.microsoft.com/office/powerpoint/2010/main" val="163712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822722"/>
            <a:chOff x="363124" y="1421482"/>
            <a:chExt cx="7180386" cy="1789175"/>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765918"/>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3. </a:t>
              </a:r>
              <a:r>
                <a:rPr lang="en-US" sz="2697" dirty="0">
                  <a:solidFill>
                    <a:srgbClr val="74B230"/>
                  </a:solidFill>
                  <a:latin typeface="Segoe UI Semilight" panose="020B0402040204020203" pitchFamily="34" charset="0"/>
                  <a:cs typeface="Segoe UI Semilight" panose="020B0402040204020203" pitchFamily="34" charset="0"/>
                </a:rPr>
                <a:t>You're a developer who needs to set up your first VM to host a process that runs nightly. Which of the following tools is your best choice?</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32178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ARM templates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40331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Portal</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36255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PowerShell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56491485-E783-46AA-9C04-45F5EDF73D78}"/>
              </a:ext>
            </a:extLst>
          </p:cNvPr>
          <p:cNvGrpSpPr/>
          <p:nvPr/>
        </p:nvGrpSpPr>
        <p:grpSpPr>
          <a:xfrm>
            <a:off x="863696" y="4396877"/>
            <a:ext cx="6521493" cy="374590"/>
            <a:chOff x="591724" y="3195906"/>
            <a:chExt cx="6401466" cy="367696"/>
          </a:xfrm>
        </p:grpSpPr>
        <p:pic>
          <p:nvPicPr>
            <p:cNvPr id="40" name="Picture 4">
              <a:extLst>
                <a:ext uri="{FF2B5EF4-FFF2-40B4-BE49-F238E27FC236}">
                  <a16:creationId xmlns:a16="http://schemas.microsoft.com/office/drawing/2014/main" id="{1A74809F-76DC-4EAC-95F3-B2A288CFDF8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0CF28C-E234-4C70-8242-5C44D844C53B}"/>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CLI</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796" y="4028682"/>
            <a:ext cx="372618" cy="372618"/>
          </a:xfrm>
          <a:prstGeom prst="rect">
            <a:avLst/>
          </a:prstGeom>
        </p:spPr>
      </p:pic>
    </p:spTree>
    <p:extLst>
      <p:ext uri="{BB962C8B-B14F-4D97-AF65-F5344CB8AC3E}">
        <p14:creationId xmlns:p14="http://schemas.microsoft.com/office/powerpoint/2010/main" val="3435586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587094"/>
            <a:chOff x="363124" y="1421482"/>
            <a:chExt cx="7180386" cy="1557884"/>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53462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3. </a:t>
              </a:r>
              <a:r>
                <a:rPr lang="en-US" sz="2697" dirty="0">
                  <a:solidFill>
                    <a:srgbClr val="74B230"/>
                  </a:solidFill>
                  <a:latin typeface="Segoe UI Semilight" panose="020B0402040204020203" pitchFamily="34" charset="0"/>
                  <a:cs typeface="Segoe UI Semilight" panose="020B0402040204020203" pitchFamily="34" charset="0"/>
                </a:rPr>
                <a:t>What is the best infrastructure-as-code option for quickly and reliably setting up your entire cloud infrastructure declaratively?</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32178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ARM templates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40331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Portal</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36255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PowerShell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56491485-E783-46AA-9C04-45F5EDF73D78}"/>
              </a:ext>
            </a:extLst>
          </p:cNvPr>
          <p:cNvGrpSpPr/>
          <p:nvPr/>
        </p:nvGrpSpPr>
        <p:grpSpPr>
          <a:xfrm>
            <a:off x="863696" y="4396877"/>
            <a:ext cx="6521493" cy="374590"/>
            <a:chOff x="591724" y="3195906"/>
            <a:chExt cx="6401466" cy="367696"/>
          </a:xfrm>
        </p:grpSpPr>
        <p:pic>
          <p:nvPicPr>
            <p:cNvPr id="40" name="Picture 4">
              <a:extLst>
                <a:ext uri="{FF2B5EF4-FFF2-40B4-BE49-F238E27FC236}">
                  <a16:creationId xmlns:a16="http://schemas.microsoft.com/office/drawing/2014/main" id="{1A74809F-76DC-4EAC-95F3-B2A288CFDF8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0CF28C-E234-4C70-8242-5C44D844C53B}"/>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CLI</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796" y="3219871"/>
            <a:ext cx="372618" cy="372618"/>
          </a:xfrm>
          <a:prstGeom prst="rect">
            <a:avLst/>
          </a:prstGeom>
        </p:spPr>
      </p:pic>
    </p:spTree>
    <p:extLst>
      <p:ext uri="{BB962C8B-B14F-4D97-AF65-F5344CB8AC3E}">
        <p14:creationId xmlns:p14="http://schemas.microsoft.com/office/powerpoint/2010/main" val="3045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chemeClr val="bg1"/>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solidFill>
                  <a:schemeClr val="bg1"/>
                </a:solidFill>
                <a:latin typeface="Times New Roman" panose="02020603050405020304" pitchFamily="18" charset="0"/>
                <a:cs typeface="Times New Roman" panose="02020603050405020304" pitchFamily="18" charset="0"/>
              </a:rPr>
              <a:t>Overview of cloud management tools</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Azure Portal</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Azure Mobile App</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Azure PowerShell</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Azure CLI</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Azure Resource Management (ARM) Templates</a:t>
            </a:r>
          </a:p>
          <a:p>
            <a:pPr marL="232897" lvl="1" indent="0" defTabSz="949071">
              <a:buNone/>
              <a:defRPr/>
            </a:pPr>
            <a:endParaRPr lang="en-GB" sz="1400" dirty="0">
              <a:solidFill>
                <a:schemeClr val="bg1"/>
              </a:solidFill>
              <a:latin typeface="Times New Roman" panose="02020603050405020304" pitchFamily="18" charset="0"/>
              <a:cs typeface="Times New Roman" panose="02020603050405020304" pitchFamily="18" charset="0"/>
            </a:endParaRPr>
          </a:p>
          <a:p>
            <a:pPr defTabSz="949071">
              <a:buBlip>
                <a:blip r:embed="rId5"/>
              </a:buBlip>
              <a:defRPr/>
            </a:pPr>
            <a:r>
              <a:rPr lang="en-GB" sz="2038" dirty="0">
                <a:solidFill>
                  <a:schemeClr val="bg1"/>
                </a:solidFill>
                <a:latin typeface="Times New Roman" panose="02020603050405020304" pitchFamily="18" charset="0"/>
                <a:cs typeface="Times New Roman" panose="02020603050405020304" pitchFamily="18" charset="0"/>
              </a:rPr>
              <a:t>Applied decision criteria to help chose the best tool in specific scenarios</a:t>
            </a:r>
          </a:p>
          <a:p>
            <a:pPr lvl="1" defTabSz="949071">
              <a:buBlip>
                <a:blip r:embed="rId5"/>
              </a:buBlip>
              <a:defRPr/>
            </a:pPr>
            <a:r>
              <a:rPr lang="en-GB" sz="1400" dirty="0">
                <a:solidFill>
                  <a:schemeClr val="bg1"/>
                </a:solidFill>
                <a:latin typeface="Times New Roman" panose="02020603050405020304" pitchFamily="18" charset="0"/>
                <a:cs typeface="Times New Roman" panose="02020603050405020304" pitchFamily="18" charset="0"/>
              </a:rPr>
              <a:t>Decision criteria Analysis</a:t>
            </a:r>
          </a:p>
          <a:p>
            <a:pPr lvl="1" defTabSz="949071">
              <a:buBlip>
                <a:blip r:embed="rId5"/>
              </a:buBlip>
              <a:defRPr/>
            </a:pPr>
            <a:r>
              <a:rPr lang="en-US" sz="1400" dirty="0">
                <a:solidFill>
                  <a:schemeClr val="bg1"/>
                </a:solidFill>
                <a:latin typeface="Times New Roman" panose="02020603050405020304" pitchFamily="18" charset="0"/>
                <a:cs typeface="Times New Roman" panose="02020603050405020304" pitchFamily="18" charset="0"/>
              </a:rPr>
              <a:t>Use the Azure portal to visually understand and manage your cloud environment</a:t>
            </a:r>
            <a:endParaRPr lang="en-GB" sz="1400" dirty="0">
              <a:solidFill>
                <a:schemeClr val="bg1"/>
              </a:solidFill>
              <a:latin typeface="Times New Roman" panose="02020603050405020304" pitchFamily="18" charset="0"/>
              <a:cs typeface="Times New Roman" panose="02020603050405020304" pitchFamily="18" charset="0"/>
            </a:endParaRPr>
          </a:p>
          <a:p>
            <a:pPr lvl="1" defTabSz="949071">
              <a:buBlip>
                <a:blip r:embed="rId5"/>
              </a:buBlip>
              <a:defRPr/>
            </a:pPr>
            <a:r>
              <a:rPr lang="en-US" sz="1400" dirty="0">
                <a:solidFill>
                  <a:schemeClr val="bg1"/>
                </a:solidFill>
                <a:latin typeface="Times New Roman" panose="02020603050405020304" pitchFamily="18" charset="0"/>
                <a:cs typeface="Times New Roman" panose="02020603050405020304" pitchFamily="18" charset="0"/>
              </a:rPr>
              <a:t>Use Azure PowerShell for one-off administrative tasks</a:t>
            </a:r>
          </a:p>
          <a:p>
            <a:pPr lvl="1" defTabSz="949071">
              <a:buBlip>
                <a:blip r:embed="rId5"/>
              </a:buBlip>
              <a:defRPr/>
            </a:pPr>
            <a:r>
              <a:rPr lang="en-US" sz="1400" dirty="0">
                <a:solidFill>
                  <a:schemeClr val="bg1"/>
                </a:solidFill>
                <a:latin typeface="Times New Roman" panose="02020603050405020304" pitchFamily="18" charset="0"/>
                <a:cs typeface="Times New Roman" panose="02020603050405020304" pitchFamily="18" charset="0"/>
              </a:rPr>
              <a:t>Use the Azure CLI for one-off administrative tasks</a:t>
            </a:r>
          </a:p>
          <a:p>
            <a:pPr lvl="1" defTabSz="949071">
              <a:buBlip>
                <a:blip r:embed="rId5"/>
              </a:buBlip>
              <a:defRPr/>
            </a:pPr>
            <a:r>
              <a:rPr lang="en-US" sz="1400" dirty="0">
                <a:solidFill>
                  <a:schemeClr val="bg1"/>
                </a:solidFill>
                <a:latin typeface="Times New Roman" panose="02020603050405020304" pitchFamily="18" charset="0"/>
                <a:cs typeface="Times New Roman" panose="02020603050405020304" pitchFamily="18" charset="0"/>
              </a:rPr>
              <a:t>Use the Azure mobile app to manage Azure on the go</a:t>
            </a:r>
          </a:p>
          <a:p>
            <a:pPr lvl="1" defTabSz="949071">
              <a:buBlip>
                <a:blip r:embed="rId5"/>
              </a:buBlip>
              <a:defRPr/>
            </a:pPr>
            <a:r>
              <a:rPr lang="en-US" sz="1400" dirty="0">
                <a:solidFill>
                  <a:schemeClr val="bg1"/>
                </a:solidFill>
                <a:latin typeface="Times New Roman" panose="02020603050405020304" pitchFamily="18" charset="0"/>
                <a:cs typeface="Times New Roman" panose="02020603050405020304" pitchFamily="18" charset="0"/>
              </a:rPr>
              <a:t>Use ARM templates to deploy an entire cloud infrastructure</a:t>
            </a:r>
            <a:endParaRPr lang="en-GB" sz="1400" dirty="0">
              <a:solidFill>
                <a:schemeClr val="bg1"/>
              </a:solidFill>
              <a:latin typeface="Times New Roman" panose="02020603050405020304" pitchFamily="18" charset="0"/>
              <a:cs typeface="Times New Roman" panose="02020603050405020304" pitchFamily="18" charset="0"/>
            </a:endParaRPr>
          </a:p>
          <a:p>
            <a:pPr marL="237276" indent="-237276" defTabSz="949071">
              <a:defRPr/>
            </a:pPr>
            <a:endParaRPr lang="en-US" sz="2697"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wipe(left)">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ipe(left)">
                                      <p:cBhvr>
                                        <p:cTn id="49" dur="5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9411A4-A3E3-416A-B9FC-FFBCF84BF56C}"/>
              </a:ext>
            </a:extLst>
          </p:cNvPr>
          <p:cNvSpPr/>
          <p:nvPr/>
        </p:nvSpPr>
        <p:spPr>
          <a:xfrm>
            <a:off x="393903" y="1359694"/>
            <a:ext cx="8491334" cy="1280351"/>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038" b="1" dirty="0">
                <a:solidFill>
                  <a:schemeClr val="bg1"/>
                </a:solidFill>
                <a:latin typeface="Segoe UI Light"/>
                <a:cs typeface="Segoe UI" panose="020B0502040204020203" pitchFamily="34" charset="0"/>
              </a:rPr>
              <a:t>-&gt; M2-L6</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Tree>
    <p:extLst>
      <p:ext uri="{BB962C8B-B14F-4D97-AF65-F5344CB8AC3E}">
        <p14:creationId xmlns:p14="http://schemas.microsoft.com/office/powerpoint/2010/main" val="53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39" y="1315641"/>
            <a:ext cx="5791197" cy="456985"/>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Marwa Eshra</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8728667"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Data Scientist</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AWS ML Engineer certified</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17094"/>
            <a:ext cx="8607920" cy="800968"/>
            <a:chOff x="3695273" y="3431047"/>
            <a:chExt cx="8607920" cy="800968"/>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10920"/>
              <a:ext cx="8051353" cy="721095"/>
            </a:xfrm>
            <a:prstGeom prst="rect">
              <a:avLst/>
            </a:prstGeom>
          </p:spPr>
          <p:txBody>
            <a:bodyPr wrap="square">
              <a:spAutoFit/>
            </a:bodyPr>
            <a:lstStyle/>
            <a:p>
              <a:pPr defTabSz="947684">
                <a:lnSpc>
                  <a:spcPts val="2508"/>
                </a:lnSpc>
                <a:defRPr/>
              </a:pPr>
              <a:r>
                <a:rPr lang="en-US" sz="2000" b="1" dirty="0">
                  <a:solidFill>
                    <a:srgbClr val="2C3E50"/>
                  </a:solidFill>
                  <a:latin typeface="Gotham Black" panose="02000604040000020004" pitchFamily="50" charset="0"/>
                </a:rPr>
                <a:t>7+ years of experience in different industries </a:t>
              </a:r>
            </a:p>
            <a:p>
              <a:pPr defTabSz="947684">
                <a:lnSpc>
                  <a:spcPts val="2508"/>
                </a:lnSpc>
                <a:defRPr/>
              </a:pPr>
              <a:r>
                <a:rPr lang="en-US" sz="2000" b="1" dirty="0">
                  <a:solidFill>
                    <a:srgbClr val="2C3E50"/>
                  </a:solidFill>
                  <a:latin typeface="Gotham Black" panose="02000604040000020004" pitchFamily="50" charset="0"/>
                </a:rPr>
                <a:t>	(medical, stock market, telecom &amp; technology)</a:t>
              </a:r>
              <a:endParaRPr lang="en-US" sz="1834" b="1" dirty="0">
                <a:solidFill>
                  <a:srgbClr val="2C3E50"/>
                </a:solidFill>
                <a:latin typeface="Gotham Black" panose="02000604040000020004" pitchFamily="50" charset="0"/>
              </a:endParaRP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pic>
        <p:nvPicPr>
          <p:cNvPr id="28" name="Picture 27">
            <a:extLst>
              <a:ext uri="{FF2B5EF4-FFF2-40B4-BE49-F238E27FC236}">
                <a16:creationId xmlns:a16="http://schemas.microsoft.com/office/drawing/2014/main" id="{631C5F90-F973-44CE-8729-EE2E962005B8}"/>
              </a:ext>
            </a:extLst>
          </p:cNvPr>
          <p:cNvPicPr>
            <a:picLocks noChangeArrowheads="1"/>
          </p:cNvPicPr>
          <p:nvPr/>
        </p:nvPicPr>
        <p:blipFill>
          <a:blip r:embed="rId7">
            <a:extLst>
              <a:ext uri="{28A0092B-C50C-407E-A947-70E740481C1C}">
                <a14:useLocalDpi xmlns:a14="http://schemas.microsoft.com/office/drawing/2010/main" val="0"/>
              </a:ext>
            </a:extLst>
          </a:blip>
          <a:srcRect t="2129" b="2129"/>
          <a:stretch/>
        </p:blipFill>
        <p:spPr bwMode="auto">
          <a:xfrm>
            <a:off x="1951037" y="4579837"/>
            <a:ext cx="759247" cy="4419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hlinkClick r:id="rId8"/>
            <a:extLst>
              <a:ext uri="{FF2B5EF4-FFF2-40B4-BE49-F238E27FC236}">
                <a16:creationId xmlns:a16="http://schemas.microsoft.com/office/drawing/2014/main" id="{FEA0F9F2-FDFC-4204-B3B5-50DEB0BEBD50}"/>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51757" y="5261859"/>
            <a:ext cx="1167689" cy="261610"/>
          </a:xfrm>
          <a:prstGeom prst="rect">
            <a:avLst/>
          </a:prstGeom>
          <a:noFill/>
          <a:ln>
            <a:noFill/>
          </a:ln>
        </p:spPr>
      </p:pic>
      <p:sp>
        <p:nvSpPr>
          <p:cNvPr id="32" name="TextBox 31">
            <a:extLst>
              <a:ext uri="{FF2B5EF4-FFF2-40B4-BE49-F238E27FC236}">
                <a16:creationId xmlns:a16="http://schemas.microsoft.com/office/drawing/2014/main" id="{C136F457-788C-4B3D-87D3-73FB708A8A25}"/>
              </a:ext>
            </a:extLst>
          </p:cNvPr>
          <p:cNvSpPr txBox="1"/>
          <p:nvPr/>
        </p:nvSpPr>
        <p:spPr>
          <a:xfrm>
            <a:off x="783348" y="5034547"/>
            <a:ext cx="2385552" cy="261610"/>
          </a:xfrm>
          <a:prstGeom prst="rect">
            <a:avLst/>
          </a:prstGeom>
          <a:noFill/>
        </p:spPr>
        <p:txBody>
          <a:bodyPr wrap="square">
            <a:spAutoFit/>
          </a:bodyPr>
          <a:lstStyle/>
          <a:p>
            <a:r>
              <a:rPr lang="en-US" sz="1100" b="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Email: Marwa_eshra@hotmail.com</a:t>
            </a:r>
            <a:endParaRPr lang="en-US" sz="11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AWS Certified Machine Learning – Specialty - Credly">
            <a:extLst>
              <a:ext uri="{FF2B5EF4-FFF2-40B4-BE49-F238E27FC236}">
                <a16:creationId xmlns:a16="http://schemas.microsoft.com/office/drawing/2014/main" id="{BCEA148B-5AFB-4D4A-B341-12830198A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6436" y="2230835"/>
            <a:ext cx="1045777" cy="10457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lose-up of a person smiling&#10;&#10;Description automatically generated">
            <a:extLst>
              <a:ext uri="{FF2B5EF4-FFF2-40B4-BE49-F238E27FC236}">
                <a16:creationId xmlns:a16="http://schemas.microsoft.com/office/drawing/2014/main" id="{C52D642A-7C70-4E2E-840C-8066F7AAE751}"/>
              </a:ext>
            </a:extLst>
          </p:cNvPr>
          <p:cNvPicPr>
            <a:picLocks noChangeAspect="1"/>
          </p:cNvPicPr>
          <p:nvPr/>
        </p:nvPicPr>
        <p:blipFill>
          <a:blip r:embed="rId11"/>
          <a:stretch>
            <a:fillRect/>
          </a:stretch>
        </p:blipFill>
        <p:spPr>
          <a:xfrm>
            <a:off x="715115" y="2484075"/>
            <a:ext cx="2041211" cy="2041211"/>
          </a:xfrm>
          <a:prstGeom prst="rect">
            <a:avLst/>
          </a:prstGeom>
        </p:spPr>
      </p:pic>
      <p:grpSp>
        <p:nvGrpSpPr>
          <p:cNvPr id="39" name="Group 38">
            <a:extLst>
              <a:ext uri="{FF2B5EF4-FFF2-40B4-BE49-F238E27FC236}">
                <a16:creationId xmlns:a16="http://schemas.microsoft.com/office/drawing/2014/main" id="{8575063E-6EBA-44B9-8057-49E1F8337A7F}"/>
              </a:ext>
            </a:extLst>
          </p:cNvPr>
          <p:cNvGrpSpPr/>
          <p:nvPr/>
        </p:nvGrpSpPr>
        <p:grpSpPr>
          <a:xfrm>
            <a:off x="3736002" y="4579837"/>
            <a:ext cx="8051353" cy="781982"/>
            <a:chOff x="3695273" y="2598094"/>
            <a:chExt cx="7536359" cy="781982"/>
          </a:xfrm>
        </p:grpSpPr>
        <p:sp>
          <p:nvSpPr>
            <p:cNvPr id="40" name="Rectangle 39">
              <a:extLst>
                <a:ext uri="{FF2B5EF4-FFF2-40B4-BE49-F238E27FC236}">
                  <a16:creationId xmlns:a16="http://schemas.microsoft.com/office/drawing/2014/main" id="{0FD38BB7-BA3B-4D75-B2F8-90359A4346F2}"/>
                </a:ext>
              </a:extLst>
            </p:cNvPr>
            <p:cNvSpPr/>
            <p:nvPr/>
          </p:nvSpPr>
          <p:spPr>
            <a:xfrm>
              <a:off x="4251840" y="2664624"/>
              <a:ext cx="6979792" cy="7154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Help business Ops with data analysis, building ML models &amp; visualizations</a:t>
              </a:r>
            </a:p>
          </p:txBody>
        </p:sp>
        <p:pic>
          <p:nvPicPr>
            <p:cNvPr id="41" name="Graphic 40" descr="Badge Tick">
              <a:extLst>
                <a:ext uri="{FF2B5EF4-FFF2-40B4-BE49-F238E27FC236}">
                  <a16:creationId xmlns:a16="http://schemas.microsoft.com/office/drawing/2014/main" id="{2988A1FA-71EC-41EA-89A3-9588A604C8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spTree>
    <p:extLst>
      <p:ext uri="{BB962C8B-B14F-4D97-AF65-F5344CB8AC3E}">
        <p14:creationId xmlns:p14="http://schemas.microsoft.com/office/powerpoint/2010/main" val="3218530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5: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44362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Introduction</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cloud management tools</a:t>
            </a:r>
          </a:p>
          <a:p>
            <a:pPr defTabSz="949071">
              <a:buBlip>
                <a:blip r:embed="rId3"/>
              </a:buBlip>
              <a:defRPr/>
            </a:pPr>
            <a:r>
              <a:rPr lang="en-GB" sz="2038" dirty="0">
                <a:gradFill>
                  <a:gsLst>
                    <a:gs pos="1250">
                      <a:srgbClr val="000000"/>
                    </a:gs>
                    <a:gs pos="100000">
                      <a:srgbClr val="000000"/>
                    </a:gs>
                  </a:gsLst>
                  <a:lin ang="5400000" scaled="0"/>
                </a:gradFill>
                <a:latin typeface="Segoe UI Light"/>
              </a:rPr>
              <a:t>Decision Criteria Analysis</a:t>
            </a:r>
          </a:p>
          <a:p>
            <a:pPr defTabSz="949071">
              <a:buBlip>
                <a:blip r:embed="rId3"/>
              </a:buBlip>
              <a:defRPr/>
            </a:pPr>
            <a:r>
              <a:rPr lang="en-GB" sz="2038" dirty="0">
                <a:gradFill>
                  <a:gsLst>
                    <a:gs pos="1250">
                      <a:srgbClr val="000000"/>
                    </a:gs>
                    <a:gs pos="100000">
                      <a:srgbClr val="000000"/>
                    </a:gs>
                  </a:gsLst>
                  <a:lin ang="5400000" scaled="0"/>
                </a:gradFill>
                <a:latin typeface="Segoe UI Light"/>
              </a:rPr>
              <a:t>Apply decision criteria to help chose the best tool in different scenarios</a:t>
            </a:r>
          </a:p>
          <a:p>
            <a:pPr defTabSz="949071">
              <a:buBlip>
                <a:blip r:embed="rId3"/>
              </a:buBlip>
              <a:defRPr/>
            </a:pPr>
            <a:r>
              <a:rPr lang="en-US" sz="2038" dirty="0">
                <a:gradFill>
                  <a:gsLst>
                    <a:gs pos="1250">
                      <a:srgbClr val="000000"/>
                    </a:gs>
                    <a:gs pos="100000">
                      <a:srgbClr val="000000"/>
                    </a:gs>
                  </a:gsLst>
                  <a:lin ang="5400000" scaled="0"/>
                </a:gradFill>
                <a:latin typeface="Segoe UI Light"/>
              </a:rPr>
              <a:t>Prepare for The Exam(Q/A)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138360"/>
            <a:ext cx="12039597" cy="916534"/>
          </a:xfrm>
        </p:spPr>
        <p:txBody>
          <a:bodyPr/>
          <a:lstStyle/>
          <a:p>
            <a:pPr algn="ctr"/>
            <a:r>
              <a:rPr lang="en-US" sz="3200" dirty="0"/>
              <a:t>Choose the best tools for managing and configuring your Azure environment</a:t>
            </a:r>
          </a:p>
        </p:txBody>
      </p:sp>
      <p:sp>
        <p:nvSpPr>
          <p:cNvPr id="2" name="Rectangle 1">
            <a:extLst>
              <a:ext uri="{FF2B5EF4-FFF2-40B4-BE49-F238E27FC236}">
                <a16:creationId xmlns:a16="http://schemas.microsoft.com/office/drawing/2014/main" id="{AAF12876-D394-44DD-ACFF-DA53207EA100}"/>
              </a:ext>
            </a:extLst>
          </p:cNvPr>
          <p:cNvSpPr/>
          <p:nvPr/>
        </p:nvSpPr>
        <p:spPr>
          <a:xfrm>
            <a:off x="1135980" y="2939296"/>
            <a:ext cx="10164514" cy="1107996"/>
          </a:xfrm>
          <a:prstGeom prst="rect">
            <a:avLst/>
          </a:prstGeom>
        </p:spPr>
        <p:txBody>
          <a:bodyPr wrap="square">
            <a:spAutoFit/>
          </a:bodyPr>
          <a:lstStyle/>
          <a:p>
            <a:pPr lvl="0" algn="ctr">
              <a:defRPr/>
            </a:pPr>
            <a:r>
              <a:rPr lang="en-GB" sz="6600" dirty="0">
                <a:solidFill>
                  <a:srgbClr val="3C3C3C"/>
                </a:solidFill>
              </a:rPr>
              <a:t>Introduction</a:t>
            </a:r>
          </a:p>
        </p:txBody>
      </p:sp>
    </p:spTree>
    <p:extLst>
      <p:ext uri="{BB962C8B-B14F-4D97-AF65-F5344CB8AC3E}">
        <p14:creationId xmlns:p14="http://schemas.microsoft.com/office/powerpoint/2010/main" val="25575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Overview</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6781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000" b="1" dirty="0">
                <a:solidFill>
                  <a:schemeClr val="tx2"/>
                </a:solidFill>
                <a:latin typeface="Times New Roman" panose="02020603050405020304" pitchFamily="18" charset="0"/>
                <a:cs typeface="Times New Roman" panose="02020603050405020304" pitchFamily="18" charset="0"/>
              </a:rPr>
              <a:t>Management Tools Categories:</a:t>
            </a: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Visual Tools</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P</a:t>
            </a:r>
            <a:r>
              <a:rPr lang="en-US" sz="1600" b="0" i="0" dirty="0">
                <a:solidFill>
                  <a:srgbClr val="171717"/>
                </a:solidFill>
                <a:effectLst/>
                <a:latin typeface="Times New Roman" panose="02020603050405020304" pitchFamily="18" charset="0"/>
                <a:cs typeface="Times New Roman" panose="02020603050405020304" pitchFamily="18" charset="0"/>
              </a:rPr>
              <a:t>rovide full, visually friendly access to all the functionality of Azure</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Less useful when you're trying to set up a large deployment of resources with interdependencies and configuration options</a:t>
            </a:r>
            <a:endParaRPr lang="en-GB" sz="1600"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000"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Code-based tools</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When you're attempting to quickly set up and configure Azure resources</a:t>
            </a:r>
          </a:p>
          <a:p>
            <a:pPr lvl="1">
              <a:buFont typeface="Wingdings" panose="05000000000000000000" pitchFamily="2" charset="2"/>
              <a:buChar char="Ø"/>
            </a:pPr>
            <a:r>
              <a:rPr lang="en-US" sz="1600" b="0" i="0" dirty="0">
                <a:solidFill>
                  <a:srgbClr val="171717"/>
                </a:solidFill>
                <a:effectLst/>
                <a:latin typeface="Segoe UI" panose="020B0502040204020203" pitchFamily="34" charset="0"/>
              </a:rPr>
              <a:t>Although it might take time to understand the right commands and parameters at first, after they've been entered, they can be saved into files and used repeatedly as needed.</a:t>
            </a:r>
          </a:p>
          <a:p>
            <a:pPr lvl="1">
              <a:buFont typeface="Wingdings" panose="05000000000000000000" pitchFamily="2" charset="2"/>
              <a:buChar char="Ø"/>
            </a:pPr>
            <a:r>
              <a:rPr lang="en-US" sz="1600" b="0" i="0" dirty="0">
                <a:solidFill>
                  <a:srgbClr val="171717"/>
                </a:solidFill>
                <a:effectLst/>
                <a:latin typeface="Segoe UI" panose="020B0502040204020203" pitchFamily="34" charset="0"/>
              </a:rPr>
              <a:t>The code that performs setup and configuration can be stored, versioned, and maintained along with application source code in a source code-management tool such as Git. </a:t>
            </a:r>
          </a:p>
          <a:p>
            <a:pPr lvl="1">
              <a:buFont typeface="Wingdings" panose="05000000000000000000" pitchFamily="2" charset="2"/>
              <a:buChar char="Ø"/>
            </a:pPr>
            <a:r>
              <a:rPr lang="en-US" sz="1600" b="0" i="0" dirty="0">
                <a:solidFill>
                  <a:srgbClr val="171717"/>
                </a:solidFill>
                <a:effectLst/>
                <a:latin typeface="Segoe UI" panose="020B0502040204020203" pitchFamily="34" charset="0"/>
              </a:rPr>
              <a:t>This approach to managing hardware and cloud resources, which developers use when they write application code, is referred to as</a:t>
            </a:r>
            <a:r>
              <a:rPr lang="en-US" sz="1600" b="1" i="0" dirty="0">
                <a:solidFill>
                  <a:srgbClr val="92D050"/>
                </a:solidFill>
                <a:effectLst/>
                <a:latin typeface="Segoe UI" panose="020B0502040204020203" pitchFamily="34" charset="0"/>
              </a:rPr>
              <a:t> </a:t>
            </a:r>
            <a:r>
              <a:rPr lang="en-US" sz="1600" b="1" i="1" dirty="0">
                <a:solidFill>
                  <a:srgbClr val="92D050"/>
                </a:solidFill>
                <a:effectLst/>
                <a:latin typeface="Segoe UI" panose="020B0502040204020203" pitchFamily="34" charset="0"/>
              </a:rPr>
              <a:t>infrastructure as code</a:t>
            </a:r>
            <a:r>
              <a:rPr lang="en-US" sz="1600" b="0" i="0" dirty="0">
                <a:solidFill>
                  <a:srgbClr val="171717"/>
                </a:solidFill>
                <a:effectLst/>
                <a:latin typeface="Segoe UI" panose="020B0502040204020203" pitchFamily="34" charset="0"/>
              </a:rPr>
              <a:t>.</a:t>
            </a:r>
            <a:endParaRPr lang="en-GB" sz="1600" b="0" i="0" dirty="0">
              <a:solidFill>
                <a:schemeClr val="tx2"/>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GB" sz="1185" dirty="0">
              <a:solidFill>
                <a:schemeClr val="tx2"/>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1B61897-161E-4534-A0C5-1516284A118C}"/>
              </a:ext>
            </a:extLst>
          </p:cNvPr>
          <p:cNvSpPr/>
          <p:nvPr/>
        </p:nvSpPr>
        <p:spPr bwMode="auto">
          <a:xfrm>
            <a:off x="8618537" y="1144997"/>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Management Tools</a:t>
            </a:r>
          </a:p>
        </p:txBody>
      </p:sp>
      <p:sp>
        <p:nvSpPr>
          <p:cNvPr id="8" name="Rectangle 7">
            <a:extLst>
              <a:ext uri="{FF2B5EF4-FFF2-40B4-BE49-F238E27FC236}">
                <a16:creationId xmlns:a16="http://schemas.microsoft.com/office/drawing/2014/main" id="{61BAEBD4-F832-4A2E-ABA7-F558C0E05E4D}"/>
              </a:ext>
            </a:extLst>
          </p:cNvPr>
          <p:cNvSpPr/>
          <p:nvPr/>
        </p:nvSpPr>
        <p:spPr bwMode="auto">
          <a:xfrm>
            <a:off x="7497761" y="2683669"/>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Visual </a:t>
            </a:r>
          </a:p>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Tools</a:t>
            </a:r>
          </a:p>
        </p:txBody>
      </p:sp>
      <p:sp>
        <p:nvSpPr>
          <p:cNvPr id="9" name="Rectangle 8">
            <a:extLst>
              <a:ext uri="{FF2B5EF4-FFF2-40B4-BE49-F238E27FC236}">
                <a16:creationId xmlns:a16="http://schemas.microsoft.com/office/drawing/2014/main" id="{BC663543-1360-4D66-8025-1D4D84DA7095}"/>
              </a:ext>
            </a:extLst>
          </p:cNvPr>
          <p:cNvSpPr/>
          <p:nvPr/>
        </p:nvSpPr>
        <p:spPr bwMode="auto">
          <a:xfrm>
            <a:off x="9658348" y="2648196"/>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Code-based Tools</a:t>
            </a:r>
          </a:p>
        </p:txBody>
      </p:sp>
      <p:cxnSp>
        <p:nvCxnSpPr>
          <p:cNvPr id="12" name="Straight Connector 11">
            <a:extLst>
              <a:ext uri="{FF2B5EF4-FFF2-40B4-BE49-F238E27FC236}">
                <a16:creationId xmlns:a16="http://schemas.microsoft.com/office/drawing/2014/main" id="{F78878E2-2231-49E1-A05B-98EA78733F57}"/>
              </a:ext>
            </a:extLst>
          </p:cNvPr>
          <p:cNvCxnSpPr>
            <a:cxnSpLocks/>
            <a:stCxn id="6" idx="2"/>
            <a:endCxn id="8" idx="0"/>
          </p:cNvCxnSpPr>
          <p:nvPr/>
        </p:nvCxnSpPr>
        <p:spPr>
          <a:xfrm flipH="1">
            <a:off x="8450261" y="2135597"/>
            <a:ext cx="1120776" cy="548072"/>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C1A2B3-ACF6-43E9-AE24-E75E5406F142}"/>
              </a:ext>
            </a:extLst>
          </p:cNvPr>
          <p:cNvCxnSpPr>
            <a:cxnSpLocks/>
            <a:stCxn id="6" idx="2"/>
            <a:endCxn id="9" idx="0"/>
          </p:cNvCxnSpPr>
          <p:nvPr/>
        </p:nvCxnSpPr>
        <p:spPr>
          <a:xfrm>
            <a:off x="9571037" y="2135597"/>
            <a:ext cx="1039811" cy="512599"/>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106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Overview</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6781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000" b="1" dirty="0">
                <a:solidFill>
                  <a:schemeClr val="tx2"/>
                </a:solidFill>
                <a:latin typeface="Times New Roman" panose="02020603050405020304" pitchFamily="18" charset="0"/>
                <a:cs typeface="Times New Roman" panose="02020603050405020304" pitchFamily="18" charset="0"/>
              </a:rPr>
              <a:t>Management Tools Categories:</a:t>
            </a:r>
            <a:endParaRPr lang="en-GB" sz="2000" b="1" dirty="0">
              <a:solidFill>
                <a:srgbClr val="74B23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Visual Tools</a:t>
            </a: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Code-based tools</a:t>
            </a:r>
          </a:p>
          <a:p>
            <a:pPr marL="0" indent="0" algn="ctr">
              <a:buNone/>
            </a:pPr>
            <a:endParaRPr lang="en-GB" sz="2000" b="1" dirty="0">
              <a:solidFill>
                <a:srgbClr val="92D050"/>
              </a:solidFill>
              <a:latin typeface="Times New Roman" panose="02020603050405020304" pitchFamily="18" charset="0"/>
              <a:cs typeface="Times New Roman" panose="02020603050405020304" pitchFamily="18" charset="0"/>
            </a:endParaRPr>
          </a:p>
          <a:p>
            <a:pPr marL="0" indent="0" algn="ctr">
              <a:buNone/>
            </a:pPr>
            <a:r>
              <a:rPr lang="en-GB" sz="2000" b="1" dirty="0">
                <a:solidFill>
                  <a:srgbClr val="92D050"/>
                </a:solidFill>
                <a:latin typeface="Times New Roman" panose="02020603050405020304" pitchFamily="18" charset="0"/>
                <a:cs typeface="Times New Roman" panose="02020603050405020304" pitchFamily="18" charset="0"/>
              </a:rPr>
              <a:t>Infrastructure as Code:</a:t>
            </a: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Imperative Code</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Details each step </a:t>
            </a:r>
            <a:r>
              <a:rPr lang="en-US" sz="1600" b="0" i="0" dirty="0">
                <a:solidFill>
                  <a:srgbClr val="171717"/>
                </a:solidFill>
                <a:effectLst/>
                <a:latin typeface="Times New Roman" panose="02020603050405020304" pitchFamily="18" charset="0"/>
                <a:cs typeface="Times New Roman" panose="02020603050405020304" pitchFamily="18" charset="0"/>
              </a:rPr>
              <a:t>that should be performed to achieve a desired outcome</a:t>
            </a:r>
          </a:p>
          <a:p>
            <a:pPr lvl="1">
              <a:buFont typeface="Wingdings" panose="05000000000000000000" pitchFamily="2" charset="2"/>
              <a:buChar char="Ø"/>
            </a:pPr>
            <a:endParaRPr lang="en-GB" sz="1600"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dirty="0">
                <a:solidFill>
                  <a:srgbClr val="74B230"/>
                </a:solidFill>
                <a:latin typeface="Times New Roman" panose="02020603050405020304" pitchFamily="18" charset="0"/>
                <a:cs typeface="Times New Roman" panose="02020603050405020304" pitchFamily="18" charset="0"/>
              </a:rPr>
              <a:t>Declarative Code</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Details only a desired outcome, and it allows an interpreter to decide how to best achieve that outcome</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P</a:t>
            </a:r>
            <a:r>
              <a:rPr lang="en-US" sz="1600" b="0" i="0" dirty="0">
                <a:solidFill>
                  <a:srgbClr val="171717"/>
                </a:solidFill>
                <a:effectLst/>
                <a:latin typeface="Times New Roman" panose="02020603050405020304" pitchFamily="18" charset="0"/>
                <a:cs typeface="Times New Roman" panose="02020603050405020304" pitchFamily="18" charset="0"/>
              </a:rPr>
              <a:t>rovide a more robust approach to deploying dozens or hundreds of resources simultaneously and reliably</a:t>
            </a:r>
            <a:endParaRPr lang="en-GB" sz="1600" b="0" i="0" dirty="0">
              <a:solidFill>
                <a:schemeClr val="tx2"/>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GB" sz="1185" dirty="0">
              <a:solidFill>
                <a:schemeClr val="tx2"/>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1B61897-161E-4534-A0C5-1516284A118C}"/>
              </a:ext>
            </a:extLst>
          </p:cNvPr>
          <p:cNvSpPr/>
          <p:nvPr/>
        </p:nvSpPr>
        <p:spPr bwMode="auto">
          <a:xfrm>
            <a:off x="8618537" y="1144997"/>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Management Tools</a:t>
            </a:r>
          </a:p>
        </p:txBody>
      </p:sp>
      <p:sp>
        <p:nvSpPr>
          <p:cNvPr id="8" name="Rectangle 7">
            <a:extLst>
              <a:ext uri="{FF2B5EF4-FFF2-40B4-BE49-F238E27FC236}">
                <a16:creationId xmlns:a16="http://schemas.microsoft.com/office/drawing/2014/main" id="{61BAEBD4-F832-4A2E-ABA7-F558C0E05E4D}"/>
              </a:ext>
            </a:extLst>
          </p:cNvPr>
          <p:cNvSpPr/>
          <p:nvPr/>
        </p:nvSpPr>
        <p:spPr bwMode="auto">
          <a:xfrm>
            <a:off x="7497761" y="2683669"/>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Visual </a:t>
            </a:r>
          </a:p>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Tools</a:t>
            </a:r>
          </a:p>
        </p:txBody>
      </p:sp>
      <p:sp>
        <p:nvSpPr>
          <p:cNvPr id="9" name="Rectangle 8">
            <a:extLst>
              <a:ext uri="{FF2B5EF4-FFF2-40B4-BE49-F238E27FC236}">
                <a16:creationId xmlns:a16="http://schemas.microsoft.com/office/drawing/2014/main" id="{BC663543-1360-4D66-8025-1D4D84DA7095}"/>
              </a:ext>
            </a:extLst>
          </p:cNvPr>
          <p:cNvSpPr/>
          <p:nvPr/>
        </p:nvSpPr>
        <p:spPr bwMode="auto">
          <a:xfrm>
            <a:off x="9658348" y="2648196"/>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Code-based Tools</a:t>
            </a:r>
          </a:p>
        </p:txBody>
      </p:sp>
      <p:sp>
        <p:nvSpPr>
          <p:cNvPr id="10" name="Rectangle 9">
            <a:extLst>
              <a:ext uri="{FF2B5EF4-FFF2-40B4-BE49-F238E27FC236}">
                <a16:creationId xmlns:a16="http://schemas.microsoft.com/office/drawing/2014/main" id="{F01CC7D3-DC5A-4100-98E4-D580739022AA}"/>
              </a:ext>
            </a:extLst>
          </p:cNvPr>
          <p:cNvSpPr/>
          <p:nvPr/>
        </p:nvSpPr>
        <p:spPr bwMode="auto">
          <a:xfrm>
            <a:off x="8450261" y="4490268"/>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Imperative Code</a:t>
            </a:r>
          </a:p>
        </p:txBody>
      </p:sp>
      <p:sp>
        <p:nvSpPr>
          <p:cNvPr id="11" name="Rectangle 10">
            <a:extLst>
              <a:ext uri="{FF2B5EF4-FFF2-40B4-BE49-F238E27FC236}">
                <a16:creationId xmlns:a16="http://schemas.microsoft.com/office/drawing/2014/main" id="{E4BFB97A-E36B-4AFB-A005-46EDA7D913C4}"/>
              </a:ext>
            </a:extLst>
          </p:cNvPr>
          <p:cNvSpPr/>
          <p:nvPr/>
        </p:nvSpPr>
        <p:spPr bwMode="auto">
          <a:xfrm>
            <a:off x="10485437" y="4465965"/>
            <a:ext cx="1905000" cy="990600"/>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Declarative Code</a:t>
            </a:r>
          </a:p>
        </p:txBody>
      </p:sp>
      <p:cxnSp>
        <p:nvCxnSpPr>
          <p:cNvPr id="12" name="Straight Connector 11">
            <a:extLst>
              <a:ext uri="{FF2B5EF4-FFF2-40B4-BE49-F238E27FC236}">
                <a16:creationId xmlns:a16="http://schemas.microsoft.com/office/drawing/2014/main" id="{F78878E2-2231-49E1-A05B-98EA78733F57}"/>
              </a:ext>
            </a:extLst>
          </p:cNvPr>
          <p:cNvCxnSpPr>
            <a:cxnSpLocks/>
            <a:stCxn id="6" idx="2"/>
            <a:endCxn id="8" idx="0"/>
          </p:cNvCxnSpPr>
          <p:nvPr/>
        </p:nvCxnSpPr>
        <p:spPr>
          <a:xfrm flipH="1">
            <a:off x="8450261" y="2135597"/>
            <a:ext cx="1120776" cy="548072"/>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C1A2B3-ACF6-43E9-AE24-E75E5406F142}"/>
              </a:ext>
            </a:extLst>
          </p:cNvPr>
          <p:cNvCxnSpPr>
            <a:cxnSpLocks/>
            <a:stCxn id="6" idx="2"/>
            <a:endCxn id="9" idx="0"/>
          </p:cNvCxnSpPr>
          <p:nvPr/>
        </p:nvCxnSpPr>
        <p:spPr>
          <a:xfrm>
            <a:off x="9571037" y="2135597"/>
            <a:ext cx="1039811" cy="512599"/>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87B95E0-42F8-4C7C-8200-DC841BAAA49A}"/>
              </a:ext>
            </a:extLst>
          </p:cNvPr>
          <p:cNvCxnSpPr>
            <a:stCxn id="9" idx="2"/>
            <a:endCxn id="10" idx="0"/>
          </p:cNvCxnSpPr>
          <p:nvPr/>
        </p:nvCxnSpPr>
        <p:spPr>
          <a:xfrm flipH="1">
            <a:off x="9402761" y="3638796"/>
            <a:ext cx="1208087" cy="851472"/>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D04F39-106D-4816-B638-7541B007AAAF}"/>
              </a:ext>
            </a:extLst>
          </p:cNvPr>
          <p:cNvCxnSpPr>
            <a:stCxn id="9" idx="2"/>
            <a:endCxn id="11" idx="0"/>
          </p:cNvCxnSpPr>
          <p:nvPr/>
        </p:nvCxnSpPr>
        <p:spPr>
          <a:xfrm>
            <a:off x="10610848" y="3638796"/>
            <a:ext cx="827089" cy="827169"/>
          </a:xfrm>
          <a:prstGeom prst="line">
            <a:avLst/>
          </a:prstGeom>
          <a:ln>
            <a:solidFill>
              <a:srgbClr val="74B23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344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Product Options</a:t>
            </a:r>
          </a:p>
        </p:txBody>
      </p:sp>
      <p:sp>
        <p:nvSpPr>
          <p:cNvPr id="4" name="Text Placeholder 5">
            <a:extLst>
              <a:ext uri="{FF2B5EF4-FFF2-40B4-BE49-F238E27FC236}">
                <a16:creationId xmlns:a16="http://schemas.microsoft.com/office/drawing/2014/main" id="{4969E7CE-0FC4-4338-81FF-C8C2BB6AF547}"/>
              </a:ext>
            </a:extLst>
          </p:cNvPr>
          <p:cNvSpPr txBox="1">
            <a:spLocks/>
          </p:cNvSpPr>
          <p:nvPr/>
        </p:nvSpPr>
        <p:spPr>
          <a:xfrm>
            <a:off x="427037" y="1359694"/>
            <a:ext cx="11734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57200" indent="-457200">
              <a:buFont typeface="+mj-lt"/>
              <a:buAutoNum type="arabicPeriod"/>
            </a:pPr>
            <a:r>
              <a:rPr lang="en-US" sz="2000" b="1" dirty="0">
                <a:solidFill>
                  <a:srgbClr val="74B230"/>
                </a:solidFill>
                <a:latin typeface="Times New Roman" panose="02020603050405020304" pitchFamily="18" charset="0"/>
                <a:cs typeface="Times New Roman" panose="02020603050405020304" pitchFamily="18" charset="0"/>
              </a:rPr>
              <a:t>Azure Portal</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A web-based user interface, you can access virtually every feature of Azure. </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P</a:t>
            </a:r>
            <a:r>
              <a:rPr lang="en-US" sz="1600" b="0" i="0" dirty="0">
                <a:solidFill>
                  <a:srgbClr val="171717"/>
                </a:solidFill>
                <a:effectLst/>
                <a:latin typeface="Times New Roman" panose="02020603050405020304" pitchFamily="18" charset="0"/>
                <a:cs typeface="Times New Roman" panose="02020603050405020304" pitchFamily="18" charset="0"/>
              </a:rPr>
              <a:t>rovides a friendly, graphical UI to view all the services you're using, create new services, configure your services, and view reports. </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The Azure portal is how most users first experience Azure. But, as your Azure usage grows, you'll likely choose a more repeatable code-centric approach to managing your Azure resources.</a:t>
            </a:r>
            <a:endParaRPr lang="en-US" sz="1600" b="1" dirty="0">
              <a:solidFill>
                <a:srgbClr val="74B23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b="1" i="0" dirty="0">
              <a:solidFill>
                <a:srgbClr val="74B23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rgbClr val="74B230"/>
                </a:solidFill>
                <a:effectLst/>
                <a:latin typeface="Times New Roman" panose="02020603050405020304" pitchFamily="18" charset="0"/>
                <a:cs typeface="Times New Roman" panose="02020603050405020304" pitchFamily="18" charset="0"/>
              </a:rPr>
              <a:t>Azure Mobile App</a:t>
            </a:r>
          </a:p>
          <a:p>
            <a:pPr lvl="1">
              <a:buFont typeface="Wingdings" panose="05000000000000000000" pitchFamily="2" charset="2"/>
              <a:buChar char="Ø"/>
            </a:pPr>
            <a:r>
              <a:rPr lang="en-US" sz="1600" b="0" i="0" dirty="0">
                <a:solidFill>
                  <a:srgbClr val="171717"/>
                </a:solidFill>
                <a:effectLst/>
                <a:latin typeface="Times New Roman" panose="02020603050405020304" pitchFamily="18" charset="0"/>
                <a:cs typeface="Times New Roman" panose="02020603050405020304" pitchFamily="18" charset="0"/>
              </a:rPr>
              <a:t>The Azure mobile app provides iOS and Android access to your Azure resources when you're away from your computer. </a:t>
            </a:r>
          </a:p>
          <a:p>
            <a:pPr marL="232897" lvl="1" indent="0">
              <a:buNone/>
            </a:pPr>
            <a:r>
              <a:rPr lang="en-US" sz="1600" b="0" i="0" dirty="0">
                <a:solidFill>
                  <a:srgbClr val="171717"/>
                </a:solidFill>
                <a:effectLst/>
                <a:latin typeface="Times New Roman" panose="02020603050405020304" pitchFamily="18" charset="0"/>
                <a:cs typeface="Times New Roman" panose="02020603050405020304" pitchFamily="18" charset="0"/>
              </a:rPr>
              <a:t>	With it, you can:</a:t>
            </a:r>
          </a:p>
          <a:p>
            <a:pPr lvl="4">
              <a:buFont typeface="Wingdings" panose="05000000000000000000" pitchFamily="2" charset="2"/>
              <a:buChar char="ü"/>
            </a:pPr>
            <a:r>
              <a:rPr lang="en-US" sz="1600" b="0" i="0" dirty="0">
                <a:solidFill>
                  <a:srgbClr val="171717"/>
                </a:solidFill>
                <a:effectLst/>
                <a:latin typeface="Times New Roman" panose="02020603050405020304" pitchFamily="18" charset="0"/>
                <a:cs typeface="Times New Roman" panose="02020603050405020304" pitchFamily="18" charset="0"/>
              </a:rPr>
              <a:t>Monitor the health and status of your Azure resources.</a:t>
            </a:r>
          </a:p>
          <a:p>
            <a:pPr lvl="4">
              <a:buFont typeface="Wingdings" panose="05000000000000000000" pitchFamily="2" charset="2"/>
              <a:buChar char="ü"/>
            </a:pPr>
            <a:r>
              <a:rPr lang="en-US" sz="1600" b="0" i="0" dirty="0">
                <a:solidFill>
                  <a:srgbClr val="171717"/>
                </a:solidFill>
                <a:effectLst/>
                <a:latin typeface="Times New Roman" panose="02020603050405020304" pitchFamily="18" charset="0"/>
                <a:cs typeface="Times New Roman" panose="02020603050405020304" pitchFamily="18" charset="0"/>
              </a:rPr>
              <a:t>Check for alerts, quickly diagnose and fix issues, and restart a web app or virtual machine (VM).</a:t>
            </a:r>
          </a:p>
          <a:p>
            <a:pPr lvl="4">
              <a:buFont typeface="Wingdings" panose="05000000000000000000" pitchFamily="2" charset="2"/>
              <a:buChar char="ü"/>
            </a:pPr>
            <a:r>
              <a:rPr lang="en-US" sz="1600" b="0" i="0" dirty="0">
                <a:solidFill>
                  <a:srgbClr val="171717"/>
                </a:solidFill>
                <a:effectLst/>
                <a:latin typeface="Times New Roman" panose="02020603050405020304" pitchFamily="18" charset="0"/>
                <a:cs typeface="Times New Roman" panose="02020603050405020304" pitchFamily="18" charset="0"/>
              </a:rPr>
              <a:t>Run the Azure CLI or Azure PowerShell commands to manage your Azure resources.</a:t>
            </a:r>
          </a:p>
        </p:txBody>
      </p:sp>
      <p:pic>
        <p:nvPicPr>
          <p:cNvPr id="8" name="Picture 7" descr="Graphical user interface, application&#10;&#10;Description automatically generated">
            <a:extLst>
              <a:ext uri="{FF2B5EF4-FFF2-40B4-BE49-F238E27FC236}">
                <a16:creationId xmlns:a16="http://schemas.microsoft.com/office/drawing/2014/main" id="{CEAF8669-0D68-4F35-984D-09AD4FED493E}"/>
              </a:ext>
            </a:extLst>
          </p:cNvPr>
          <p:cNvPicPr>
            <a:picLocks noChangeAspect="1"/>
          </p:cNvPicPr>
          <p:nvPr/>
        </p:nvPicPr>
        <p:blipFill rotWithShape="1">
          <a:blip r:embed="rId3"/>
          <a:srcRect l="2050" t="12125" r="11976" b="8281"/>
          <a:stretch/>
        </p:blipFill>
        <p:spPr>
          <a:xfrm>
            <a:off x="9566693" y="4636294"/>
            <a:ext cx="2823744" cy="1981165"/>
          </a:xfrm>
          <a:prstGeom prst="rect">
            <a:avLst/>
          </a:prstGeom>
        </p:spPr>
      </p:pic>
    </p:spTree>
    <p:extLst>
      <p:ext uri="{BB962C8B-B14F-4D97-AF65-F5344CB8AC3E}">
        <p14:creationId xmlns:p14="http://schemas.microsoft.com/office/powerpoint/2010/main" val="11200917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Product Options</a:t>
            </a:r>
          </a:p>
        </p:txBody>
      </p:sp>
      <p:sp>
        <p:nvSpPr>
          <p:cNvPr id="4" name="Text Placeholder 5">
            <a:extLst>
              <a:ext uri="{FF2B5EF4-FFF2-40B4-BE49-F238E27FC236}">
                <a16:creationId xmlns:a16="http://schemas.microsoft.com/office/drawing/2014/main" id="{4969E7CE-0FC4-4338-81FF-C8C2BB6AF547}"/>
              </a:ext>
            </a:extLst>
          </p:cNvPr>
          <p:cNvSpPr txBox="1">
            <a:spLocks/>
          </p:cNvSpPr>
          <p:nvPr/>
        </p:nvSpPr>
        <p:spPr>
          <a:xfrm>
            <a:off x="427037" y="1359694"/>
            <a:ext cx="11734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2000" b="1" dirty="0">
                <a:solidFill>
                  <a:srgbClr val="74B230"/>
                </a:solidFill>
                <a:latin typeface="Times New Roman" panose="02020603050405020304" pitchFamily="18" charset="0"/>
                <a:cs typeface="Times New Roman" panose="02020603050405020304" pitchFamily="18" charset="0"/>
              </a:rPr>
              <a:t>3. Azure PowerShell</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Azure PowerShell is a shell with which developers and DevOps and IT professionals can execute commands called cmdlets (pronounced command-lets). These commands call the Azure Rest API to perform every possible management task in Azure. Cmdlets can be executed independently or combined into a script file and executed together to orchestrate:</a:t>
            </a:r>
          </a:p>
          <a:p>
            <a:pPr lvl="4">
              <a:buFont typeface="Wingdings" panose="05000000000000000000" pitchFamily="2" charset="2"/>
              <a:buChar char="ü"/>
            </a:pPr>
            <a:r>
              <a:rPr lang="en-US" sz="1600" dirty="0">
                <a:solidFill>
                  <a:srgbClr val="171717"/>
                </a:solidFill>
                <a:latin typeface="Times New Roman" panose="02020603050405020304" pitchFamily="18" charset="0"/>
                <a:cs typeface="Times New Roman" panose="02020603050405020304" pitchFamily="18" charset="0"/>
              </a:rPr>
              <a:t>The routine setup, teardown, and maintenance of a single resource or multiple connected resources.</a:t>
            </a:r>
          </a:p>
          <a:p>
            <a:pPr lvl="4">
              <a:buFont typeface="Wingdings" panose="05000000000000000000" pitchFamily="2" charset="2"/>
              <a:buChar char="ü"/>
            </a:pPr>
            <a:r>
              <a:rPr lang="en-US" sz="1600" dirty="0">
                <a:solidFill>
                  <a:srgbClr val="171717"/>
                </a:solidFill>
                <a:latin typeface="Times New Roman" panose="02020603050405020304" pitchFamily="18" charset="0"/>
                <a:cs typeface="Times New Roman" panose="02020603050405020304" pitchFamily="18" charset="0"/>
              </a:rPr>
              <a:t>The deployment of an entire infrastructure, which might contain dozens or hundreds of resources, from imperative code.</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Capturing the commands in a script makes the process repeatable and automatable.</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Azure PowerShell is available for Windows, Linux, and Mac, and you can access it in a web browser via Azure Cloud Shell.</a:t>
            </a:r>
          </a:p>
          <a:p>
            <a:pPr lvl="1">
              <a:buFont typeface="Wingdings" panose="05000000000000000000" pitchFamily="2" charset="2"/>
              <a:buChar char="Ø"/>
            </a:pPr>
            <a:r>
              <a:rPr lang="en-US" sz="1600" dirty="0">
                <a:solidFill>
                  <a:srgbClr val="171717"/>
                </a:solidFill>
                <a:latin typeface="Times New Roman" panose="02020603050405020304" pitchFamily="18" charset="0"/>
                <a:cs typeface="Times New Roman" panose="02020603050405020304" pitchFamily="18" charset="0"/>
              </a:rPr>
              <a:t>Windows PowerShell has helped Windows-centric IT organizations automate many of their on-premises operations for years, and these organizations have built up a large catalog of custom scripts and cmdlets, as well as expertise.</a:t>
            </a:r>
          </a:p>
        </p:txBody>
      </p:sp>
    </p:spTree>
    <p:extLst>
      <p:ext uri="{BB962C8B-B14F-4D97-AF65-F5344CB8AC3E}">
        <p14:creationId xmlns:p14="http://schemas.microsoft.com/office/powerpoint/2010/main" val="4126737023"/>
      </p:ext>
    </p:extLst>
  </p:cSld>
  <p:clrMapOvr>
    <a:masterClrMapping/>
  </p:clrMapOvr>
  <p:transition>
    <p:fade/>
  </p:transition>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e9d383c8-3e3d-4afe-bad2-e7c666f1c010" Revision="1" Stencil="System.MyShapes" StencilVersion="1.0"/>
</Control>
</file>

<file path=customXml/item10.xml><?xml version="1.0" encoding="utf-8"?>
<Control xmlns="http://schemas.microsoft.com/VisualStudio/2011/storyboarding/control">
  <Id Name="System.Storyboarding.WindowsPhoneIcons.Minus" Revision="1" Stencil="System.Storyboarding.WindowsPhoneIcons" StencilVersion="0.1"/>
</Control>
</file>

<file path=customXml/item11.xml><?xml version="1.0" encoding="utf-8"?>
<Control xmlns="http://schemas.microsoft.com/VisualStudio/2011/storyboarding/control">
  <Id Name="System.Storyboarding.WindowsPhoneIcons.OverflowDots" Revision="1" Stencil="System.Storyboarding.WindowsPhoneIcons" StencilVersion="0.1"/>
</Control>
</file>

<file path=customXml/item12.xml><?xml version="1.0" encoding="utf-8"?>
<Control xmlns="http://schemas.microsoft.com/VisualStudio/2011/storyboarding/control">
  <Id Name="System.Storyboarding.WindowsAppIcons.Search" Revision="1" Stencil="System.Storyboarding.WindowsAppIcons" StencilVersion="0.1"/>
</Control>
</file>

<file path=customXml/item13.xml><?xml version="1.0" encoding="utf-8"?>
<Control xmlns="http://schemas.microsoft.com/VisualStudio/2011/storyboarding/control">
  <Id Name="5937341c-7984-4fd4-bf24-0d1d5d33c133" Revision="1" Stencil="System.MyShapes" StencilVersion="1.0"/>
</Control>
</file>

<file path=customXml/item14.xml><?xml version="1.0" encoding="utf-8"?>
<Control xmlns="http://schemas.microsoft.com/VisualStudio/2011/storyboarding/control">
  <Id Name="5a8b3174-5e96-4781-9824-45fe10020527" Revision="1" Stencil="System.MyShapes"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5937341c-7984-4fd4-bf24-0d1d5d33c133" Revision="1" Stencil="System.MyShapes" StencilVersion="1.0"/>
</Control>
</file>

<file path=customXml/item17.xml><?xml version="1.0" encoding="utf-8"?>
<Control xmlns="http://schemas.microsoft.com/VisualStudio/2011/storyboarding/control">
  <Id Name="System.Storyboarding.WindowsAppIcons.Settings" Revision="1" Stencil="System.Storyboarding.WindowsAppIcons" StencilVersion="0.1"/>
</Control>
</file>

<file path=customXml/item18.xml><?xml version="1.0" encoding="utf-8"?>
<Control xmlns="http://schemas.microsoft.com/VisualStudio/2011/storyboarding/control">
  <Id Name="8053f092-3f2a-4935-a32b-c4b725e8152d" Revision="1" Stencil="System.MyShapes" StencilVersion="1.0"/>
</Control>
</file>

<file path=customXml/item1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xml><?xml version="1.0" encoding="utf-8"?>
<Control xmlns="http://schemas.microsoft.com/VisualStudio/2011/storyboarding/control">
  <Id Name="38b88af0-0751-44eb-8b42-d5ddb4671698" Revision="1" Stencil="System.MyShapes" StencilVersion="1.0"/>
</Control>
</file>

<file path=customXml/item20.xml><?xml version="1.0" encoding="utf-8"?>
<Control xmlns="http://schemas.microsoft.com/VisualStudio/2011/storyboarding/control">
  <Id Name="System.Storyboarding.WindowsAppIcons.Search" Revision="1" Stencil="System.Storyboarding.WindowsAppIcons" StencilVersion="0.1"/>
</Control>
</file>

<file path=customXml/item2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22.xml><?xml version="1.0" encoding="utf-8"?>
<Control xmlns="http://schemas.microsoft.com/VisualStudio/2011/storyboarding/control">
  <Id Name="System.Storyboarding.WindowsPhoneIcons.Minus" Revision="1" Stencil="System.Storyboarding.WindowsPhoneIcons" StencilVersion="0.1"/>
</Control>
</file>

<file path=customXml/item23.xml><?xml version="1.0" encoding="utf-8"?>
<Control xmlns="http://schemas.microsoft.com/VisualStudio/2011/storyboarding/control">
  <Id Name="System.Storyboarding.WindowsPhoneIcons.OverflowDots" Revision="1" Stencil="System.Storyboarding.WindowsPhoneIcons" StencilVersion="0.1"/>
</Control>
</file>

<file path=customXml/item24.xml><?xml version="1.0" encoding="utf-8"?>
<Control xmlns="http://schemas.microsoft.com/VisualStudio/2011/storyboarding/control">
  <Id Name="95030e5e-d43f-4111-a1c2-743a7dbd35b6" Revision="1" Stencil="System.MyShapes" StencilVersion="1.0"/>
</Control>
</file>

<file path=customXml/item25.xml><?xml version="1.0" encoding="utf-8"?>
<Control xmlns="http://schemas.microsoft.com/VisualStudio/2011/storyboarding/control">
  <Id Name="5a8b3174-5e96-4781-9824-45fe10020527" Revision="1" Stencil="System.MyShapes" StencilVersion="1.0"/>
</Control>
</file>

<file path=customXml/item26.xml><?xml version="1.0" encoding="utf-8"?>
<Control xmlns="http://schemas.microsoft.com/VisualStudio/2011/storyboarding/control">
  <Id Name="System.Storyboarding.WindowsPhoneIcons.Cancel" Revision="1" Stencil="System.Storyboarding.WindowsPhoneIcons" StencilVersion="0.1"/>
</Control>
</file>

<file path=customXml/item27.xml><?xml version="1.0" encoding="utf-8"?>
<Control xmlns="http://schemas.microsoft.com/VisualStudio/2011/storyboarding/control">
  <Id Name="1c2fbc2a-c7e9-4dd4-a869-97fb70ae0309" Revision="1" Stencil="85a07843-b809-41ee-b566-325b1850150a" StencilVersion="1.0"/>
</Control>
</file>

<file path=customXml/item28.xml><?xml version="1.0" encoding="utf-8"?>
<Control xmlns="http://schemas.microsoft.com/VisualStudio/2011/storyboarding/control">
  <Id Name="4b899d4c-b1de-4c17-8765-a5b417bf4ebc" Revision="1" Stencil="System.MyShapes" StencilVersion="1.0"/>
</Control>
</file>

<file path=customXml/item29.xml><?xml version="1.0" encoding="utf-8"?>
<Control xmlns="http://schemas.microsoft.com/VisualStudio/2011/storyboarding/control">
  <Id Name="System.Storyboarding.WindowsAppIcons.Search" Revision="1" Stencil="System.Storyboarding.WindowsAppIcons" StencilVersion="0.1"/>
</Control>
</file>

<file path=customXml/item3.xml><?xml version="1.0" encoding="utf-8"?>
<Control xmlns="http://schemas.microsoft.com/VisualStudio/2011/storyboarding/control">
  <Id Name="System.Storyboarding.WindowsPhoneIcons.OverflowDots" Revision="1" Stencil="System.Storyboarding.WindowsPhoneIcons" StencilVersion="0.1"/>
</Control>
</file>

<file path=customXml/item30.xml><?xml version="1.0" encoding="utf-8"?>
<Control xmlns="http://schemas.microsoft.com/VisualStudio/2011/storyboarding/control">
  <Id Name="StorytellingCommon.HandCursor" Revision="1" Stencil="StorytellingCommon" StencilVersion="1.0"/>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3.xml><?xml version="1.0" encoding="utf-8"?>
<Control xmlns="http://schemas.microsoft.com/VisualStudio/2011/storyboarding/control">
  <Id Name="System.Storyboarding.WindowsAppIcons.Settings" Revision="1" Stencil="System.Storyboarding.WindowsAppIcons" StencilVersion="0.1"/>
</Control>
</file>

<file path=customXml/item3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5.xml><?xml version="1.0" encoding="utf-8"?>
<Control xmlns="http://schemas.microsoft.com/VisualStudio/2011/storyboarding/control">
  <Id Name="77f5da85-bd9c-419d-98a6-7b87a515bee2" Revision="1" Stencil="System.MyShapes" StencilVersion="1.0"/>
</Control>
</file>

<file path=customXml/item36.xml><?xml version="1.0" encoding="utf-8"?>
<Control xmlns="http://schemas.microsoft.com/VisualStudio/2011/storyboarding/control">
  <Id Name="System.Storyboarding.WindowsAppIcons.Copy" Revision="1" Stencil="System.Storyboarding.WindowsAppIcons" StencilVersion="0.1"/>
</Control>
</file>

<file path=customXml/item37.xml><?xml version="1.0" encoding="utf-8"?>
<Control xmlns="http://schemas.microsoft.com/VisualStudio/2011/storyboarding/control">
  <Id Name="e9d383c8-3e3d-4afe-bad2-e7c666f1c010" Revision="1" Stencil="System.MyShapes" StencilVersion="1.0"/>
</Control>
</file>

<file path=customXml/item38.xml><?xml version="1.0" encoding="utf-8"?>
<Control xmlns="http://schemas.microsoft.com/VisualStudio/2011/storyboarding/control">
  <Id Name="System.Storyboarding.WindowsPhoneIcons.Add" Revision="1" Stencil="System.Storyboarding.WindowsPhoneIcons" StencilVersion="0.1"/>
</Control>
</file>

<file path=customXml/item39.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System.Storyboarding.WindowsAppIcons.Zoom" Revision="1" Stencil="System.Storyboarding.WindowsAppIcons" StencilVersion="0.1"/>
</Control>
</file>

<file path=customXml/item40.xml><?xml version="1.0" encoding="utf-8"?>
<Control xmlns="http://schemas.microsoft.com/VisualStudio/2011/storyboarding/control">
  <Id Name="System.Storyboarding.WindowsPhoneIcons.Cancel" Revision="1" Stencil="System.Storyboarding.WindowsPhoneIcons" StencilVersion="0.1"/>
</Control>
</file>

<file path=customXml/item41.xml><?xml version="1.0" encoding="utf-8"?>
<Control xmlns="http://schemas.microsoft.com/VisualStudio/2011/storyboarding/control">
  <Id Name="28fb7df8-6c86-43a9-9095-4b847846147c" Revision="1" Stencil="System.MyShapes" StencilVersion="1.0"/>
</Control>
</file>

<file path=customXml/item42.xml><?xml version="1.0" encoding="utf-8"?>
<Control xmlns="http://schemas.microsoft.com/VisualStudio/2011/storyboarding/control">
  <Id Name="95030e5e-d43f-4111-a1c2-743a7dbd35b6" Revision="1" Stencil="System.MyShapes" StencilVersion="1.0"/>
</Control>
</file>

<file path=customXml/item43.xml><?xml version="1.0" encoding="utf-8"?>
<Control xmlns="http://schemas.microsoft.com/VisualStudio/2011/storyboarding/control">
  <Id Name="System.Storyboarding.WindowsAppIcons.Zoom" Revision="1" Stencil="System.Storyboarding.WindowsAppIcons" StencilVersion="0.1"/>
</Control>
</file>

<file path=customXml/item44.xml><?xml version="1.0" encoding="utf-8"?>
<Control xmlns="http://schemas.microsoft.com/VisualStudio/2011/storyboarding/control">
  <Id Name="4b899d4c-b1de-4c17-8765-a5b417bf4ebc" Revision="1" Stencil="System.MyShapes" StencilVersion="1.0"/>
</Control>
</file>

<file path=customXml/item45.xml><?xml version="1.0" encoding="utf-8"?>
<Control xmlns="http://schemas.microsoft.com/VisualStudio/2011/storyboarding/control">
  <Id Name="5937341c-7984-4fd4-bf24-0d1d5d33c133" Revision="1" Stencil="System.MyShapes" StencilVersion="1.0"/>
</Control>
</file>

<file path=customXml/item46.xml><?xml version="1.0" encoding="utf-8"?>
<Control xmlns="http://schemas.microsoft.com/VisualStudio/2011/storyboarding/control">
  <Id Name="System.Storyboarding.WindowsPhoneIcons.Minus" Revision="1" Stencil="System.Storyboarding.WindowsPhoneIcons" StencilVersion="0.1"/>
</Control>
</file>

<file path=customXml/item47.xml><?xml version="1.0" encoding="utf-8"?>
<Control xmlns="http://schemas.microsoft.com/VisualStudio/2011/storyboarding/control">
  <Id Name="System.Storyboarding.WindowsAppIcons.Search" Revision="1" Stencil="System.Storyboarding.WindowsAppIcons" StencilVersion="0.1"/>
</Control>
</file>

<file path=customXml/item48.xml><?xml version="1.0" encoding="utf-8"?>
<Control xmlns="http://schemas.microsoft.com/VisualStudio/2011/storyboarding/control">
  <Id Name="4b899d4c-b1de-4c17-8765-a5b417bf4ebc" Revision="1" Stencil="System.MyShapes" StencilVersion="1.0"/>
</Control>
</file>

<file path=customXml/item49.xml><?xml version="1.0" encoding="utf-8"?>
<Control xmlns="http://schemas.microsoft.com/VisualStudio/2011/storyboarding/control">
  <Id Name="95030e5e-d43f-4111-a1c2-743a7dbd35b6" Revision="1" Stencil="System.MyShapes" StencilVersion="1.0"/>
</Control>
</file>

<file path=customXml/item5.xml><?xml version="1.0" encoding="utf-8"?>
<Control xmlns="http://schemas.microsoft.com/VisualStudio/2011/storyboarding/control">
  <Id Name="e9d383c8-3e3d-4afe-bad2-e7c666f1c010" Revision="1" Stencil="System.MyShapes" StencilVersion="1.0"/>
</Control>
</file>

<file path=customXml/item50.xml><?xml version="1.0" encoding="utf-8"?>
<Control xmlns="http://schemas.microsoft.com/VisualStudio/2011/storyboarding/control">
  <Id Name="95030e5e-d43f-4111-a1c2-743a7dbd35b6" Revision="1" Stencil="System.MyShapes" StencilVersion="1.0"/>
</Control>
</file>

<file path=customXml/item51.xml><?xml version="1.0" encoding="utf-8"?>
<Control xmlns="http://schemas.microsoft.com/VisualStudio/2011/storyboarding/control">
  <Id Name="System.Storyboarding.WindowsPhoneIcons.Add" Revision="1" Stencil="System.Storyboarding.WindowsPhoneIcons" StencilVersion="0.1"/>
</Control>
</file>

<file path=customXml/item52.xml><?xml version="1.0" encoding="utf-8"?>
<Control xmlns="http://schemas.microsoft.com/VisualStudio/2011/storyboarding/control">
  <Id Name="1c2fbc2a-c7e9-4dd4-a869-97fb70ae0309" Revision="1" Stencil="85a07843-b809-41ee-b566-325b1850150a" StencilVersion="1.0"/>
</Control>
</file>

<file path=customXml/item53.xml><?xml version="1.0" encoding="utf-8"?>
<Control xmlns="http://schemas.microsoft.com/VisualStudio/2011/storyboarding/control">
  <Id Name="38b88af0-0751-44eb-8b42-d5ddb4671698" Revision="1" Stencil="System.MyShapes" StencilVersion="1.0"/>
</Control>
</file>

<file path=customXml/item54.xml><?xml version="1.0" encoding="utf-8"?>
<Control xmlns="http://schemas.microsoft.com/VisualStudio/2011/storyboarding/control">
  <Id Name="38b88af0-0751-44eb-8b42-d5ddb4671698" Revision="1" Stencil="System.MyShapes" StencilVersion="1.0"/>
</Control>
</file>

<file path=customXml/item55.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6.xml><?xml version="1.0" encoding="utf-8"?>
<Control xmlns="http://schemas.microsoft.com/VisualStudio/2011/storyboarding/control">
  <Id Name="e9d383c8-3e3d-4afe-bad2-e7c666f1c010" Revision="1" Stencil="System.MyShapes" StencilVersion="1.0"/>
</Control>
</file>

<file path=customXml/item57.xml><?xml version="1.0" encoding="utf-8"?>
<Control xmlns="http://schemas.microsoft.com/VisualStudio/2011/storyboarding/control">
  <Id Name="System.Storyboarding.WindowsPhoneIcons.OverflowDots" Revision="1" Stencil="System.Storyboarding.WindowsPhoneIcons" StencilVersion="0.1"/>
</Control>
</file>

<file path=customXml/item58.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9.xml><?xml version="1.0" encoding="utf-8"?>
<Control xmlns="http://schemas.microsoft.com/VisualStudio/2011/storyboarding/control">
  <Id Name="5a8b3174-5e96-4781-9824-45fe10020527" Revision="1" Stencil="System.MyShapes" StencilVersion="1.0"/>
</Control>
</file>

<file path=customXml/item6.xml><?xml version="1.0" encoding="utf-8"?>
<Control xmlns="http://schemas.microsoft.com/VisualStudio/2011/storyboarding/control">
  <Id Name="38b88af0-0751-44eb-8b42-d5ddb4671698" Revision="1" Stencil="System.MyShapes" StencilVersion="1.0"/>
</Control>
</file>

<file path=customXml/item60.xml><?xml version="1.0" encoding="utf-8"?>
<Control xmlns="http://schemas.microsoft.com/VisualStudio/2011/storyboarding/control">
  <Id Name="System.Storyboarding.Common.MousePointer" Revision="1" Stencil="System.Storyboarding.Common" StencilVersion="0.1"/>
</Control>
</file>

<file path=customXml/item61.xml><?xml version="1.0" encoding="utf-8"?>
<Control xmlns="http://schemas.microsoft.com/VisualStudio/2011/storyboarding/control">
  <Id Name="System.Storyboarding.WindowsPhoneIcons.OverflowDots" Revision="1" Stencil="System.Storyboarding.WindowsPhoneIcons" StencilVersion="0.1"/>
</Control>
</file>

<file path=customXml/item62.xml><?xml version="1.0" encoding="utf-8"?>
<Control xmlns="http://schemas.microsoft.com/VisualStudio/2011/storyboarding/control">
  <Id Name="1c2fbc2a-c7e9-4dd4-a869-97fb70ae0309" Revision="1" Stencil="85a07843-b809-41ee-b566-325b1850150a" StencilVersion="1.0"/>
</Control>
</file>

<file path=customXml/item63.xml><?xml version="1.0" encoding="utf-8"?>
<Control xmlns="http://schemas.microsoft.com/VisualStudio/2011/storyboarding/control">
  <Id Name="System.Storyboarding.WindowsAppIcons.Copy" Revision="1" Stencil="System.Storyboarding.WindowsAppIcons" StencilVersion="0.1"/>
</Control>
</file>

<file path=customXml/item64.xml><?xml version="1.0" encoding="utf-8"?>
<Control xmlns="http://schemas.microsoft.com/VisualStudio/2011/storyboarding/control">
  <Id Name="System.Storyboarding.WindowsAppIcons.Zoom" Revision="1" Stencil="System.Storyboarding.WindowsAppIcons" StencilVersion="0.1"/>
</Control>
</file>

<file path=customXml/item6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6.xml><?xml version="1.0" encoding="utf-8"?>
<Control xmlns="http://schemas.microsoft.com/VisualStudio/2011/storyboarding/control">
  <Id Name="System.Storyboarding.WindowsAppIcons.Zoom" Revision="1" Stencil="System.Storyboarding.WindowsAppIcons" StencilVersion="0.1"/>
</Control>
</file>

<file path=customXml/item67.xml><?xml version="1.0" encoding="utf-8"?>
<Control xmlns="http://schemas.microsoft.com/VisualStudio/2011/storyboarding/control">
  <Id Name="System.Storyboarding.WindowsPhoneIcons.Cancel" Revision="1" Stencil="System.Storyboarding.WindowsPhoneIcons" StencilVersion="0.1"/>
</Control>
</file>

<file path=customXml/item68.xml><?xml version="1.0" encoding="utf-8"?>
<Control xmlns="http://schemas.microsoft.com/VisualStudio/2011/storyboarding/control">
  <Id Name="21ce592b-caf6-43e6-83e0-33717e975a17" Revision="2" Stencil="System.MyShapes" StencilVersion="1.0"/>
</Control>
</file>

<file path=customXml/item69.xml><?xml version="1.0" encoding="utf-8"?>
<Control xmlns="http://schemas.microsoft.com/VisualStudio/2011/storyboarding/control">
  <Id Name="1c2fbc2a-c7e9-4dd4-a869-97fb70ae0309" Revision="1" Stencil="85a07843-b809-41ee-b566-325b1850150a" StencilVersion="1.0"/>
</Control>
</file>

<file path=customXml/item7.xml><?xml version="1.0" encoding="utf-8"?>
<Control xmlns="http://schemas.microsoft.com/VisualStudio/2011/storyboarding/control">
  <Id Name="8053f092-3f2a-4935-a32b-c4b725e8152d" Revision="1" Stencil="System.MyShapes" StencilVersion="1.0"/>
</Control>
</file>

<file path=customXml/item70.xml><?xml version="1.0" encoding="utf-8"?>
<Control xmlns="http://schemas.microsoft.com/VisualStudio/2011/storyboarding/control">
  <Id Name="System.Storyboarding.WindowsPhoneIcons.OverflowDots" Revision="1" Stencil="System.Storyboarding.WindowsPhoneIcons" StencilVersion="0.1"/>
</Control>
</file>

<file path=customXml/item71.xml><?xml version="1.0" encoding="utf-8"?>
<Control xmlns="http://schemas.microsoft.com/VisualStudio/2011/storyboarding/control">
  <Id Name="8053f092-3f2a-4935-a32b-c4b725e8152d" Revision="1" Stencil="System.MyShapes" StencilVersion="1.0"/>
</Control>
</file>

<file path=customXml/item72.xml><?xml version="1.0" encoding="utf-8"?>
<Control xmlns="http://schemas.microsoft.com/VisualStudio/2011/storyboarding/control">
  <Id Name="System.Storyboarding.WindowsAppIcons.Settings" Revision="1" Stencil="System.Storyboarding.WindowsAppIcons" StencilVersion="0.1"/>
</Control>
</file>

<file path=customXml/item73.xml><?xml version="1.0" encoding="utf-8"?>
<Control xmlns="http://schemas.microsoft.com/VisualStudio/2011/storyboarding/control">
  <Id Name="System.Storyboarding.WindowsPhoneIcons.Cancel" Revision="1" Stencil="System.Storyboarding.WindowsPhoneIcons" StencilVersion="0.1"/>
</Control>
</file>

<file path=customXml/item7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5.xml><?xml version="1.0" encoding="utf-8"?>
<Control xmlns="http://schemas.microsoft.com/VisualStudio/2011/storyboarding/control">
  <Id Name="System.Storyboarding.WindowsPhoneIcons.OverflowDots" Revision="1" Stencil="System.Storyboarding.WindowsPhoneIcons" StencilVersion="0.1"/>
</Control>
</file>

<file path=customXml/item7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7.xml><?xml version="1.0" encoding="utf-8"?>
<Control xmlns="http://schemas.microsoft.com/VisualStudio/2011/storyboarding/control">
  <Id Name="System.Storyboarding.WindowsPhoneIcons.Cancel" Revision="1" Stencil="System.Storyboarding.WindowsPhoneIcons" StencilVersion="0.1"/>
</Control>
</file>

<file path=customXml/item78.xml><?xml version="1.0" encoding="utf-8"?>
<Control xmlns="http://schemas.microsoft.com/VisualStudio/2011/storyboarding/control">
  <Id Name="System.Storyboarding.WindowsPhoneIcons.Cancel" Revision="1" Stencil="System.Storyboarding.WindowsPhoneIcons" StencilVersion="0.1"/>
</Control>
</file>

<file path=customXml/item79.xml><?xml version="1.0" encoding="utf-8"?>
<Control xmlns="http://schemas.microsoft.com/VisualStudio/2011/storyboarding/control">
  <Id Name="28fb7df8-6c86-43a9-9095-4b847846147c" Revision="1" Stencil="System.MyShapes" StencilVersion="1.0"/>
</Control>
</file>

<file path=customXml/item8.xml><?xml version="1.0" encoding="utf-8"?>
<Control xmlns="http://schemas.microsoft.com/VisualStudio/2011/storyboarding/control">
  <Id Name="System.Storyboarding.WindowsPhoneIcons.Minus" Revision="1" Stencil="System.Storyboarding.WindowsPhoneIcons" StencilVersion="0.1"/>
</Control>
</file>

<file path=customXml/item8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1.xml><?xml version="1.0" encoding="utf-8"?>
<Control xmlns="http://schemas.microsoft.com/VisualStudio/2011/storyboarding/control">
  <Id Name="System.Storyboarding.WindowsPhoneIcons.OverflowDots" Revision="1" Stencil="System.Storyboarding.WindowsPhoneIcons" StencilVersion="0.1"/>
</Control>
</file>

<file path=customXml/item82.xml><?xml version="1.0" encoding="utf-8"?>
<Control xmlns="http://schemas.microsoft.com/VisualStudio/2011/storyboarding/control">
  <Id Name="4b899d4c-b1de-4c17-8765-a5b417bf4ebc" Revision="1" Stencil="System.MyShapes" StencilVersion="1.0"/>
</Control>
</file>

<file path=customXml/item83.xml><?xml version="1.0" encoding="utf-8"?>
<Control xmlns="http://schemas.microsoft.com/VisualStudio/2011/storyboarding/control">
  <Id Name="8053f092-3f2a-4935-a32b-c4b725e8152d" Revision="1" Stencil="System.MyShapes" StencilVersion="1.0"/>
</Control>
</file>

<file path=customXml/item84.xml><?xml version="1.0" encoding="utf-8"?>
<Control xmlns="http://schemas.microsoft.com/VisualStudio/2011/storyboarding/control">
  <Id Name="1db4a566-4f2f-4e29-8012-63f4aff780b4" Revision="1" Stencil="09ee8e29-8a48-4e3d-a569-7c1ba11c2e3d" StencilVersion="1.0"/>
</Control>
</file>

<file path=customXml/item8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6.xml><?xml version="1.0" encoding="utf-8"?>
<Control xmlns="http://schemas.microsoft.com/VisualStudio/2011/storyboarding/control">
  <Id Name="5937341c-7984-4fd4-bf24-0d1d5d33c133" Revision="1" Stencil="System.MyShapes" StencilVersion="1.0"/>
</Control>
</file>

<file path=customXml/item87.xml><?xml version="1.0" encoding="utf-8"?>
<Control xmlns="http://schemas.microsoft.com/VisualStudio/2011/storyboarding/control">
  <Id Name="5a8b3174-5e96-4781-9824-45fe10020527" Revision="1" Stencil="System.MyShapes" StencilVersion="1.0"/>
</Control>
</file>

<file path=customXml/item88.xml><?xml version="1.0" encoding="utf-8"?>
<Control xmlns="http://schemas.microsoft.com/VisualStudio/2011/storyboarding/control">
  <Id Name="System.Storyboarding.WindowsAppIcons.Settings" Revision="1" Stencil="System.Storyboarding.WindowsAppIcons" StencilVersion="0.1"/>
</Control>
</file>

<file path=customXml/item89.xml><?xml version="1.0" encoding="utf-8"?>
<Control xmlns="http://schemas.microsoft.com/VisualStudio/2011/storyboarding/control">
  <Id Name="System.Storyboarding.WindowsPhoneIcons.Cancel" Revision="1" Stencil="System.Storyboarding.WindowsPhoneIcons" StencilVersion="0.1"/>
</Control>
</file>

<file path=customXml/item9.xml><?xml version="1.0" encoding="utf-8"?>
<Control xmlns="http://schemas.microsoft.com/VisualStudio/2011/storyboarding/control">
  <Id Name="6d31312a-e778-4374-9db8-70be111b08c6" Revision="1" Stencil="System.MyShapes" StencilVersion="1.0"/>
</Control>
</file>

<file path=customXml/itemProps1.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10.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11.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12.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13.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14.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7.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18.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19.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2.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20.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b3bc04a5-d503-43b1-b98c-a8cf663329d9"/>
    <ds:schemaRef ds:uri="http://schemas.microsoft.com/office/2006/documentManagement/types"/>
    <ds:schemaRef ds:uri="230E9DF3-BE65-4C73-A93B-D1236EBD677E"/>
    <ds:schemaRef ds:uri="http://www.w3.org/XML/1998/namespace"/>
    <ds:schemaRef ds:uri="http://purl.org/dc/dcmitype/"/>
  </ds:schemaRefs>
</ds:datastoreItem>
</file>

<file path=customXml/itemProps22.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23.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24.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25.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26.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27.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28.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29.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3.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30.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31.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32.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33.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34.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35.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3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37.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38.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39.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4.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40.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41.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42.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43.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44.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45.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46.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47.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48.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49.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5.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50.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51.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52.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53.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54.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55.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6.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57.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58.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59.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6.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60.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61.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62.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63.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64.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65.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66.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7.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68.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69.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7.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70.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71.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72.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73.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74.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75.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76.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77.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78.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79.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8.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80.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81.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82.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83.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84.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85.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86.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87.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88.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89.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9.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260</TotalTime>
  <Words>7170</Words>
  <Application>Microsoft Office PowerPoint</Application>
  <PresentationFormat>Custom</PresentationFormat>
  <Paragraphs>332</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25</vt:i4>
      </vt:variant>
    </vt:vector>
  </HeadingPairs>
  <TitlesOfParts>
    <vt:vector size="46" baseType="lpstr">
      <vt:lpstr>Gotham Black</vt:lpstr>
      <vt:lpstr>Arial</vt:lpstr>
      <vt:lpstr>Calibri</vt:lpstr>
      <vt:lpstr>Corbel</vt:lpstr>
      <vt:lpstr>Segoe UI</vt:lpstr>
      <vt:lpstr>Segoe UI Light</vt:lpstr>
      <vt:lpstr>Segoe UI Semibold</vt:lpstr>
      <vt:lpstr>Segoe UI Semilight</vt:lpstr>
      <vt:lpstr>Symbol</vt:lpstr>
      <vt:lpstr>Times New Roman</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2: </vt:lpstr>
      <vt:lpstr>Module 2: Lesson 5:</vt:lpstr>
      <vt:lpstr>About The Presenter</vt:lpstr>
      <vt:lpstr>Lesson 5: Overview</vt:lpstr>
      <vt:lpstr>Choose the best tools for managing and configuring your Azure environment</vt:lpstr>
      <vt:lpstr>PowerPoint Presentation</vt:lpstr>
      <vt:lpstr>PowerPoint Presentation</vt:lpstr>
      <vt:lpstr>PowerPoint Presentation</vt:lpstr>
      <vt:lpstr>PowerPoint Presentation</vt:lpstr>
      <vt:lpstr>PowerPoint Presentation</vt:lpstr>
      <vt:lpstr>PowerPoint Presentation</vt:lpstr>
      <vt:lpstr>Choose the best tools for managing and configuring your Azure environment</vt:lpstr>
      <vt:lpstr>PowerPoint Presentation</vt:lpstr>
      <vt:lpstr>PowerPoint Presentation</vt:lpstr>
      <vt:lpstr>Choose the best tools for managing and configuring your Azure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Eshra, Marwa</cp:lastModifiedBy>
  <cp:revision>2593</cp:revision>
  <dcterms:created xsi:type="dcterms:W3CDTF">2014-06-18T20:55:12Z</dcterms:created>
  <dcterms:modified xsi:type="dcterms:W3CDTF">2021-11-03T23:32:28Z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Tfs.IsStoryboard">
    <vt:bool>true</vt:bool>
  </property>
  <property fmtid="{D5CDD505-2E9C-101B-9397-08002B2CF9AE}" pid="67" name="Tfs.LastKnownPath">
    <vt:lpwstr>https://d.docs.live.net/39831d7bca8bb8da/DevOpsThoughts/Working/Written Content/Azure 900 Course/0-Azure Course Slides/6-Azure Compute Services.pptx</vt:lpwstr>
  </property>
  <property fmtid="{D5CDD505-2E9C-101B-9397-08002B2CF9AE}" pid="68" name="CqChecksum">
    <vt:lpwstr>82CA044BE954AFE360A16CF35E09B3B8</vt:lpwstr>
  </property>
  <property fmtid="{D5CDD505-2E9C-101B-9397-08002B2CF9AE}" pid="69" name="CqInformationType">
    <vt:lpwstr>Working Standard</vt:lpwstr>
  </property>
  <property fmtid="{D5CDD505-2E9C-101B-9397-08002B2CF9AE}" pid="70" name="CqVitality">
    <vt:lpwstr/>
  </property>
  <property fmtid="{D5CDD505-2E9C-101B-9397-08002B2CF9AE}" pid="71" name="CqDisclosureRange">
    <vt:lpwstr/>
  </property>
  <property fmtid="{D5CDD505-2E9C-101B-9397-08002B2CF9AE}" pid="72" name="CqDisclosureRangeStamp">
    <vt:lpwstr/>
  </property>
  <property fmtid="{D5CDD505-2E9C-101B-9397-08002B2CF9AE}" pid="73" name="CqDisclosureRangeLimitation">
    <vt:lpwstr/>
  </property>
  <property fmtid="{D5CDD505-2E9C-101B-9397-08002B2CF9AE}" pid="74" name="CqOwner">
    <vt:lpwstr>BOINOS</vt:lpwstr>
  </property>
  <property fmtid="{D5CDD505-2E9C-101B-9397-08002B2CF9AE}" pid="75" name="CqDepartment">
    <vt:lpwstr/>
  </property>
  <property fmtid="{D5CDD505-2E9C-101B-9397-08002B2CF9AE}" pid="76" name="CqCompanyOwner">
    <vt:lpwstr>EBS Romania SA</vt:lpwstr>
  </property>
  <property fmtid="{D5CDD505-2E9C-101B-9397-08002B2CF9AE}" pid="77" name="MSIP_Label_34759c52-a6db-4813-b00f-5ea20e29646d_Enabled">
    <vt:lpwstr>true</vt:lpwstr>
  </property>
  <property fmtid="{D5CDD505-2E9C-101B-9397-08002B2CF9AE}" pid="78" name="MSIP_Label_34759c52-a6db-4813-b00f-5ea20e29646d_SetDate">
    <vt:lpwstr>2021-11-03T19:16:45Z</vt:lpwstr>
  </property>
  <property fmtid="{D5CDD505-2E9C-101B-9397-08002B2CF9AE}" pid="79" name="MSIP_Label_34759c52-a6db-4813-b00f-5ea20e29646d_Method">
    <vt:lpwstr>Privileged</vt:lpwstr>
  </property>
  <property fmtid="{D5CDD505-2E9C-101B-9397-08002B2CF9AE}" pid="80" name="MSIP_Label_34759c52-a6db-4813-b00f-5ea20e29646d_Name">
    <vt:lpwstr>Public</vt:lpwstr>
  </property>
  <property fmtid="{D5CDD505-2E9C-101B-9397-08002B2CF9AE}" pid="81" name="MSIP_Label_34759c52-a6db-4813-b00f-5ea20e29646d_SiteId">
    <vt:lpwstr>945c199a-83a2-4e80-9f8c-5a91be5752dd</vt:lpwstr>
  </property>
  <property fmtid="{D5CDD505-2E9C-101B-9397-08002B2CF9AE}" pid="82" name="MSIP_Label_34759c52-a6db-4813-b00f-5ea20e29646d_ActionId">
    <vt:lpwstr>aa62def5-f76d-45fd-bc89-042ad75edbfc</vt:lpwstr>
  </property>
  <property fmtid="{D5CDD505-2E9C-101B-9397-08002B2CF9AE}" pid="83" name="MSIP_Label_34759c52-a6db-4813-b00f-5ea20e29646d_ContentBits">
    <vt:lpwstr>0</vt:lpwstr>
  </property>
</Properties>
</file>