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2"/>
  </p:notesMasterIdLst>
  <p:handoutMasterIdLst>
    <p:handoutMasterId r:id="rId123"/>
  </p:handoutMasterIdLst>
  <p:sldIdLst>
    <p:sldId id="2076136410" r:id="rId100"/>
    <p:sldId id="2076137408" r:id="rId101"/>
    <p:sldId id="268" r:id="rId102"/>
    <p:sldId id="2076136827" r:id="rId103"/>
    <p:sldId id="2076137425" r:id="rId104"/>
    <p:sldId id="2076137424" r:id="rId105"/>
    <p:sldId id="2076137410" r:id="rId106"/>
    <p:sldId id="2076137411" r:id="rId107"/>
    <p:sldId id="2076137412" r:id="rId108"/>
    <p:sldId id="2076137426" r:id="rId109"/>
    <p:sldId id="2076137413" r:id="rId110"/>
    <p:sldId id="2076137419" r:id="rId111"/>
    <p:sldId id="2076137414" r:id="rId112"/>
    <p:sldId id="2076137420" r:id="rId113"/>
    <p:sldId id="2076137421" r:id="rId114"/>
    <p:sldId id="2076137415" r:id="rId115"/>
    <p:sldId id="2076137422" r:id="rId116"/>
    <p:sldId id="2076137423" r:id="rId117"/>
    <p:sldId id="2076137417" r:id="rId118"/>
    <p:sldId id="270" r:id="rId119"/>
    <p:sldId id="263" r:id="rId120"/>
    <p:sldId id="2076137406" r:id="rId121"/>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230"/>
    <a:srgbClr val="2075B8"/>
    <a:srgbClr val="243A5E"/>
    <a:srgbClr val="FFFFFF"/>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3D977-9E90-425E-A5CE-1668858D53B2}" v="295" dt="2021-11-05T21:35:23.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2" autoAdjust="0"/>
    <p:restoredTop sz="50665" autoAdjust="0"/>
  </p:normalViewPr>
  <p:slideViewPr>
    <p:cSldViewPr snapToObjects="1">
      <p:cViewPr varScale="1">
        <p:scale>
          <a:sx n="52" d="100"/>
          <a:sy n="52" d="100"/>
        </p:scale>
        <p:origin x="42" y="138"/>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handoutMaster" Target="handoutMasters/handoutMaster1.xml"/><Relationship Id="rId128" Type="http://schemas.openxmlformats.org/officeDocument/2006/relationships/tableStyles" Target="tableStyles.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commentAuthors" Target="commentAuthors.xml"/><Relationship Id="rId129" Type="http://schemas.microsoft.com/office/2015/10/relationships/revisionInfo" Target="revisionInfo.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11/5/2021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11/5/2021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178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54191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171717"/>
                </a:solidFill>
                <a:effectLst/>
                <a:latin typeface="Segoe UI" panose="020B0502040204020203" pitchFamily="34" charset="0"/>
              </a:rPr>
              <a:t>Do you need to automate and manage test-lab creation?</a:t>
            </a:r>
          </a:p>
          <a:p>
            <a:pPr algn="l"/>
            <a:r>
              <a:rPr lang="en-GB" b="0" i="0" dirty="0">
                <a:solidFill>
                  <a:srgbClr val="171717"/>
                </a:solidFill>
                <a:effectLst/>
                <a:latin typeface="Segoe UI" panose="020B0502040204020203" pitchFamily="34" charset="0"/>
              </a:rPr>
              <a:t>If your aim is to automate the creation and management of a test lab environment, consider choosing Azure DevTest Labs. Among the three tools and services we've described, it's the only one that offers this functionality.</a:t>
            </a:r>
          </a:p>
          <a:p>
            <a:pPr algn="l"/>
            <a:r>
              <a:rPr lang="en-GB" b="0" i="0" dirty="0">
                <a:solidFill>
                  <a:srgbClr val="171717"/>
                </a:solidFill>
                <a:effectLst/>
                <a:latin typeface="Segoe UI" panose="020B0502040204020203" pitchFamily="34" charset="0"/>
              </a:rPr>
              <a:t>However, you can automate the provisioning of new labs as part of a toolchain by using Azure Pipelines or GitHub Actions.</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Are you building open-source software?</a:t>
            </a:r>
          </a:p>
          <a:p>
            <a:pPr algn="l"/>
            <a:r>
              <a:rPr lang="en-GB" b="0" i="0" dirty="0">
                <a:solidFill>
                  <a:srgbClr val="171717"/>
                </a:solidFill>
                <a:effectLst/>
                <a:latin typeface="Segoe UI" panose="020B0502040204020203" pitchFamily="34" charset="0"/>
              </a:rPr>
              <a:t>Although Azure DevOps can publish public code repositories, GitHub has long been the preferred host for open-source software. If you're building open-source software, you would likely choose GitHub if for no other reasons than its visibility and general acceptance by the open-source development community.</a:t>
            </a:r>
          </a:p>
          <a:p>
            <a:pPr algn="l"/>
            <a:r>
              <a:rPr lang="en-GB" b="0" i="0" dirty="0">
                <a:solidFill>
                  <a:srgbClr val="171717"/>
                </a:solidFill>
                <a:effectLst/>
                <a:latin typeface="Segoe UI" panose="020B0502040204020203" pitchFamily="34" charset="0"/>
              </a:rPr>
              <a:t>The remaining decision criteria are specific to choosing between either Azure DevOps or GitHub.</a:t>
            </a:r>
          </a:p>
          <a:p>
            <a:pPr algn="l"/>
            <a:endParaRPr lang="en-GB" b="0" i="0" dirty="0">
              <a:solidFill>
                <a:srgbClr val="171717"/>
              </a:solidFill>
              <a:effectLst/>
              <a:latin typeface="Segoe UI" panose="020B0502040204020203" pitchFamily="34" charset="0"/>
            </a:endParaRP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Regarding source-code management and DevOps tools, what level of granularity do you need for permissions?</a:t>
            </a:r>
          </a:p>
          <a:p>
            <a:pPr algn="l"/>
            <a:r>
              <a:rPr lang="en-GB" b="0" i="0" dirty="0">
                <a:solidFill>
                  <a:srgbClr val="171717"/>
                </a:solidFill>
                <a:effectLst/>
                <a:latin typeface="Segoe UI" panose="020B0502040204020203" pitchFamily="34" charset="0"/>
              </a:rPr>
              <a:t>GitHub works on a simple model of read/write permissions to every feature. Meanwhile, Azure DevOps has a much more granular set of permissions that allow organizations to refine who is able to perform most operations across the entire toolset.</a:t>
            </a:r>
          </a:p>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3383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171717"/>
                </a:solidFill>
                <a:effectLst/>
                <a:latin typeface="Segoe UI" panose="020B0502040204020203" pitchFamily="34" charset="0"/>
              </a:rPr>
              <a:t>Regarding source-code management and DevOps tools, how sophisticated does your project management and reporting need to be?</a:t>
            </a:r>
          </a:p>
          <a:p>
            <a:pPr algn="l"/>
            <a:r>
              <a:rPr lang="en-GB" b="0" i="0" dirty="0">
                <a:solidFill>
                  <a:srgbClr val="171717"/>
                </a:solidFill>
                <a:effectLst/>
                <a:latin typeface="Segoe UI" panose="020B0502040204020203" pitchFamily="34" charset="0"/>
              </a:rPr>
              <a:t>Although GitHub has work items, issues, and a Kanban board, project management and reporting is the area where Azure DevOps excels. Azure DevOps is highly customizable, which allows an administrator to add custom fields to capture metadata and other information alongside each work item. By contrast, the GitHub Issues feature uses tags as its primary means of helping a team categorize issues.</a:t>
            </a:r>
          </a:p>
          <a:p>
            <a:pPr algn="l"/>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Regarding source-code management and DevOps tools, how tightly do you need to integrate with third-party tools?</a:t>
            </a:r>
          </a:p>
          <a:p>
            <a:pPr algn="l"/>
            <a:r>
              <a:rPr lang="en-GB" b="0" i="0" dirty="0">
                <a:solidFill>
                  <a:srgbClr val="171717"/>
                </a:solidFill>
                <a:effectLst/>
                <a:latin typeface="Segoe UI" panose="020B0502040204020203" pitchFamily="34" charset="0"/>
              </a:rPr>
              <a:t>Although we make no specific recommendations about third-party tools, it's important for you to understand your organization's existing investments in tools and services and to evaluate how these dependencies might affect your choice. It's likely that most vendors that create DevOps tools create hooks or APIs that can be used by both Azure Pipelines and GitHub Actions. Even so, it's probably worth the effort to validate that assumption.</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597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195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1 - No. So, in this scenario, Azure DevTest Labs is not a candidate, because it isn't intended for this specific use case.</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2 - Though it's not stated specifically, Tailwind Traders is building internal and external systems, such as their e-commerce system, which isn't open source. So that isn't a consideration in this scenario.</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3 - Earlier, we stated that Tailwind Traders will hire temporary employees and vendors for short-term work, which makes a granular permissions requirement an important consideration for upper management. Based on our description in the preceding unit, this feature would make Azure DevOps a leading candidate. By using Azure DevOps, Tailwind Traders administrators would also have a more robust set of options for controlling permissions across the entire portfolio of work.</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4- Yes, robust project management and reporting features are one of the primary considerations. Here again, because of the amount of work-item customization and reporting the management team wants, Azure DevOps would likely be a good choice.</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5 - Tool integration was not listed as a primary consideration for this scenario. As you learned in the preceding unit, most third-party DevOps tools integrate with both Azure DevOps and GitHub, which makes it likely that the team will find the tools it needs.</a:t>
            </a:r>
          </a:p>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6337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4524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1 - No. In this scenario, Azure DevTest Labs is not a candidate because it isn't designed for this use case.</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2 - Yes. As we noted in a previous unit, developers are used to seeing this kind of content available on GitHub. With GitHub, Tailwind Traders developers can publish their code, accept community contributions to improve the code examples, accept feedback and bug reports, and more. Because this scenario involves open-source code, GitHub is a leading candidate.</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3 - Though it's not stated explicitly, the fact that Tailwind Traders will be accepting community contributions, issuing reports, and generally attempting to build a community of developers around their API examples, the company's permission needs are basic: users can either </a:t>
            </a:r>
            <a:r>
              <a:rPr lang="en-GB" b="0" i="1" dirty="0">
                <a:solidFill>
                  <a:srgbClr val="171717"/>
                </a:solidFill>
                <a:effectLst/>
                <a:latin typeface="Segoe UI" panose="020B0502040204020203" pitchFamily="34" charset="0"/>
              </a:rPr>
              <a:t>view only</a:t>
            </a:r>
            <a:r>
              <a:rPr lang="en-GB" b="0" i="0" dirty="0">
                <a:solidFill>
                  <a:srgbClr val="171717"/>
                </a:solidFill>
                <a:effectLst/>
                <a:latin typeface="Segoe UI" panose="020B0502040204020203" pitchFamily="34" charset="0"/>
              </a:rPr>
              <a:t> or </a:t>
            </a:r>
            <a:r>
              <a:rPr lang="en-GB" b="0" i="1" dirty="0">
                <a:solidFill>
                  <a:srgbClr val="171717"/>
                </a:solidFill>
                <a:effectLst/>
                <a:latin typeface="Segoe UI" panose="020B0502040204020203" pitchFamily="34" charset="0"/>
              </a:rPr>
              <a:t>view and write</a:t>
            </a:r>
            <a:r>
              <a:rPr lang="en-GB" b="0" i="0" dirty="0">
                <a:solidFill>
                  <a:srgbClr val="171717"/>
                </a:solidFill>
                <a:effectLst/>
                <a:latin typeface="Segoe UI" panose="020B0502040204020203" pitchFamily="34" charset="0"/>
              </a:rPr>
              <a:t>. This is another reason why GitHub would be a good candidate for this scenario.</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4 - Again, because of the nature of this project, the team doesn't require a sophisticated project management and reporting solution. In this scenario, the strength of Azure DevOps Services isn't required.</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5 - Tool integration wasn't listed as a primary consideration for this scenario and doesn't qualify or disqualify either tool.</a:t>
            </a:r>
          </a:p>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34603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3533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1 - Yes. This looks like a job for Azure DevTest Labs, because it can do everything that the team needs to accomplish in this scenario.</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With this in mind there's not much point moving into the other questions </a:t>
            </a:r>
          </a:p>
          <a:p>
            <a:pPr algn="l"/>
            <a:endParaRPr lang="en-GB"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0613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585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7515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374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54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435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Azure DevOps services </a:t>
            </a:r>
            <a:r>
              <a:rPr lang="en-US" sz="800" dirty="0"/>
              <a:t>provides </a:t>
            </a:r>
            <a:r>
              <a:rPr lang="en-IE" sz="800" dirty="0"/>
              <a:t>development collaboration tools including pipelines, Git repositories, Kanban boards, and extensive automated and cloud-based load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Azure DevTest Labs </a:t>
            </a:r>
            <a:r>
              <a:rPr lang="en-US" sz="800" dirty="0"/>
              <a:t>allows you to </a:t>
            </a:r>
            <a:r>
              <a:rPr lang="en-IE" sz="800" dirty="0"/>
              <a:t>quickly create environments in Azure while minimizing waste and controlling cost.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900" dirty="0"/>
            </a:br>
            <a:r>
              <a:rPr lang="en-US" sz="900" b="1" i="0" dirty="0">
                <a:solidFill>
                  <a:srgbClr val="666666"/>
                </a:solidFill>
                <a:effectLst/>
                <a:latin typeface="Roboto"/>
              </a:rPr>
              <a:t>GitHub </a:t>
            </a:r>
            <a:r>
              <a:rPr lang="en-US" sz="900" b="0" i="0" dirty="0">
                <a:solidFill>
                  <a:srgbClr val="666666"/>
                </a:solidFill>
                <a:effectLst/>
                <a:latin typeface="Roboto"/>
              </a:rPr>
              <a:t>is an American provides hosting for software development and version control using Git. It offers the distributed version control and source code management (SCM) functionality of Git, plus its own features. It provides access control and several collaboration features such as bug tracking, feature requests, task management, and wikis for every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dirty="0">
              <a:solidFill>
                <a:srgbClr val="666666"/>
              </a:solidFill>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dirty="0">
                <a:solidFill>
                  <a:srgbClr val="6A737D"/>
                </a:solidFill>
                <a:effectLst/>
                <a:latin typeface="-apple-system"/>
              </a:rPr>
              <a:t>GitHub Actions</a:t>
            </a:r>
            <a:r>
              <a:rPr lang="en-US" sz="900" b="0" i="0" dirty="0">
                <a:solidFill>
                  <a:srgbClr val="6A737D"/>
                </a:solidFill>
                <a:effectLst/>
                <a:latin typeface="-apple-system"/>
              </a:rPr>
              <a:t> makes it easy to automate all your software workflows, now with world-class CI/CD. Build, test, and deploy your code right from GitHub. Make code reviews, branch management, and issue triaging work the way you want.</a:t>
            </a:r>
            <a:endParaRPr lang="en-US" sz="800" dirty="0"/>
          </a:p>
          <a:p>
            <a:endParaRPr lang="en-IE" sz="900" b="0" i="0" u="sng" strike="noStrike" kern="1200" dirty="0">
              <a:solidFill>
                <a:schemeClr val="tx1"/>
              </a:solidFill>
              <a:effectLst/>
              <a:latin typeface="Segoe UI Light" pitchFamily="34" charset="0"/>
              <a:ea typeface="+mn-ea"/>
              <a:cs typeface="+mn-cs"/>
            </a:endParaRPr>
          </a:p>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4613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endParaRPr lang="en-GB" sz="900" dirty="0">
              <a:gradFill>
                <a:gsLst>
                  <a:gs pos="2917">
                    <a:schemeClr val="tx1"/>
                  </a:gs>
                  <a:gs pos="30000">
                    <a:schemeClr val="tx1"/>
                  </a:gs>
                </a:gsLst>
                <a:lin ang="5400000" scaled="0"/>
              </a:gradFill>
            </a:endParaRPr>
          </a:p>
          <a:p>
            <a:pPr>
              <a:lnSpc>
                <a:spcPct val="90000"/>
              </a:lnSpc>
              <a:spcAft>
                <a:spcPts val="600"/>
              </a:spcAft>
            </a:pPr>
            <a:r>
              <a:rPr lang="en-GB" sz="900" b="1" dirty="0">
                <a:gradFill>
                  <a:gsLst>
                    <a:gs pos="2917">
                      <a:schemeClr val="tx1"/>
                    </a:gs>
                    <a:gs pos="30000">
                      <a:schemeClr val="tx1"/>
                    </a:gs>
                  </a:gsLst>
                  <a:lin ang="5400000" scaled="0"/>
                </a:gradFill>
              </a:rPr>
              <a:t>Azure Boards </a:t>
            </a:r>
            <a:r>
              <a:rPr lang="en-GB" sz="900" dirty="0">
                <a:gradFill>
                  <a:gsLst>
                    <a:gs pos="2917">
                      <a:schemeClr val="tx1"/>
                    </a:gs>
                    <a:gs pos="30000">
                      <a:schemeClr val="tx1"/>
                    </a:gs>
                  </a:gsLst>
                  <a:lin ang="5400000" scaled="0"/>
                </a:gradFill>
              </a:rPr>
              <a:t>is an agile project management suite that includes Kanban boards, reporting, and tracking ideas and work from high-level epics to work items and issues.</a:t>
            </a:r>
          </a:p>
          <a:p>
            <a:pPr>
              <a:lnSpc>
                <a:spcPct val="90000"/>
              </a:lnSpc>
              <a:spcAft>
                <a:spcPts val="600"/>
              </a:spcAft>
            </a:pPr>
            <a:endParaRPr lang="en-GB" sz="900" dirty="0">
              <a:gradFill>
                <a:gsLst>
                  <a:gs pos="2917">
                    <a:schemeClr val="tx1"/>
                  </a:gs>
                  <a:gs pos="30000">
                    <a:schemeClr val="tx1"/>
                  </a:gs>
                </a:gsLst>
                <a:lin ang="5400000" scaled="0"/>
              </a:gradFill>
            </a:endParaRPr>
          </a:p>
          <a:p>
            <a:pPr>
              <a:lnSpc>
                <a:spcPct val="90000"/>
              </a:lnSpc>
              <a:spcAft>
                <a:spcPts val="600"/>
              </a:spcAft>
            </a:pPr>
            <a:r>
              <a:rPr lang="en-GB" sz="900" b="1" dirty="0">
                <a:gradFill>
                  <a:gsLst>
                    <a:gs pos="2917">
                      <a:schemeClr val="tx1"/>
                    </a:gs>
                    <a:gs pos="30000">
                      <a:schemeClr val="tx1"/>
                    </a:gs>
                  </a:gsLst>
                  <a:lin ang="5400000" scaled="0"/>
                </a:gradFill>
              </a:rPr>
              <a:t>Azure Pipelines </a:t>
            </a:r>
            <a:r>
              <a:rPr lang="en-GB" sz="900" dirty="0">
                <a:gradFill>
                  <a:gsLst>
                    <a:gs pos="2917">
                      <a:schemeClr val="tx1"/>
                    </a:gs>
                    <a:gs pos="30000">
                      <a:schemeClr val="tx1"/>
                    </a:gs>
                  </a:gsLst>
                  <a:lin ang="5400000" scaled="0"/>
                </a:gradFill>
              </a:rPr>
              <a:t>is a CI/CD pipeline automation tool.</a:t>
            </a:r>
          </a:p>
          <a:p>
            <a:pPr>
              <a:lnSpc>
                <a:spcPct val="90000"/>
              </a:lnSpc>
              <a:spcAft>
                <a:spcPts val="600"/>
              </a:spcAft>
            </a:pPr>
            <a:endParaRPr lang="en-GB" sz="900" dirty="0">
              <a:gradFill>
                <a:gsLst>
                  <a:gs pos="2917">
                    <a:schemeClr val="tx1"/>
                  </a:gs>
                  <a:gs pos="30000">
                    <a:schemeClr val="tx1"/>
                  </a:gs>
                </a:gsLst>
                <a:lin ang="5400000" scaled="0"/>
              </a:gradFill>
            </a:endParaRPr>
          </a:p>
          <a:p>
            <a:pPr marL="0" marR="0" lvl="0" indent="0" algn="l" defTabSz="932218" rtl="0" eaLnBrk="1" fontAlgn="auto" latinLnBrk="0" hangingPunct="1">
              <a:lnSpc>
                <a:spcPct val="90000"/>
              </a:lnSpc>
              <a:spcBef>
                <a:spcPts val="0"/>
              </a:spcBef>
              <a:spcAft>
                <a:spcPts val="600"/>
              </a:spcAft>
              <a:buClrTx/>
              <a:buSzTx/>
              <a:buFontTx/>
              <a:buNone/>
              <a:tabLst/>
              <a:defRPr/>
            </a:pPr>
            <a:r>
              <a:rPr lang="en-GB" sz="900" b="1" dirty="0">
                <a:gradFill>
                  <a:gsLst>
                    <a:gs pos="2917">
                      <a:schemeClr val="tx1"/>
                    </a:gs>
                    <a:gs pos="30000">
                      <a:schemeClr val="tx1"/>
                    </a:gs>
                  </a:gsLst>
                  <a:lin ang="5400000" scaled="0"/>
                </a:gradFill>
              </a:rPr>
              <a:t>Azure Repos </a:t>
            </a:r>
            <a:r>
              <a:rPr lang="en-GB" sz="900" dirty="0">
                <a:gradFill>
                  <a:gsLst>
                    <a:gs pos="2917">
                      <a:schemeClr val="tx1"/>
                    </a:gs>
                    <a:gs pos="30000">
                      <a:schemeClr val="tx1"/>
                    </a:gs>
                  </a:gsLst>
                  <a:lin ang="5400000" scaled="0"/>
                </a:gradFill>
              </a:rPr>
              <a:t>is a centralized source-code repository where software development, DevOps engineering, and documentation professionals can publish their code for review and collaboration.</a:t>
            </a:r>
          </a:p>
          <a:p>
            <a:pPr>
              <a:lnSpc>
                <a:spcPct val="90000"/>
              </a:lnSpc>
              <a:spcAft>
                <a:spcPts val="600"/>
              </a:spcAft>
            </a:pPr>
            <a:endParaRPr lang="en-GB" sz="900" dirty="0">
              <a:gradFill>
                <a:gsLst>
                  <a:gs pos="2917">
                    <a:schemeClr val="tx1"/>
                  </a:gs>
                  <a:gs pos="30000">
                    <a:schemeClr val="tx1"/>
                  </a:gs>
                </a:gsLst>
                <a:lin ang="5400000" scaled="0"/>
              </a:gradFill>
            </a:endParaRPr>
          </a:p>
          <a:p>
            <a:pPr>
              <a:lnSpc>
                <a:spcPct val="90000"/>
              </a:lnSpc>
              <a:spcAft>
                <a:spcPts val="600"/>
              </a:spcAft>
            </a:pPr>
            <a:r>
              <a:rPr lang="en-GB" sz="900" b="1" dirty="0">
                <a:gradFill>
                  <a:gsLst>
                    <a:gs pos="2917">
                      <a:schemeClr val="tx1"/>
                    </a:gs>
                    <a:gs pos="30000">
                      <a:schemeClr val="tx1"/>
                    </a:gs>
                  </a:gsLst>
                  <a:lin ang="5400000" scaled="0"/>
                </a:gradFill>
              </a:rPr>
              <a:t>Azure Artifacts </a:t>
            </a:r>
            <a:r>
              <a:rPr lang="en-GB" sz="900" dirty="0">
                <a:gradFill>
                  <a:gsLst>
                    <a:gs pos="2917">
                      <a:schemeClr val="tx1"/>
                    </a:gs>
                    <a:gs pos="30000">
                      <a:schemeClr val="tx1"/>
                    </a:gs>
                  </a:gsLst>
                  <a:lin ang="5400000" scaled="0"/>
                </a:gradFill>
              </a:rPr>
              <a:t>is a repository for hosting artifacts, such as compiled source code, which can be fed into testing or deployment pipeline steps.</a:t>
            </a:r>
          </a:p>
          <a:p>
            <a:pPr>
              <a:lnSpc>
                <a:spcPct val="90000"/>
              </a:lnSpc>
              <a:spcAft>
                <a:spcPts val="600"/>
              </a:spcAft>
            </a:pPr>
            <a:endParaRPr lang="en-GB" sz="900" dirty="0">
              <a:gradFill>
                <a:gsLst>
                  <a:gs pos="2917">
                    <a:schemeClr val="tx1"/>
                  </a:gs>
                  <a:gs pos="30000">
                    <a:schemeClr val="tx1"/>
                  </a:gs>
                </a:gsLst>
                <a:lin ang="5400000" scaled="0"/>
              </a:gradFill>
            </a:endParaRPr>
          </a:p>
          <a:p>
            <a:pPr>
              <a:lnSpc>
                <a:spcPct val="90000"/>
              </a:lnSpc>
              <a:spcAft>
                <a:spcPts val="600"/>
              </a:spcAft>
            </a:pPr>
            <a:r>
              <a:rPr lang="en-GB" sz="900" b="1" dirty="0">
                <a:gradFill>
                  <a:gsLst>
                    <a:gs pos="2917">
                      <a:schemeClr val="tx1"/>
                    </a:gs>
                    <a:gs pos="30000">
                      <a:schemeClr val="tx1"/>
                    </a:gs>
                  </a:gsLst>
                  <a:lin ang="5400000" scaled="0"/>
                </a:gradFill>
              </a:rPr>
              <a:t>Azure Test Plans </a:t>
            </a:r>
            <a:r>
              <a:rPr lang="en-GB" sz="900" dirty="0">
                <a:gradFill>
                  <a:gsLst>
                    <a:gs pos="2917">
                      <a:schemeClr val="tx1"/>
                    </a:gs>
                    <a:gs pos="30000">
                      <a:schemeClr val="tx1"/>
                    </a:gs>
                  </a:gsLst>
                  <a:lin ang="5400000" scaled="0"/>
                </a:gradFill>
              </a:rPr>
              <a:t>is an automated test tool that can be used in a CI/CD pipeline to ensure quality before a software release.</a:t>
            </a:r>
            <a:endParaRPr lang="en-US" sz="900" dirty="0">
              <a:gradFill>
                <a:gsLst>
                  <a:gs pos="2917">
                    <a:schemeClr val="tx1"/>
                  </a:gs>
                  <a:gs pos="30000">
                    <a:schemeClr val="tx1"/>
                  </a:gs>
                </a:gsLst>
                <a:lin ang="5400000" scaled="0"/>
              </a:gradFill>
            </a:endParaRPr>
          </a:p>
          <a:p>
            <a:endParaRPr lang="en-US" dirty="0"/>
          </a:p>
          <a:p>
            <a:endParaRPr lang="en-US" dirty="0"/>
          </a:p>
          <a:p>
            <a:r>
              <a:rPr lang="en-US" dirty="0"/>
              <a:t>Worth Mentioning for those working in more secure environments there is a DevOps Server install similar to the predecessor Team Foundation Server (TFS). </a:t>
            </a: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555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Arguably the world's most popular code repository for open-source software. </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Git is a decentralized source-code management tool, and GitHub is a hosted version of Git that serves as the primary remote. </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GitHub builds on top of Git to provide related services for coordinating work, reporting and discussing issues, providing documentation, and more. It offers the following functionality.</a:t>
            </a:r>
          </a:p>
          <a:p>
            <a:endParaRPr lang="en-GB" b="0" i="0" dirty="0">
              <a:solidFill>
                <a:srgbClr val="171717"/>
              </a:solidFill>
              <a:effectLst/>
              <a:latin typeface="Segoe UI" panose="020B0502040204020203" pitchFamily="34" charset="0"/>
            </a:endParaRPr>
          </a:p>
          <a:p>
            <a:endParaRPr lang="en-GB" b="0" i="0" dirty="0">
              <a:solidFill>
                <a:srgbClr val="171717"/>
              </a:solidFill>
              <a:effectLst/>
              <a:latin typeface="Segoe UI" panose="020B0502040204020203" pitchFamily="34" charset="0"/>
            </a:endParaRPr>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1225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10883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FD3A8B-A456-4669-AF51-49718CC7AAA0}"/>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58B06D0-451A-4281-8251-89C2E333552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0696EEC-D3EB-498B-8D8A-6BC1C22493FF}"/>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7D242E4D-6F59-4211-99AE-1342C5EE987E}"/>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8" name="Picture 6">
            <a:extLst>
              <a:ext uri="{FF2B5EF4-FFF2-40B4-BE49-F238E27FC236}">
                <a16:creationId xmlns:a16="http://schemas.microsoft.com/office/drawing/2014/main" id="{96ADB64D-4E72-4DDA-B701-CD0C06EF45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3FFBFACC-D86B-4448-BBCC-03F670031521}"/>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icrosoft Certified Trainer Network - Posts | Facebook">
            <a:extLst>
              <a:ext uri="{FF2B5EF4-FFF2-40B4-BE49-F238E27FC236}">
                <a16:creationId xmlns:a16="http://schemas.microsoft.com/office/drawing/2014/main" id="{48BEF798-A5D5-43B5-868B-05A9252A6F7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57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5288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sldLayoutIdLst>
    <p:sldLayoutId id="2147489816"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sldLayoutIdLst>
    <p:sldLayoutId id="2147488207"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devops/test/load-test/get-started-jmeter-test?view=vsts" TargetMode="External"/><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0.wmf"/><Relationship Id="rId5" Type="http://schemas.openxmlformats.org/officeDocument/2006/relationships/hyperlink" Target="https://marketplace.visualstudio.com/items?itemName=solidify-labs.jira-devops-migration" TargetMode="External"/><Relationship Id="rId10" Type="http://schemas.openxmlformats.org/officeDocument/2006/relationships/hyperlink" Target="https://marketplace.visualstudio.com/items?itemName=AjeetChouksey.soapui" TargetMode="External"/><Relationship Id="rId4" Type="http://schemas.openxmlformats.org/officeDocument/2006/relationships/hyperlink" Target="https://marketplace.visualstudio.com/items?itemName=ms-vsts.services-trello" TargetMode="External"/><Relationship Id="rId9" Type="http://schemas.openxmlformats.org/officeDocument/2006/relationships/hyperlink" Target="https://marketplace.visualstudio.com/items?itemName=richardfennellBM.BM-VSTS-PesterRunner-Tas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sv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zurebi.home.blog/" TargetMode="External"/><Relationship Id="rId11" Type="http://schemas.openxmlformats.org/officeDocument/2006/relationships/image" Target="../media/image16.png"/><Relationship Id="rId5" Type="http://schemas.openxmlformats.org/officeDocument/2006/relationships/hyperlink" Target="https://www.linkedin.com/in/aaron-hughes-0874b72a/" TargetMode="External"/><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jp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sv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48.sv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48.sv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3.wmf"/><Relationship Id="rId4" Type="http://schemas.openxmlformats.org/officeDocument/2006/relationships/hyperlink" Target="https://docs.microsoft.com/en-us/azure/devops/learn/what-is-devop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emf"/><Relationship Id="rId7" Type="http://schemas.openxmlformats.org/officeDocument/2006/relationships/image" Target="../media/image37.w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 Id="rId9"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8.png"/><Relationship Id="rId7"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0.svg"/><Relationship Id="rId10" Type="http://schemas.openxmlformats.org/officeDocument/2006/relationships/image" Target="../media/image37.wmf"/><Relationship Id="rId4" Type="http://schemas.openxmlformats.org/officeDocument/2006/relationships/image" Target="../media/image29.png"/><Relationship Id="rId9" Type="http://schemas.openxmlformats.org/officeDocument/2006/relationships/image" Target="../media/image36.emf"/></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2: Lesson 4:</a:t>
            </a:r>
            <a:endParaRPr lang="en-US" dirty="0">
              <a:solidFill>
                <a:schemeClr val="accent2">
                  <a:alpha val="99000"/>
                </a:schemeClr>
              </a:solidFill>
            </a:endParaRPr>
          </a:p>
        </p:txBody>
      </p:sp>
      <p:sp>
        <p:nvSpPr>
          <p:cNvPr id="4" name="Rectangle 3">
            <a:extLst>
              <a:ext uri="{FF2B5EF4-FFF2-40B4-BE49-F238E27FC236}">
                <a16:creationId xmlns:a16="http://schemas.microsoft.com/office/drawing/2014/main" id="{0AEBF63C-C94F-4447-9F92-97C776D66910}"/>
              </a:ext>
            </a:extLst>
          </p:cNvPr>
          <p:cNvSpPr/>
          <p:nvPr/>
        </p:nvSpPr>
        <p:spPr>
          <a:xfrm>
            <a:off x="579437" y="1816894"/>
            <a:ext cx="11399838" cy="2123658"/>
          </a:xfrm>
          <a:prstGeom prst="rect">
            <a:avLst/>
          </a:prstGeom>
        </p:spPr>
        <p:txBody>
          <a:bodyPr wrap="square">
            <a:spAutoFit/>
          </a:bodyPr>
          <a:lstStyle/>
          <a:p>
            <a:r>
              <a:rPr lang="en-GB" sz="6600" dirty="0">
                <a:solidFill>
                  <a:srgbClr val="171717"/>
                </a:solidFill>
                <a:latin typeface="Segoe UI" panose="020B0502040204020203" pitchFamily="34" charset="0"/>
              </a:rPr>
              <a:t>Choose the best tools to build better solutions</a:t>
            </a:r>
          </a:p>
        </p:txBody>
      </p:sp>
    </p:spTree>
    <p:extLst>
      <p:ext uri="{BB962C8B-B14F-4D97-AF65-F5344CB8AC3E}">
        <p14:creationId xmlns:p14="http://schemas.microsoft.com/office/powerpoint/2010/main" val="408908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Migrating or Integrating Existing Tools</a:t>
            </a:r>
          </a:p>
        </p:txBody>
      </p:sp>
      <p:pic>
        <p:nvPicPr>
          <p:cNvPr id="5" name="Picture 4" descr="Icon of small circles connected by lines forming a big circle">
            <a:extLst>
              <a:ext uri="{FF2B5EF4-FFF2-40B4-BE49-F238E27FC236}">
                <a16:creationId xmlns:a16="http://schemas.microsoft.com/office/drawing/2014/main" id="{CC5E010A-775A-4257-836B-40327B1BDB17}"/>
              </a:ext>
            </a:extLst>
          </p:cNvPr>
          <p:cNvPicPr>
            <a:picLocks noChangeAspect="1"/>
          </p:cNvPicPr>
          <p:nvPr/>
        </p:nvPicPr>
        <p:blipFill>
          <a:blip r:embed="rId3"/>
          <a:stretch>
            <a:fillRect/>
          </a:stretch>
        </p:blipFill>
        <p:spPr>
          <a:xfrm>
            <a:off x="427037" y="1423448"/>
            <a:ext cx="949326" cy="949326"/>
          </a:xfrm>
          <a:prstGeom prst="rect">
            <a:avLst/>
          </a:prstGeom>
        </p:spPr>
      </p:pic>
      <p:sp>
        <p:nvSpPr>
          <p:cNvPr id="6" name="Rectangle 5">
            <a:extLst>
              <a:ext uri="{FF2B5EF4-FFF2-40B4-BE49-F238E27FC236}">
                <a16:creationId xmlns:a16="http://schemas.microsoft.com/office/drawing/2014/main" id="{05F8EB0C-62E1-4E91-9F10-D5741230B0BA}"/>
              </a:ext>
            </a:extLst>
          </p:cNvPr>
          <p:cNvSpPr/>
          <p:nvPr/>
        </p:nvSpPr>
        <p:spPr>
          <a:xfrm>
            <a:off x="1676399" y="1423448"/>
            <a:ext cx="10398353" cy="2277547"/>
          </a:xfrm>
          <a:prstGeom prst="rect">
            <a:avLst/>
          </a:prstGeom>
        </p:spPr>
        <p:txBody>
          <a:bodyPr wrap="square" lIns="0" tIns="0" rIns="0" bIns="0" anchor="t">
            <a:spAutoFit/>
          </a:bodyPr>
          <a:lstStyle/>
          <a:p>
            <a:r>
              <a:rPr lang="en-US" sz="2400" dirty="0">
                <a:latin typeface="+mj-lt"/>
              </a:rPr>
              <a:t>Both Azure DevOps and GitHub can be integrated with a wide variety of existing work management tools:</a:t>
            </a:r>
          </a:p>
          <a:p>
            <a:pPr marL="353695" lvl="1" indent="-342900">
              <a:buClr>
                <a:schemeClr val="tx1"/>
              </a:buClr>
              <a:buFont typeface="Arial"/>
              <a:buChar char="•"/>
            </a:pPr>
            <a:r>
              <a:rPr lang="en-US" sz="2000" dirty="0">
                <a:solidFill>
                  <a:schemeClr val="tx2"/>
                </a:solidFill>
                <a:hlinkClick r:id="rId4">
                  <a:extLst>
                    <a:ext uri="{A12FA001-AC4F-418D-AE19-62706E023703}">
                      <ahyp:hlinkClr xmlns:ahyp="http://schemas.microsoft.com/office/drawing/2018/hyperlinkcolor" val="tx"/>
                    </a:ext>
                  </a:extLst>
                </a:hlinkClick>
              </a:rPr>
              <a:t>Trello integration tooling</a:t>
            </a:r>
            <a:r>
              <a:rPr lang="en-US" sz="2000" dirty="0">
                <a:solidFill>
                  <a:schemeClr val="tx2"/>
                </a:solidFill>
              </a:rPr>
              <a:t> </a:t>
            </a:r>
            <a:r>
              <a:rPr lang="en-US" sz="2000" dirty="0"/>
              <a:t>is a free, flexible, and visual way to organize anything with anyone. </a:t>
            </a:r>
            <a:endParaRPr lang="en-US" sz="2000" dirty="0">
              <a:cs typeface="Segoe UI"/>
            </a:endParaRPr>
          </a:p>
          <a:p>
            <a:pPr marL="353695" lvl="1" indent="-342900">
              <a:buClr>
                <a:schemeClr val="tx1"/>
              </a:buClr>
              <a:buFont typeface="Arial"/>
              <a:buChar char="•"/>
            </a:pPr>
            <a:r>
              <a:rPr lang="en-US" sz="2000" dirty="0">
                <a:solidFill>
                  <a:schemeClr val="tx2"/>
                </a:solidFill>
                <a:hlinkClick r:id="rId5">
                  <a:extLst>
                    <a:ext uri="{A12FA001-AC4F-418D-AE19-62706E023703}">
                      <ahyp:hlinkClr xmlns:ahyp="http://schemas.microsoft.com/office/drawing/2018/hyperlinkcolor" val="tx"/>
                    </a:ext>
                  </a:extLst>
                </a:hlinkClick>
              </a:rPr>
              <a:t>Solidify</a:t>
            </a:r>
            <a:r>
              <a:rPr lang="en-US" sz="2000" dirty="0"/>
              <a:t> offers a tool for Jira to Azure DevOps migration.</a:t>
            </a:r>
            <a:endParaRPr lang="en-US" sz="2000" dirty="0">
              <a:cs typeface="Segoe UI"/>
            </a:endParaRPr>
          </a:p>
          <a:p>
            <a:pPr marL="353695" lvl="1" indent="-342900">
              <a:buClr>
                <a:schemeClr val="tx1"/>
              </a:buClr>
              <a:buFont typeface="Arial"/>
              <a:buChar char="•"/>
            </a:pPr>
            <a:r>
              <a:rPr lang="en-US" sz="2000" dirty="0"/>
              <a:t>Third party organizations offer commercial tooling to assist with migrating other work management tools like Aha, BugZilla, ClearQuest.</a:t>
            </a:r>
            <a:endParaRPr lang="en-US" sz="2000" dirty="0">
              <a:cs typeface="Segoe UI"/>
            </a:endParaRPr>
          </a:p>
        </p:txBody>
      </p:sp>
      <p:pic>
        <p:nvPicPr>
          <p:cNvPr id="8" name="Picture 7" descr="Icon of two chat bubbles">
            <a:extLst>
              <a:ext uri="{FF2B5EF4-FFF2-40B4-BE49-F238E27FC236}">
                <a16:creationId xmlns:a16="http://schemas.microsoft.com/office/drawing/2014/main" id="{5DD58267-952A-4429-82B8-44D7CF1CB938}"/>
              </a:ext>
            </a:extLst>
          </p:cNvPr>
          <p:cNvPicPr>
            <a:picLocks noChangeAspect="1"/>
          </p:cNvPicPr>
          <p:nvPr/>
        </p:nvPicPr>
        <p:blipFill>
          <a:blip r:embed="rId6"/>
          <a:stretch>
            <a:fillRect/>
          </a:stretch>
        </p:blipFill>
        <p:spPr>
          <a:xfrm>
            <a:off x="361722" y="3707669"/>
            <a:ext cx="1004825" cy="1004825"/>
          </a:xfrm>
          <a:prstGeom prst="rect">
            <a:avLst/>
          </a:prstGeom>
        </p:spPr>
      </p:pic>
      <p:sp>
        <p:nvSpPr>
          <p:cNvPr id="9" name="Rectangle 8">
            <a:extLst>
              <a:ext uri="{FF2B5EF4-FFF2-40B4-BE49-F238E27FC236}">
                <a16:creationId xmlns:a16="http://schemas.microsoft.com/office/drawing/2014/main" id="{1ABB090D-B2F2-46C3-9F6C-CBD29E5BA273}"/>
              </a:ext>
            </a:extLst>
          </p:cNvPr>
          <p:cNvSpPr/>
          <p:nvPr/>
        </p:nvSpPr>
        <p:spPr>
          <a:xfrm>
            <a:off x="1676400" y="3745230"/>
            <a:ext cx="9991374" cy="738664"/>
          </a:xfrm>
          <a:prstGeom prst="rect">
            <a:avLst/>
          </a:prstGeom>
        </p:spPr>
        <p:txBody>
          <a:bodyPr wrap="square" lIns="0" tIns="0" rIns="0" bIns="0" anchor="t">
            <a:spAutoFit/>
          </a:bodyPr>
          <a:lstStyle/>
          <a:p>
            <a:r>
              <a:rPr lang="en-US" sz="2400" dirty="0"/>
              <a:t>Azure Test Plans are used to track sprints and milestones. There is a Test &amp; Feedback extension available in the Visual Studio Marketplace.</a:t>
            </a:r>
          </a:p>
        </p:txBody>
      </p:sp>
      <p:pic>
        <p:nvPicPr>
          <p:cNvPr id="10" name="Picture 9" descr="Icon of wrench and screw driver">
            <a:extLst>
              <a:ext uri="{FF2B5EF4-FFF2-40B4-BE49-F238E27FC236}">
                <a16:creationId xmlns:a16="http://schemas.microsoft.com/office/drawing/2014/main" id="{FF5CA93B-F21E-4EEF-BFAA-41896E4F58B4}"/>
              </a:ext>
            </a:extLst>
          </p:cNvPr>
          <p:cNvPicPr>
            <a:picLocks noChangeAspect="1"/>
          </p:cNvPicPr>
          <p:nvPr/>
        </p:nvPicPr>
        <p:blipFill>
          <a:blip r:embed="rId7"/>
          <a:stretch>
            <a:fillRect/>
          </a:stretch>
        </p:blipFill>
        <p:spPr>
          <a:xfrm>
            <a:off x="387185" y="4926869"/>
            <a:ext cx="1004825" cy="1004825"/>
          </a:xfrm>
          <a:prstGeom prst="rect">
            <a:avLst/>
          </a:prstGeom>
        </p:spPr>
      </p:pic>
      <p:sp>
        <p:nvSpPr>
          <p:cNvPr id="11" name="Rectangle 10">
            <a:extLst>
              <a:ext uri="{FF2B5EF4-FFF2-40B4-BE49-F238E27FC236}">
                <a16:creationId xmlns:a16="http://schemas.microsoft.com/office/drawing/2014/main" id="{AF406CBE-6564-4C24-94CE-2FB5DA64BBE7}"/>
              </a:ext>
            </a:extLst>
          </p:cNvPr>
          <p:cNvSpPr/>
          <p:nvPr/>
        </p:nvSpPr>
        <p:spPr>
          <a:xfrm>
            <a:off x="1676400" y="4788456"/>
            <a:ext cx="10269070" cy="1600438"/>
          </a:xfrm>
          <a:prstGeom prst="rect">
            <a:avLst/>
          </a:prstGeom>
        </p:spPr>
        <p:txBody>
          <a:bodyPr wrap="square" lIns="0" tIns="0" rIns="0" bIns="0" anchor="t">
            <a:spAutoFit/>
          </a:bodyPr>
          <a:lstStyle/>
          <a:p>
            <a:r>
              <a:rPr lang="en-US" sz="2400" dirty="0">
                <a:latin typeface="+mj-lt"/>
              </a:rPr>
              <a:t>Other tools:</a:t>
            </a:r>
          </a:p>
          <a:p>
            <a:pPr marL="0" lvl="1">
              <a:buClr>
                <a:schemeClr val="tx1"/>
              </a:buClr>
            </a:pPr>
            <a:r>
              <a:rPr lang="en-US" sz="2000" dirty="0">
                <a:solidFill>
                  <a:schemeClr val="tx2"/>
                </a:solidFill>
                <a:hlinkClick r:id="rId8">
                  <a:extLst>
                    <a:ext uri="{A12FA001-AC4F-418D-AE19-62706E023703}">
                      <ahyp:hlinkClr xmlns:ahyp="http://schemas.microsoft.com/office/drawing/2018/hyperlinkcolor" val="tx"/>
                    </a:ext>
                  </a:extLst>
                </a:hlinkClick>
              </a:rPr>
              <a:t>Apache JMeter</a:t>
            </a:r>
            <a:r>
              <a:rPr lang="en-US" sz="2000" dirty="0">
                <a:solidFill>
                  <a:schemeClr val="tx2"/>
                </a:solidFill>
              </a:rPr>
              <a:t> </a:t>
            </a:r>
            <a:r>
              <a:rPr lang="en-US" sz="2000" dirty="0"/>
              <a:t>is open-source software written in Java and designed to load test functional behavior and measure performance.</a:t>
            </a:r>
            <a:endParaRPr lang="en-US" sz="2000" dirty="0">
              <a:cs typeface="Segoe UI"/>
            </a:endParaRPr>
          </a:p>
          <a:p>
            <a:pPr marL="0" lvl="1">
              <a:buClr>
                <a:schemeClr val="tx1"/>
              </a:buClr>
            </a:pPr>
            <a:r>
              <a:rPr lang="en-US" sz="2000" dirty="0">
                <a:solidFill>
                  <a:schemeClr val="tx2"/>
                </a:solidFill>
                <a:hlinkClick r:id="rId9">
                  <a:extLst>
                    <a:ext uri="{A12FA001-AC4F-418D-AE19-62706E023703}">
                      <ahyp:hlinkClr xmlns:ahyp="http://schemas.microsoft.com/office/drawing/2018/hyperlinkcolor" val="tx"/>
                    </a:ext>
                  </a:extLst>
                </a:hlinkClick>
              </a:rPr>
              <a:t>Pester</a:t>
            </a:r>
            <a:r>
              <a:rPr lang="en-US" sz="2000" dirty="0">
                <a:solidFill>
                  <a:schemeClr val="tx2"/>
                </a:solidFill>
              </a:rPr>
              <a:t> </a:t>
            </a:r>
            <a:r>
              <a:rPr lang="en-US" sz="2000" dirty="0"/>
              <a:t>is a tool that can be used to automate the testing of PowerShell code.</a:t>
            </a:r>
            <a:endParaRPr lang="en-US" sz="2000" dirty="0">
              <a:cs typeface="Segoe UI"/>
            </a:endParaRPr>
          </a:p>
          <a:p>
            <a:pPr marL="0" lvl="1">
              <a:buClr>
                <a:schemeClr val="tx1"/>
              </a:buClr>
            </a:pPr>
            <a:r>
              <a:rPr lang="en-US" sz="2000" dirty="0">
                <a:solidFill>
                  <a:schemeClr val="tx2"/>
                </a:solidFill>
                <a:hlinkClick r:id="rId10">
                  <a:extLst>
                    <a:ext uri="{A12FA001-AC4F-418D-AE19-62706E023703}">
                      <ahyp:hlinkClr xmlns:ahyp="http://schemas.microsoft.com/office/drawing/2018/hyperlinkcolor" val="tx"/>
                    </a:ext>
                  </a:extLst>
                </a:hlinkClick>
              </a:rPr>
              <a:t>SoapUI</a:t>
            </a:r>
            <a:r>
              <a:rPr lang="en-US" sz="2000" dirty="0">
                <a:solidFill>
                  <a:schemeClr val="tx2"/>
                </a:solidFill>
              </a:rPr>
              <a:t> </a:t>
            </a:r>
            <a:r>
              <a:rPr lang="en-US" sz="2000" dirty="0"/>
              <a:t>provides another testing framework for SOAP and REST testing.</a:t>
            </a:r>
            <a:endParaRPr lang="en-US" sz="2000" dirty="0">
              <a:cs typeface="Segoe UI"/>
            </a:endParaRPr>
          </a:p>
        </p:txBody>
      </p:sp>
    </p:spTree>
    <p:extLst>
      <p:ext uri="{BB962C8B-B14F-4D97-AF65-F5344CB8AC3E}">
        <p14:creationId xmlns:p14="http://schemas.microsoft.com/office/powerpoint/2010/main" val="25907350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Decision Criteria</a:t>
            </a:r>
          </a:p>
        </p:txBody>
      </p:sp>
      <p:sp>
        <p:nvSpPr>
          <p:cNvPr id="3" name="TextBox 2">
            <a:extLst>
              <a:ext uri="{FF2B5EF4-FFF2-40B4-BE49-F238E27FC236}">
                <a16:creationId xmlns:a16="http://schemas.microsoft.com/office/drawing/2014/main" id="{CF72CAFE-114B-4E1F-A802-458C8D13A0D3}"/>
              </a:ext>
            </a:extLst>
          </p:cNvPr>
          <p:cNvSpPr txBox="1"/>
          <p:nvPr/>
        </p:nvSpPr>
        <p:spPr>
          <a:xfrm>
            <a:off x="655637" y="1569113"/>
            <a:ext cx="10967978" cy="3681008"/>
          </a:xfrm>
          <a:prstGeom prst="rect">
            <a:avLst/>
          </a:prstGeom>
          <a:noFill/>
        </p:spPr>
        <p:txBody>
          <a:bodyPr wrap="square" lIns="182880" tIns="146304" rIns="182880" bIns="146304" rtlCol="0">
            <a:spAutoFit/>
          </a:bodyPr>
          <a:lstStyle/>
          <a:p>
            <a:pPr>
              <a:lnSpc>
                <a:spcPct val="90000"/>
              </a:lnSpc>
              <a:spcAft>
                <a:spcPts val="600"/>
              </a:spcAft>
            </a:pPr>
            <a:r>
              <a:rPr lang="en-GB" sz="2000" dirty="0">
                <a:gradFill>
                  <a:gsLst>
                    <a:gs pos="2917">
                      <a:schemeClr val="tx1"/>
                    </a:gs>
                    <a:gs pos="30000">
                      <a:schemeClr val="tx1"/>
                    </a:gs>
                  </a:gsLst>
                  <a:lin ang="5400000" scaled="0"/>
                </a:gradFill>
              </a:rPr>
              <a:t>Do you need to automate and manage test-lab creation?</a:t>
            </a: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r>
              <a:rPr lang="en-GB" sz="2000" dirty="0">
                <a:gradFill>
                  <a:gsLst>
                    <a:gs pos="2917">
                      <a:schemeClr val="tx1"/>
                    </a:gs>
                    <a:gs pos="30000">
                      <a:schemeClr val="tx1"/>
                    </a:gs>
                  </a:gsLst>
                  <a:lin ang="5400000" scaled="0"/>
                </a:gradFill>
              </a:rPr>
              <a:t>Are you building open-source software?</a:t>
            </a: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r>
              <a:rPr lang="en-GB" sz="2000" dirty="0">
                <a:gradFill>
                  <a:gsLst>
                    <a:gs pos="2917">
                      <a:schemeClr val="tx1"/>
                    </a:gs>
                    <a:gs pos="30000">
                      <a:schemeClr val="tx1"/>
                    </a:gs>
                  </a:gsLst>
                  <a:lin ang="5400000" scaled="0"/>
                </a:gradFill>
              </a:rPr>
              <a:t>Regarding source-code management and DevOps tools, what level of granularity do you need for permissions?</a:t>
            </a:r>
            <a:endParaRPr lang="en-US" sz="2000" dirty="0">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568E1D2D-D5B7-4416-9523-DE0239ACFC2D}"/>
              </a:ext>
            </a:extLst>
          </p:cNvPr>
          <p:cNvSpPr txBox="1"/>
          <p:nvPr/>
        </p:nvSpPr>
        <p:spPr>
          <a:xfrm>
            <a:off x="1194476" y="3493294"/>
            <a:ext cx="10586362" cy="911019"/>
          </a:xfrm>
          <a:prstGeom prst="rect">
            <a:avLst/>
          </a:prstGeom>
          <a:noFill/>
        </p:spPr>
        <p:txBody>
          <a:bodyPr wrap="square" lIns="182880" tIns="146304" rIns="182880" bIns="146304" rtlCol="0">
            <a:spAutoFit/>
          </a:bodyPr>
          <a:lstStyle/>
          <a:p>
            <a:pPr>
              <a:spcAft>
                <a:spcPts val="600"/>
              </a:spcAft>
            </a:pPr>
            <a:r>
              <a:rPr lang="en-GB" sz="2000" dirty="0">
                <a:gradFill>
                  <a:gsLst>
                    <a:gs pos="2917">
                      <a:schemeClr val="tx1"/>
                    </a:gs>
                    <a:gs pos="30000">
                      <a:schemeClr val="tx1"/>
                    </a:gs>
                  </a:gsLst>
                  <a:lin ang="5400000" scaled="0"/>
                </a:gradFill>
              </a:rPr>
              <a:t>Although Azure DevOps can publish public code repositories, GitHub has long been the preferred host for open-source software</a:t>
            </a:r>
          </a:p>
        </p:txBody>
      </p:sp>
      <p:sp>
        <p:nvSpPr>
          <p:cNvPr id="5" name="TextBox 4">
            <a:extLst>
              <a:ext uri="{FF2B5EF4-FFF2-40B4-BE49-F238E27FC236}">
                <a16:creationId xmlns:a16="http://schemas.microsoft.com/office/drawing/2014/main" id="{81790CCB-FAB3-474B-8797-6FCF70961D81}"/>
              </a:ext>
            </a:extLst>
          </p:cNvPr>
          <p:cNvSpPr txBox="1"/>
          <p:nvPr/>
        </p:nvSpPr>
        <p:spPr>
          <a:xfrm>
            <a:off x="1194476" y="1736467"/>
            <a:ext cx="10586362" cy="1295739"/>
          </a:xfrm>
          <a:prstGeom prst="rect">
            <a:avLst/>
          </a:prstGeom>
          <a:noFill/>
        </p:spPr>
        <p:txBody>
          <a:bodyPr wrap="square" lIns="182880" tIns="146304" rIns="182880" bIns="146304" rtlCol="0">
            <a:spAutoFit/>
          </a:bodyPr>
          <a:lstStyle/>
          <a:p>
            <a:pPr>
              <a:spcAft>
                <a:spcPts val="600"/>
              </a:spcAft>
            </a:pPr>
            <a:endParaRPr lang="en-GB" sz="2000" dirty="0">
              <a:gradFill>
                <a:gsLst>
                  <a:gs pos="2917">
                    <a:schemeClr val="tx1"/>
                  </a:gs>
                  <a:gs pos="30000">
                    <a:schemeClr val="tx1"/>
                  </a:gs>
                </a:gsLst>
                <a:lin ang="5400000" scaled="0"/>
              </a:gradFill>
            </a:endParaRPr>
          </a:p>
          <a:p>
            <a:pPr>
              <a:spcAft>
                <a:spcPts val="600"/>
              </a:spcAft>
            </a:pPr>
            <a:r>
              <a:rPr lang="en-GB" sz="2000" dirty="0">
                <a:gradFill>
                  <a:gsLst>
                    <a:gs pos="2917">
                      <a:schemeClr val="tx1"/>
                    </a:gs>
                    <a:gs pos="30000">
                      <a:schemeClr val="tx1"/>
                    </a:gs>
                  </a:gsLst>
                  <a:lin ang="5400000" scaled="0"/>
                </a:gradFill>
              </a:rPr>
              <a:t>Azure DevTest Labs. Among the three tools and services described, it's the only one that offers this functionality.</a:t>
            </a:r>
          </a:p>
        </p:txBody>
      </p:sp>
      <p:sp>
        <p:nvSpPr>
          <p:cNvPr id="7" name="TextBox 6">
            <a:extLst>
              <a:ext uri="{FF2B5EF4-FFF2-40B4-BE49-F238E27FC236}">
                <a16:creationId xmlns:a16="http://schemas.microsoft.com/office/drawing/2014/main" id="{6B4F23EB-0EFA-4916-AA36-779332389FBB}"/>
              </a:ext>
            </a:extLst>
          </p:cNvPr>
          <p:cNvSpPr txBox="1"/>
          <p:nvPr/>
        </p:nvSpPr>
        <p:spPr>
          <a:xfrm>
            <a:off x="1200889" y="5102322"/>
            <a:ext cx="10586362" cy="1218795"/>
          </a:xfrm>
          <a:prstGeom prst="rect">
            <a:avLst/>
          </a:prstGeom>
          <a:noFill/>
        </p:spPr>
        <p:txBody>
          <a:bodyPr wrap="square" lIns="182880" tIns="146304" rIns="182880" bIns="146304" rtlCol="0">
            <a:spAutoFit/>
          </a:bodyPr>
          <a:lstStyle/>
          <a:p>
            <a:pPr>
              <a:spcAft>
                <a:spcPts val="600"/>
              </a:spcAft>
            </a:pPr>
            <a:r>
              <a:rPr lang="en-GB" sz="2000" dirty="0">
                <a:gradFill>
                  <a:gsLst>
                    <a:gs pos="2917">
                      <a:schemeClr val="tx1"/>
                    </a:gs>
                    <a:gs pos="30000">
                      <a:schemeClr val="tx1"/>
                    </a:gs>
                  </a:gsLst>
                  <a:lin ang="5400000" scaled="0"/>
                </a:gradFill>
              </a:rPr>
              <a:t>GitHub works on a simple model of read/write permissions to every feature. Meanwhile, Azure DevOps has a much more granular set of permissions that allow organizations to refine who is able to perform most operations across the entire toolset.</a:t>
            </a:r>
          </a:p>
        </p:txBody>
      </p:sp>
    </p:spTree>
    <p:extLst>
      <p:ext uri="{BB962C8B-B14F-4D97-AF65-F5344CB8AC3E}">
        <p14:creationId xmlns:p14="http://schemas.microsoft.com/office/powerpoint/2010/main" val="36917816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Decision Criteria</a:t>
            </a:r>
          </a:p>
        </p:txBody>
      </p:sp>
      <p:sp>
        <p:nvSpPr>
          <p:cNvPr id="3" name="TextBox 2">
            <a:extLst>
              <a:ext uri="{FF2B5EF4-FFF2-40B4-BE49-F238E27FC236}">
                <a16:creationId xmlns:a16="http://schemas.microsoft.com/office/drawing/2014/main" id="{CF72CAFE-114B-4E1F-A802-458C8D13A0D3}"/>
              </a:ext>
            </a:extLst>
          </p:cNvPr>
          <p:cNvSpPr txBox="1"/>
          <p:nvPr/>
        </p:nvSpPr>
        <p:spPr>
          <a:xfrm>
            <a:off x="655637" y="1283494"/>
            <a:ext cx="10967978" cy="2896177"/>
          </a:xfrm>
          <a:prstGeom prst="rect">
            <a:avLst/>
          </a:prstGeom>
          <a:noFill/>
        </p:spPr>
        <p:txBody>
          <a:bodyPr wrap="square" lIns="182880" tIns="146304" rIns="182880" bIns="146304" rtlCol="0">
            <a:spAutoFit/>
          </a:bodyPr>
          <a:lstStyle/>
          <a:p>
            <a:pPr>
              <a:lnSpc>
                <a:spcPct val="90000"/>
              </a:lnSpc>
              <a:spcAft>
                <a:spcPts val="600"/>
              </a:spcAft>
            </a:pPr>
            <a:r>
              <a:rPr lang="en-GB" sz="2000" dirty="0">
                <a:gradFill>
                  <a:gsLst>
                    <a:gs pos="2917">
                      <a:schemeClr val="tx1"/>
                    </a:gs>
                    <a:gs pos="30000">
                      <a:schemeClr val="tx1"/>
                    </a:gs>
                  </a:gsLst>
                  <a:lin ang="5400000" scaled="0"/>
                </a:gradFill>
              </a:rPr>
              <a:t>Regarding source-code management and DevOps tools, how sophisticated does your project management and reporting need to be?</a:t>
            </a: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r>
              <a:rPr lang="en-GB" sz="2000" dirty="0">
                <a:gradFill>
                  <a:gsLst>
                    <a:gs pos="2917">
                      <a:schemeClr val="tx1"/>
                    </a:gs>
                    <a:gs pos="30000">
                      <a:schemeClr val="tx1"/>
                    </a:gs>
                  </a:gsLst>
                  <a:lin ang="5400000" scaled="0"/>
                </a:gradFill>
              </a:rPr>
              <a:t>Regarding source-code management and DevOps tools, how tightly do you need to integrate with third-party tools?</a:t>
            </a:r>
            <a:endParaRPr lang="en-US" sz="2000" dirty="0">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91208AB1-A11D-4D4D-A64C-9D8284E6D1E9}"/>
              </a:ext>
            </a:extLst>
          </p:cNvPr>
          <p:cNvSpPr txBox="1"/>
          <p:nvPr/>
        </p:nvSpPr>
        <p:spPr>
          <a:xfrm>
            <a:off x="1036637" y="1633645"/>
            <a:ext cx="10586362" cy="1295739"/>
          </a:xfrm>
          <a:prstGeom prst="rect">
            <a:avLst/>
          </a:prstGeom>
          <a:noFill/>
        </p:spPr>
        <p:txBody>
          <a:bodyPr wrap="square" lIns="182880" tIns="146304" rIns="182880" bIns="146304" rtlCol="0">
            <a:spAutoFit/>
          </a:bodyPr>
          <a:lstStyle/>
          <a:p>
            <a:pPr>
              <a:spcAft>
                <a:spcPts val="600"/>
              </a:spcAft>
            </a:pPr>
            <a:endParaRPr lang="en-GB" sz="2000" dirty="0">
              <a:gradFill>
                <a:gsLst>
                  <a:gs pos="2917">
                    <a:schemeClr val="tx1"/>
                  </a:gs>
                  <a:gs pos="30000">
                    <a:schemeClr val="tx1"/>
                  </a:gs>
                </a:gsLst>
                <a:lin ang="5400000" scaled="0"/>
              </a:gradFill>
            </a:endParaRPr>
          </a:p>
          <a:p>
            <a:pPr>
              <a:spcAft>
                <a:spcPts val="600"/>
              </a:spcAft>
            </a:pPr>
            <a:r>
              <a:rPr lang="en-GB" sz="2000" dirty="0">
                <a:gradFill>
                  <a:gsLst>
                    <a:gs pos="2917">
                      <a:schemeClr val="tx1"/>
                    </a:gs>
                    <a:gs pos="30000">
                      <a:schemeClr val="tx1"/>
                    </a:gs>
                  </a:gsLst>
                  <a:lin ang="5400000" scaled="0"/>
                </a:gradFill>
              </a:rPr>
              <a:t>Although GitHub has work items, issues, and a Kanban board, project management and reporting is the area where Azure DevOps excels. </a:t>
            </a:r>
          </a:p>
        </p:txBody>
      </p:sp>
      <p:sp>
        <p:nvSpPr>
          <p:cNvPr id="5" name="TextBox 4">
            <a:extLst>
              <a:ext uri="{FF2B5EF4-FFF2-40B4-BE49-F238E27FC236}">
                <a16:creationId xmlns:a16="http://schemas.microsoft.com/office/drawing/2014/main" id="{3E3A18FF-AA76-49D3-8C49-308FD36CDC89}"/>
              </a:ext>
            </a:extLst>
          </p:cNvPr>
          <p:cNvSpPr txBox="1"/>
          <p:nvPr/>
        </p:nvSpPr>
        <p:spPr>
          <a:xfrm>
            <a:off x="1040618" y="4179671"/>
            <a:ext cx="10586362" cy="911019"/>
          </a:xfrm>
          <a:prstGeom prst="rect">
            <a:avLst/>
          </a:prstGeom>
          <a:noFill/>
        </p:spPr>
        <p:txBody>
          <a:bodyPr wrap="square" lIns="182880" tIns="146304" rIns="182880" bIns="146304" rtlCol="0">
            <a:spAutoFit/>
          </a:bodyPr>
          <a:lstStyle/>
          <a:p>
            <a:pPr>
              <a:spcAft>
                <a:spcPts val="600"/>
              </a:spcAft>
            </a:pPr>
            <a:r>
              <a:rPr lang="en-GB" sz="2000" dirty="0">
                <a:gradFill>
                  <a:gsLst>
                    <a:gs pos="2917">
                      <a:schemeClr val="tx1"/>
                    </a:gs>
                    <a:gs pos="30000">
                      <a:schemeClr val="tx1"/>
                    </a:gs>
                  </a:gsLst>
                  <a:lin ang="5400000" scaled="0"/>
                </a:gradFill>
              </a:rPr>
              <a:t>It's likely that most vendors that create DevOps tools create hooks or APIs that can be used by both Azure Pipelines and GitHub Actions. </a:t>
            </a:r>
          </a:p>
        </p:txBody>
      </p:sp>
    </p:spTree>
    <p:extLst>
      <p:ext uri="{BB962C8B-B14F-4D97-AF65-F5344CB8AC3E}">
        <p14:creationId xmlns:p14="http://schemas.microsoft.com/office/powerpoint/2010/main" val="3401883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17348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Which services should we choose?</a:t>
            </a:r>
          </a:p>
        </p:txBody>
      </p:sp>
      <p:sp>
        <p:nvSpPr>
          <p:cNvPr id="3" name="TextBox 2">
            <a:extLst>
              <a:ext uri="{FF2B5EF4-FFF2-40B4-BE49-F238E27FC236}">
                <a16:creationId xmlns:a16="http://schemas.microsoft.com/office/drawing/2014/main" id="{A706810F-C23E-496D-9175-FD6BFAE7F59D}"/>
              </a:ext>
            </a:extLst>
          </p:cNvPr>
          <p:cNvSpPr txBox="1"/>
          <p:nvPr/>
        </p:nvSpPr>
        <p:spPr>
          <a:xfrm>
            <a:off x="655637" y="1729734"/>
            <a:ext cx="10967978" cy="3065455"/>
          </a:xfrm>
          <a:prstGeom prst="rect">
            <a:avLst/>
          </a:prstGeom>
          <a:noFill/>
        </p:spPr>
        <p:txBody>
          <a:bodyPr wrap="square" lIns="182880" tIns="146304" rIns="182880" bIns="146304" rtlCol="0">
            <a:spAutoFit/>
          </a:bodyPr>
          <a:lstStyle/>
          <a:p>
            <a:pPr algn="l"/>
            <a:r>
              <a:rPr lang="en-GB" sz="2000" b="0" i="0" dirty="0">
                <a:solidFill>
                  <a:srgbClr val="171717"/>
                </a:solidFill>
                <a:effectLst/>
                <a:latin typeface="Segoe UI" panose="020B0502040204020203" pitchFamily="34" charset="0"/>
              </a:rPr>
              <a:t>The software development team at Tailwind Traders works on many different projects, both for internal and external usage. The team needs to give project sponsors and managers executive level reporting, including burndown charts, track progress against epics, and track custom information that's specific to Tailwind Traders in each work item and bug report.</a:t>
            </a:r>
          </a:p>
          <a:p>
            <a:pPr algn="l"/>
            <a:endParaRPr lang="en-GB" sz="2000" b="0" i="0" dirty="0">
              <a:solidFill>
                <a:srgbClr val="171717"/>
              </a:solidFill>
              <a:effectLst/>
              <a:latin typeface="Segoe UI" panose="020B0502040204020203" pitchFamily="34" charset="0"/>
            </a:endParaRPr>
          </a:p>
          <a:p>
            <a:pPr algn="l"/>
            <a:endParaRPr lang="en-GB" sz="2000" b="0" i="0" dirty="0">
              <a:solidFill>
                <a:srgbClr val="171717"/>
              </a:solidFill>
              <a:effectLst/>
              <a:latin typeface="Segoe UI" panose="020B0502040204020203" pitchFamily="34" charset="0"/>
            </a:endParaRPr>
          </a:p>
          <a:p>
            <a:pPr algn="l"/>
            <a:r>
              <a:rPr lang="en-GB" sz="2000" b="0" i="0" dirty="0">
                <a:solidFill>
                  <a:srgbClr val="171717"/>
                </a:solidFill>
                <a:effectLst/>
                <a:latin typeface="Segoe UI" panose="020B0502040204020203" pitchFamily="34" charset="0"/>
              </a:rPr>
              <a:t>As Tailwind Traders grows and hires contractors and outside vendors for short-term work, the upper management team wants to ensure that these individuals have access only to the information they need to do their work.</a:t>
            </a:r>
          </a:p>
        </p:txBody>
      </p:sp>
    </p:spTree>
    <p:extLst>
      <p:ext uri="{BB962C8B-B14F-4D97-AF65-F5344CB8AC3E}">
        <p14:creationId xmlns:p14="http://schemas.microsoft.com/office/powerpoint/2010/main" val="32059818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084637" y="5703094"/>
            <a:ext cx="44196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lgn="ctr">
              <a:defRPr/>
            </a:pPr>
            <a:r>
              <a:rPr lang="en-GB" sz="4800" spc="-102" dirty="0">
                <a:latin typeface="Segoe UI Light"/>
              </a:rPr>
              <a:t>Azure DevOps</a:t>
            </a:r>
          </a:p>
        </p:txBody>
      </p:sp>
      <p:sp>
        <p:nvSpPr>
          <p:cNvPr id="3" name="TextBox 2">
            <a:extLst>
              <a:ext uri="{FF2B5EF4-FFF2-40B4-BE49-F238E27FC236}">
                <a16:creationId xmlns:a16="http://schemas.microsoft.com/office/drawing/2014/main" id="{A706810F-C23E-496D-9175-FD6BFAE7F59D}"/>
              </a:ext>
            </a:extLst>
          </p:cNvPr>
          <p:cNvSpPr txBox="1"/>
          <p:nvPr/>
        </p:nvSpPr>
        <p:spPr>
          <a:xfrm>
            <a:off x="655637" y="1291152"/>
            <a:ext cx="10967978" cy="4404283"/>
          </a:xfrm>
          <a:prstGeom prst="rect">
            <a:avLst/>
          </a:prstGeom>
          <a:noFill/>
        </p:spPr>
        <p:txBody>
          <a:bodyPr wrap="square" lIns="182880" tIns="146304" rIns="182880" bIns="146304" rtlCol="0">
            <a:spAutoFit/>
          </a:bodyPr>
          <a:lstStyle/>
          <a:p>
            <a:pPr algn="l"/>
            <a:r>
              <a:rPr lang="en-GB" sz="2000" b="0" i="0" dirty="0">
                <a:solidFill>
                  <a:srgbClr val="171717"/>
                </a:solidFill>
                <a:effectLst/>
                <a:latin typeface="Segoe UI" panose="020B0502040204020203" pitchFamily="34" charset="0"/>
              </a:rPr>
              <a:t>First, does Tailwind Traders need to automate and manage test lab creation?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Second, is Tailwind Traders building open-source software?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Third, what level of granularity does Tailwind Traders need for permissions?</a:t>
            </a:r>
          </a:p>
          <a:p>
            <a:pPr>
              <a:lnSpc>
                <a:spcPct val="90000"/>
              </a:lnSpc>
              <a:spcAft>
                <a:spcPts val="600"/>
              </a:spcAft>
            </a:pPr>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Fourth, does Tailwind Traders require a sophisticated project management and reporting solution?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Fifth, does Tailwind Traders require tight integration with any third-party DevOps tools?</a:t>
            </a:r>
          </a:p>
          <a:p>
            <a:pPr>
              <a:lnSpc>
                <a:spcPct val="90000"/>
              </a:lnSpc>
              <a:spcAft>
                <a:spcPts val="600"/>
              </a:spcAft>
            </a:pPr>
            <a:endParaRPr lang="en-GB" sz="2000" dirty="0">
              <a:solidFill>
                <a:srgbClr val="171717"/>
              </a:solidFill>
              <a:latin typeface="Segoe UI" panose="020B0502040204020203" pitchFamily="34" charset="0"/>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US" sz="2000" dirty="0">
              <a:gradFill>
                <a:gsLst>
                  <a:gs pos="2917">
                    <a:schemeClr val="tx1"/>
                  </a:gs>
                  <a:gs pos="30000">
                    <a:schemeClr val="tx1"/>
                  </a:gs>
                </a:gsLst>
                <a:lin ang="5400000" scaled="0"/>
              </a:gradFill>
            </a:endParaRPr>
          </a:p>
        </p:txBody>
      </p:sp>
      <p:sp>
        <p:nvSpPr>
          <p:cNvPr id="4" name="Title 24">
            <a:extLst>
              <a:ext uri="{FF2B5EF4-FFF2-40B4-BE49-F238E27FC236}">
                <a16:creationId xmlns:a16="http://schemas.microsoft.com/office/drawing/2014/main" id="{85B97BF3-A57D-41F8-827F-8807725E01AB}"/>
              </a:ext>
            </a:extLst>
          </p:cNvPr>
          <p:cNvSpPr txBox="1">
            <a:spLocks/>
          </p:cNvSpPr>
          <p:nvPr/>
        </p:nvSpPr>
        <p:spPr>
          <a:xfrm>
            <a:off x="427037" y="141278"/>
            <a:ext cx="117348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Which services should we choose?</a:t>
            </a:r>
          </a:p>
        </p:txBody>
      </p:sp>
    </p:spTree>
    <p:extLst>
      <p:ext uri="{BB962C8B-B14F-4D97-AF65-F5344CB8AC3E}">
        <p14:creationId xmlns:p14="http://schemas.microsoft.com/office/powerpoint/2010/main" val="4040763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17348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Which services should we choose?</a:t>
            </a:r>
          </a:p>
        </p:txBody>
      </p:sp>
      <p:sp>
        <p:nvSpPr>
          <p:cNvPr id="3" name="TextBox 2">
            <a:extLst>
              <a:ext uri="{FF2B5EF4-FFF2-40B4-BE49-F238E27FC236}">
                <a16:creationId xmlns:a16="http://schemas.microsoft.com/office/drawing/2014/main" id="{A706810F-C23E-496D-9175-FD6BFAE7F59D}"/>
              </a:ext>
            </a:extLst>
          </p:cNvPr>
          <p:cNvSpPr txBox="1"/>
          <p:nvPr/>
        </p:nvSpPr>
        <p:spPr>
          <a:xfrm>
            <a:off x="655637" y="1729734"/>
            <a:ext cx="10967978" cy="2757678"/>
          </a:xfrm>
          <a:prstGeom prst="rect">
            <a:avLst/>
          </a:prstGeom>
          <a:noFill/>
        </p:spPr>
        <p:txBody>
          <a:bodyPr wrap="square" lIns="182880" tIns="146304" rIns="182880" bIns="146304" rtlCol="0">
            <a:spAutoFit/>
          </a:bodyPr>
          <a:lstStyle/>
          <a:p>
            <a:pPr algn="l"/>
            <a:r>
              <a:rPr lang="en-GB" sz="2000" b="0" i="0" dirty="0">
                <a:solidFill>
                  <a:srgbClr val="171717"/>
                </a:solidFill>
                <a:effectLst/>
                <a:latin typeface="Segoe UI" panose="020B0502040204020203" pitchFamily="34" charset="0"/>
              </a:rPr>
              <a:t>Tailwind Traders hopes to publish an API that would allow third parties to integrate their own inventories of new and used items. This approach would allow Tailwind Traders to offer a wider variety of products directly from their e-commerce site.</a:t>
            </a:r>
          </a:p>
          <a:p>
            <a:pPr algn="l"/>
            <a:endParaRPr lang="en-GB" sz="2000" b="0" i="0" dirty="0">
              <a:solidFill>
                <a:srgbClr val="171717"/>
              </a:solidFill>
              <a:effectLst/>
              <a:latin typeface="Segoe UI" panose="020B0502040204020203" pitchFamily="34" charset="0"/>
            </a:endParaRPr>
          </a:p>
          <a:p>
            <a:pPr algn="l"/>
            <a:r>
              <a:rPr lang="en-GB" sz="2000" b="0" i="0" dirty="0">
                <a:solidFill>
                  <a:srgbClr val="171717"/>
                </a:solidFill>
                <a:effectLst/>
                <a:latin typeface="Segoe UI" panose="020B0502040204020203" pitchFamily="34" charset="0"/>
              </a:rPr>
              <a:t>Although the internal implementation of the API is closed source, Tailwind Traders wants to create a set of examples that call the API to perform various actions. The team needs a platform to share example code, collect feedback on the API, allow contributors to report issues, and build a community around feature requests.</a:t>
            </a:r>
          </a:p>
        </p:txBody>
      </p:sp>
    </p:spTree>
    <p:extLst>
      <p:ext uri="{BB962C8B-B14F-4D97-AF65-F5344CB8AC3E}">
        <p14:creationId xmlns:p14="http://schemas.microsoft.com/office/powerpoint/2010/main" val="3891943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4">
            <a:extLst>
              <a:ext uri="{FF2B5EF4-FFF2-40B4-BE49-F238E27FC236}">
                <a16:creationId xmlns:a16="http://schemas.microsoft.com/office/drawing/2014/main" id="{04EB2219-9623-4030-B6E2-DEB604BDCF27}"/>
              </a:ext>
            </a:extLst>
          </p:cNvPr>
          <p:cNvSpPr txBox="1">
            <a:spLocks/>
          </p:cNvSpPr>
          <p:nvPr/>
        </p:nvSpPr>
        <p:spPr>
          <a:xfrm>
            <a:off x="427037" y="141278"/>
            <a:ext cx="117348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Which services should we choose?</a:t>
            </a:r>
          </a:p>
        </p:txBody>
      </p:sp>
      <p:sp>
        <p:nvSpPr>
          <p:cNvPr id="5" name="TextBox 4">
            <a:extLst>
              <a:ext uri="{FF2B5EF4-FFF2-40B4-BE49-F238E27FC236}">
                <a16:creationId xmlns:a16="http://schemas.microsoft.com/office/drawing/2014/main" id="{5BE2C1A2-9466-4AF2-92E4-FF09B257587E}"/>
              </a:ext>
            </a:extLst>
          </p:cNvPr>
          <p:cNvSpPr txBox="1"/>
          <p:nvPr/>
        </p:nvSpPr>
        <p:spPr>
          <a:xfrm>
            <a:off x="655637" y="1435894"/>
            <a:ext cx="10967978" cy="4404283"/>
          </a:xfrm>
          <a:prstGeom prst="rect">
            <a:avLst/>
          </a:prstGeom>
          <a:noFill/>
        </p:spPr>
        <p:txBody>
          <a:bodyPr wrap="square" lIns="182880" tIns="146304" rIns="182880" bIns="146304" rtlCol="0">
            <a:spAutoFit/>
          </a:bodyPr>
          <a:lstStyle/>
          <a:p>
            <a:pPr algn="l"/>
            <a:r>
              <a:rPr lang="en-GB" sz="2000" b="0" i="0" dirty="0">
                <a:solidFill>
                  <a:srgbClr val="171717"/>
                </a:solidFill>
                <a:effectLst/>
                <a:latin typeface="Segoe UI" panose="020B0502040204020203" pitchFamily="34" charset="0"/>
              </a:rPr>
              <a:t>First, does Tailwind Traders need to automate and manage test lab creation?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Second, is Tailwind Traders building open-source software?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Third, what level of granularity does Tailwind Traders need for permissions?</a:t>
            </a:r>
          </a:p>
          <a:p>
            <a:pPr>
              <a:lnSpc>
                <a:spcPct val="90000"/>
              </a:lnSpc>
              <a:spcAft>
                <a:spcPts val="600"/>
              </a:spcAft>
            </a:pPr>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Fourth, does Tailwind Traders require a sophisticated project management and reporting solution?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Fifth, does Tailwind Traders require tight integration with any third-party DevOps tools?</a:t>
            </a:r>
          </a:p>
          <a:p>
            <a:pPr>
              <a:lnSpc>
                <a:spcPct val="90000"/>
              </a:lnSpc>
              <a:spcAft>
                <a:spcPts val="600"/>
              </a:spcAft>
            </a:pPr>
            <a:endParaRPr lang="en-GB" sz="2000" dirty="0">
              <a:solidFill>
                <a:srgbClr val="171717"/>
              </a:solidFill>
              <a:latin typeface="Segoe UI" panose="020B0502040204020203" pitchFamily="34" charset="0"/>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US" sz="2000" dirty="0">
              <a:gradFill>
                <a:gsLst>
                  <a:gs pos="2917">
                    <a:schemeClr val="tx1"/>
                  </a:gs>
                  <a:gs pos="30000">
                    <a:schemeClr val="tx1"/>
                  </a:gs>
                </a:gsLst>
                <a:lin ang="5400000" scaled="0"/>
              </a:gradFill>
            </a:endParaRPr>
          </a:p>
        </p:txBody>
      </p:sp>
      <p:sp>
        <p:nvSpPr>
          <p:cNvPr id="6" name="Title 24">
            <a:extLst>
              <a:ext uri="{FF2B5EF4-FFF2-40B4-BE49-F238E27FC236}">
                <a16:creationId xmlns:a16="http://schemas.microsoft.com/office/drawing/2014/main" id="{6381A348-43FB-436F-9919-F2103E03CC2B}"/>
              </a:ext>
            </a:extLst>
          </p:cNvPr>
          <p:cNvSpPr txBox="1">
            <a:spLocks/>
          </p:cNvSpPr>
          <p:nvPr/>
        </p:nvSpPr>
        <p:spPr>
          <a:xfrm>
            <a:off x="4084637" y="5703094"/>
            <a:ext cx="44196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lgn="ctr">
              <a:defRPr/>
            </a:pPr>
            <a:r>
              <a:rPr lang="en-GB" sz="4800" spc="-102" dirty="0">
                <a:latin typeface="Segoe UI Light"/>
              </a:rPr>
              <a:t>GitHub</a:t>
            </a:r>
          </a:p>
        </p:txBody>
      </p:sp>
    </p:spTree>
    <p:extLst>
      <p:ext uri="{BB962C8B-B14F-4D97-AF65-F5344CB8AC3E}">
        <p14:creationId xmlns:p14="http://schemas.microsoft.com/office/powerpoint/2010/main" val="2127701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17348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Which services should we choose?</a:t>
            </a:r>
          </a:p>
        </p:txBody>
      </p:sp>
      <p:sp>
        <p:nvSpPr>
          <p:cNvPr id="3" name="TextBox 2">
            <a:extLst>
              <a:ext uri="{FF2B5EF4-FFF2-40B4-BE49-F238E27FC236}">
                <a16:creationId xmlns:a16="http://schemas.microsoft.com/office/drawing/2014/main" id="{A706810F-C23E-496D-9175-FD6BFAE7F59D}"/>
              </a:ext>
            </a:extLst>
          </p:cNvPr>
          <p:cNvSpPr txBox="1"/>
          <p:nvPr/>
        </p:nvSpPr>
        <p:spPr>
          <a:xfrm>
            <a:off x="655637" y="1729734"/>
            <a:ext cx="10967978" cy="3988784"/>
          </a:xfrm>
          <a:prstGeom prst="rect">
            <a:avLst/>
          </a:prstGeom>
          <a:noFill/>
        </p:spPr>
        <p:txBody>
          <a:bodyPr wrap="square" lIns="182880" tIns="146304" rIns="182880" bIns="146304" rtlCol="0">
            <a:spAutoFit/>
          </a:bodyPr>
          <a:lstStyle/>
          <a:p>
            <a:pPr algn="l"/>
            <a:r>
              <a:rPr lang="en-GB" sz="2000" b="0" i="0" dirty="0">
                <a:solidFill>
                  <a:srgbClr val="171717"/>
                </a:solidFill>
                <a:effectLst/>
                <a:latin typeface="Segoe UI" panose="020B0502040204020203" pitchFamily="34" charset="0"/>
              </a:rPr>
              <a:t>Tailwind Traders wants to be more methodical and careful when it pushes new versions of its e-commerce website to production. The company will expand its quality assurance (QA) team, and it will use the cloud to create and host virtual machines (VMs). Through this approach, it will create testing environments that match the production environment.</a:t>
            </a:r>
          </a:p>
          <a:p>
            <a:pPr algn="l"/>
            <a:endParaRPr lang="en-GB" sz="2000" b="0" i="0" dirty="0">
              <a:solidFill>
                <a:srgbClr val="171717"/>
              </a:solidFill>
              <a:effectLst/>
              <a:latin typeface="Segoe UI" panose="020B0502040204020203" pitchFamily="34" charset="0"/>
            </a:endParaRPr>
          </a:p>
          <a:p>
            <a:pPr algn="l"/>
            <a:endParaRPr lang="en-GB" sz="2000" b="0" i="0" dirty="0">
              <a:solidFill>
                <a:srgbClr val="171717"/>
              </a:solidFill>
              <a:effectLst/>
              <a:latin typeface="Segoe UI" panose="020B0502040204020203" pitchFamily="34" charset="0"/>
            </a:endParaRPr>
          </a:p>
          <a:p>
            <a:pPr algn="l"/>
            <a:r>
              <a:rPr lang="en-GB" sz="2000" b="0" i="0" dirty="0">
                <a:solidFill>
                  <a:srgbClr val="171717"/>
                </a:solidFill>
                <a:effectLst/>
                <a:latin typeface="Segoe UI" panose="020B0502040204020203" pitchFamily="34" charset="0"/>
              </a:rPr>
              <a:t>The management team has concerns around the costs of a more automated test environment. For instance, it wants to make sure that the QA professionals are not wasting time configuring the testing environment to match the production environment. The team wants to ensure that the VMs are destroyed when they're no longer in use. It wants to limit the number of VMs that each QA professional is allowed to spin up. Also, the team wants to ensure that each environment is configured correctly and consistent with the production environment.</a:t>
            </a:r>
          </a:p>
        </p:txBody>
      </p:sp>
    </p:spTree>
    <p:extLst>
      <p:ext uri="{BB962C8B-B14F-4D97-AF65-F5344CB8AC3E}">
        <p14:creationId xmlns:p14="http://schemas.microsoft.com/office/powerpoint/2010/main" val="29895139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4">
            <a:extLst>
              <a:ext uri="{FF2B5EF4-FFF2-40B4-BE49-F238E27FC236}">
                <a16:creationId xmlns:a16="http://schemas.microsoft.com/office/drawing/2014/main" id="{04EB2219-9623-4030-B6E2-DEB604BDCF27}"/>
              </a:ext>
            </a:extLst>
          </p:cNvPr>
          <p:cNvSpPr txBox="1">
            <a:spLocks/>
          </p:cNvSpPr>
          <p:nvPr/>
        </p:nvSpPr>
        <p:spPr>
          <a:xfrm>
            <a:off x="427037" y="141278"/>
            <a:ext cx="117348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Which services should we choose?</a:t>
            </a:r>
          </a:p>
        </p:txBody>
      </p:sp>
      <p:sp>
        <p:nvSpPr>
          <p:cNvPr id="5" name="TextBox 4">
            <a:extLst>
              <a:ext uri="{FF2B5EF4-FFF2-40B4-BE49-F238E27FC236}">
                <a16:creationId xmlns:a16="http://schemas.microsoft.com/office/drawing/2014/main" id="{5BE2C1A2-9466-4AF2-92E4-FF09B257587E}"/>
              </a:ext>
            </a:extLst>
          </p:cNvPr>
          <p:cNvSpPr txBox="1"/>
          <p:nvPr/>
        </p:nvSpPr>
        <p:spPr>
          <a:xfrm>
            <a:off x="655637" y="1435894"/>
            <a:ext cx="10967978" cy="4404283"/>
          </a:xfrm>
          <a:prstGeom prst="rect">
            <a:avLst/>
          </a:prstGeom>
          <a:noFill/>
        </p:spPr>
        <p:txBody>
          <a:bodyPr wrap="square" lIns="182880" tIns="146304" rIns="182880" bIns="146304" rtlCol="0">
            <a:spAutoFit/>
          </a:bodyPr>
          <a:lstStyle/>
          <a:p>
            <a:pPr algn="l"/>
            <a:r>
              <a:rPr lang="en-GB" sz="2000" b="0" i="0" dirty="0">
                <a:solidFill>
                  <a:srgbClr val="171717"/>
                </a:solidFill>
                <a:effectLst/>
                <a:latin typeface="Segoe UI" panose="020B0502040204020203" pitchFamily="34" charset="0"/>
              </a:rPr>
              <a:t>First, does Tailwind Traders need to automate and manage test lab creation?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Second, is Tailwind Traders building open-source software?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Third, what level of granularity does Tailwind Traders need for permissions?</a:t>
            </a:r>
          </a:p>
          <a:p>
            <a:pPr>
              <a:lnSpc>
                <a:spcPct val="90000"/>
              </a:lnSpc>
              <a:spcAft>
                <a:spcPts val="600"/>
              </a:spcAft>
            </a:pPr>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Fourth, does Tailwind Traders require a sophisticated project management and reporting solution? </a:t>
            </a:r>
          </a:p>
          <a:p>
            <a:pPr algn="l"/>
            <a:endParaRPr lang="en-GB" sz="2000" dirty="0">
              <a:solidFill>
                <a:srgbClr val="171717"/>
              </a:solidFill>
              <a:latin typeface="Segoe UI" panose="020B0502040204020203" pitchFamily="34" charset="0"/>
            </a:endParaRPr>
          </a:p>
          <a:p>
            <a:pPr algn="l"/>
            <a:r>
              <a:rPr lang="en-GB" sz="2000" b="0" i="0" dirty="0">
                <a:solidFill>
                  <a:srgbClr val="171717"/>
                </a:solidFill>
                <a:effectLst/>
                <a:latin typeface="Segoe UI" panose="020B0502040204020203" pitchFamily="34" charset="0"/>
              </a:rPr>
              <a:t>Fifth, does Tailwind Traders require tight integration with any third-party DevOps tools?</a:t>
            </a:r>
          </a:p>
          <a:p>
            <a:pPr>
              <a:lnSpc>
                <a:spcPct val="90000"/>
              </a:lnSpc>
              <a:spcAft>
                <a:spcPts val="600"/>
              </a:spcAft>
            </a:pPr>
            <a:endParaRPr lang="en-GB" sz="2000" dirty="0">
              <a:solidFill>
                <a:srgbClr val="171717"/>
              </a:solidFill>
              <a:latin typeface="Segoe UI" panose="020B0502040204020203" pitchFamily="34" charset="0"/>
            </a:endParaRP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endParaRPr lang="en-US" sz="2000" dirty="0">
              <a:gradFill>
                <a:gsLst>
                  <a:gs pos="2917">
                    <a:schemeClr val="tx1"/>
                  </a:gs>
                  <a:gs pos="30000">
                    <a:schemeClr val="tx1"/>
                  </a:gs>
                </a:gsLst>
                <a:lin ang="5400000" scaled="0"/>
              </a:gradFill>
            </a:endParaRPr>
          </a:p>
        </p:txBody>
      </p:sp>
      <p:sp>
        <p:nvSpPr>
          <p:cNvPr id="6" name="Title 24">
            <a:extLst>
              <a:ext uri="{FF2B5EF4-FFF2-40B4-BE49-F238E27FC236}">
                <a16:creationId xmlns:a16="http://schemas.microsoft.com/office/drawing/2014/main" id="{6381A348-43FB-436F-9919-F2103E03CC2B}"/>
              </a:ext>
            </a:extLst>
          </p:cNvPr>
          <p:cNvSpPr txBox="1">
            <a:spLocks/>
          </p:cNvSpPr>
          <p:nvPr/>
        </p:nvSpPr>
        <p:spPr>
          <a:xfrm>
            <a:off x="3282126" y="5703094"/>
            <a:ext cx="5714999"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lgn="ctr">
              <a:defRPr/>
            </a:pPr>
            <a:r>
              <a:rPr lang="en-GB" sz="4800" spc="-102" dirty="0">
                <a:latin typeface="Segoe UI Light"/>
              </a:rPr>
              <a:t>Azure DevTest Labs</a:t>
            </a:r>
          </a:p>
        </p:txBody>
      </p:sp>
    </p:spTree>
    <p:extLst>
      <p:ext uri="{BB962C8B-B14F-4D97-AF65-F5344CB8AC3E}">
        <p14:creationId xmlns:p14="http://schemas.microsoft.com/office/powerpoint/2010/main" val="1252328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Group 14"/>
          <p:cNvGrpSpPr/>
          <p:nvPr/>
        </p:nvGrpSpPr>
        <p:grpSpPr>
          <a:xfrm>
            <a:off x="357817" y="3593622"/>
            <a:ext cx="7335071" cy="1018894"/>
            <a:chOff x="363124" y="3350881"/>
            <a:chExt cx="7200070" cy="100014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40008" y="3350881"/>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GB"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Which service could help you manage the VMs that your developers and testers need to ensure that your new app works across various operating systems?</a:t>
              </a:r>
              <a:endPar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endParaRP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GB"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rPr>
                <a:t>Which of the following choices would not be used to automate a CI/CD process?</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86406" y="2295086"/>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Pipelines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16825D88-376E-4AE4-A632-0165AE93C75E}"/>
              </a:ext>
            </a:extLst>
          </p:cNvPr>
          <p:cNvSpPr/>
          <p:nvPr/>
        </p:nvSpPr>
        <p:spPr>
          <a:xfrm>
            <a:off x="1199185" y="3110294"/>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Boards</a:t>
            </a:r>
          </a:p>
        </p:txBody>
      </p:sp>
      <p:grpSp>
        <p:nvGrpSpPr>
          <p:cNvPr id="7" name="Group 6"/>
          <p:cNvGrpSpPr/>
          <p:nvPr/>
        </p:nvGrpSpPr>
        <p:grpSpPr>
          <a:xfrm>
            <a:off x="886406" y="2702690"/>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GitHub Actions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695" y="3139791"/>
            <a:ext cx="372618" cy="372618"/>
          </a:xfrm>
          <a:prstGeom prst="rect">
            <a:avLst/>
          </a:prstGeom>
        </p:spPr>
      </p:pic>
      <p:sp>
        <p:nvSpPr>
          <p:cNvPr id="29" name="Rectangle 28">
            <a:extLst>
              <a:ext uri="{FF2B5EF4-FFF2-40B4-BE49-F238E27FC236}">
                <a16:creationId xmlns:a16="http://schemas.microsoft.com/office/drawing/2014/main" id="{61C1D6BB-A14B-4E34-BE50-EA7B727453B9}"/>
              </a:ext>
            </a:extLst>
          </p:cNvPr>
          <p:cNvSpPr/>
          <p:nvPr/>
        </p:nvSpPr>
        <p:spPr>
          <a:xfrm>
            <a:off x="1176475" y="5209098"/>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Test Labs</a:t>
            </a:r>
          </a:p>
        </p:txBody>
      </p:sp>
      <p:sp>
        <p:nvSpPr>
          <p:cNvPr id="33" name="Rectangle 32">
            <a:extLst>
              <a:ext uri="{FF2B5EF4-FFF2-40B4-BE49-F238E27FC236}">
                <a16:creationId xmlns:a16="http://schemas.microsoft.com/office/drawing/2014/main" id="{16825D88-376E-4AE4-A632-0165AE93C75E}"/>
              </a:ext>
            </a:extLst>
          </p:cNvPr>
          <p:cNvSpPr/>
          <p:nvPr/>
        </p:nvSpPr>
        <p:spPr>
          <a:xfrm>
            <a:off x="1176475" y="5981583"/>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Repos</a:t>
            </a:r>
          </a:p>
        </p:txBody>
      </p:sp>
      <p:sp>
        <p:nvSpPr>
          <p:cNvPr id="36" name="Rectangle 35">
            <a:extLst>
              <a:ext uri="{FF2B5EF4-FFF2-40B4-BE49-F238E27FC236}">
                <a16:creationId xmlns:a16="http://schemas.microsoft.com/office/drawing/2014/main" id="{E3EE4DA4-7DC9-4F7C-B39A-356084AD8B9C}"/>
              </a:ext>
            </a:extLst>
          </p:cNvPr>
          <p:cNvSpPr/>
          <p:nvPr/>
        </p:nvSpPr>
        <p:spPr>
          <a:xfrm>
            <a:off x="1176474" y="5599532"/>
            <a:ext cx="6208715"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DevTest Labs</a:t>
            </a: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1344" y="5587981"/>
            <a:ext cx="372618" cy="372618"/>
          </a:xfrm>
          <a:prstGeom prst="rect">
            <a:avLst/>
          </a:prstGeom>
        </p:spPr>
      </p:pic>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60982" y="2494456"/>
            <a:ext cx="2294238" cy="2294238"/>
          </a:xfrm>
          <a:prstGeom prst="rect">
            <a:avLst/>
          </a:prstGeom>
        </p:spPr>
      </p:pic>
      <p:pic>
        <p:nvPicPr>
          <p:cNvPr id="38" name="Picture 4">
            <a:extLst>
              <a:ext uri="{FF2B5EF4-FFF2-40B4-BE49-F238E27FC236}">
                <a16:creationId xmlns:a16="http://schemas.microsoft.com/office/drawing/2014/main" id="{3AF9A424-049A-4832-932F-3A06D391EF9D}"/>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863696" y="5240837"/>
            <a:ext cx="279463" cy="27946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a:extLst>
              <a:ext uri="{FF2B5EF4-FFF2-40B4-BE49-F238E27FC236}">
                <a16:creationId xmlns:a16="http://schemas.microsoft.com/office/drawing/2014/main" id="{6CFB05FC-1D0F-4C02-8CB4-6A6F7FC0C76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863695" y="3186018"/>
            <a:ext cx="279463" cy="27946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a:extLst>
              <a:ext uri="{FF2B5EF4-FFF2-40B4-BE49-F238E27FC236}">
                <a16:creationId xmlns:a16="http://schemas.microsoft.com/office/drawing/2014/main" id="{542A1DC8-843B-42B5-B1B0-81013006CF1E}"/>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857922" y="5626894"/>
            <a:ext cx="279463" cy="2794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a:extLst>
              <a:ext uri="{FF2B5EF4-FFF2-40B4-BE49-F238E27FC236}">
                <a16:creationId xmlns:a16="http://schemas.microsoft.com/office/drawing/2014/main" id="{4853F2BB-3C3C-4CC0-9F1F-ACC82E48917D}"/>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863694" y="6012951"/>
            <a:ext cx="279463" cy="27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19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Aaron Hughes</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Data and Analytics Consultant </a:t>
            </a:r>
          </a:p>
        </p:txBody>
      </p:sp>
      <p:sp>
        <p:nvSpPr>
          <p:cNvPr id="21" name="Rectangle 20">
            <a:extLst>
              <a:ext uri="{FF2B5EF4-FFF2-40B4-BE49-F238E27FC236}">
                <a16:creationId xmlns:a16="http://schemas.microsoft.com/office/drawing/2014/main" id="{6F85B586-4025-4128-83D5-F517C94A7EB7}"/>
              </a:ext>
            </a:extLst>
          </p:cNvPr>
          <p:cNvSpPr/>
          <p:nvPr/>
        </p:nvSpPr>
        <p:spPr>
          <a:xfrm>
            <a:off x="455737" y="5862051"/>
            <a:ext cx="2622465" cy="589392"/>
          </a:xfrm>
          <a:prstGeom prst="rect">
            <a:avLst/>
          </a:prstGeom>
        </p:spPr>
        <p:txBody>
          <a:bodyPr wrap="square">
            <a:spAutoFit/>
          </a:bodyPr>
          <a:lstStyle/>
          <a:p>
            <a:pPr defTabSz="930408">
              <a:defRPr/>
            </a:pPr>
            <a:r>
              <a:rPr lang="en-GB" sz="1630" dirty="0">
                <a:solidFill>
                  <a:srgbClr val="74B230"/>
                </a:solidFill>
                <a:latin typeface="Segoe UI Semilight"/>
                <a:hlinkClick r:id="rId5"/>
              </a:rPr>
              <a:t>LinkedIn</a:t>
            </a:r>
            <a:endParaRPr lang="en-GB" sz="1630" dirty="0">
              <a:solidFill>
                <a:srgbClr val="74B230"/>
              </a:solidFill>
              <a:latin typeface="Segoe UI Semilight"/>
            </a:endParaRPr>
          </a:p>
          <a:p>
            <a:pPr defTabSz="930408">
              <a:defRPr/>
            </a:pPr>
            <a:r>
              <a:rPr lang="en-GB" sz="1630" dirty="0">
                <a:solidFill>
                  <a:srgbClr val="74B230"/>
                </a:solidFill>
                <a:latin typeface="Segoe UI Semilight"/>
                <a:hlinkClick r:id="rId6"/>
              </a:rPr>
              <a:t>A</a:t>
            </a:r>
            <a:r>
              <a:rPr lang="en-GB" sz="1600" dirty="0">
                <a:hlinkClick r:id="rId6"/>
              </a:rPr>
              <a:t>zure Business Intelligence</a:t>
            </a:r>
            <a:endParaRPr lang="en-GB" sz="1630" dirty="0">
              <a:solidFill>
                <a:srgbClr val="74B230"/>
              </a:solidFill>
              <a:latin typeface="Segoe UI Semilight"/>
            </a:endParaRP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17X Microsoft Certified </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10 Years experience</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5273" y="3431047"/>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Developed many SQL Server and Azure Modern Data Platform Solutions </a:t>
              </a:r>
            </a:p>
          </p:txBody>
        </p:sp>
      </p:grpSp>
      <p:pic>
        <p:nvPicPr>
          <p:cNvPr id="27" name="Picture 2">
            <a:extLst>
              <a:ext uri="{FF2B5EF4-FFF2-40B4-BE49-F238E27FC236}">
                <a16:creationId xmlns:a16="http://schemas.microsoft.com/office/drawing/2014/main" id="{3C2CD41D-C85E-496D-A78A-CBB5972B44AC}"/>
              </a:ext>
            </a:extLst>
          </p:cNvPr>
          <p:cNvPicPr>
            <a:picLocks noChangeAspect="1" noChangeArrowheads="1"/>
          </p:cNvPicPr>
          <p:nvPr/>
        </p:nvPicPr>
        <p:blipFill>
          <a:blip r:embed="rId9"/>
          <a:srcRect/>
          <a:stretch/>
        </p:blipFill>
        <p:spPr bwMode="auto">
          <a:xfrm>
            <a:off x="802361" y="2604637"/>
            <a:ext cx="1686058" cy="1686058"/>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11266" name="Picture 2" descr="Microsoft Certified: Azure Administrator Associate - Credly">
            <a:extLst>
              <a:ext uri="{FF2B5EF4-FFF2-40B4-BE49-F238E27FC236}">
                <a16:creationId xmlns:a16="http://schemas.microsoft.com/office/drawing/2014/main" id="{85F68D07-3A72-457E-9C52-B4085263D8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942" y="5126196"/>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Certified: Azure Database Administrator Associate - Credly">
            <a:extLst>
              <a:ext uri="{FF2B5EF4-FFF2-40B4-BE49-F238E27FC236}">
                <a16:creationId xmlns:a16="http://schemas.microsoft.com/office/drawing/2014/main" id="{72B1CE09-455E-4DC1-A9B1-A4F7A6069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8810" y="5130460"/>
            <a:ext cx="643435" cy="643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Azure Data Engineer Associate - Credly">
            <a:extLst>
              <a:ext uri="{FF2B5EF4-FFF2-40B4-BE49-F238E27FC236}">
                <a16:creationId xmlns:a16="http://schemas.microsoft.com/office/drawing/2014/main" id="{A7920B1D-2DF4-4882-9DD8-1E16877BB8E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8412" y="5126195"/>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result for uk flags">
            <a:extLst>
              <a:ext uri="{FF2B5EF4-FFF2-40B4-BE49-F238E27FC236}">
                <a16:creationId xmlns:a16="http://schemas.microsoft.com/office/drawing/2014/main" id="{12F0E2A4-4FD7-4263-9E34-87F8638D0DAE}"/>
              </a:ext>
            </a:extLst>
          </p:cNvPr>
          <p:cNvPicPr>
            <a:picLocks noChangeArrowheads="1"/>
          </p:cNvPicPr>
          <p:nvPr/>
        </p:nvPicPr>
        <p:blipFill rotWithShape="1">
          <a:blip r:embed="rId13">
            <a:extLst>
              <a:ext uri="{28A0092B-C50C-407E-A947-70E740481C1C}">
                <a14:useLocalDpi xmlns:a14="http://schemas.microsoft.com/office/drawing/2010/main" val="0"/>
              </a:ext>
            </a:extLst>
          </a:blip>
          <a:srcRect l="4058" r="4245"/>
          <a:stretch/>
        </p:blipFill>
        <p:spPr bwMode="auto">
          <a:xfrm>
            <a:off x="1891209" y="4646657"/>
            <a:ext cx="613219" cy="393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126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GB"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rPr>
                <a:t>Which service lacks features to assign individual developers tasks to work on?</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86406" y="2295086"/>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Boards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16825D88-376E-4AE4-A632-0165AE93C75E}"/>
              </a:ext>
            </a:extLst>
          </p:cNvPr>
          <p:cNvSpPr/>
          <p:nvPr/>
        </p:nvSpPr>
        <p:spPr>
          <a:xfrm>
            <a:off x="1199185" y="3110294"/>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Pipelines</a:t>
            </a:r>
          </a:p>
        </p:txBody>
      </p:sp>
      <p:grpSp>
        <p:nvGrpSpPr>
          <p:cNvPr id="7" name="Group 6"/>
          <p:cNvGrpSpPr/>
          <p:nvPr/>
        </p:nvGrpSpPr>
        <p:grpSpPr>
          <a:xfrm>
            <a:off x="886406" y="2702690"/>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GitHub</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567" y="3108103"/>
            <a:ext cx="372618" cy="372618"/>
          </a:xfrm>
          <a:prstGeom prst="rect">
            <a:avLst/>
          </a:prstGeom>
        </p:spPr>
      </p:pic>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60982" y="2494456"/>
            <a:ext cx="2294238" cy="2294238"/>
          </a:xfrm>
          <a:prstGeom prst="rect">
            <a:avLst/>
          </a:prstGeom>
        </p:spPr>
      </p:pic>
      <p:pic>
        <p:nvPicPr>
          <p:cNvPr id="38" name="Picture 4">
            <a:extLst>
              <a:ext uri="{FF2B5EF4-FFF2-40B4-BE49-F238E27FC236}">
                <a16:creationId xmlns:a16="http://schemas.microsoft.com/office/drawing/2014/main" id="{F40D9AD7-826A-4790-86DF-5DD11FE3FB3F}"/>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886405" y="3166293"/>
            <a:ext cx="279463" cy="27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9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gradFill>
                  <a:gsLst>
                    <a:gs pos="1250">
                      <a:srgbClr val="000000"/>
                    </a:gs>
                    <a:gs pos="100000">
                      <a:srgbClr val="000000"/>
                    </a:gs>
                  </a:gsLst>
                  <a:lin ang="5400000" scaled="0"/>
                </a:gradFill>
                <a:latin typeface="Segoe UI Light"/>
              </a:rPr>
              <a:t>Choose the software development process tools and services that best address specific business scenarios.</a:t>
            </a:r>
          </a:p>
          <a:p>
            <a:pPr defTabSz="949071">
              <a:buBlip>
                <a:blip r:embed="rId5"/>
              </a:buBlip>
              <a:defRPr/>
            </a:pPr>
            <a:r>
              <a:rPr lang="en-GB" sz="2038" dirty="0">
                <a:gradFill>
                  <a:gsLst>
                    <a:gs pos="1250">
                      <a:srgbClr val="000000"/>
                    </a:gs>
                    <a:gs pos="100000">
                      <a:srgbClr val="000000"/>
                    </a:gs>
                  </a:gsLst>
                  <a:lin ang="5400000" scaled="0"/>
                </a:gradFill>
                <a:latin typeface="Segoe UI Light"/>
              </a:rPr>
              <a:t>Azure DevOps </a:t>
            </a:r>
          </a:p>
          <a:p>
            <a:pPr defTabSz="949071">
              <a:buBlip>
                <a:blip r:embed="rId5"/>
              </a:buBlip>
              <a:defRPr/>
            </a:pPr>
            <a:r>
              <a:rPr lang="en-GB" sz="2038" dirty="0">
                <a:gradFill>
                  <a:gsLst>
                    <a:gs pos="1250">
                      <a:srgbClr val="000000"/>
                    </a:gs>
                    <a:gs pos="100000">
                      <a:srgbClr val="000000"/>
                    </a:gs>
                  </a:gsLst>
                  <a:lin ang="5400000" scaled="0"/>
                </a:gradFill>
                <a:latin typeface="Segoe UI Light"/>
              </a:rPr>
              <a:t>GitHub and Git Actions</a:t>
            </a:r>
          </a:p>
          <a:p>
            <a:pPr defTabSz="949071">
              <a:buBlip>
                <a:blip r:embed="rId5"/>
              </a:buBlip>
              <a:defRPr/>
            </a:pPr>
            <a:r>
              <a:rPr lang="en-GB" sz="2038" dirty="0">
                <a:gradFill>
                  <a:gsLst>
                    <a:gs pos="1250">
                      <a:srgbClr val="000000"/>
                    </a:gs>
                    <a:gs pos="100000">
                      <a:srgbClr val="000000"/>
                    </a:gs>
                  </a:gsLst>
                  <a:lin ang="5400000" scaled="0"/>
                </a:gradFill>
                <a:latin typeface="Segoe UI Light"/>
              </a:rPr>
              <a:t>Azure DevTest Labs</a:t>
            </a:r>
          </a:p>
        </p:txBody>
      </p:sp>
    </p:spTree>
    <p:extLst>
      <p:ext uri="{BB962C8B-B14F-4D97-AF65-F5344CB8AC3E}">
        <p14:creationId xmlns:p14="http://schemas.microsoft.com/office/powerpoint/2010/main" val="879333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9411A4-A3E3-416A-B9FC-FFBCF84BF56C}"/>
              </a:ext>
            </a:extLst>
          </p:cNvPr>
          <p:cNvSpPr/>
          <p:nvPr/>
        </p:nvSpPr>
        <p:spPr>
          <a:xfrm>
            <a:off x="393903" y="1359694"/>
            <a:ext cx="8491334" cy="1319079"/>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Choose the best tools for managing/configuring Azure environment </a:t>
            </a:r>
          </a:p>
        </p:txBody>
      </p:sp>
    </p:spTree>
    <p:extLst>
      <p:ext uri="{BB962C8B-B14F-4D97-AF65-F5344CB8AC3E}">
        <p14:creationId xmlns:p14="http://schemas.microsoft.com/office/powerpoint/2010/main" val="53606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4: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1800" dirty="0">
                <a:gradFill>
                  <a:gsLst>
                    <a:gs pos="1250">
                      <a:srgbClr val="000000"/>
                    </a:gs>
                    <a:gs pos="100000">
                      <a:srgbClr val="000000"/>
                    </a:gs>
                  </a:gsLst>
                  <a:lin ang="5400000" scaled="0"/>
                </a:gradFill>
                <a:latin typeface="Segoe UI Light"/>
              </a:rPr>
              <a:t>Choose the software development process tools and services that best address specific business scenarios.</a:t>
            </a:r>
            <a:endParaRPr lang="en-US" sz="1800" dirty="0">
              <a:gradFill>
                <a:gsLst>
                  <a:gs pos="1250">
                    <a:srgbClr val="000000"/>
                  </a:gs>
                  <a:gs pos="100000">
                    <a:srgbClr val="000000"/>
                  </a:gs>
                </a:gsLst>
                <a:lin ang="5400000" scaled="0"/>
              </a:gradFill>
              <a:latin typeface="Segoe UI Light"/>
            </a:endParaRP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is DevOps?</a:t>
            </a:r>
          </a:p>
        </p:txBody>
      </p:sp>
      <p:pic>
        <p:nvPicPr>
          <p:cNvPr id="17" name="Picture 16">
            <a:extLst>
              <a:ext uri="{FF2B5EF4-FFF2-40B4-BE49-F238E27FC236}">
                <a16:creationId xmlns:a16="http://schemas.microsoft.com/office/drawing/2014/main" id="{CFDD825F-117F-4E4C-A626-E99BB33F8519}"/>
              </a:ext>
            </a:extLst>
          </p:cNvPr>
          <p:cNvPicPr>
            <a:picLocks noChangeAspect="1"/>
          </p:cNvPicPr>
          <p:nvPr/>
        </p:nvPicPr>
        <p:blipFill>
          <a:blip r:embed="rId3"/>
          <a:stretch>
            <a:fillRect/>
          </a:stretch>
        </p:blipFill>
        <p:spPr>
          <a:xfrm>
            <a:off x="4632031" y="1488141"/>
            <a:ext cx="7606006" cy="4471111"/>
          </a:xfrm>
          <a:prstGeom prst="rect">
            <a:avLst/>
          </a:prstGeom>
        </p:spPr>
      </p:pic>
      <p:sp>
        <p:nvSpPr>
          <p:cNvPr id="18" name="Rectangle 17">
            <a:extLst>
              <a:ext uri="{FF2B5EF4-FFF2-40B4-BE49-F238E27FC236}">
                <a16:creationId xmlns:a16="http://schemas.microsoft.com/office/drawing/2014/main" id="{CB1ED91E-56E3-41FD-8E60-2ACC36F32721}"/>
              </a:ext>
            </a:extLst>
          </p:cNvPr>
          <p:cNvSpPr/>
          <p:nvPr/>
        </p:nvSpPr>
        <p:spPr bwMode="auto">
          <a:xfrm>
            <a:off x="427037" y="1223239"/>
            <a:ext cx="3770890" cy="50009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i="1" dirty="0">
                <a:solidFill>
                  <a:schemeClr val="tx1"/>
                </a:solidFill>
                <a:cs typeface="Segoe UI Semilight"/>
              </a:rPr>
              <a:t>"DevOps is the union of people, process, and products to enable continuous delivery of value to end users." </a:t>
            </a:r>
          </a:p>
          <a:p>
            <a:endParaRPr lang="en-US" sz="2400" dirty="0">
              <a:solidFill>
                <a:schemeClr val="tx1"/>
              </a:solidFill>
              <a:cs typeface="Segoe UI Semilight"/>
            </a:endParaRPr>
          </a:p>
          <a:p>
            <a:r>
              <a:rPr lang="en-US" sz="2400" dirty="0">
                <a:solidFill>
                  <a:schemeClr val="tx1"/>
                </a:solidFill>
                <a:cs typeface="Segoe UI Semilight"/>
              </a:rPr>
              <a:t>– Donovan Brown, </a:t>
            </a:r>
            <a:r>
              <a:rPr lang="en-US" sz="2400" dirty="0">
                <a:solidFill>
                  <a:schemeClr val="tx1"/>
                </a:solidFill>
                <a:cs typeface="Segoe UI Semilight"/>
                <a:hlinkClick r:id="rId4"/>
              </a:rPr>
              <a:t>What is DevOps?</a:t>
            </a:r>
            <a:r>
              <a:rPr lang="en-US" sz="2400" dirty="0">
                <a:solidFill>
                  <a:schemeClr val="tx1"/>
                </a:solidFill>
                <a:cs typeface="Segoe UI Semilight"/>
              </a:rPr>
              <a:t> </a:t>
            </a:r>
          </a:p>
        </p:txBody>
      </p:sp>
      <p:pic>
        <p:nvPicPr>
          <p:cNvPr id="19" name="Picture 18" descr="Icon of two people">
            <a:extLst>
              <a:ext uri="{FF2B5EF4-FFF2-40B4-BE49-F238E27FC236}">
                <a16:creationId xmlns:a16="http://schemas.microsoft.com/office/drawing/2014/main" id="{3677ABC8-ECB6-49EE-8743-2CF99443F298}"/>
              </a:ext>
            </a:extLst>
          </p:cNvPr>
          <p:cNvPicPr>
            <a:picLocks noChangeAspect="1"/>
          </p:cNvPicPr>
          <p:nvPr/>
        </p:nvPicPr>
        <p:blipFill>
          <a:blip r:embed="rId5"/>
          <a:stretch>
            <a:fillRect/>
          </a:stretch>
        </p:blipFill>
        <p:spPr>
          <a:xfrm>
            <a:off x="1570013" y="4579150"/>
            <a:ext cx="1217676" cy="1217676"/>
          </a:xfrm>
          <a:prstGeom prst="rect">
            <a:avLst/>
          </a:prstGeom>
        </p:spPr>
      </p:pic>
    </p:spTree>
    <p:extLst>
      <p:ext uri="{BB962C8B-B14F-4D97-AF65-F5344CB8AC3E}">
        <p14:creationId xmlns:p14="http://schemas.microsoft.com/office/powerpoint/2010/main" val="35150578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is DevOps?</a:t>
            </a:r>
          </a:p>
        </p:txBody>
      </p:sp>
      <p:sp>
        <p:nvSpPr>
          <p:cNvPr id="6" name="Rectangle 5">
            <a:extLst>
              <a:ext uri="{FF2B5EF4-FFF2-40B4-BE49-F238E27FC236}">
                <a16:creationId xmlns:a16="http://schemas.microsoft.com/office/drawing/2014/main" id="{B155693D-E9AE-4158-AC0C-A89CD2BFFB0B}"/>
              </a:ext>
            </a:extLst>
          </p:cNvPr>
          <p:cNvSpPr/>
          <p:nvPr/>
        </p:nvSpPr>
        <p:spPr bwMode="auto">
          <a:xfrm>
            <a:off x="489840" y="1405629"/>
            <a:ext cx="4051997" cy="490706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Arial" panose="020B0604020202020204" pitchFamily="34" charset="0"/>
              <a:buChar char="•"/>
            </a:pPr>
            <a:r>
              <a:rPr lang="en-US" sz="2400" dirty="0">
                <a:solidFill>
                  <a:schemeClr val="tx1"/>
                </a:solidFill>
                <a:cs typeface="Segoe UI Semilight"/>
              </a:rPr>
              <a:t>Understand your cycle time</a:t>
            </a:r>
          </a:p>
          <a:p>
            <a:pPr marL="800100" lvl="1" indent="-342900">
              <a:buFont typeface="Arial" panose="020B0604020202020204" pitchFamily="34" charset="0"/>
              <a:buChar char="•"/>
            </a:pPr>
            <a:r>
              <a:rPr lang="en-US" sz="2400" dirty="0">
                <a:solidFill>
                  <a:schemeClr val="tx1"/>
                </a:solidFill>
                <a:cs typeface="Segoe UI Semilight"/>
              </a:rPr>
              <a:t>Observe, Orient, Decide, Act (OODA) loop</a:t>
            </a:r>
          </a:p>
          <a:p>
            <a:pPr marL="342900" indent="-342900">
              <a:buFont typeface="Arial" panose="020B0604020202020204" pitchFamily="34" charset="0"/>
              <a:buChar char="•"/>
            </a:pPr>
            <a:r>
              <a:rPr lang="en-US" sz="2400" dirty="0">
                <a:solidFill>
                  <a:schemeClr val="tx1"/>
                </a:solidFill>
                <a:cs typeface="Segoe UI Semilight"/>
              </a:rPr>
              <a:t>Become data-informed</a:t>
            </a:r>
          </a:p>
          <a:p>
            <a:pPr marL="342900" indent="-342900">
              <a:buFont typeface="Arial" panose="020B0604020202020204" pitchFamily="34" charset="0"/>
              <a:buChar char="•"/>
            </a:pPr>
            <a:r>
              <a:rPr lang="en-US" sz="2400" dirty="0">
                <a:solidFill>
                  <a:schemeClr val="tx1"/>
                </a:solidFill>
                <a:cs typeface="Segoe UI Semilight"/>
              </a:rPr>
              <a:t>Strive for validated learning</a:t>
            </a:r>
          </a:p>
          <a:p>
            <a:pPr marL="342900" indent="-342900">
              <a:buFont typeface="Arial" panose="020B0604020202020204" pitchFamily="34" charset="0"/>
              <a:buChar char="•"/>
            </a:pPr>
            <a:r>
              <a:rPr lang="en-US" sz="2400" dirty="0">
                <a:solidFill>
                  <a:schemeClr val="tx1"/>
                </a:solidFill>
                <a:cs typeface="Segoe UI Semilight"/>
              </a:rPr>
              <a:t>Shorten your cycle time</a:t>
            </a:r>
          </a:p>
          <a:p>
            <a:pPr marL="342900" indent="-342900">
              <a:buFont typeface="Arial" panose="020B0604020202020204" pitchFamily="34" charset="0"/>
              <a:buChar char="•"/>
            </a:pPr>
            <a:r>
              <a:rPr lang="en-US" sz="2400" dirty="0">
                <a:solidFill>
                  <a:schemeClr val="tx1"/>
                </a:solidFill>
                <a:cs typeface="Segoe UI Semilight"/>
              </a:rPr>
              <a:t>Optimize validated learning</a:t>
            </a:r>
          </a:p>
        </p:txBody>
      </p:sp>
      <p:pic>
        <p:nvPicPr>
          <p:cNvPr id="7" name="Picture 6" descr="Diagram&#10;&#10;Description automatically generated">
            <a:extLst>
              <a:ext uri="{FF2B5EF4-FFF2-40B4-BE49-F238E27FC236}">
                <a16:creationId xmlns:a16="http://schemas.microsoft.com/office/drawing/2014/main" id="{7225C60C-E600-49CA-BF2C-AA3D5619183C}"/>
              </a:ext>
            </a:extLst>
          </p:cNvPr>
          <p:cNvPicPr>
            <a:picLocks noChangeAspect="1"/>
          </p:cNvPicPr>
          <p:nvPr/>
        </p:nvPicPr>
        <p:blipFill>
          <a:blip r:embed="rId3"/>
          <a:stretch>
            <a:fillRect/>
          </a:stretch>
        </p:blipFill>
        <p:spPr>
          <a:xfrm>
            <a:off x="4978400" y="1188525"/>
            <a:ext cx="6497638" cy="5274619"/>
          </a:xfrm>
          <a:prstGeom prst="rect">
            <a:avLst/>
          </a:prstGeom>
        </p:spPr>
      </p:pic>
    </p:spTree>
    <p:extLst>
      <p:ext uri="{BB962C8B-B14F-4D97-AF65-F5344CB8AC3E}">
        <p14:creationId xmlns:p14="http://schemas.microsoft.com/office/powerpoint/2010/main" val="37556474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Understand your product options</a:t>
            </a:r>
          </a:p>
        </p:txBody>
      </p:sp>
      <p:grpSp>
        <p:nvGrpSpPr>
          <p:cNvPr id="3" name="Group 2" descr="Azure DevOps icon - Azure logo around a operations box.">
            <a:extLst>
              <a:ext uri="{FF2B5EF4-FFF2-40B4-BE49-F238E27FC236}">
                <a16:creationId xmlns:a16="http://schemas.microsoft.com/office/drawing/2014/main" id="{E34E96B7-0FFE-43E9-B8E2-C171B76D712C}"/>
              </a:ext>
            </a:extLst>
          </p:cNvPr>
          <p:cNvGrpSpPr/>
          <p:nvPr/>
        </p:nvGrpSpPr>
        <p:grpSpPr>
          <a:xfrm>
            <a:off x="427037" y="1512094"/>
            <a:ext cx="11445586" cy="1083654"/>
            <a:chOff x="661065" y="1251104"/>
            <a:chExt cx="10770860" cy="1083654"/>
          </a:xfrm>
        </p:grpSpPr>
        <p:pic>
          <p:nvPicPr>
            <p:cNvPr id="4" name="Graphic 3">
              <a:extLst>
                <a:ext uri="{FF2B5EF4-FFF2-40B4-BE49-F238E27FC236}">
                  <a16:creationId xmlns:a16="http://schemas.microsoft.com/office/drawing/2014/main" id="{1E556D8B-33DB-403D-8F70-0E604C170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1065" y="1251104"/>
              <a:ext cx="1083945" cy="1083654"/>
            </a:xfrm>
            <a:prstGeom prst="rect">
              <a:avLst/>
            </a:prstGeom>
          </p:spPr>
        </p:pic>
        <p:sp>
          <p:nvSpPr>
            <p:cNvPr id="5" name="TextBox 4">
              <a:extLst>
                <a:ext uri="{FF2B5EF4-FFF2-40B4-BE49-F238E27FC236}">
                  <a16:creationId xmlns:a16="http://schemas.microsoft.com/office/drawing/2014/main" id="{6D31B518-9E14-4508-86CF-17F3CE646603}"/>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DevOps: </a:t>
              </a:r>
              <a:r>
                <a:rPr lang="en-US" sz="2400" dirty="0">
                  <a:gradFill>
                    <a:gsLst>
                      <a:gs pos="2917">
                        <a:schemeClr val="tx1"/>
                      </a:gs>
                      <a:gs pos="30000">
                        <a:schemeClr val="tx1"/>
                      </a:gs>
                    </a:gsLst>
                    <a:lin ang="5400000" scaled="0"/>
                  </a:gradFill>
                </a:rPr>
                <a:t>development collaboration tools including pipelines, Kanban boards, and automated cloud-based load testing.</a:t>
              </a:r>
            </a:p>
          </p:txBody>
        </p:sp>
      </p:grpSp>
      <p:grpSp>
        <p:nvGrpSpPr>
          <p:cNvPr id="6" name="Group 5" descr="GitHub logo - set of folders with a flowchart on them.">
            <a:extLst>
              <a:ext uri="{FF2B5EF4-FFF2-40B4-BE49-F238E27FC236}">
                <a16:creationId xmlns:a16="http://schemas.microsoft.com/office/drawing/2014/main" id="{055EA81D-E2FA-4B71-AF36-45829B680757}"/>
              </a:ext>
            </a:extLst>
          </p:cNvPr>
          <p:cNvGrpSpPr/>
          <p:nvPr/>
        </p:nvGrpSpPr>
        <p:grpSpPr>
          <a:xfrm>
            <a:off x="427037" y="2679739"/>
            <a:ext cx="11445586" cy="1083654"/>
            <a:chOff x="661065" y="2679095"/>
            <a:chExt cx="10770860" cy="1083654"/>
          </a:xfrm>
        </p:grpSpPr>
        <p:pic>
          <p:nvPicPr>
            <p:cNvPr id="7" name="Graphic 6">
              <a:extLst>
                <a:ext uri="{FF2B5EF4-FFF2-40B4-BE49-F238E27FC236}">
                  <a16:creationId xmlns:a16="http://schemas.microsoft.com/office/drawing/2014/main" id="{AC2BE6EB-00F2-4332-B643-F7638AA386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61065" y="2679095"/>
              <a:ext cx="1083945" cy="1083654"/>
            </a:xfrm>
            <a:prstGeom prst="rect">
              <a:avLst/>
            </a:prstGeom>
          </p:spPr>
        </p:pic>
        <p:sp>
          <p:nvSpPr>
            <p:cNvPr id="8" name="TextBox 7">
              <a:extLst>
                <a:ext uri="{FF2B5EF4-FFF2-40B4-BE49-F238E27FC236}">
                  <a16:creationId xmlns:a16="http://schemas.microsoft.com/office/drawing/2014/main" id="{0CC99871-8DC6-4EC0-AB17-B22EA4F84F48}"/>
                </a:ext>
              </a:extLst>
            </p:cNvPr>
            <p:cNvSpPr txBox="1"/>
            <p:nvPr/>
          </p:nvSpPr>
          <p:spPr>
            <a:xfrm>
              <a:off x="1899305" y="2740791"/>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GitHub: </a:t>
              </a:r>
              <a:r>
                <a:rPr lang="en-US" sz="2400" dirty="0">
                  <a:gradFill>
                    <a:gsLst>
                      <a:gs pos="2917">
                        <a:schemeClr val="tx1"/>
                      </a:gs>
                      <a:gs pos="30000">
                        <a:schemeClr val="tx1"/>
                      </a:gs>
                    </a:gsLst>
                    <a:lin ang="5400000" scaled="0"/>
                  </a:gradFill>
                </a:rPr>
                <a:t>software development hosting with version control, source code management, and bug/task management.</a:t>
              </a:r>
            </a:p>
          </p:txBody>
        </p:sp>
      </p:grpSp>
      <p:grpSp>
        <p:nvGrpSpPr>
          <p:cNvPr id="9" name="Group 8" descr="GitHub Actions icon - set of tasks in a flowchart with some checked off.">
            <a:extLst>
              <a:ext uri="{FF2B5EF4-FFF2-40B4-BE49-F238E27FC236}">
                <a16:creationId xmlns:a16="http://schemas.microsoft.com/office/drawing/2014/main" id="{6A9A0742-F8B6-4A31-89A5-F93195692651}"/>
              </a:ext>
            </a:extLst>
          </p:cNvPr>
          <p:cNvGrpSpPr/>
          <p:nvPr/>
        </p:nvGrpSpPr>
        <p:grpSpPr>
          <a:xfrm>
            <a:off x="427037" y="3818809"/>
            <a:ext cx="11445586" cy="1083654"/>
            <a:chOff x="661065" y="4238738"/>
            <a:chExt cx="10770860" cy="1083654"/>
          </a:xfrm>
        </p:grpSpPr>
        <p:pic>
          <p:nvPicPr>
            <p:cNvPr id="10" name="Graphic 9">
              <a:extLst>
                <a:ext uri="{FF2B5EF4-FFF2-40B4-BE49-F238E27FC236}">
                  <a16:creationId xmlns:a16="http://schemas.microsoft.com/office/drawing/2014/main" id="{B54605FB-DEB8-45F1-BF40-7D2655D354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1065" y="4238738"/>
              <a:ext cx="1083945" cy="1083654"/>
            </a:xfrm>
            <a:prstGeom prst="rect">
              <a:avLst/>
            </a:prstGeom>
          </p:spPr>
        </p:pic>
        <p:sp>
          <p:nvSpPr>
            <p:cNvPr id="11" name="TextBox 10">
              <a:extLst>
                <a:ext uri="{FF2B5EF4-FFF2-40B4-BE49-F238E27FC236}">
                  <a16:creationId xmlns:a16="http://schemas.microsoft.com/office/drawing/2014/main" id="{D1A8645A-D934-4DB7-B438-D79F396E9566}"/>
                </a:ext>
              </a:extLst>
            </p:cNvPr>
            <p:cNvSpPr txBox="1"/>
            <p:nvPr/>
          </p:nvSpPr>
          <p:spPr>
            <a:xfrm>
              <a:off x="1899305" y="4300434"/>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Actions for Azure: </a:t>
              </a:r>
              <a:r>
                <a:rPr lang="en-US" sz="2400">
                  <a:gradFill>
                    <a:gsLst>
                      <a:gs pos="2917">
                        <a:schemeClr val="tx1"/>
                      </a:gs>
                      <a:gs pos="30000">
                        <a:schemeClr val="tx1"/>
                      </a:gs>
                    </a:gsLst>
                    <a:lin ang="5400000" scaled="0"/>
                  </a:gradFill>
                </a:rPr>
                <a:t>a</a:t>
              </a:r>
              <a:r>
                <a:rPr lang="en-US" sz="2400" b="0"/>
                <a:t>utomate software workflow to build, test, and deploy from withing GitHub.</a:t>
              </a:r>
            </a:p>
          </p:txBody>
        </p:sp>
      </p:grpSp>
      <p:grpSp>
        <p:nvGrpSpPr>
          <p:cNvPr id="12" name="Group 11" descr="Azure DevTest Labs icon - experiment beaker sitting on the cloud.">
            <a:extLst>
              <a:ext uri="{FF2B5EF4-FFF2-40B4-BE49-F238E27FC236}">
                <a16:creationId xmlns:a16="http://schemas.microsoft.com/office/drawing/2014/main" id="{D9634719-80F2-411B-BB80-8C10A6D5E31F}"/>
              </a:ext>
            </a:extLst>
          </p:cNvPr>
          <p:cNvGrpSpPr/>
          <p:nvPr/>
        </p:nvGrpSpPr>
        <p:grpSpPr>
          <a:xfrm>
            <a:off x="427037" y="4976929"/>
            <a:ext cx="11445585" cy="1083655"/>
            <a:chOff x="661064" y="5558521"/>
            <a:chExt cx="10770861" cy="1083655"/>
          </a:xfrm>
        </p:grpSpPr>
        <p:pic>
          <p:nvPicPr>
            <p:cNvPr id="13" name="Graphic 12">
              <a:extLst>
                <a:ext uri="{FF2B5EF4-FFF2-40B4-BE49-F238E27FC236}">
                  <a16:creationId xmlns:a16="http://schemas.microsoft.com/office/drawing/2014/main" id="{295739AF-FAFB-4FF5-8A5B-A683813BC9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61064" y="5558521"/>
              <a:ext cx="1083946" cy="1083655"/>
            </a:xfrm>
            <a:prstGeom prst="rect">
              <a:avLst/>
            </a:prstGeom>
          </p:spPr>
        </p:pic>
        <p:sp>
          <p:nvSpPr>
            <p:cNvPr id="14" name="TextBox 13">
              <a:extLst>
                <a:ext uri="{FF2B5EF4-FFF2-40B4-BE49-F238E27FC236}">
                  <a16:creationId xmlns:a16="http://schemas.microsoft.com/office/drawing/2014/main" id="{9159510F-1B2E-4499-A18E-C7387444DB2C}"/>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DevTest Labs: </a:t>
              </a:r>
              <a:r>
                <a:rPr lang="en-IE" sz="2400" b="0" i="0" dirty="0"/>
                <a:t>quickly create environments in Azure while minimizing waste and controlling cost.</a:t>
              </a:r>
              <a:endParaRPr lang="en-US" sz="3200" b="1" dirty="0"/>
            </a:p>
          </p:txBody>
        </p:sp>
      </p:grpSp>
    </p:spTree>
    <p:extLst>
      <p:ext uri="{BB962C8B-B14F-4D97-AF65-F5344CB8AC3E}">
        <p14:creationId xmlns:p14="http://schemas.microsoft.com/office/powerpoint/2010/main" val="13545030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DevOps Services</a:t>
            </a:r>
          </a:p>
        </p:txBody>
      </p:sp>
      <p:sp>
        <p:nvSpPr>
          <p:cNvPr id="15" name="Rectangle 14">
            <a:extLst>
              <a:ext uri="{FF2B5EF4-FFF2-40B4-BE49-F238E27FC236}">
                <a16:creationId xmlns:a16="http://schemas.microsoft.com/office/drawing/2014/main" id="{CD16A4C8-44A5-4A19-B1EE-7E57371BD250}"/>
              </a:ext>
            </a:extLst>
          </p:cNvPr>
          <p:cNvSpPr/>
          <p:nvPr/>
        </p:nvSpPr>
        <p:spPr>
          <a:xfrm>
            <a:off x="1701800" y="1474974"/>
            <a:ext cx="10296524" cy="307777"/>
          </a:xfrm>
          <a:prstGeom prst="rect">
            <a:avLst/>
          </a:prstGeom>
        </p:spPr>
        <p:txBody>
          <a:bodyPr wrap="square" lIns="0" tIns="0" rIns="0" bIns="0" anchor="ctr">
            <a:spAutoFit/>
          </a:bodyPr>
          <a:lstStyle/>
          <a:p>
            <a:r>
              <a:rPr lang="en-US" sz="2000" b="1" dirty="0"/>
              <a:t>Azure Boards</a:t>
            </a:r>
            <a:r>
              <a:rPr lang="en-US" sz="2000" dirty="0"/>
              <a:t>: Agile planning, work item tracking, visualization and reporting tool</a:t>
            </a:r>
          </a:p>
        </p:txBody>
      </p:sp>
      <p:cxnSp>
        <p:nvCxnSpPr>
          <p:cNvPr id="16" name="Straight Connector 15">
            <a:extLst>
              <a:ext uri="{FF2B5EF4-FFF2-40B4-BE49-F238E27FC236}">
                <a16:creationId xmlns:a16="http://schemas.microsoft.com/office/drawing/2014/main" id="{95177957-D7B2-4117-A852-74F453E784C0}"/>
              </a:ext>
              <a:ext uri="{C183D7F6-B498-43B3-948B-1728B52AA6E4}">
                <adec:decorative xmlns:adec="http://schemas.microsoft.com/office/drawing/2017/decorative" val="1"/>
              </a:ext>
            </a:extLst>
          </p:cNvPr>
          <p:cNvCxnSpPr>
            <a:cxnSpLocks/>
          </p:cNvCxnSpPr>
          <p:nvPr/>
        </p:nvCxnSpPr>
        <p:spPr>
          <a:xfrm>
            <a:off x="1701800" y="2181523"/>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BB82BAA-D20F-4172-A651-0C9E049F995C}"/>
              </a:ext>
            </a:extLst>
          </p:cNvPr>
          <p:cNvSpPr/>
          <p:nvPr/>
        </p:nvSpPr>
        <p:spPr>
          <a:xfrm>
            <a:off x="1701800" y="2426407"/>
            <a:ext cx="10296524" cy="615553"/>
          </a:xfrm>
          <a:prstGeom prst="rect">
            <a:avLst/>
          </a:prstGeom>
        </p:spPr>
        <p:txBody>
          <a:bodyPr wrap="square" lIns="0" tIns="0" rIns="0" bIns="0" anchor="ctr">
            <a:spAutoFit/>
          </a:bodyPr>
          <a:lstStyle/>
          <a:p>
            <a:r>
              <a:rPr lang="en-US" sz="2000" b="1" dirty="0"/>
              <a:t>Azure Pipelines</a:t>
            </a:r>
            <a:r>
              <a:rPr lang="en-US" sz="2000" dirty="0"/>
              <a:t>: A language, platform and cloud agnostic CI/CD platform with support for containers or Kubernetes</a:t>
            </a:r>
          </a:p>
        </p:txBody>
      </p:sp>
      <p:cxnSp>
        <p:nvCxnSpPr>
          <p:cNvPr id="19" name="Straight Connector 18">
            <a:extLst>
              <a:ext uri="{FF2B5EF4-FFF2-40B4-BE49-F238E27FC236}">
                <a16:creationId xmlns:a16="http://schemas.microsoft.com/office/drawing/2014/main" id="{286C043F-AE54-4A20-B7F8-A15020981574}"/>
              </a:ext>
              <a:ext uri="{C183D7F6-B498-43B3-948B-1728B52AA6E4}">
                <adec:decorative xmlns:adec="http://schemas.microsoft.com/office/drawing/2017/decorative" val="1"/>
              </a:ext>
            </a:extLst>
          </p:cNvPr>
          <p:cNvCxnSpPr>
            <a:cxnSpLocks/>
          </p:cNvCxnSpPr>
          <p:nvPr/>
        </p:nvCxnSpPr>
        <p:spPr>
          <a:xfrm>
            <a:off x="1701800" y="328684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CF524A7-F4DD-446C-96BF-F48BCD4EA22A}"/>
              </a:ext>
            </a:extLst>
          </p:cNvPr>
          <p:cNvSpPr/>
          <p:nvPr/>
        </p:nvSpPr>
        <p:spPr>
          <a:xfrm>
            <a:off x="1701800" y="3685617"/>
            <a:ext cx="10296524" cy="307777"/>
          </a:xfrm>
          <a:prstGeom prst="rect">
            <a:avLst/>
          </a:prstGeom>
        </p:spPr>
        <p:txBody>
          <a:bodyPr wrap="square" lIns="0" tIns="0" rIns="0" bIns="0" anchor="ctr">
            <a:spAutoFit/>
          </a:bodyPr>
          <a:lstStyle/>
          <a:p>
            <a:r>
              <a:rPr lang="en-US" sz="2000" b="1" dirty="0"/>
              <a:t>Azure Repos</a:t>
            </a:r>
            <a:r>
              <a:rPr lang="en-US" sz="2000" dirty="0"/>
              <a:t>: Provides cloud-hosted private git repos</a:t>
            </a:r>
          </a:p>
        </p:txBody>
      </p:sp>
      <p:cxnSp>
        <p:nvCxnSpPr>
          <p:cNvPr id="22" name="Straight Connector 21">
            <a:extLst>
              <a:ext uri="{FF2B5EF4-FFF2-40B4-BE49-F238E27FC236}">
                <a16:creationId xmlns:a16="http://schemas.microsoft.com/office/drawing/2014/main" id="{587387FD-F4EB-493F-8348-5C55497BA05A}"/>
              </a:ext>
              <a:ext uri="{C183D7F6-B498-43B3-948B-1728B52AA6E4}">
                <adec:decorative xmlns:adec="http://schemas.microsoft.com/office/drawing/2017/decorative" val="1"/>
              </a:ext>
            </a:extLst>
          </p:cNvPr>
          <p:cNvCxnSpPr>
            <a:cxnSpLocks/>
          </p:cNvCxnSpPr>
          <p:nvPr/>
        </p:nvCxnSpPr>
        <p:spPr>
          <a:xfrm>
            <a:off x="1701800" y="4392167"/>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45050E6-3708-4DD6-B5C1-D5FC264882AA}"/>
              </a:ext>
            </a:extLst>
          </p:cNvPr>
          <p:cNvSpPr/>
          <p:nvPr/>
        </p:nvSpPr>
        <p:spPr>
          <a:xfrm>
            <a:off x="1701800" y="4714799"/>
            <a:ext cx="10296524" cy="615553"/>
          </a:xfrm>
          <a:prstGeom prst="rect">
            <a:avLst/>
          </a:prstGeom>
        </p:spPr>
        <p:txBody>
          <a:bodyPr wrap="square" lIns="0" tIns="0" rIns="0" bIns="0" anchor="ctr">
            <a:spAutoFit/>
          </a:bodyPr>
          <a:lstStyle/>
          <a:p>
            <a:r>
              <a:rPr lang="en-US" sz="2000" b="1" dirty="0"/>
              <a:t>Azure Artifacts</a:t>
            </a:r>
            <a:r>
              <a:rPr lang="en-US" sz="2000" dirty="0"/>
              <a:t>: Provides integrated package management with support for Maven, npm, Python and NuGet package feeds from public or private sources</a:t>
            </a:r>
          </a:p>
        </p:txBody>
      </p:sp>
      <p:cxnSp>
        <p:nvCxnSpPr>
          <p:cNvPr id="25" name="Straight Connector 24">
            <a:extLst>
              <a:ext uri="{FF2B5EF4-FFF2-40B4-BE49-F238E27FC236}">
                <a16:creationId xmlns:a16="http://schemas.microsoft.com/office/drawing/2014/main" id="{869634D6-93B4-4DED-A0AB-361AAE27234A}"/>
              </a:ext>
              <a:ext uri="{C183D7F6-B498-43B3-948B-1728B52AA6E4}">
                <adec:decorative xmlns:adec="http://schemas.microsoft.com/office/drawing/2017/decorative" val="1"/>
              </a:ext>
            </a:extLst>
          </p:cNvPr>
          <p:cNvCxnSpPr>
            <a:cxnSpLocks/>
          </p:cNvCxnSpPr>
          <p:nvPr/>
        </p:nvCxnSpPr>
        <p:spPr>
          <a:xfrm>
            <a:off x="1701800" y="565298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C14725C-E408-4610-9CCC-AEF04C24A45A}"/>
              </a:ext>
            </a:extLst>
          </p:cNvPr>
          <p:cNvSpPr/>
          <p:nvPr/>
        </p:nvSpPr>
        <p:spPr>
          <a:xfrm>
            <a:off x="1701800" y="6051758"/>
            <a:ext cx="10296524" cy="307777"/>
          </a:xfrm>
          <a:prstGeom prst="rect">
            <a:avLst/>
          </a:prstGeom>
        </p:spPr>
        <p:txBody>
          <a:bodyPr wrap="square" lIns="0" tIns="0" rIns="0" bIns="0" anchor="ctr">
            <a:spAutoFit/>
          </a:bodyPr>
          <a:lstStyle/>
          <a:p>
            <a:r>
              <a:rPr lang="en-US" sz="2000" b="1" dirty="0"/>
              <a:t>Azure Test Plans</a:t>
            </a:r>
            <a:r>
              <a:rPr lang="en-US" sz="2000" dirty="0"/>
              <a:t>: Provides an integrated planned and exploratory testing solution</a:t>
            </a:r>
          </a:p>
        </p:txBody>
      </p:sp>
      <p:pic>
        <p:nvPicPr>
          <p:cNvPr id="28" name="Picture 27" descr="Icon of a computer screen">
            <a:extLst>
              <a:ext uri="{FF2B5EF4-FFF2-40B4-BE49-F238E27FC236}">
                <a16:creationId xmlns:a16="http://schemas.microsoft.com/office/drawing/2014/main" id="{FD07726F-99DA-4F3B-B913-3D75FEAB8694}"/>
              </a:ext>
            </a:extLst>
          </p:cNvPr>
          <p:cNvPicPr>
            <a:picLocks noChangeAspect="1"/>
          </p:cNvPicPr>
          <p:nvPr/>
        </p:nvPicPr>
        <p:blipFill>
          <a:blip r:embed="rId3"/>
          <a:stretch>
            <a:fillRect/>
          </a:stretch>
        </p:blipFill>
        <p:spPr>
          <a:xfrm>
            <a:off x="465138" y="1152612"/>
            <a:ext cx="952500" cy="952500"/>
          </a:xfrm>
          <a:prstGeom prst="rect">
            <a:avLst/>
          </a:prstGeom>
        </p:spPr>
      </p:pic>
      <p:pic>
        <p:nvPicPr>
          <p:cNvPr id="29" name="Picture 28" descr="Icon of a square with two smaller squares inside it">
            <a:extLst>
              <a:ext uri="{FF2B5EF4-FFF2-40B4-BE49-F238E27FC236}">
                <a16:creationId xmlns:a16="http://schemas.microsoft.com/office/drawing/2014/main" id="{10154475-AE2C-422E-AF86-F15299631F81}"/>
              </a:ext>
            </a:extLst>
          </p:cNvPr>
          <p:cNvPicPr>
            <a:picLocks noChangeAspect="1"/>
          </p:cNvPicPr>
          <p:nvPr/>
        </p:nvPicPr>
        <p:blipFill>
          <a:blip r:embed="rId4"/>
          <a:stretch>
            <a:fillRect/>
          </a:stretch>
        </p:blipFill>
        <p:spPr>
          <a:xfrm>
            <a:off x="465138" y="2257934"/>
            <a:ext cx="952500" cy="952500"/>
          </a:xfrm>
          <a:prstGeom prst="rect">
            <a:avLst/>
          </a:prstGeom>
        </p:spPr>
      </p:pic>
      <p:pic>
        <p:nvPicPr>
          <p:cNvPr id="30" name="Picture 29" descr="Icon of a cloud with multiples lines extending from it">
            <a:extLst>
              <a:ext uri="{FF2B5EF4-FFF2-40B4-BE49-F238E27FC236}">
                <a16:creationId xmlns:a16="http://schemas.microsoft.com/office/drawing/2014/main" id="{2B4C431D-4EA3-4888-A652-734D64DCE4B4}"/>
              </a:ext>
            </a:extLst>
          </p:cNvPr>
          <p:cNvPicPr>
            <a:picLocks noChangeAspect="1"/>
          </p:cNvPicPr>
          <p:nvPr/>
        </p:nvPicPr>
        <p:blipFill>
          <a:blip r:embed="rId5"/>
          <a:stretch>
            <a:fillRect/>
          </a:stretch>
        </p:blipFill>
        <p:spPr>
          <a:xfrm>
            <a:off x="465138" y="3363256"/>
            <a:ext cx="952500" cy="952500"/>
          </a:xfrm>
          <a:prstGeom prst="rect">
            <a:avLst/>
          </a:prstGeom>
        </p:spPr>
      </p:pic>
      <p:pic>
        <p:nvPicPr>
          <p:cNvPr id="31" name="Picture 30" descr="Icon of a bar chart with circles on the bottom">
            <a:extLst>
              <a:ext uri="{FF2B5EF4-FFF2-40B4-BE49-F238E27FC236}">
                <a16:creationId xmlns:a16="http://schemas.microsoft.com/office/drawing/2014/main" id="{C0E30418-875E-40A9-BEA8-8CA6BA2D5E8A}"/>
              </a:ext>
            </a:extLst>
          </p:cNvPr>
          <p:cNvPicPr>
            <a:picLocks noChangeAspect="1"/>
          </p:cNvPicPr>
          <p:nvPr/>
        </p:nvPicPr>
        <p:blipFill>
          <a:blip r:embed="rId6"/>
          <a:stretch>
            <a:fillRect/>
          </a:stretch>
        </p:blipFill>
        <p:spPr>
          <a:xfrm>
            <a:off x="465138" y="4546326"/>
            <a:ext cx="952500" cy="952500"/>
          </a:xfrm>
          <a:prstGeom prst="rect">
            <a:avLst/>
          </a:prstGeom>
        </p:spPr>
      </p:pic>
      <p:pic>
        <p:nvPicPr>
          <p:cNvPr id="32" name="Picture 31" descr="Icon of a document">
            <a:extLst>
              <a:ext uri="{FF2B5EF4-FFF2-40B4-BE49-F238E27FC236}">
                <a16:creationId xmlns:a16="http://schemas.microsoft.com/office/drawing/2014/main" id="{4DF15F71-C44C-4996-B1BA-CC7B01F7DED0}"/>
              </a:ext>
            </a:extLst>
          </p:cNvPr>
          <p:cNvPicPr>
            <a:picLocks noChangeAspect="1"/>
          </p:cNvPicPr>
          <p:nvPr/>
        </p:nvPicPr>
        <p:blipFill>
          <a:blip r:embed="rId7"/>
          <a:stretch>
            <a:fillRect/>
          </a:stretch>
        </p:blipFill>
        <p:spPr>
          <a:xfrm>
            <a:off x="465138" y="5729397"/>
            <a:ext cx="952500" cy="952500"/>
          </a:xfrm>
          <a:prstGeom prst="rect">
            <a:avLst/>
          </a:prstGeom>
        </p:spPr>
      </p:pic>
      <p:pic>
        <p:nvPicPr>
          <p:cNvPr id="33" name="Graphic 32">
            <a:extLst>
              <a:ext uri="{FF2B5EF4-FFF2-40B4-BE49-F238E27FC236}">
                <a16:creationId xmlns:a16="http://schemas.microsoft.com/office/drawing/2014/main" id="{2101A865-2661-4A05-9393-34571158F3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846477" y="191934"/>
            <a:ext cx="1151847" cy="1083654"/>
          </a:xfrm>
          <a:prstGeom prst="rect">
            <a:avLst/>
          </a:prstGeom>
        </p:spPr>
      </p:pic>
    </p:spTree>
    <p:extLst>
      <p:ext uri="{BB962C8B-B14F-4D97-AF65-F5344CB8AC3E}">
        <p14:creationId xmlns:p14="http://schemas.microsoft.com/office/powerpoint/2010/main" val="15332866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GitHub and GitHub Actions</a:t>
            </a:r>
          </a:p>
        </p:txBody>
      </p:sp>
      <p:pic>
        <p:nvPicPr>
          <p:cNvPr id="3076" name="Picture 4" descr="GitHub Octocat">
            <a:extLst>
              <a:ext uri="{FF2B5EF4-FFF2-40B4-BE49-F238E27FC236}">
                <a16:creationId xmlns:a16="http://schemas.microsoft.com/office/drawing/2014/main" id="{DAB4288C-D532-4D4D-B4FB-29141B664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205094"/>
            <a:ext cx="1426315" cy="1185624"/>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a:extLst>
              <a:ext uri="{FF2B5EF4-FFF2-40B4-BE49-F238E27FC236}">
                <a16:creationId xmlns:a16="http://schemas.microsoft.com/office/drawing/2014/main" id="{670A8908-02EE-46BB-BB7B-4FC85A06AC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857591" y="256079"/>
            <a:ext cx="1151847" cy="1083654"/>
          </a:xfrm>
          <a:prstGeom prst="rect">
            <a:avLst/>
          </a:prstGeom>
        </p:spPr>
      </p:pic>
      <p:pic>
        <p:nvPicPr>
          <p:cNvPr id="10" name="Picture 9" descr="Icon of a computer screen">
            <a:extLst>
              <a:ext uri="{FF2B5EF4-FFF2-40B4-BE49-F238E27FC236}">
                <a16:creationId xmlns:a16="http://schemas.microsoft.com/office/drawing/2014/main" id="{9DE561FE-589D-417A-9E90-AE4CB639EC71}"/>
              </a:ext>
            </a:extLst>
          </p:cNvPr>
          <p:cNvPicPr>
            <a:picLocks noChangeAspect="1"/>
          </p:cNvPicPr>
          <p:nvPr/>
        </p:nvPicPr>
        <p:blipFill>
          <a:blip r:embed="rId6"/>
          <a:stretch>
            <a:fillRect/>
          </a:stretch>
        </p:blipFill>
        <p:spPr>
          <a:xfrm>
            <a:off x="465138" y="1152612"/>
            <a:ext cx="952500" cy="952500"/>
          </a:xfrm>
          <a:prstGeom prst="rect">
            <a:avLst/>
          </a:prstGeom>
        </p:spPr>
      </p:pic>
      <p:sp>
        <p:nvSpPr>
          <p:cNvPr id="11" name="Rectangle 10">
            <a:extLst>
              <a:ext uri="{FF2B5EF4-FFF2-40B4-BE49-F238E27FC236}">
                <a16:creationId xmlns:a16="http://schemas.microsoft.com/office/drawing/2014/main" id="{9B2A43CA-4EC9-4842-8ADE-CA9126BC4AD2}"/>
              </a:ext>
            </a:extLst>
          </p:cNvPr>
          <p:cNvSpPr/>
          <p:nvPr/>
        </p:nvSpPr>
        <p:spPr>
          <a:xfrm>
            <a:off x="1674813" y="2398302"/>
            <a:ext cx="10296524" cy="615553"/>
          </a:xfrm>
          <a:prstGeom prst="rect">
            <a:avLst/>
          </a:prstGeom>
        </p:spPr>
        <p:txBody>
          <a:bodyPr wrap="square" lIns="0" tIns="0" rIns="0" bIns="0" anchor="ctr">
            <a:spAutoFit/>
          </a:bodyPr>
          <a:lstStyle/>
          <a:p>
            <a:r>
              <a:rPr lang="en-US" sz="2000" b="1" dirty="0"/>
              <a:t>Repos: </a:t>
            </a:r>
            <a:r>
              <a:rPr lang="en-US" sz="2000" dirty="0"/>
              <a:t>Provide cloud-hosted and on-premises git repos for both public and private projects</a:t>
            </a:r>
          </a:p>
        </p:txBody>
      </p:sp>
      <p:cxnSp>
        <p:nvCxnSpPr>
          <p:cNvPr id="12" name="Straight Connector 11">
            <a:extLst>
              <a:ext uri="{FF2B5EF4-FFF2-40B4-BE49-F238E27FC236}">
                <a16:creationId xmlns:a16="http://schemas.microsoft.com/office/drawing/2014/main" id="{C949B2BC-0837-4788-B53E-C96CD6076424}"/>
              </a:ext>
              <a:ext uri="{C183D7F6-B498-43B3-948B-1728B52AA6E4}">
                <adec:decorative xmlns:adec="http://schemas.microsoft.com/office/drawing/2017/decorative" val="1"/>
              </a:ext>
            </a:extLst>
          </p:cNvPr>
          <p:cNvCxnSpPr>
            <a:cxnSpLocks/>
          </p:cNvCxnSpPr>
          <p:nvPr/>
        </p:nvCxnSpPr>
        <p:spPr>
          <a:xfrm>
            <a:off x="1701800" y="2181523"/>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quare with two smaller squares inside it">
            <a:extLst>
              <a:ext uri="{FF2B5EF4-FFF2-40B4-BE49-F238E27FC236}">
                <a16:creationId xmlns:a16="http://schemas.microsoft.com/office/drawing/2014/main" id="{66489E31-00CF-482F-978F-2CB1C684B91E}"/>
              </a:ext>
            </a:extLst>
          </p:cNvPr>
          <p:cNvPicPr>
            <a:picLocks noChangeAspect="1"/>
          </p:cNvPicPr>
          <p:nvPr/>
        </p:nvPicPr>
        <p:blipFill>
          <a:blip r:embed="rId7"/>
          <a:stretch>
            <a:fillRect/>
          </a:stretch>
        </p:blipFill>
        <p:spPr>
          <a:xfrm>
            <a:off x="465138" y="2257934"/>
            <a:ext cx="952500" cy="952500"/>
          </a:xfrm>
          <a:prstGeom prst="rect">
            <a:avLst/>
          </a:prstGeom>
        </p:spPr>
      </p:pic>
      <p:sp>
        <p:nvSpPr>
          <p:cNvPr id="14" name="Rectangle 13">
            <a:extLst>
              <a:ext uri="{FF2B5EF4-FFF2-40B4-BE49-F238E27FC236}">
                <a16:creationId xmlns:a16="http://schemas.microsoft.com/office/drawing/2014/main" id="{5D465C65-39E1-4226-B83D-956B451CFF96}"/>
              </a:ext>
            </a:extLst>
          </p:cNvPr>
          <p:cNvSpPr/>
          <p:nvPr/>
        </p:nvSpPr>
        <p:spPr>
          <a:xfrm>
            <a:off x="1674813" y="3626073"/>
            <a:ext cx="10296524" cy="307777"/>
          </a:xfrm>
          <a:prstGeom prst="rect">
            <a:avLst/>
          </a:prstGeom>
        </p:spPr>
        <p:txBody>
          <a:bodyPr wrap="square" lIns="0" tIns="0" rIns="0" bIns="0" anchor="ctr">
            <a:spAutoFit/>
          </a:bodyPr>
          <a:lstStyle/>
          <a:p>
            <a:r>
              <a:rPr lang="en-US" sz="2000" b="1" dirty="0"/>
              <a:t>Actions: </a:t>
            </a:r>
            <a:r>
              <a:rPr lang="en-US" sz="2000" dirty="0"/>
              <a:t>Create automation workflows with environment variables and customized scripts </a:t>
            </a:r>
          </a:p>
        </p:txBody>
      </p:sp>
      <p:cxnSp>
        <p:nvCxnSpPr>
          <p:cNvPr id="15" name="Straight Connector 14">
            <a:extLst>
              <a:ext uri="{FF2B5EF4-FFF2-40B4-BE49-F238E27FC236}">
                <a16:creationId xmlns:a16="http://schemas.microsoft.com/office/drawing/2014/main" id="{7A0E2E57-2F62-43EF-8503-841799DAC85B}"/>
              </a:ext>
              <a:ext uri="{C183D7F6-B498-43B3-948B-1728B52AA6E4}">
                <adec:decorative xmlns:adec="http://schemas.microsoft.com/office/drawing/2017/decorative" val="1"/>
              </a:ext>
            </a:extLst>
          </p:cNvPr>
          <p:cNvCxnSpPr>
            <a:cxnSpLocks/>
          </p:cNvCxnSpPr>
          <p:nvPr/>
        </p:nvCxnSpPr>
        <p:spPr>
          <a:xfrm>
            <a:off x="1701800" y="328684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loud with multiples lines extending from it">
            <a:extLst>
              <a:ext uri="{FF2B5EF4-FFF2-40B4-BE49-F238E27FC236}">
                <a16:creationId xmlns:a16="http://schemas.microsoft.com/office/drawing/2014/main" id="{E2AA14E1-DA51-4DC2-B1B6-4208F0C00B6F}"/>
              </a:ext>
            </a:extLst>
          </p:cNvPr>
          <p:cNvPicPr>
            <a:picLocks noChangeAspect="1"/>
          </p:cNvPicPr>
          <p:nvPr/>
        </p:nvPicPr>
        <p:blipFill>
          <a:blip r:embed="rId8"/>
          <a:stretch>
            <a:fillRect/>
          </a:stretch>
        </p:blipFill>
        <p:spPr>
          <a:xfrm>
            <a:off x="465138" y="3363256"/>
            <a:ext cx="952500" cy="952500"/>
          </a:xfrm>
          <a:prstGeom prst="rect">
            <a:avLst/>
          </a:prstGeom>
        </p:spPr>
      </p:pic>
      <p:sp>
        <p:nvSpPr>
          <p:cNvPr id="17" name="Rectangle 16">
            <a:extLst>
              <a:ext uri="{FF2B5EF4-FFF2-40B4-BE49-F238E27FC236}">
                <a16:creationId xmlns:a16="http://schemas.microsoft.com/office/drawing/2014/main" id="{296247A6-598E-443D-8E3B-24985D79AC3E}"/>
              </a:ext>
            </a:extLst>
          </p:cNvPr>
          <p:cNvSpPr/>
          <p:nvPr/>
        </p:nvSpPr>
        <p:spPr>
          <a:xfrm>
            <a:off x="1701800" y="4868688"/>
            <a:ext cx="10296524" cy="307777"/>
          </a:xfrm>
          <a:prstGeom prst="rect">
            <a:avLst/>
          </a:prstGeom>
        </p:spPr>
        <p:txBody>
          <a:bodyPr wrap="square" lIns="0" tIns="0" rIns="0" bIns="0" anchor="ctr">
            <a:spAutoFit/>
          </a:bodyPr>
          <a:lstStyle/>
          <a:p>
            <a:r>
              <a:rPr lang="en-US" sz="2000" b="1" dirty="0"/>
              <a:t>Artifacts: </a:t>
            </a:r>
            <a:r>
              <a:rPr lang="en-US" sz="2000" dirty="0"/>
              <a:t>Ease integration with numerous existing packages and open-source repositories</a:t>
            </a:r>
          </a:p>
        </p:txBody>
      </p:sp>
      <p:cxnSp>
        <p:nvCxnSpPr>
          <p:cNvPr id="18" name="Straight Connector 17">
            <a:extLst>
              <a:ext uri="{FF2B5EF4-FFF2-40B4-BE49-F238E27FC236}">
                <a16:creationId xmlns:a16="http://schemas.microsoft.com/office/drawing/2014/main" id="{D2D45DF9-B6C5-41FD-941F-197BBA6410C1}"/>
              </a:ext>
              <a:ext uri="{C183D7F6-B498-43B3-948B-1728B52AA6E4}">
                <adec:decorative xmlns:adec="http://schemas.microsoft.com/office/drawing/2017/decorative" val="1"/>
              </a:ext>
            </a:extLst>
          </p:cNvPr>
          <p:cNvCxnSpPr>
            <a:cxnSpLocks/>
          </p:cNvCxnSpPr>
          <p:nvPr/>
        </p:nvCxnSpPr>
        <p:spPr>
          <a:xfrm>
            <a:off x="1701800" y="4392167"/>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a bar chart with circles on the bottom">
            <a:extLst>
              <a:ext uri="{FF2B5EF4-FFF2-40B4-BE49-F238E27FC236}">
                <a16:creationId xmlns:a16="http://schemas.microsoft.com/office/drawing/2014/main" id="{7DD6F2E6-37BF-4009-B085-7B239C4B6BD8}"/>
              </a:ext>
            </a:extLst>
          </p:cNvPr>
          <p:cNvPicPr>
            <a:picLocks noChangeAspect="1"/>
          </p:cNvPicPr>
          <p:nvPr/>
        </p:nvPicPr>
        <p:blipFill>
          <a:blip r:embed="rId9"/>
          <a:stretch>
            <a:fillRect/>
          </a:stretch>
        </p:blipFill>
        <p:spPr>
          <a:xfrm>
            <a:off x="465138" y="4546326"/>
            <a:ext cx="952500" cy="952500"/>
          </a:xfrm>
          <a:prstGeom prst="rect">
            <a:avLst/>
          </a:prstGeom>
        </p:spPr>
      </p:pic>
      <p:sp>
        <p:nvSpPr>
          <p:cNvPr id="20" name="Rectangle 19">
            <a:extLst>
              <a:ext uri="{FF2B5EF4-FFF2-40B4-BE49-F238E27FC236}">
                <a16:creationId xmlns:a16="http://schemas.microsoft.com/office/drawing/2014/main" id="{820E9E4F-213D-463F-AEA0-2A45D9D24EA2}"/>
              </a:ext>
            </a:extLst>
          </p:cNvPr>
          <p:cNvSpPr/>
          <p:nvPr/>
        </p:nvSpPr>
        <p:spPr>
          <a:xfrm>
            <a:off x="1701800" y="1458447"/>
            <a:ext cx="10296524" cy="307777"/>
          </a:xfrm>
          <a:prstGeom prst="rect">
            <a:avLst/>
          </a:prstGeom>
        </p:spPr>
        <p:txBody>
          <a:bodyPr wrap="square" lIns="0" tIns="0" rIns="0" bIns="0" anchor="ctr">
            <a:spAutoFit/>
          </a:bodyPr>
          <a:lstStyle/>
          <a:p>
            <a:r>
              <a:rPr lang="en-US" sz="2000" b="1" dirty="0"/>
              <a:t>Codespaces: </a:t>
            </a:r>
            <a:r>
              <a:rPr lang="en-US" sz="2000" dirty="0"/>
              <a:t>Provide cloud-hosted collaborative development environments</a:t>
            </a:r>
          </a:p>
        </p:txBody>
      </p:sp>
      <p:cxnSp>
        <p:nvCxnSpPr>
          <p:cNvPr id="21" name="Straight Connector 20">
            <a:extLst>
              <a:ext uri="{FF2B5EF4-FFF2-40B4-BE49-F238E27FC236}">
                <a16:creationId xmlns:a16="http://schemas.microsoft.com/office/drawing/2014/main" id="{59E8FD59-0627-4970-8D2D-FBA77777C8FD}"/>
              </a:ext>
              <a:ext uri="{C183D7F6-B498-43B3-948B-1728B52AA6E4}">
                <adec:decorative xmlns:adec="http://schemas.microsoft.com/office/drawing/2017/decorative" val="1"/>
              </a:ext>
            </a:extLst>
          </p:cNvPr>
          <p:cNvCxnSpPr>
            <a:cxnSpLocks/>
          </p:cNvCxnSpPr>
          <p:nvPr/>
        </p:nvCxnSpPr>
        <p:spPr>
          <a:xfrm>
            <a:off x="1701800" y="5652985"/>
            <a:ext cx="10296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document">
            <a:extLst>
              <a:ext uri="{FF2B5EF4-FFF2-40B4-BE49-F238E27FC236}">
                <a16:creationId xmlns:a16="http://schemas.microsoft.com/office/drawing/2014/main" id="{A1BB908B-7CD1-496A-8BB0-28902BD2B082}"/>
              </a:ext>
            </a:extLst>
          </p:cNvPr>
          <p:cNvPicPr>
            <a:picLocks noChangeAspect="1"/>
          </p:cNvPicPr>
          <p:nvPr/>
        </p:nvPicPr>
        <p:blipFill>
          <a:blip r:embed="rId10"/>
          <a:stretch>
            <a:fillRect/>
          </a:stretch>
        </p:blipFill>
        <p:spPr>
          <a:xfrm>
            <a:off x="465138" y="5729397"/>
            <a:ext cx="952500" cy="952500"/>
          </a:xfrm>
          <a:prstGeom prst="rect">
            <a:avLst/>
          </a:prstGeom>
        </p:spPr>
      </p:pic>
      <p:sp>
        <p:nvSpPr>
          <p:cNvPr id="23" name="Rectangle 22">
            <a:extLst>
              <a:ext uri="{FF2B5EF4-FFF2-40B4-BE49-F238E27FC236}">
                <a16:creationId xmlns:a16="http://schemas.microsoft.com/office/drawing/2014/main" id="{CF7C7B7B-1FFE-4865-A932-3B189AEF0739}"/>
              </a:ext>
            </a:extLst>
          </p:cNvPr>
          <p:cNvSpPr/>
          <p:nvPr/>
        </p:nvSpPr>
        <p:spPr>
          <a:xfrm>
            <a:off x="1701800" y="6051758"/>
            <a:ext cx="10296524" cy="307777"/>
          </a:xfrm>
          <a:prstGeom prst="rect">
            <a:avLst/>
          </a:prstGeom>
        </p:spPr>
        <p:txBody>
          <a:bodyPr wrap="square" lIns="0" tIns="0" rIns="0" bIns="0" anchor="ctr">
            <a:spAutoFit/>
          </a:bodyPr>
          <a:lstStyle/>
          <a:p>
            <a:r>
              <a:rPr lang="en-US" sz="2000" b="1" dirty="0"/>
              <a:t>Security: </a:t>
            </a:r>
            <a:r>
              <a:rPr lang="en-US" sz="2000" dirty="0"/>
              <a:t>Review code and identity vulnerabilities early in the development cycle</a:t>
            </a:r>
          </a:p>
        </p:txBody>
      </p:sp>
    </p:spTree>
    <p:extLst>
      <p:ext uri="{BB962C8B-B14F-4D97-AF65-F5344CB8AC3E}">
        <p14:creationId xmlns:p14="http://schemas.microsoft.com/office/powerpoint/2010/main" val="571911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Azure DevTest Labs</a:t>
            </a:r>
          </a:p>
        </p:txBody>
      </p:sp>
      <p:sp>
        <p:nvSpPr>
          <p:cNvPr id="3" name="TextBox 2">
            <a:extLst>
              <a:ext uri="{FF2B5EF4-FFF2-40B4-BE49-F238E27FC236}">
                <a16:creationId xmlns:a16="http://schemas.microsoft.com/office/drawing/2014/main" id="{F39DEF7D-EDBD-4219-9346-8ECFD01E4501}"/>
              </a:ext>
            </a:extLst>
          </p:cNvPr>
          <p:cNvSpPr txBox="1"/>
          <p:nvPr/>
        </p:nvSpPr>
        <p:spPr>
          <a:xfrm>
            <a:off x="2427287" y="1569113"/>
            <a:ext cx="9196328" cy="4358116"/>
          </a:xfrm>
          <a:prstGeom prst="rect">
            <a:avLst/>
          </a:prstGeom>
          <a:noFill/>
        </p:spPr>
        <p:txBody>
          <a:bodyPr wrap="square" lIns="182880" tIns="146304" rIns="182880" bIns="146304" rtlCol="0">
            <a:spAutoFit/>
          </a:bodyPr>
          <a:lstStyle/>
          <a:p>
            <a:pPr>
              <a:lnSpc>
                <a:spcPct val="90000"/>
              </a:lnSpc>
              <a:spcAft>
                <a:spcPts val="600"/>
              </a:spcAft>
            </a:pPr>
            <a:r>
              <a:rPr lang="en-GB" sz="2000" dirty="0">
                <a:gradFill>
                  <a:gsLst>
                    <a:gs pos="2917">
                      <a:schemeClr val="tx1"/>
                    </a:gs>
                    <a:gs pos="30000">
                      <a:schemeClr val="tx1"/>
                    </a:gs>
                  </a:gsLst>
                  <a:lin ang="5400000" scaled="0"/>
                </a:gradFill>
              </a:rPr>
              <a:t>Azure DevTest Labs provides an automated means of managing the process of building, setting up, and tearing down virtual machines (VMs) that contain builds of your software projects. </a:t>
            </a: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r>
              <a:rPr lang="en-GB" sz="2000" dirty="0">
                <a:gradFill>
                  <a:gsLst>
                    <a:gs pos="2917">
                      <a:schemeClr val="tx1"/>
                    </a:gs>
                    <a:gs pos="30000">
                      <a:schemeClr val="tx1"/>
                    </a:gs>
                  </a:gsLst>
                  <a:lin ang="5400000" scaled="0"/>
                </a:gradFill>
              </a:rPr>
              <a:t>This way, developers and testers can perform tests across a variety of environments and builds. </a:t>
            </a: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r>
              <a:rPr lang="en-GB" sz="2000" dirty="0">
                <a:gradFill>
                  <a:gsLst>
                    <a:gs pos="2917">
                      <a:schemeClr val="tx1"/>
                    </a:gs>
                    <a:gs pos="30000">
                      <a:schemeClr val="tx1"/>
                    </a:gs>
                  </a:gsLst>
                  <a:lin ang="5400000" scaled="0"/>
                </a:gradFill>
              </a:rPr>
              <a:t>And this capability isn't limited to VMs. Anything you can deploy in Azure via an ARM template can be provisioned through DevTest Labs. </a:t>
            </a:r>
          </a:p>
          <a:p>
            <a:pPr>
              <a:lnSpc>
                <a:spcPct val="90000"/>
              </a:lnSpc>
              <a:spcAft>
                <a:spcPts val="600"/>
              </a:spcAft>
            </a:pPr>
            <a:endParaRPr lang="en-GB" sz="2000" dirty="0">
              <a:gradFill>
                <a:gsLst>
                  <a:gs pos="2917">
                    <a:schemeClr val="tx1"/>
                  </a:gs>
                  <a:gs pos="30000">
                    <a:schemeClr val="tx1"/>
                  </a:gs>
                </a:gsLst>
                <a:lin ang="5400000" scaled="0"/>
              </a:gradFill>
            </a:endParaRPr>
          </a:p>
          <a:p>
            <a:pPr>
              <a:lnSpc>
                <a:spcPct val="90000"/>
              </a:lnSpc>
              <a:spcAft>
                <a:spcPts val="600"/>
              </a:spcAft>
            </a:pPr>
            <a:r>
              <a:rPr lang="en-GB" sz="2000" dirty="0">
                <a:gradFill>
                  <a:gsLst>
                    <a:gs pos="2917">
                      <a:schemeClr val="tx1"/>
                    </a:gs>
                    <a:gs pos="30000">
                      <a:schemeClr val="tx1"/>
                    </a:gs>
                  </a:gsLst>
                  <a:lin ang="5400000" scaled="0"/>
                </a:gradFill>
              </a:rPr>
              <a:t>Provisioning pre-created lab environments with their required configurations and tools already installed is a huge time saver for quality assurance professionals and developers.</a:t>
            </a:r>
            <a:endParaRPr lang="en-US" sz="2000" dirty="0">
              <a:gradFill>
                <a:gsLst>
                  <a:gs pos="2917">
                    <a:schemeClr val="tx1"/>
                  </a:gs>
                  <a:gs pos="30000">
                    <a:schemeClr val="tx1"/>
                  </a:gs>
                </a:gsLst>
                <a:lin ang="5400000" scaled="0"/>
              </a:gradFill>
            </a:endParaRPr>
          </a:p>
        </p:txBody>
      </p:sp>
      <p:pic>
        <p:nvPicPr>
          <p:cNvPr id="7" name="Graphic 6">
            <a:extLst>
              <a:ext uri="{FF2B5EF4-FFF2-40B4-BE49-F238E27FC236}">
                <a16:creationId xmlns:a16="http://schemas.microsoft.com/office/drawing/2014/main" id="{3EE7C81F-D649-4160-B077-5F0F1C2BB8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27037" y="2731294"/>
            <a:ext cx="1534162" cy="1443335"/>
          </a:xfrm>
          <a:prstGeom prst="rect">
            <a:avLst/>
          </a:prstGeom>
        </p:spPr>
      </p:pic>
    </p:spTree>
    <p:extLst>
      <p:ext uri="{BB962C8B-B14F-4D97-AF65-F5344CB8AC3E}">
        <p14:creationId xmlns:p14="http://schemas.microsoft.com/office/powerpoint/2010/main" val="3426909965"/>
      </p:ext>
    </p:extLst>
  </p:cSld>
  <p:clrMapOvr>
    <a:masterClrMapping/>
  </p:clrMapOvr>
  <p:transition>
    <p:fade/>
  </p:transition>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Icons.OverflowDots" Revision="1" Stencil="System.Storyboarding.WindowsPhoneIcons" StencilVersion="0.1"/>
</Control>
</file>

<file path=customXml/item10.xml><?xml version="1.0" encoding="utf-8"?>
<Control xmlns="http://schemas.microsoft.com/VisualStudio/2011/storyboarding/control">
  <Id Name="System.Storyboarding.WindowsPhoneIcons.Minus" Revision="1" Stencil="System.Storyboarding.WindowsPhoneIcons" StencilVersion="0.1"/>
</Control>
</file>

<file path=customXml/item11.xml><?xml version="1.0" encoding="utf-8"?>
<Control xmlns="http://schemas.microsoft.com/VisualStudio/2011/storyboarding/control">
  <Id Name="System.Storyboarding.WindowsAppIcons.Settings" Revision="1" Stencil="System.Storyboarding.WindowsAppIcons" StencilVersion="0.1"/>
</Control>
</file>

<file path=customXml/item12.xml><?xml version="1.0" encoding="utf-8"?>
<Control xmlns="http://schemas.microsoft.com/VisualStudio/2011/storyboarding/control">
  <Id Name="4b899d4c-b1de-4c17-8765-a5b417bf4ebc" Revision="1" Stencil="System.MyShapes" StencilVersion="1.0"/>
</Control>
</file>

<file path=customXml/item13.xml><?xml version="1.0" encoding="utf-8"?>
<Control xmlns="http://schemas.microsoft.com/VisualStudio/2011/storyboarding/control">
  <Id Name="System.Storyboarding.WindowsAppIcons.Search" Revision="1" Stencil="System.Storyboarding.WindowsAppIcons" StencilVersion="0.1"/>
</Control>
</file>

<file path=customXml/item14.xml><?xml version="1.0" encoding="utf-8"?>
<Control xmlns="http://schemas.microsoft.com/VisualStudio/2011/storyboarding/control">
  <Id Name="System.Storyboarding.WindowsPhoneIcons.OverflowDots" Revision="1" Stencil="System.Storyboarding.WindowsPhoneIcons" StencilVersion="0.1"/>
</Control>
</file>

<file path=customXml/item15.xml><?xml version="1.0" encoding="utf-8"?>
<Control xmlns="http://schemas.microsoft.com/VisualStudio/2011/storyboarding/control">
  <Id Name="38b88af0-0751-44eb-8b42-d5ddb4671698" Revision="1" Stencil="System.MyShapes" StencilVersion="1.0"/>
</Control>
</file>

<file path=customXml/item16.xml><?xml version="1.0" encoding="utf-8"?>
<Control xmlns="http://schemas.microsoft.com/VisualStudio/2011/storyboarding/control">
  <Id Name="System.Storyboarding.WindowsPhoneIcons.Cancel" Revision="1" Stencil="System.Storyboarding.WindowsPhoneIcons" StencilVersion="0.1"/>
</Control>
</file>

<file path=customXml/item1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8.xml><?xml version="1.0" encoding="utf-8"?>
<Control xmlns="http://schemas.microsoft.com/VisualStudio/2011/storyboarding/control">
  <Id Name="38b88af0-0751-44eb-8b42-d5ddb4671698" Revision="1" Stencil="System.MyShapes" StencilVersion="1.0"/>
</Control>
</file>

<file path=customXml/item1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2.xml><?xml version="1.0" encoding="utf-8"?>
<Control xmlns="http://schemas.microsoft.com/VisualStudio/2011/storyboarding/control">
  <Id Name="5937341c-7984-4fd4-bf24-0d1d5d33c133" Revision="1" Stencil="System.MyShapes" StencilVersion="1.0"/>
</Control>
</file>

<file path=customXml/item20.xml><?xml version="1.0" encoding="utf-8"?>
<Control xmlns="http://schemas.microsoft.com/VisualStudio/2011/storyboarding/control">
  <Id Name="1c2fbc2a-c7e9-4dd4-a869-97fb70ae0309" Revision="1" Stencil="85a07843-b809-41ee-b566-325b1850150a" StencilVersion="1.0"/>
</Control>
</file>

<file path=customXml/item21.xml><?xml version="1.0" encoding="utf-8"?>
<Control xmlns="http://schemas.microsoft.com/VisualStudio/2011/storyboarding/control">
  <Id Name="System.Storyboarding.WindowsPhoneIcons.Cancel" Revision="1" Stencil="System.Storyboarding.WindowsPhoneIcons" StencilVersion="0.1"/>
</Control>
</file>

<file path=customXml/item22.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System.Storyboarding.WindowsPhoneIcons.OverflowDots" Revision="1" Stencil="System.Storyboarding.WindowsPhoneIcons" StencilVersion="0.1"/>
</Control>
</file>

<file path=customXml/item24.xml><?xml version="1.0" encoding="utf-8"?>
<Control xmlns="http://schemas.microsoft.com/VisualStudio/2011/storyboarding/control">
  <Id Name="System.Storyboarding.WindowsPhoneIcons.Minus" Revision="1" Stencil="System.Storyboarding.WindowsPhoneIcons" StencilVersion="0.1"/>
</Control>
</file>

<file path=customXml/item25.xml><?xml version="1.0" encoding="utf-8"?>
<Control xmlns="http://schemas.microsoft.com/VisualStudio/2011/storyboarding/control">
  <Id Name="1c2fbc2a-c7e9-4dd4-a869-97fb70ae0309" Revision="1" Stencil="85a07843-b809-41ee-b566-325b1850150a" StencilVersion="1.0"/>
</Control>
</file>

<file path=customXml/item26.xml><?xml version="1.0" encoding="utf-8"?>
<Control xmlns="http://schemas.microsoft.com/VisualStudio/2011/storyboarding/control">
  <Id Name="4b899d4c-b1de-4c17-8765-a5b417bf4ebc" Revision="1" Stencil="System.MyShapes" StencilVersion="1.0"/>
</Control>
</file>

<file path=customXml/item27.xml><?xml version="1.0" encoding="utf-8"?>
<Control xmlns="http://schemas.microsoft.com/VisualStudio/2011/storyboarding/control">
  <Id Name="5a8b3174-5e96-4781-9824-45fe10020527" Revision="1" Stencil="System.MyShapes" StencilVersion="1.0"/>
</Control>
</file>

<file path=customXml/item28.xml><?xml version="1.0" encoding="utf-8"?>
<Control xmlns="http://schemas.microsoft.com/VisualStudio/2011/storyboarding/control">
  <Id Name="System.Storyboarding.WindowsPhoneIcons.OverflowDots" Revision="1" Stencil="System.Storyboarding.WindowsPhoneIcons" StencilVersion="0.1"/>
</Control>
</file>

<file path=customXml/item29.xml><?xml version="1.0" encoding="utf-8"?>
<Control xmlns="http://schemas.microsoft.com/VisualStudio/2011/storyboarding/control">
  <Id Name="System.Storyboarding.WindowsAppIcons.Settings" Revision="1" Stencil="System.Storyboarding.WindowsAppIcons" StencilVersion="0.1"/>
</Control>
</file>

<file path=customXml/item3.xml><?xml version="1.0" encoding="utf-8"?>
<Control xmlns="http://schemas.microsoft.com/VisualStudio/2011/storyboarding/control">
  <Id Name="8053f092-3f2a-4935-a32b-c4b725e8152d" Revision="1" Stencil="System.MyShapes" StencilVersion="1.0"/>
</Control>
</file>

<file path=customXml/item30.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31.xml><?xml version="1.0" encoding="utf-8"?>
<Control xmlns="http://schemas.microsoft.com/VisualStudio/2011/storyboarding/control">
  <Id Name="System.Storyboarding.WindowsAppIcons.Copy" Revision="1" Stencil="System.Storyboarding.WindowsAppIcons" StencilVersion="0.1"/>
</Control>
</file>

<file path=customXml/item32.xml><?xml version="1.0" encoding="utf-8"?>
<Control xmlns="http://schemas.microsoft.com/VisualStudio/2011/storyboarding/control">
  <Id Name="System.Storyboarding.WindowsAppIcons.Zoom" Revision="1" Stencil="System.Storyboarding.WindowsAppIcons" StencilVersion="0.1"/>
</Control>
</file>

<file path=customXml/item33.xml><?xml version="1.0" encoding="utf-8"?>
<Control xmlns="http://schemas.microsoft.com/VisualStudio/2011/storyboarding/control">
  <Id Name="e9d383c8-3e3d-4afe-bad2-e7c666f1c010" Revision="1" Stencil="System.MyShapes" StencilVersion="1.0"/>
</Control>
</file>

<file path=customXml/item34.xml><?xml version="1.0" encoding="utf-8"?>
<Control xmlns="http://schemas.microsoft.com/VisualStudio/2011/storyboarding/control">
  <Id Name="System.Storyboarding.Metro.MetroTileMedium" Revision="1" Stencil="System.Storyboarding.Metro" StencilVersion="0.1"/>
</Control>
</file>

<file path=customXml/item35.xml><?xml version="1.0" encoding="utf-8"?>
<Control xmlns="http://schemas.microsoft.com/VisualStudio/2011/storyboarding/control">
  <Id Name="System.Storyboarding.WindowsPhoneIcons.OverflowDots" Revision="1" Stencil="System.Storyboarding.WindowsPhoneIcons" StencilVersion="0.1"/>
</Control>
</file>

<file path=customXml/item36.xml><?xml version="1.0" encoding="utf-8"?>
<Control xmlns="http://schemas.microsoft.com/VisualStudio/2011/storyboarding/control">
  <Id Name="System.Storyboarding.WindowsPhoneIcons.Add" Revision="1" Stencil="System.Storyboarding.WindowsPhoneIcons" StencilVersion="0.1"/>
</Control>
</file>

<file path=customXml/item3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8.xml><?xml version="1.0" encoding="utf-8"?>
<Control xmlns="http://schemas.microsoft.com/VisualStudio/2011/storyboarding/control">
  <Id Name="5a8b3174-5e96-4781-9824-45fe10020527" Revision="1" Stencil="System.MyShapes" StencilVersion="1.0"/>
</Control>
</file>

<file path=customXml/item39.xml><?xml version="1.0" encoding="utf-8"?>
<Control xmlns="http://schemas.microsoft.com/VisualStudio/2011/storyboarding/control">
  <Id Name="System.Storyboarding.WindowsAppIcons.Zoom" Revision="1" Stencil="System.Storyboarding.WindowsAppIcons" StencilVersion="0.1"/>
</Control>
</file>

<file path=customXml/item4.xml><?xml version="1.0" encoding="utf-8"?>
<Control xmlns="http://schemas.microsoft.com/VisualStudio/2011/storyboarding/control">
  <Id Name="5937341c-7984-4fd4-bf24-0d1d5d33c133" Revision="1" Stencil="System.MyShapes" StencilVersion="1.0"/>
</Control>
</file>

<file path=customXml/item40.xml><?xml version="1.0" encoding="utf-8"?>
<Control xmlns="http://schemas.microsoft.com/VisualStudio/2011/storyboarding/control">
  <Id Name="e9d383c8-3e3d-4afe-bad2-e7c666f1c010" Revision="1" Stencil="System.MyShapes" StencilVersion="1.0"/>
</Control>
</file>

<file path=customXml/item41.xml><?xml version="1.0" encoding="utf-8"?>
<Control xmlns="http://schemas.microsoft.com/VisualStudio/2011/storyboarding/control">
  <Id Name="System.Storyboarding.WindowsPhoneIcons.Cancel" Revision="1" Stencil="System.Storyboarding.WindowsPhoneIcons" StencilVersion="0.1"/>
</Control>
</file>

<file path=customXml/item42.xml><?xml version="1.0" encoding="utf-8"?>
<Control xmlns="http://schemas.microsoft.com/VisualStudio/2011/storyboarding/control">
  <Id Name="System.Storyboarding.Common.MousePointer" Revision="1" Stencil="System.Storyboarding.Common" StencilVersion="0.1"/>
</Control>
</file>

<file path=customXml/item43.xml><?xml version="1.0" encoding="utf-8"?>
<Control xmlns="http://schemas.microsoft.com/VisualStudio/2011/storyboarding/control">
  <Id Name="38b88af0-0751-44eb-8b42-d5ddb4671698" Revision="1" Stencil="System.MyShapes" StencilVersion="1.0"/>
</Control>
</file>

<file path=customXml/item44.xml><?xml version="1.0" encoding="utf-8"?>
<Control xmlns="http://schemas.microsoft.com/VisualStudio/2011/storyboarding/control">
  <Id Name="System.Storyboarding.WindowsPhoneIcons.Cancel" Revision="1" Stencil="System.Storyboarding.WindowsPhoneIcons" StencilVersion="0.1"/>
</Control>
</file>

<file path=customXml/item45.xml><?xml version="1.0" encoding="utf-8"?>
<Control xmlns="http://schemas.microsoft.com/VisualStudio/2011/storyboarding/control">
  <Id Name="System.Storyboarding.WindowsPhoneIcons.Minus" Revision="1" Stencil="System.Storyboarding.WindowsPhoneIcons" StencilVersion="0.1"/>
</Control>
</file>

<file path=customXml/item46.xml><?xml version="1.0" encoding="utf-8"?>
<Control xmlns="http://schemas.microsoft.com/VisualStudio/2011/storyboarding/control">
  <Id Name="77f5da85-bd9c-419d-98a6-7b87a515bee2" Revision="1" Stencil="System.MyShapes" StencilVersion="1.0"/>
</Control>
</file>

<file path=customXml/item47.xml><?xml version="1.0" encoding="utf-8"?>
<Control xmlns="http://schemas.microsoft.com/VisualStudio/2011/storyboarding/control">
  <Id Name="95030e5e-d43f-4111-a1c2-743a7dbd35b6" Revision="1" Stencil="System.MyShapes" StencilVersion="1.0"/>
</Control>
</file>

<file path=customXml/item48.xml><?xml version="1.0" encoding="utf-8"?>
<Control xmlns="http://schemas.microsoft.com/VisualStudio/2011/storyboarding/control">
  <Id Name="System.Storyboarding.WindowsAppIcons.Zoom" Revision="1" Stencil="System.Storyboarding.WindowsAppIcons" StencilVersion="0.1"/>
</Control>
</file>

<file path=customXml/item49.xml><?xml version="1.0" encoding="utf-8"?>
<Control xmlns="http://schemas.microsoft.com/VisualStudio/2011/storyboarding/control">
  <Id Name="System.Storyboarding.WindowsPhoneIcons.Cancel" Revision="1" Stencil="System.Storyboarding.WindowsPhoneIcons" StencilVersion="0.1"/>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50.xml><?xml version="1.0" encoding="utf-8"?>
<Control xmlns="http://schemas.microsoft.com/VisualStudio/2011/storyboarding/control">
  <Id Name="95030e5e-d43f-4111-a1c2-743a7dbd35b6" Revision="1" Stencil="System.MyShapes" StencilVersion="1.0"/>
</Control>
</file>

<file path=customXml/item5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2.xml><?xml version="1.0" encoding="utf-8"?>
<Control xmlns="http://schemas.microsoft.com/VisualStudio/2011/storyboarding/control">
  <Id Name="System.Storyboarding.WindowsAppIcons.Zoom" Revision="1" Stencil="System.Storyboarding.WindowsAppIcons" StencilVersion="0.1"/>
</Control>
</file>

<file path=customXml/item53.xml><?xml version="1.0" encoding="utf-8"?>
<Control xmlns="http://schemas.microsoft.com/VisualStudio/2011/storyboarding/control">
  <Id Name="4b899d4c-b1de-4c17-8765-a5b417bf4ebc" Revision="1" Stencil="System.MyShapes" StencilVersion="1.0"/>
</Control>
</file>

<file path=customXml/item54.xml><?xml version="1.0" encoding="utf-8"?>
<Control xmlns="http://schemas.microsoft.com/VisualStudio/2011/storyboarding/control">
  <Id Name="System.Storyboarding.WindowsPhoneIcons.OverflowDots" Revision="1" Stencil="System.Storyboarding.WindowsPhoneIcons" StencilVersion="0.1"/>
</Control>
</file>

<file path=customXml/item55.xml><?xml version="1.0" encoding="utf-8"?>
<Control xmlns="http://schemas.microsoft.com/VisualStudio/2011/storyboarding/control">
  <Id Name="System.Storyboarding.WindowsPhoneIcons.Cancel" Revision="1" Stencil="System.Storyboarding.WindowsPhoneIcons" StencilVersion="0.1"/>
</Control>
</file>

<file path=customXml/item56.xml><?xml version="1.0" encoding="utf-8"?>
<Control xmlns="http://schemas.microsoft.com/VisualStudio/2011/storyboarding/control">
  <Id Name="e9d383c8-3e3d-4afe-bad2-e7c666f1c010" Revision="1" Stencil="System.MyShapes" StencilVersion="1.0"/>
</Control>
</file>

<file path=customXml/item57.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xml><?xml version="1.0" encoding="utf-8"?>
<Control xmlns="http://schemas.microsoft.com/VisualStudio/2011/storyboarding/control">
  <Id Name="5937341c-7984-4fd4-bf24-0d1d5d33c133" Revision="1" Stencil="System.MyShapes" StencilVersion="1.0"/>
</Control>
</file>

<file path=customXml/item6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1.xml><?xml version="1.0" encoding="utf-8"?>
<Control xmlns="http://schemas.microsoft.com/VisualStudio/2011/storyboarding/control">
  <Id Name="System.Storyboarding.WindowsAppIcons.Search" Revision="1" Stencil="System.Storyboarding.WindowsAppIcons" StencilVersion="0.1"/>
</Control>
</file>

<file path=customXml/item62.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3.xml><?xml version="1.0" encoding="utf-8"?>
<Control xmlns="http://schemas.microsoft.com/VisualStudio/2011/storyboarding/control">
  <Id Name="38b88af0-0751-44eb-8b42-d5ddb4671698" Revision="1" Stencil="System.MyShapes" StencilVersion="1.0"/>
</Control>
</file>

<file path=customXml/item64.xml><?xml version="1.0" encoding="utf-8"?>
<Control xmlns="http://schemas.microsoft.com/VisualStudio/2011/storyboarding/control">
  <Id Name="5a8b3174-5e96-4781-9824-45fe10020527" Revision="1" Stencil="System.MyShapes" StencilVersion="1.0"/>
</Control>
</file>

<file path=customXml/item65.xml><?xml version="1.0" encoding="utf-8"?>
<Control xmlns="http://schemas.microsoft.com/VisualStudio/2011/storyboarding/control">
  <Id Name="4b899d4c-b1de-4c17-8765-a5b417bf4ebc" Revision="1" Stencil="System.MyShapes" StencilVersion="1.0"/>
</Control>
</file>

<file path=customXml/item66.xml><?xml version="1.0" encoding="utf-8"?>
<Control xmlns="http://schemas.microsoft.com/VisualStudio/2011/storyboarding/control">
  <Id Name="System.Storyboarding.WindowsAppIcons.Settings" Revision="1" Stencil="System.Storyboarding.WindowsAppIcons" StencilVersion="0.1"/>
</Control>
</file>

<file path=customXml/item67.xml><?xml version="1.0" encoding="utf-8"?>
<Control xmlns="http://schemas.microsoft.com/VisualStudio/2011/storyboarding/control">
  <Id Name="5a8b3174-5e96-4781-9824-45fe10020527" Revision="1" Stencil="System.MyShapes" StencilVersion="1.0"/>
</Control>
</file>

<file path=customXml/item68.xml><?xml version="1.0" encoding="utf-8"?>
<Control xmlns="http://schemas.microsoft.com/VisualStudio/2011/storyboarding/control">
  <Id Name="System.Storyboarding.WindowsPhoneIcons.Cancel" Revision="1" Stencil="System.Storyboarding.WindowsPhoneIcons" StencilVersion="0.1"/>
</Control>
</file>

<file path=customXml/item69.xml><?xml version="1.0" encoding="utf-8"?>
<Control xmlns="http://schemas.microsoft.com/VisualStudio/2011/storyboarding/control">
  <Id Name="1c2fbc2a-c7e9-4dd4-a869-97fb70ae0309" Revision="1" Stencil="85a07843-b809-41ee-b566-325b1850150a" StencilVersion="1.0"/>
</Control>
</file>

<file path=customXml/item7.xml><?xml version="1.0" encoding="utf-8"?>
<Control xmlns="http://schemas.microsoft.com/VisualStudio/2011/storyboarding/control">
  <Id Name="6d31312a-e778-4374-9db8-70be111b08c6" Revision="1" Stencil="System.MyShapes" StencilVersion="1.0"/>
</Control>
</file>

<file path=customXml/item70.xml><?xml version="1.0" encoding="utf-8"?>
<Control xmlns="http://schemas.microsoft.com/VisualStudio/2011/storyboarding/control">
  <Id Name="8053f092-3f2a-4935-a32b-c4b725e8152d" Revision="1" Stencil="System.MyShapes" StencilVersion="1.0"/>
</Control>
</file>

<file path=customXml/item71.xml><?xml version="1.0" encoding="utf-8"?>
<Control xmlns="http://schemas.microsoft.com/VisualStudio/2011/storyboarding/control">
  <Id Name="1db4a566-4f2f-4e29-8012-63f4aff780b4" Revision="1" Stencil="09ee8e29-8a48-4e3d-a569-7c1ba11c2e3d" StencilVersion="1.0"/>
</Control>
</file>

<file path=customXml/item72.xml><?xml version="1.0" encoding="utf-8"?>
<Control xmlns="http://schemas.microsoft.com/VisualStudio/2011/storyboarding/control">
  <Id Name="5937341c-7984-4fd4-bf24-0d1d5d33c133" Revision="1" Stencil="System.MyShapes" StencilVersion="1.0"/>
</Control>
</file>

<file path=customXml/item73.xml><?xml version="1.0" encoding="utf-8"?>
<Control xmlns="http://schemas.microsoft.com/VisualStudio/2011/storyboarding/control">
  <Id Name="8053f092-3f2a-4935-a32b-c4b725e8152d" Revision="1" Stencil="System.MyShapes" StencilVersion="1.0"/>
</Control>
</file>

<file path=customXml/item74.xml><?xml version="1.0" encoding="utf-8"?>
<Control xmlns="http://schemas.microsoft.com/VisualStudio/2011/storyboarding/control">
  <Id Name="8053f092-3f2a-4935-a32b-c4b725e8152d" Revision="1" Stencil="System.MyShapes" StencilVersion="1.0"/>
</Control>
</file>

<file path=customXml/item75.xml><?xml version="1.0" encoding="utf-8"?>
<Control xmlns="http://schemas.microsoft.com/VisualStudio/2011/storyboarding/control">
  <Id Name="System.Storyboarding.WindowsAppIcons.Search" Revision="1" Stencil="System.Storyboarding.WindowsAppIcons" StencilVersion="0.1"/>
</Control>
</file>

<file path=customXml/item76.xml><?xml version="1.0" encoding="utf-8"?>
<Control xmlns="http://schemas.microsoft.com/VisualStudio/2011/storyboarding/control">
  <Id Name="System.Storyboarding.WindowsPhoneIcons.Minus" Revision="1" Stencil="System.Storyboarding.WindowsPhoneIcons" StencilVersion="0.1"/>
</Control>
</file>

<file path=customXml/item77.xml><?xml version="1.0" encoding="utf-8"?>
<Control xmlns="http://schemas.microsoft.com/VisualStudio/2011/storyboarding/control">
  <Id Name="1c2fbc2a-c7e9-4dd4-a869-97fb70ae0309" Revision="1" Stencil="85a07843-b809-41ee-b566-325b1850150a" StencilVersion="1.0"/>
</Control>
</file>

<file path=customXml/item78.xml><?xml version="1.0" encoding="utf-8"?>
<Control xmlns="http://schemas.microsoft.com/VisualStudio/2011/storyboarding/control">
  <Id Name="95030e5e-d43f-4111-a1c2-743a7dbd35b6" Revision="1" Stencil="System.MyShapes" StencilVersion="1.0"/>
</Control>
</file>

<file path=customXml/item79.xml><?xml version="1.0" encoding="utf-8"?>
<Control xmlns="http://schemas.microsoft.com/VisualStudio/2011/storyboarding/control">
  <Id Name="95030e5e-d43f-4111-a1c2-743a7dbd35b6" Revision="1" Stencil="System.MyShapes" StencilVersion="1.0"/>
</Control>
</file>

<file path=customXml/item8.xml><?xml version="1.0" encoding="utf-8"?>
<Control xmlns="http://schemas.microsoft.com/VisualStudio/2011/storyboarding/control">
  <Id Name="e9d383c8-3e3d-4afe-bad2-e7c666f1c010" Revision="1" Stencil="System.MyShapes" StencilVersion="1.0"/>
</Control>
</file>

<file path=customXml/item80.xml><?xml version="1.0" encoding="utf-8"?>
<Control xmlns="http://schemas.microsoft.com/VisualStudio/2011/storyboarding/control">
  <Id Name="21ce592b-caf6-43e6-83e0-33717e975a17" Revision="2" Stencil="System.MyShapes" StencilVersion="1.0"/>
</Control>
</file>

<file path=customXml/item81.xml><?xml version="1.0" encoding="utf-8"?>
<Control xmlns="http://schemas.microsoft.com/VisualStudio/2011/storyboarding/control">
  <Id Name="28fb7df8-6c86-43a9-9095-4b847846147c" Revision="1" Stencil="System.MyShapes" StencilVersion="1.0"/>
</Control>
</file>

<file path=customXml/item82.xml><?xml version="1.0" encoding="utf-8"?>
<Control xmlns="http://schemas.microsoft.com/VisualStudio/2011/storyboarding/control">
  <Id Name="System.Storyboarding.WindowsAppIcons.Search" Revision="1" Stencil="System.Storyboarding.WindowsAppIcons" StencilVersion="0.1"/>
</Control>
</file>

<file path=customXml/item83.xml><?xml version="1.0" encoding="utf-8"?>
<Control xmlns="http://schemas.microsoft.com/VisualStudio/2011/storyboarding/control">
  <Id Name="System.Storyboarding.WindowsPhoneIcons.OverflowDots" Revision="1" Stencil="System.Storyboarding.WindowsPhoneIcons" StencilVersion="0.1"/>
</Control>
</file>

<file path=customXml/item84.xml><?xml version="1.0" encoding="utf-8"?>
<Control xmlns="http://schemas.microsoft.com/VisualStudio/2011/storyboarding/control">
  <Id Name="System.Storyboarding.WindowsPhoneIcons.Cancel" Revision="1" Stencil="System.Storyboarding.WindowsPhoneIcons" StencilVersion="0.1"/>
</Control>
</file>

<file path=customXml/item85.xml><?xml version="1.0" encoding="utf-8"?>
<Control xmlns="http://schemas.microsoft.com/VisualStudio/2011/storyboarding/control">
  <Id Name="System.Storyboarding.WindowsAppIcons.Copy" Revision="1" Stencil="System.Storyboarding.WindowsAppIcons" StencilVersion="0.1"/>
</Control>
</file>

<file path=customXml/item86.xml><?xml version="1.0" encoding="utf-8"?>
<Control xmlns="http://schemas.microsoft.com/VisualStudio/2011/storyboarding/control">
  <Id Name="System.Storyboarding.WindowsPhoneIcons.Add" Revision="1" Stencil="System.Storyboarding.WindowsPhoneIcons" StencilVersion="0.1"/>
</Control>
</file>

<file path=customXml/item87.xml><?xml version="1.0" encoding="utf-8"?>
<Control xmlns="http://schemas.microsoft.com/VisualStudio/2011/storyboarding/control">
  <Id Name="System.Storyboarding.WindowsAppIcons.Settings" Revision="1" Stencil="System.Storyboarding.WindowsAppIcons" StencilVersion="0.1"/>
</Control>
</file>

<file path=customXml/item88.xml><?xml version="1.0" encoding="utf-8"?>
<Control xmlns="http://schemas.microsoft.com/VisualStudio/2011/storyboarding/control">
  <Id Name="28fb7df8-6c86-43a9-9095-4b847846147c" Revision="1" Stencil="System.MyShapes" StencilVersion="1.0"/>
</Control>
</file>

<file path=customXml/item89.xml><?xml version="1.0" encoding="utf-8"?>
<Control xmlns="http://schemas.microsoft.com/VisualStudio/2011/storyboarding/control">
  <Id Name="System.Storyboarding.WindowsPhoneIcons.OverflowDots" Revision="1" Stencil="System.Storyboarding.WindowsPhoneIcons" StencilVersion="0.1"/>
</Control>
</file>

<file path=customXml/item9.xml><?xml version="1.0" encoding="utf-8"?>
<Control xmlns="http://schemas.microsoft.com/VisualStudio/2011/storyboarding/control">
  <Id Name="StorytellingCommon.HandCursor" Revision="1" Stencil="StorytellingCommon" StencilVersion="1.0"/>
</Control>
</file>

<file path=customXml/itemProps1.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10.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11.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12.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13.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14.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15.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16.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17.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18.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19.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2.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20.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21.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22.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24.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25.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26.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27.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28.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29.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3.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30.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31.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32.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33.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34.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35.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36.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37.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38.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39.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4.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40.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41.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42.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43.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44.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45.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46.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47.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48.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49.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0.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51.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52.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53.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54.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55.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56.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57.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58.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59.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6.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60.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61.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62.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63.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64.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65.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66.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67.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68.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69.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7.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70.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71.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72.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73.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74.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75.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76.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77.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78.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79.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8.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80.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81.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82.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83.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84.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85.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86.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87.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88.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89.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9.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131299</TotalTime>
  <Words>5530</Words>
  <Application>Microsoft Office PowerPoint</Application>
  <PresentationFormat>Custom</PresentationFormat>
  <Paragraphs>285</Paragraphs>
  <Slides>22</Slides>
  <Notes>22</Notes>
  <HiddenSlides>0</HiddenSlides>
  <MMClips>0</MMClips>
  <ScaleCrop>false</ScaleCrop>
  <HeadingPairs>
    <vt:vector size="6" baseType="variant">
      <vt:variant>
        <vt:lpstr>Fonts Used</vt:lpstr>
      </vt:variant>
      <vt:variant>
        <vt:i4>12</vt:i4>
      </vt:variant>
      <vt:variant>
        <vt:lpstr>Theme</vt:lpstr>
      </vt:variant>
      <vt:variant>
        <vt:i4>10</vt:i4>
      </vt:variant>
      <vt:variant>
        <vt:lpstr>Slide Titles</vt:lpstr>
      </vt:variant>
      <vt:variant>
        <vt:i4>22</vt:i4>
      </vt:variant>
    </vt:vector>
  </HeadingPairs>
  <TitlesOfParts>
    <vt:vector size="44" baseType="lpstr">
      <vt:lpstr>-apple-system</vt:lpstr>
      <vt:lpstr>Arial</vt:lpstr>
      <vt:lpstr>Calibri</vt:lpstr>
      <vt:lpstr>Corbel</vt:lpstr>
      <vt:lpstr>Gotham Black</vt:lpstr>
      <vt:lpstr>Roboto</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2: Lesson 4:</vt:lpstr>
      <vt:lpstr>About The Presenter</vt:lpstr>
      <vt:lpstr>Lesson 4: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Aaron Hughes</cp:lastModifiedBy>
  <cp:revision>2495</cp:revision>
  <dcterms:created xsi:type="dcterms:W3CDTF">2014-06-18T20:55:12Z</dcterms:created>
  <dcterms:modified xsi:type="dcterms:W3CDTF">2021-11-05T21:42:32Z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Tfs.IsStoryboard">
    <vt:bool>true</vt:bool>
  </property>
  <property fmtid="{D5CDD505-2E9C-101B-9397-08002B2CF9AE}" pid="67" name="Tfs.LastKnownPath">
    <vt:lpwstr>https://d.docs.live.net/39831d7bca8bb8da/DevOpsThoughts/Working/Written Content/Azure 900 Course/0-Azure Course Slides/6-Azure Compute Services.pptx</vt:lpwstr>
  </property>
  <property fmtid="{D5CDD505-2E9C-101B-9397-08002B2CF9AE}" pid="68" name="MSIP_Label_50a58a55-8d55-4c7b-aa85-1ae890a4cc64_Enabled">
    <vt:lpwstr>true</vt:lpwstr>
  </property>
  <property fmtid="{D5CDD505-2E9C-101B-9397-08002B2CF9AE}" pid="69" name="MSIP_Label_50a58a55-8d55-4c7b-aa85-1ae890a4cc64_SetDate">
    <vt:lpwstr>2021-10-11T10:17:31Z</vt:lpwstr>
  </property>
  <property fmtid="{D5CDD505-2E9C-101B-9397-08002B2CF9AE}" pid="70" name="MSIP_Label_50a58a55-8d55-4c7b-aa85-1ae890a4cc64_Method">
    <vt:lpwstr>Standard</vt:lpwstr>
  </property>
  <property fmtid="{D5CDD505-2E9C-101B-9397-08002B2CF9AE}" pid="71" name="MSIP_Label_50a58a55-8d55-4c7b-aa85-1ae890a4cc64_Name">
    <vt:lpwstr>50a58a55-8d55-4c7b-aa85-1ae890a4cc64</vt:lpwstr>
  </property>
  <property fmtid="{D5CDD505-2E9C-101B-9397-08002B2CF9AE}" pid="72" name="MSIP_Label_50a58a55-8d55-4c7b-aa85-1ae890a4cc64_SiteId">
    <vt:lpwstr>e85feadf-11e7-47bb-a160-43b98dcc96f1</vt:lpwstr>
  </property>
  <property fmtid="{D5CDD505-2E9C-101B-9397-08002B2CF9AE}" pid="73" name="MSIP_Label_50a58a55-8d55-4c7b-aa85-1ae890a4cc64_ActionId">
    <vt:lpwstr>70154f20-c585-4123-95f0-4715163dd5f5</vt:lpwstr>
  </property>
  <property fmtid="{D5CDD505-2E9C-101B-9397-08002B2CF9AE}" pid="74" name="MSIP_Label_50a58a55-8d55-4c7b-aa85-1ae890a4cc64_ContentBits">
    <vt:lpwstr>0</vt:lpwstr>
  </property>
</Properties>
</file>