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31"/>
  </p:notesMasterIdLst>
  <p:handoutMasterIdLst>
    <p:handoutMasterId r:id="rId132"/>
  </p:handoutMasterIdLst>
  <p:sldIdLst>
    <p:sldId id="2076137268" r:id="rId100"/>
    <p:sldId id="2076136410" r:id="rId101"/>
    <p:sldId id="2076137408" r:id="rId102"/>
    <p:sldId id="268" r:id="rId103"/>
    <p:sldId id="2076137414" r:id="rId104"/>
    <p:sldId id="2076136822" r:id="rId105"/>
    <p:sldId id="2076136823" r:id="rId106"/>
    <p:sldId id="2076137409" r:id="rId107"/>
    <p:sldId id="2076137410" r:id="rId108"/>
    <p:sldId id="2076137411" r:id="rId109"/>
    <p:sldId id="2076137415" r:id="rId110"/>
    <p:sldId id="2076136824" r:id="rId111"/>
    <p:sldId id="2076137412" r:id="rId112"/>
    <p:sldId id="2076137416" r:id="rId113"/>
    <p:sldId id="2076137417" r:id="rId114"/>
    <p:sldId id="2076137418" r:id="rId115"/>
    <p:sldId id="2076137419" r:id="rId116"/>
    <p:sldId id="2076137421" r:id="rId117"/>
    <p:sldId id="2076137423" r:id="rId118"/>
    <p:sldId id="2076137424" r:id="rId119"/>
    <p:sldId id="2076137422" r:id="rId120"/>
    <p:sldId id="2076137425" r:id="rId121"/>
    <p:sldId id="2076137427" r:id="rId122"/>
    <p:sldId id="2076137426" r:id="rId123"/>
    <p:sldId id="2076137428" r:id="rId124"/>
    <p:sldId id="2076137429" r:id="rId125"/>
    <p:sldId id="2076137430" r:id="rId126"/>
    <p:sldId id="270" r:id="rId127"/>
    <p:sldId id="2076137431" r:id="rId128"/>
    <p:sldId id="263" r:id="rId129"/>
    <p:sldId id="2076137406" r:id="rId130"/>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Introduction and Overview" id="{95465821-7768-492A-BDE6-F81262746C96}">
          <p14:sldIdLst>
            <p14:sldId id="2076137268"/>
          </p14:sldIdLst>
        </p14:section>
        <p14:section name="2- Understanding Azure fundamental concepts" id="{C75C48A2-0B70-4C41-8A59-F87148392649}">
          <p14:sldIdLst>
            <p14:sldId id="2076136410"/>
            <p14:sldId id="2076137408"/>
            <p14:sldId id="268"/>
            <p14:sldId id="2076137414"/>
            <p14:sldId id="2076136822"/>
            <p14:sldId id="2076136823"/>
            <p14:sldId id="2076137409"/>
            <p14:sldId id="2076137410"/>
            <p14:sldId id="2076137411"/>
            <p14:sldId id="2076137415"/>
            <p14:sldId id="2076136824"/>
            <p14:sldId id="2076137412"/>
            <p14:sldId id="2076137416"/>
            <p14:sldId id="2076137417"/>
            <p14:sldId id="2076137418"/>
            <p14:sldId id="2076137419"/>
            <p14:sldId id="2076137421"/>
            <p14:sldId id="2076137423"/>
            <p14:sldId id="2076137424"/>
            <p14:sldId id="2076137422"/>
            <p14:sldId id="2076137425"/>
            <p14:sldId id="2076137427"/>
            <p14:sldId id="2076137426"/>
            <p14:sldId id="2076137428"/>
            <p14:sldId id="2076137429"/>
            <p14:sldId id="2076137430"/>
            <p14:sldId id="270"/>
            <p14:sldId id="2076137431"/>
            <p14:sldId id="263"/>
            <p14:sldId id="207613740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B230"/>
    <a:srgbClr val="2075B8"/>
    <a:srgbClr val="243A5E"/>
    <a:srgbClr val="FFFFFF"/>
    <a:srgbClr val="0055AE"/>
    <a:srgbClr val="1B67B7"/>
    <a:srgbClr val="B11900"/>
    <a:srgbClr val="D28E00"/>
    <a:srgbClr val="EE4444"/>
    <a:srgbClr val="9595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280E0-61E4-4120-A91E-D3E1D71D0F41}" v="174" dt="2020-07-05T14:11:5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1" autoAdjust="0"/>
    <p:restoredTop sz="72195" autoAdjust="0"/>
  </p:normalViewPr>
  <p:slideViewPr>
    <p:cSldViewPr snapToObjects="1">
      <p:cViewPr varScale="1">
        <p:scale>
          <a:sx n="81" d="100"/>
          <a:sy n="81" d="100"/>
        </p:scale>
        <p:origin x="444" y="90"/>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33" Type="http://schemas.openxmlformats.org/officeDocument/2006/relationships/commentAuthors" Target="commentAuthors.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slide" Target="slides/slide24.xml"/><Relationship Id="rId128" Type="http://schemas.openxmlformats.org/officeDocument/2006/relationships/slide" Target="slides/slide29.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134"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80" Type="http://schemas.openxmlformats.org/officeDocument/2006/relationships/customXml" Target="../customXml/item80.xml"/><Relationship Id="rId85" Type="http://schemas.openxmlformats.org/officeDocument/2006/relationships/customXml" Target="../customXml/item85.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customXml" Target="../customXml/item46.xml"/><Relationship Id="rId59" Type="http://schemas.openxmlformats.org/officeDocument/2006/relationships/customXml" Target="../customXml/item59.xml"/><Relationship Id="rId67" Type="http://schemas.openxmlformats.org/officeDocument/2006/relationships/customXml" Target="../customXml/item67.xml"/><Relationship Id="rId103" Type="http://schemas.openxmlformats.org/officeDocument/2006/relationships/slide" Target="slides/slide4.xml"/><Relationship Id="rId108" Type="http://schemas.openxmlformats.org/officeDocument/2006/relationships/slide" Target="slides/slide9.xml"/><Relationship Id="rId116" Type="http://schemas.openxmlformats.org/officeDocument/2006/relationships/slide" Target="slides/slide17.xml"/><Relationship Id="rId124" Type="http://schemas.openxmlformats.org/officeDocument/2006/relationships/slide" Target="slides/slide25.xml"/><Relationship Id="rId129" Type="http://schemas.openxmlformats.org/officeDocument/2006/relationships/slide" Target="slides/slide30.xml"/><Relationship Id="rId137" Type="http://schemas.openxmlformats.org/officeDocument/2006/relationships/tableStyles" Target="tableStyle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11" Type="http://schemas.openxmlformats.org/officeDocument/2006/relationships/slide" Target="slides/slide12.xml"/><Relationship Id="rId13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customXml" Target="../customXml/item6.xml"/><Relationship Id="rId233" Type="http://schemas.microsoft.com/office/2016/11/relationships/changesInfo" Target="changesInfos/changesInfo1.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slide" Target="slides/slide7.xml"/><Relationship Id="rId114" Type="http://schemas.openxmlformats.org/officeDocument/2006/relationships/slide" Target="slides/slide15.xml"/><Relationship Id="rId119" Type="http://schemas.openxmlformats.org/officeDocument/2006/relationships/slide" Target="slides/slide20.xml"/><Relationship Id="rId127" Type="http://schemas.openxmlformats.org/officeDocument/2006/relationships/slide" Target="slides/slide28.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slide" Target="slides/slide23.xml"/><Relationship Id="rId130" Type="http://schemas.openxmlformats.org/officeDocument/2006/relationships/slide" Target="slides/slide31.xml"/><Relationship Id="rId135"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slide" Target="slides/slide2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34"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131" Type="http://schemas.openxmlformats.org/officeDocument/2006/relationships/notesMaster" Target="notesMasters/notesMaster1.xml"/><Relationship Id="rId136" Type="http://schemas.openxmlformats.org/officeDocument/2006/relationships/theme" Target="theme/theme1.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10/18/2021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10/18/2021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31788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15924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0" i="0" kern="1200" dirty="0" smtClean="0">
                <a:solidFill>
                  <a:schemeClr val="tx1"/>
                </a:solidFill>
                <a:effectLst/>
                <a:latin typeface="Segoe UI Light" pitchFamily="34" charset="0"/>
                <a:ea typeface="+mn-ea"/>
                <a:cs typeface="+mn-cs"/>
              </a:rPr>
              <a:t>There are several advantages that a cloud environment has over a physical environment that Tailwind Traders can use following its migration to Azure.</a:t>
            </a:r>
          </a:p>
          <a:p>
            <a:r>
              <a:rPr lang="en-GB" sz="900" b="1" i="0" kern="1200" dirty="0" smtClean="0">
                <a:solidFill>
                  <a:schemeClr val="tx1"/>
                </a:solidFill>
                <a:effectLst/>
                <a:latin typeface="Segoe UI Light" pitchFamily="34" charset="0"/>
                <a:ea typeface="+mn-ea"/>
                <a:cs typeface="+mn-cs"/>
              </a:rPr>
              <a:t>High availability</a:t>
            </a:r>
            <a:r>
              <a:rPr lang="en-GB" sz="900" b="0" i="0" kern="1200" dirty="0" smtClean="0">
                <a:solidFill>
                  <a:schemeClr val="tx1"/>
                </a:solidFill>
                <a:effectLst/>
                <a:latin typeface="Segoe UI Light" pitchFamily="34" charset="0"/>
                <a:ea typeface="+mn-ea"/>
                <a:cs typeface="+mn-cs"/>
              </a:rPr>
              <a:t>: Depending on the service-level agreement (SLA) that you choose, your cloud-based apps can provide a continuous user experience with no apparent downtime, even when things go wrong.</a:t>
            </a:r>
          </a:p>
          <a:p>
            <a:r>
              <a:rPr lang="en-GB" sz="900" b="1" i="0" kern="1200" dirty="0" smtClean="0">
                <a:solidFill>
                  <a:schemeClr val="tx1"/>
                </a:solidFill>
                <a:effectLst/>
                <a:latin typeface="Segoe UI Light" pitchFamily="34" charset="0"/>
                <a:ea typeface="+mn-ea"/>
                <a:cs typeface="+mn-cs"/>
              </a:rPr>
              <a:t>Scalability</a:t>
            </a:r>
            <a:r>
              <a:rPr lang="en-GB" sz="900" b="0" i="0" kern="1200" dirty="0" smtClean="0">
                <a:solidFill>
                  <a:schemeClr val="tx1"/>
                </a:solidFill>
                <a:effectLst/>
                <a:latin typeface="Segoe UI Light" pitchFamily="34" charset="0"/>
                <a:ea typeface="+mn-ea"/>
                <a:cs typeface="+mn-cs"/>
              </a:rPr>
              <a:t>: Apps in the cloud can scale </a:t>
            </a:r>
            <a:r>
              <a:rPr lang="en-GB" sz="900" b="0" i="1" kern="1200" dirty="0" smtClean="0">
                <a:solidFill>
                  <a:schemeClr val="tx1"/>
                </a:solidFill>
                <a:effectLst/>
                <a:latin typeface="Segoe UI Light" pitchFamily="34" charset="0"/>
                <a:ea typeface="+mn-ea"/>
                <a:cs typeface="+mn-cs"/>
              </a:rPr>
              <a:t>vertically</a:t>
            </a:r>
            <a:r>
              <a:rPr lang="en-GB" sz="900" b="0" i="0" kern="1200" dirty="0" smtClean="0">
                <a:solidFill>
                  <a:schemeClr val="tx1"/>
                </a:solidFill>
                <a:effectLst/>
                <a:latin typeface="Segoe UI Light" pitchFamily="34" charset="0"/>
                <a:ea typeface="+mn-ea"/>
                <a:cs typeface="+mn-cs"/>
              </a:rPr>
              <a:t> and </a:t>
            </a:r>
            <a:r>
              <a:rPr lang="en-GB" sz="900" b="0" i="1" kern="1200" dirty="0" smtClean="0">
                <a:solidFill>
                  <a:schemeClr val="tx1"/>
                </a:solidFill>
                <a:effectLst/>
                <a:latin typeface="Segoe UI Light" pitchFamily="34" charset="0"/>
                <a:ea typeface="+mn-ea"/>
                <a:cs typeface="+mn-cs"/>
              </a:rPr>
              <a:t>horizontally</a:t>
            </a:r>
            <a:r>
              <a:rPr lang="en-GB" sz="900" b="0" i="0" kern="1200" dirty="0" smtClean="0">
                <a:solidFill>
                  <a:schemeClr val="tx1"/>
                </a:solidFill>
                <a:effectLst/>
                <a:latin typeface="Segoe UI Light" pitchFamily="34" charset="0"/>
                <a:ea typeface="+mn-ea"/>
                <a:cs typeface="+mn-cs"/>
              </a:rPr>
              <a:t>:</a:t>
            </a:r>
          </a:p>
          <a:p>
            <a:pPr lvl="1"/>
            <a:r>
              <a:rPr lang="en-GB" sz="900" b="0" i="0" kern="1200" dirty="0" smtClean="0">
                <a:solidFill>
                  <a:schemeClr val="tx1"/>
                </a:solidFill>
                <a:effectLst/>
                <a:latin typeface="Segoe UI Light" pitchFamily="34" charset="0"/>
                <a:ea typeface="+mn-ea"/>
                <a:cs typeface="+mn-cs"/>
              </a:rPr>
              <a:t>Scale vertically to increase compute capacity by adding RAM or CPUs to a virtual machine.</a:t>
            </a:r>
          </a:p>
          <a:p>
            <a:pPr lvl="1"/>
            <a:r>
              <a:rPr lang="en-GB" sz="900" b="0" i="0" kern="1200" dirty="0" smtClean="0">
                <a:solidFill>
                  <a:schemeClr val="tx1"/>
                </a:solidFill>
                <a:effectLst/>
                <a:latin typeface="Segoe UI Light" pitchFamily="34" charset="0"/>
                <a:ea typeface="+mn-ea"/>
                <a:cs typeface="+mn-cs"/>
              </a:rPr>
              <a:t>Scaling horizontally increases compute capacity by adding instances of resources, such as adding VMs to the configuration.</a:t>
            </a:r>
          </a:p>
          <a:p>
            <a:r>
              <a:rPr lang="en-GB" sz="900" b="1" i="0" kern="1200" dirty="0" smtClean="0">
                <a:solidFill>
                  <a:schemeClr val="tx1"/>
                </a:solidFill>
                <a:effectLst/>
                <a:latin typeface="Segoe UI Light" pitchFamily="34" charset="0"/>
                <a:ea typeface="+mn-ea"/>
                <a:cs typeface="+mn-cs"/>
              </a:rPr>
              <a:t>Elasticity</a:t>
            </a:r>
            <a:r>
              <a:rPr lang="en-GB" sz="900" b="0" i="0" kern="1200" dirty="0" smtClean="0">
                <a:solidFill>
                  <a:schemeClr val="tx1"/>
                </a:solidFill>
                <a:effectLst/>
                <a:latin typeface="Segoe UI Light" pitchFamily="34" charset="0"/>
                <a:ea typeface="+mn-ea"/>
                <a:cs typeface="+mn-cs"/>
              </a:rPr>
              <a:t>: You can configure cloud-based apps to take advantage of </a:t>
            </a:r>
            <a:r>
              <a:rPr lang="en-GB" sz="900" b="0" i="0" kern="1200" dirty="0" err="1" smtClean="0">
                <a:solidFill>
                  <a:schemeClr val="tx1"/>
                </a:solidFill>
                <a:effectLst/>
                <a:latin typeface="Segoe UI Light" pitchFamily="34" charset="0"/>
                <a:ea typeface="+mn-ea"/>
                <a:cs typeface="+mn-cs"/>
              </a:rPr>
              <a:t>autoscaling</a:t>
            </a:r>
            <a:r>
              <a:rPr lang="en-GB" sz="900" b="0" i="0" kern="1200" dirty="0" smtClean="0">
                <a:solidFill>
                  <a:schemeClr val="tx1"/>
                </a:solidFill>
                <a:effectLst/>
                <a:latin typeface="Segoe UI Light" pitchFamily="34" charset="0"/>
                <a:ea typeface="+mn-ea"/>
                <a:cs typeface="+mn-cs"/>
              </a:rPr>
              <a:t>, so your apps always have the resources they need.</a:t>
            </a:r>
          </a:p>
          <a:p>
            <a:r>
              <a:rPr lang="en-GB" sz="900" b="1" i="0" kern="1200" dirty="0" smtClean="0">
                <a:solidFill>
                  <a:schemeClr val="tx1"/>
                </a:solidFill>
                <a:effectLst/>
                <a:latin typeface="Segoe UI Light" pitchFamily="34" charset="0"/>
                <a:ea typeface="+mn-ea"/>
                <a:cs typeface="+mn-cs"/>
              </a:rPr>
              <a:t>Agility</a:t>
            </a:r>
            <a:r>
              <a:rPr lang="en-GB" sz="900" b="0" i="0" kern="1200" dirty="0" smtClean="0">
                <a:solidFill>
                  <a:schemeClr val="tx1"/>
                </a:solidFill>
                <a:effectLst/>
                <a:latin typeface="Segoe UI Light" pitchFamily="34" charset="0"/>
                <a:ea typeface="+mn-ea"/>
                <a:cs typeface="+mn-cs"/>
              </a:rPr>
              <a:t>: Deploy and configure cloud-based resources quickly as your app requirements change.</a:t>
            </a:r>
          </a:p>
          <a:p>
            <a:r>
              <a:rPr lang="en-GB" sz="900" b="1" i="0" kern="1200" dirty="0" smtClean="0">
                <a:solidFill>
                  <a:schemeClr val="tx1"/>
                </a:solidFill>
                <a:effectLst/>
                <a:latin typeface="Segoe UI Light" pitchFamily="34" charset="0"/>
                <a:ea typeface="+mn-ea"/>
                <a:cs typeface="+mn-cs"/>
              </a:rPr>
              <a:t>Geo-distribution</a:t>
            </a:r>
            <a:r>
              <a:rPr lang="en-GB" sz="900" b="0" i="0" kern="1200" dirty="0" smtClean="0">
                <a:solidFill>
                  <a:schemeClr val="tx1"/>
                </a:solidFill>
                <a:effectLst/>
                <a:latin typeface="Segoe UI Light" pitchFamily="34" charset="0"/>
                <a:ea typeface="+mn-ea"/>
                <a:cs typeface="+mn-cs"/>
              </a:rPr>
              <a:t>: You can deploy apps and data to regional </a:t>
            </a:r>
            <a:r>
              <a:rPr lang="en-GB" sz="900" b="0" i="0" kern="1200" dirty="0" err="1" smtClean="0">
                <a:solidFill>
                  <a:schemeClr val="tx1"/>
                </a:solidFill>
                <a:effectLst/>
                <a:latin typeface="Segoe UI Light" pitchFamily="34" charset="0"/>
                <a:ea typeface="+mn-ea"/>
                <a:cs typeface="+mn-cs"/>
              </a:rPr>
              <a:t>datacenters</a:t>
            </a:r>
            <a:r>
              <a:rPr lang="en-GB" sz="900" b="0" i="0" kern="1200" dirty="0" smtClean="0">
                <a:solidFill>
                  <a:schemeClr val="tx1"/>
                </a:solidFill>
                <a:effectLst/>
                <a:latin typeface="Segoe UI Light" pitchFamily="34" charset="0"/>
                <a:ea typeface="+mn-ea"/>
                <a:cs typeface="+mn-cs"/>
              </a:rPr>
              <a:t> around the globe, thereby ensuring that your customers always have the best performance in their region.</a:t>
            </a:r>
          </a:p>
          <a:p>
            <a:r>
              <a:rPr lang="en-GB" sz="900" b="1" i="0" kern="1200" dirty="0" smtClean="0">
                <a:solidFill>
                  <a:schemeClr val="tx1"/>
                </a:solidFill>
                <a:effectLst/>
                <a:latin typeface="Segoe UI Light" pitchFamily="34" charset="0"/>
                <a:ea typeface="+mn-ea"/>
                <a:cs typeface="+mn-cs"/>
              </a:rPr>
              <a:t>Disaster recovery</a:t>
            </a:r>
            <a:r>
              <a:rPr lang="en-GB" sz="900" b="0" i="0" kern="1200" dirty="0" smtClean="0">
                <a:solidFill>
                  <a:schemeClr val="tx1"/>
                </a:solidFill>
                <a:effectLst/>
                <a:latin typeface="Segoe UI Light" pitchFamily="34" charset="0"/>
                <a:ea typeface="+mn-ea"/>
                <a:cs typeface="+mn-cs"/>
              </a:rPr>
              <a:t>: By taking advantage of cloud-based backup services, data replication, and geo-distribution, you can deploy your apps with the confidence that comes from knowing that your data is safe in the event of disaster.</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84724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0" i="0" kern="1200" dirty="0" smtClean="0">
                <a:solidFill>
                  <a:schemeClr val="tx1"/>
                </a:solidFill>
                <a:effectLst/>
                <a:latin typeface="Segoe UI Light" pitchFamily="34" charset="0"/>
                <a:ea typeface="+mn-ea"/>
                <a:cs typeface="+mn-cs"/>
              </a:rPr>
              <a:t>In other words, when Tailwind Traders owns its infrastructure, it buys equipment that goes onto its balance sheets as assets. Because a capital investment was made, accountants categorize this transaction as a </a:t>
            </a:r>
            <a:r>
              <a:rPr lang="en-GB" sz="900" b="0" i="0" kern="1200" dirty="0" err="1" smtClean="0">
                <a:solidFill>
                  <a:schemeClr val="tx1"/>
                </a:solidFill>
                <a:effectLst/>
                <a:latin typeface="Segoe UI Light" pitchFamily="34" charset="0"/>
                <a:ea typeface="+mn-ea"/>
                <a:cs typeface="+mn-cs"/>
              </a:rPr>
              <a:t>CapEx</a:t>
            </a:r>
            <a:r>
              <a:rPr lang="en-GB" sz="900" b="0" i="0" kern="1200" dirty="0" smtClean="0">
                <a:solidFill>
                  <a:schemeClr val="tx1"/>
                </a:solidFill>
                <a:effectLst/>
                <a:latin typeface="Segoe UI Light" pitchFamily="34" charset="0"/>
                <a:ea typeface="+mn-ea"/>
                <a:cs typeface="+mn-cs"/>
              </a:rPr>
              <a:t>. Over time, to account for the assets' limited useful lifespan, assets are depreciated or amortized.</a:t>
            </a:r>
          </a:p>
          <a:p>
            <a:r>
              <a:rPr lang="en-GB" sz="900" b="0" i="0" kern="1200" dirty="0" smtClean="0">
                <a:solidFill>
                  <a:schemeClr val="tx1"/>
                </a:solidFill>
                <a:effectLst/>
                <a:latin typeface="Segoe UI Light" pitchFamily="34" charset="0"/>
                <a:ea typeface="+mn-ea"/>
                <a:cs typeface="+mn-cs"/>
              </a:rPr>
              <a:t>Cloud services, on the other hand, are categorized as an </a:t>
            </a:r>
            <a:r>
              <a:rPr lang="en-GB" sz="900" b="0" i="0" kern="1200" dirty="0" err="1" smtClean="0">
                <a:solidFill>
                  <a:schemeClr val="tx1"/>
                </a:solidFill>
                <a:effectLst/>
                <a:latin typeface="Segoe UI Light" pitchFamily="34" charset="0"/>
                <a:ea typeface="+mn-ea"/>
                <a:cs typeface="+mn-cs"/>
              </a:rPr>
              <a:t>OpEx</a:t>
            </a:r>
            <a:r>
              <a:rPr lang="en-GB" sz="900" b="0" i="0" kern="1200" dirty="0" smtClean="0">
                <a:solidFill>
                  <a:schemeClr val="tx1"/>
                </a:solidFill>
                <a:effectLst/>
                <a:latin typeface="Segoe UI Light" pitchFamily="34" charset="0"/>
                <a:ea typeface="+mn-ea"/>
                <a:cs typeface="+mn-cs"/>
              </a:rPr>
              <a:t>, because of their consumption model. There's no asset for Tailwind Traders to amortize, and its cloud service provider (Azure) manages the costs that are associated with the purchase and lifespan of the physical equipment. As a result, </a:t>
            </a:r>
            <a:r>
              <a:rPr lang="en-GB" sz="900" b="0" i="0" kern="1200" dirty="0" err="1" smtClean="0">
                <a:solidFill>
                  <a:schemeClr val="tx1"/>
                </a:solidFill>
                <a:effectLst/>
                <a:latin typeface="Segoe UI Light" pitchFamily="34" charset="0"/>
                <a:ea typeface="+mn-ea"/>
                <a:cs typeface="+mn-cs"/>
              </a:rPr>
              <a:t>OpEx</a:t>
            </a:r>
            <a:r>
              <a:rPr lang="en-GB" sz="900" b="0" i="0" kern="1200" dirty="0" smtClean="0">
                <a:solidFill>
                  <a:schemeClr val="tx1"/>
                </a:solidFill>
                <a:effectLst/>
                <a:latin typeface="Segoe UI Light" pitchFamily="34" charset="0"/>
                <a:ea typeface="+mn-ea"/>
                <a:cs typeface="+mn-cs"/>
              </a:rPr>
              <a:t> has a direct impact on net profit, taxable income, and the associated expenses on the balance sheet.</a:t>
            </a:r>
          </a:p>
          <a:p>
            <a:r>
              <a:rPr lang="en-GB" sz="900" b="0" i="0" kern="1200" dirty="0" smtClean="0">
                <a:solidFill>
                  <a:schemeClr val="tx1"/>
                </a:solidFill>
                <a:effectLst/>
                <a:latin typeface="Segoe UI Light" pitchFamily="34" charset="0"/>
                <a:ea typeface="+mn-ea"/>
                <a:cs typeface="+mn-cs"/>
              </a:rPr>
              <a:t>To summarize, </a:t>
            </a:r>
            <a:r>
              <a:rPr lang="en-GB" sz="900" b="0" i="0" kern="1200" dirty="0" err="1" smtClean="0">
                <a:solidFill>
                  <a:schemeClr val="tx1"/>
                </a:solidFill>
                <a:effectLst/>
                <a:latin typeface="Segoe UI Light" pitchFamily="34" charset="0"/>
                <a:ea typeface="+mn-ea"/>
                <a:cs typeface="+mn-cs"/>
              </a:rPr>
              <a:t>CapEx</a:t>
            </a:r>
            <a:r>
              <a:rPr lang="en-GB" sz="900" b="0" i="0" kern="1200" dirty="0" smtClean="0">
                <a:solidFill>
                  <a:schemeClr val="tx1"/>
                </a:solidFill>
                <a:effectLst/>
                <a:latin typeface="Segoe UI Light" pitchFamily="34" charset="0"/>
                <a:ea typeface="+mn-ea"/>
                <a:cs typeface="+mn-cs"/>
              </a:rPr>
              <a:t> requires significant up-front financial costs, as well as ongoing maintenance and support expenditures. By contrast, </a:t>
            </a:r>
            <a:r>
              <a:rPr lang="en-GB" sz="900" b="0" i="0" kern="1200" dirty="0" err="1" smtClean="0">
                <a:solidFill>
                  <a:schemeClr val="tx1"/>
                </a:solidFill>
                <a:effectLst/>
                <a:latin typeface="Segoe UI Light" pitchFamily="34" charset="0"/>
                <a:ea typeface="+mn-ea"/>
                <a:cs typeface="+mn-cs"/>
              </a:rPr>
              <a:t>OpEx</a:t>
            </a:r>
            <a:r>
              <a:rPr lang="en-GB" sz="900" b="0" i="0" kern="1200" dirty="0" smtClean="0">
                <a:solidFill>
                  <a:schemeClr val="tx1"/>
                </a:solidFill>
                <a:effectLst/>
                <a:latin typeface="Segoe UI Light" pitchFamily="34" charset="0"/>
                <a:ea typeface="+mn-ea"/>
                <a:cs typeface="+mn-cs"/>
              </a:rPr>
              <a:t> is a consumption-based model, so Tailwind Traders is only responsible for the cost of the computing resources that it uses.</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4845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defRPr/>
            </a:pPr>
            <a:r>
              <a:rPr lang="en-GB" sz="1000" dirty="0" smtClean="0">
                <a:gradFill>
                  <a:gsLst>
                    <a:gs pos="1250">
                      <a:srgbClr val="000000"/>
                    </a:gs>
                    <a:gs pos="100000">
                      <a:srgbClr val="000000"/>
                    </a:gs>
                  </a:gsLst>
                  <a:lin ang="5400000" scaled="0"/>
                </a:gradFill>
              </a:rPr>
              <a:t>Cloud service providers operate on a consumption-based model, which means that end users only pay for the resources that they use. Whatever they use is what they pay for.</a:t>
            </a:r>
          </a:p>
          <a:p>
            <a:pPr marL="0" indent="0">
              <a:spcBef>
                <a:spcPts val="0"/>
              </a:spcBef>
              <a:buNone/>
              <a:defRPr/>
            </a:pPr>
            <a:endParaRPr lang="en-GB" sz="1000" dirty="0" smtClean="0">
              <a:gradFill>
                <a:gsLst>
                  <a:gs pos="1250">
                    <a:srgbClr val="000000"/>
                  </a:gs>
                  <a:gs pos="100000">
                    <a:srgbClr val="000000"/>
                  </a:gs>
                </a:gsLst>
                <a:lin ang="5400000" scaled="0"/>
              </a:gradFill>
            </a:endParaRPr>
          </a:p>
          <a:p>
            <a:pPr marL="0" indent="0">
              <a:buNone/>
            </a:pPr>
            <a:r>
              <a:rPr lang="en-GB" sz="1000" dirty="0" smtClean="0"/>
              <a:t>A consumption-based model has many benefits, including:</a:t>
            </a:r>
          </a:p>
          <a:p>
            <a:pPr>
              <a:buFont typeface="Arial" panose="020B0604020202020204" pitchFamily="34" charset="0"/>
              <a:buChar char="•"/>
            </a:pPr>
            <a:r>
              <a:rPr lang="en-GB" sz="900" dirty="0" smtClean="0">
                <a:gradFill>
                  <a:gsLst>
                    <a:gs pos="1250">
                      <a:srgbClr val="000000"/>
                    </a:gs>
                    <a:gs pos="100000">
                      <a:srgbClr val="000000"/>
                    </a:gs>
                  </a:gsLst>
                  <a:lin ang="5400000" scaled="0"/>
                </a:gradFill>
              </a:rPr>
              <a:t>No upfront costs.</a:t>
            </a:r>
          </a:p>
          <a:p>
            <a:pPr>
              <a:buFont typeface="Arial" panose="020B0604020202020204" pitchFamily="34" charset="0"/>
              <a:buChar char="•"/>
            </a:pPr>
            <a:r>
              <a:rPr lang="en-GB" sz="900" dirty="0" smtClean="0">
                <a:gradFill>
                  <a:gsLst>
                    <a:gs pos="1250">
                      <a:srgbClr val="000000"/>
                    </a:gs>
                    <a:gs pos="100000">
                      <a:srgbClr val="000000"/>
                    </a:gs>
                  </a:gsLst>
                  <a:lin ang="5400000" scaled="0"/>
                </a:gradFill>
              </a:rPr>
              <a:t>No need to purchase and manage costly infrastructure that users might not use to its fullest.</a:t>
            </a:r>
          </a:p>
          <a:p>
            <a:pPr>
              <a:buFont typeface="Arial" panose="020B0604020202020204" pitchFamily="34" charset="0"/>
              <a:buChar char="•"/>
            </a:pPr>
            <a:r>
              <a:rPr lang="en-GB" sz="900" dirty="0" smtClean="0">
                <a:gradFill>
                  <a:gsLst>
                    <a:gs pos="1250">
                      <a:srgbClr val="000000"/>
                    </a:gs>
                    <a:gs pos="100000">
                      <a:srgbClr val="000000"/>
                    </a:gs>
                  </a:gsLst>
                  <a:lin ang="5400000" scaled="0"/>
                </a:gradFill>
              </a:rPr>
              <a:t>The ability to pay for additional resources when they are needed.</a:t>
            </a:r>
          </a:p>
          <a:p>
            <a:pPr>
              <a:buFont typeface="Arial" panose="020B0604020202020204" pitchFamily="34" charset="0"/>
              <a:buChar char="•"/>
            </a:pPr>
            <a:r>
              <a:rPr lang="en-GB" sz="900" dirty="0" smtClean="0">
                <a:gradFill>
                  <a:gsLst>
                    <a:gs pos="1250">
                      <a:srgbClr val="000000"/>
                    </a:gs>
                    <a:gs pos="100000">
                      <a:srgbClr val="000000"/>
                    </a:gs>
                  </a:gsLst>
                  <a:lin ang="5400000" scaled="0"/>
                </a:gradFill>
              </a:rPr>
              <a:t>The ability to stop paying for resources that are no longer needed.</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3607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10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1" i="0" kern="1200" dirty="0" smtClean="0">
                <a:solidFill>
                  <a:schemeClr val="tx1"/>
                </a:solidFill>
                <a:effectLst/>
                <a:latin typeface="Segoe UI Light" pitchFamily="34" charset="0"/>
                <a:ea typeface="+mn-ea"/>
                <a:cs typeface="+mn-cs"/>
              </a:rPr>
              <a:t>What are cloud service models?</a:t>
            </a:r>
          </a:p>
          <a:p>
            <a:r>
              <a:rPr lang="en-GB" sz="900" b="0" i="0" kern="1200" dirty="0" smtClean="0">
                <a:solidFill>
                  <a:schemeClr val="tx1"/>
                </a:solidFill>
                <a:effectLst/>
                <a:latin typeface="Segoe UI Light" pitchFamily="34" charset="0"/>
                <a:ea typeface="+mn-ea"/>
                <a:cs typeface="+mn-cs"/>
              </a:rPr>
              <a:t>If you've been around cloud computing for a while, you've probably seen the </a:t>
            </a:r>
            <a:r>
              <a:rPr lang="en-GB" sz="900" b="0" i="1" kern="1200" dirty="0" smtClean="0">
                <a:solidFill>
                  <a:schemeClr val="tx1"/>
                </a:solidFill>
                <a:effectLst/>
                <a:latin typeface="Segoe UI Light" pitchFamily="34" charset="0"/>
                <a:ea typeface="+mn-ea"/>
                <a:cs typeface="+mn-cs"/>
              </a:rPr>
              <a:t>PaaS</a:t>
            </a:r>
            <a:r>
              <a:rPr lang="en-GB" sz="900" b="0" i="0" kern="1200" dirty="0" smtClean="0">
                <a:solidFill>
                  <a:schemeClr val="tx1"/>
                </a:solidFill>
                <a:effectLst/>
                <a:latin typeface="Segoe UI Light" pitchFamily="34" charset="0"/>
                <a:ea typeface="+mn-ea"/>
                <a:cs typeface="+mn-cs"/>
              </a:rPr>
              <a:t>, </a:t>
            </a:r>
            <a:r>
              <a:rPr lang="en-GB" sz="900" b="0" i="1" kern="1200" dirty="0" smtClean="0">
                <a:solidFill>
                  <a:schemeClr val="tx1"/>
                </a:solidFill>
                <a:effectLst/>
                <a:latin typeface="Segoe UI Light" pitchFamily="34" charset="0"/>
                <a:ea typeface="+mn-ea"/>
                <a:cs typeface="+mn-cs"/>
              </a:rPr>
              <a:t>IaaS</a:t>
            </a:r>
            <a:r>
              <a:rPr lang="en-GB" sz="900" b="0" i="0" kern="1200" dirty="0" smtClean="0">
                <a:solidFill>
                  <a:schemeClr val="tx1"/>
                </a:solidFill>
                <a:effectLst/>
                <a:latin typeface="Segoe UI Light" pitchFamily="34" charset="0"/>
                <a:ea typeface="+mn-ea"/>
                <a:cs typeface="+mn-cs"/>
              </a:rPr>
              <a:t>, and </a:t>
            </a:r>
            <a:r>
              <a:rPr lang="en-GB" sz="900" b="0" i="1" kern="1200" dirty="0" smtClean="0">
                <a:solidFill>
                  <a:schemeClr val="tx1"/>
                </a:solidFill>
                <a:effectLst/>
                <a:latin typeface="Segoe UI Light" pitchFamily="34" charset="0"/>
                <a:ea typeface="+mn-ea"/>
                <a:cs typeface="+mn-cs"/>
              </a:rPr>
              <a:t>SaaS</a:t>
            </a:r>
            <a:r>
              <a:rPr lang="en-GB" sz="900" b="0" i="0" kern="1200" dirty="0" smtClean="0">
                <a:solidFill>
                  <a:schemeClr val="tx1"/>
                </a:solidFill>
                <a:effectLst/>
                <a:latin typeface="Segoe UI Light" pitchFamily="34" charset="0"/>
                <a:ea typeface="+mn-ea"/>
                <a:cs typeface="+mn-cs"/>
              </a:rPr>
              <a:t> acronyms for the different </a:t>
            </a:r>
            <a:r>
              <a:rPr lang="en-GB" sz="900" b="0" i="1" kern="1200" dirty="0" smtClean="0">
                <a:solidFill>
                  <a:schemeClr val="tx1"/>
                </a:solidFill>
                <a:effectLst/>
                <a:latin typeface="Segoe UI Light" pitchFamily="34" charset="0"/>
                <a:ea typeface="+mn-ea"/>
                <a:cs typeface="+mn-cs"/>
              </a:rPr>
              <a:t>cloud service models</a:t>
            </a:r>
            <a:r>
              <a:rPr lang="en-GB" sz="900" b="0" i="0" kern="1200" dirty="0" smtClean="0">
                <a:solidFill>
                  <a:schemeClr val="tx1"/>
                </a:solidFill>
                <a:effectLst/>
                <a:latin typeface="Segoe UI Light" pitchFamily="34" charset="0"/>
                <a:ea typeface="+mn-ea"/>
                <a:cs typeface="+mn-cs"/>
              </a:rPr>
              <a:t>. These models define the different levels of shared responsibility that a cloud provider and cloud tenant are responsible for.</a:t>
            </a:r>
          </a:p>
          <a:p>
            <a:r>
              <a:rPr lang="en-GB" b="1" dirty="0" smtClean="0">
                <a:effectLst/>
              </a:rPr>
              <a:t>Model</a:t>
            </a:r>
            <a:endParaRPr lang="en-GB" dirty="0" smtClean="0">
              <a:effectLst/>
            </a:endParaRPr>
          </a:p>
          <a:p>
            <a:r>
              <a:rPr lang="en-GB" b="1" dirty="0" smtClean="0">
                <a:effectLst/>
              </a:rPr>
              <a:t>Definition</a:t>
            </a:r>
            <a:endParaRPr lang="en-GB" dirty="0" smtClean="0">
              <a:effectLst/>
            </a:endParaRPr>
          </a:p>
          <a:p>
            <a:r>
              <a:rPr lang="en-GB" b="1" dirty="0" smtClean="0">
                <a:effectLst/>
              </a:rPr>
              <a:t>Description</a:t>
            </a:r>
            <a:endParaRPr lang="en-GB" dirty="0" smtClean="0">
              <a:effectLst/>
            </a:endParaRPr>
          </a:p>
          <a:p>
            <a:r>
              <a:rPr lang="en-GB" b="1" dirty="0" smtClean="0">
                <a:effectLst/>
              </a:rPr>
              <a:t>IaaS</a:t>
            </a:r>
            <a:endParaRPr lang="en-GB" dirty="0" smtClean="0">
              <a:effectLst/>
            </a:endParaRPr>
          </a:p>
          <a:p>
            <a:r>
              <a:rPr lang="en-GB" i="1" dirty="0" smtClean="0">
                <a:effectLst/>
              </a:rPr>
              <a:t>Infrastructure-as-a-Service</a:t>
            </a:r>
            <a:endParaRPr lang="en-GB" dirty="0" smtClean="0">
              <a:effectLst/>
            </a:endParaRPr>
          </a:p>
          <a:p>
            <a:r>
              <a:rPr lang="en-GB" dirty="0" smtClean="0">
                <a:effectLst/>
              </a:rPr>
              <a:t>This cloud service model is the closest to managing physical servers; a cloud provider will keep the hardware up-to-date, but operating system maintenance and network configuration is up to you as the cloud tenant. For example, Azure virtual machines are fully operational virtual compute devices running in Microsoft </a:t>
            </a:r>
            <a:r>
              <a:rPr lang="en-GB" dirty="0" err="1" smtClean="0">
                <a:effectLst/>
              </a:rPr>
              <a:t>datacenters</a:t>
            </a:r>
            <a:r>
              <a:rPr lang="en-GB" dirty="0" smtClean="0">
                <a:effectLst/>
              </a:rPr>
              <a:t>. An advantage of this cloud service model is rapid deployment of new compute devices. Setting up a new virtual machine is considerably faster than procuring, installing, and configuring a physical server.</a:t>
            </a:r>
          </a:p>
          <a:p>
            <a:r>
              <a:rPr lang="en-GB" b="1" dirty="0" smtClean="0">
                <a:effectLst/>
              </a:rPr>
              <a:t>PaaS</a:t>
            </a:r>
            <a:endParaRPr lang="en-GB" dirty="0" smtClean="0">
              <a:effectLst/>
            </a:endParaRPr>
          </a:p>
          <a:p>
            <a:r>
              <a:rPr lang="en-GB" i="1" dirty="0" smtClean="0">
                <a:effectLst/>
              </a:rPr>
              <a:t>Platform-as-a-Service</a:t>
            </a:r>
            <a:endParaRPr lang="en-GB" dirty="0" smtClean="0">
              <a:effectLst/>
            </a:endParaRPr>
          </a:p>
          <a:p>
            <a:r>
              <a:rPr lang="en-GB" dirty="0" smtClean="0">
                <a:effectLst/>
              </a:rPr>
              <a:t>This cloud service model is a managed hosting environment. The cloud provider manages the virtual machines and networking resources, and the cloud tenant deploys their applications into the managed hosting environment. For example, Azure App Services provides a managed hosting environment where developers can upload their web applications, without having to worry about the physical hardware and software requirements.</a:t>
            </a:r>
          </a:p>
          <a:p>
            <a:r>
              <a:rPr lang="en-GB" b="1" dirty="0" smtClean="0">
                <a:effectLst/>
              </a:rPr>
              <a:t>SaaS</a:t>
            </a:r>
            <a:endParaRPr lang="en-GB" dirty="0" smtClean="0">
              <a:effectLst/>
            </a:endParaRPr>
          </a:p>
          <a:p>
            <a:r>
              <a:rPr lang="en-GB" i="1" dirty="0" smtClean="0">
                <a:effectLst/>
              </a:rPr>
              <a:t>Software-as-a-Service</a:t>
            </a:r>
            <a:endParaRPr lang="en-GB" dirty="0" smtClean="0">
              <a:effectLst/>
            </a:endParaRPr>
          </a:p>
          <a:p>
            <a:r>
              <a:rPr lang="en-GB" dirty="0" smtClean="0">
                <a:effectLst/>
              </a:rPr>
              <a:t>In this cloud service model, the cloud provider manages all aspects of the application environment, such as virtual machines, networking resources, data storage, and applications. The cloud tenant only needs to provide their data to the application managed by the cloud provider. For example, Microsoft Office 365 provides a fully working version of Microsoft Office that runs in the cloud. All you need to do is create your content, and Office 365 takes care of everything else.</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969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59505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35862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4314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7063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2111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29441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8467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85287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417884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8981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67975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sz="900" dirty="0" smtClean="0">
              <a:gradFill>
                <a:gsLst>
                  <a:gs pos="1250">
                    <a:srgbClr val="000000"/>
                  </a:gs>
                  <a:gs pos="100000">
                    <a:srgbClr val="000000"/>
                  </a:gs>
                </a:gsLst>
                <a:lin ang="5400000" scaled="0"/>
              </a:gradFill>
            </a:endParaRPr>
          </a:p>
          <a:p>
            <a:pPr marL="0" indent="0">
              <a:buNone/>
            </a:pPr>
            <a:r>
              <a:rPr lang="en-GB" sz="900" dirty="0" smtClean="0">
                <a:gradFill>
                  <a:gsLst>
                    <a:gs pos="1250">
                      <a:srgbClr val="000000"/>
                    </a:gs>
                    <a:gs pos="100000">
                      <a:srgbClr val="000000"/>
                    </a:gs>
                  </a:gsLst>
                  <a:lin ang="5400000" scaled="0"/>
                </a:gradFill>
              </a:rPr>
              <a:t>It's important to note that servers are still running the code. The "</a:t>
            </a:r>
            <a:r>
              <a:rPr lang="en-GB" sz="900" dirty="0" err="1" smtClean="0">
                <a:gradFill>
                  <a:gsLst>
                    <a:gs pos="1250">
                      <a:srgbClr val="000000"/>
                    </a:gs>
                    <a:gs pos="100000">
                      <a:srgbClr val="000000"/>
                    </a:gs>
                  </a:gsLst>
                  <a:lin ang="5400000" scaled="0"/>
                </a:gradFill>
              </a:rPr>
              <a:t>serverless</a:t>
            </a:r>
            <a:r>
              <a:rPr lang="en-GB" sz="900" dirty="0" smtClean="0">
                <a:gradFill>
                  <a:gsLst>
                    <a:gs pos="1250">
                      <a:srgbClr val="000000"/>
                    </a:gs>
                    <a:gs pos="100000">
                      <a:srgbClr val="000000"/>
                    </a:gs>
                  </a:gsLst>
                  <a:lin ang="5400000" scaled="0"/>
                </a:gradFill>
              </a:rPr>
              <a:t>" name comes from the fact that the tasks associated with infrastructure provisioning and management are invisible to the developer. This approach enables developers to increase their focus on the business logic, and deliver more value to the core of the business. </a:t>
            </a:r>
            <a:r>
              <a:rPr lang="en-GB" sz="900" dirty="0" err="1" smtClean="0">
                <a:gradFill>
                  <a:gsLst>
                    <a:gs pos="1250">
                      <a:srgbClr val="000000"/>
                    </a:gs>
                    <a:gs pos="100000">
                      <a:srgbClr val="000000"/>
                    </a:gs>
                  </a:gsLst>
                  <a:lin ang="5400000" scaled="0"/>
                </a:gradFill>
              </a:rPr>
              <a:t>Serverless</a:t>
            </a:r>
            <a:r>
              <a:rPr lang="en-GB" sz="900" dirty="0" smtClean="0">
                <a:gradFill>
                  <a:gsLst>
                    <a:gs pos="1250">
                      <a:srgbClr val="000000"/>
                    </a:gs>
                    <a:gs pos="100000">
                      <a:srgbClr val="000000"/>
                    </a:gs>
                  </a:gsLst>
                  <a:lin ang="5400000" scaled="0"/>
                </a:gradFill>
              </a:rPr>
              <a:t> computing helps teams increase their productivity and bring products to market faster, and it allows organizations to better optimize resources and stay focused on innovation.</a:t>
            </a:r>
          </a:p>
          <a:p>
            <a:pPr marL="0" marR="0" lvl="0" indent="0" algn="l" defTabSz="932742" rtl="0" eaLnBrk="1" fontAlgn="auto" latinLnBrk="0" hangingPunct="1">
              <a:lnSpc>
                <a:spcPct val="90000"/>
              </a:lnSpc>
              <a:spcBef>
                <a:spcPts val="0"/>
              </a:spcBef>
              <a:spcAft>
                <a:spcPts val="340"/>
              </a:spcAft>
              <a:buClrTx/>
              <a:buSzTx/>
              <a:buFont typeface="Arial" panose="020B0604020202020204" pitchFamily="34" charset="0"/>
              <a:buNone/>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1913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71403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86643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4936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3740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3186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21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762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0814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3032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10/18/2021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2586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52889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FD3A8B-A456-4669-AF51-49718CC7AAA0}"/>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58B06D0-451A-4281-8251-89C2E333552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0696EEC-D3EB-498B-8D8A-6BC1C22493FF}"/>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7D242E4D-6F59-4211-99AE-1342C5EE987E}"/>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8" name="Picture 6">
            <a:extLst>
              <a:ext uri="{FF2B5EF4-FFF2-40B4-BE49-F238E27FC236}">
                <a16:creationId xmlns:a16="http://schemas.microsoft.com/office/drawing/2014/main" id="{96ADB64D-4E72-4DDA-B701-CD0C06EF45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3FFBFACC-D86B-4448-BBCC-03F670031521}"/>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icrosoft Certified Trainer Network - Posts | Facebook">
            <a:extLst>
              <a:ext uri="{FF2B5EF4-FFF2-40B4-BE49-F238E27FC236}">
                <a16:creationId xmlns:a16="http://schemas.microsoft.com/office/drawing/2014/main" id="{48BEF798-A5D5-43B5-868B-05A9252A6F7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98732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CFD3A8B-A456-4669-AF51-49718CC7AAA0}"/>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E58B06D0-451A-4281-8251-89C2E333552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40696EEC-D3EB-498B-8D8A-6BC1C22493FF}"/>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7" name="Picture 16">
            <a:extLst>
              <a:ext uri="{FF2B5EF4-FFF2-40B4-BE49-F238E27FC236}">
                <a16:creationId xmlns:a16="http://schemas.microsoft.com/office/drawing/2014/main" id="{7D242E4D-6F59-4211-99AE-1342C5EE987E}"/>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8" name="Picture 6">
            <a:extLst>
              <a:ext uri="{FF2B5EF4-FFF2-40B4-BE49-F238E27FC236}">
                <a16:creationId xmlns:a16="http://schemas.microsoft.com/office/drawing/2014/main" id="{96ADB64D-4E72-4DDA-B701-CD0C06EF45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a:extLst>
              <a:ext uri="{FF2B5EF4-FFF2-40B4-BE49-F238E27FC236}">
                <a16:creationId xmlns:a16="http://schemas.microsoft.com/office/drawing/2014/main" id="{3FFBFACC-D86B-4448-BBCC-03F670031521}"/>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Microsoft Certified Trainer Network - Posts | Facebook">
            <a:extLst>
              <a:ext uri="{FF2B5EF4-FFF2-40B4-BE49-F238E27FC236}">
                <a16:creationId xmlns:a16="http://schemas.microsoft.com/office/drawing/2014/main" id="{48BEF798-A5D5-43B5-868B-05A9252A6F7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4578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 id="2147489817" r:id="rId3"/>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sldLayoutIdLst>
    <p:sldLayoutId id="2147489816"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sldLayoutIdLst>
    <p:sldLayoutId id="2147488207"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xmlns=""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54.sv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54.svg"/><Relationship Id="rId2" Type="http://schemas.openxmlformats.org/officeDocument/2006/relationships/notesSlide" Target="../notesSlides/notesSlide28.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jpg"/><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34.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a:t>
            </a:r>
            <a:r>
              <a:rPr lang="en-GB" dirty="0" smtClean="0"/>
              <a:t>1: </a:t>
            </a:r>
            <a:endParaRPr lang="en-GB" dirty="0"/>
          </a:p>
        </p:txBody>
      </p:sp>
      <p:sp>
        <p:nvSpPr>
          <p:cNvPr id="4" name="Rectangle 3">
            <a:extLst>
              <a:ext uri="{FF2B5EF4-FFF2-40B4-BE49-F238E27FC236}">
                <a16:creationId xmlns:a16="http://schemas.microsoft.com/office/drawing/2014/main" id="{109137B3-9B9C-44EB-932F-9293072877D8}"/>
              </a:ext>
            </a:extLst>
          </p:cNvPr>
          <p:cNvSpPr/>
          <p:nvPr/>
        </p:nvSpPr>
        <p:spPr>
          <a:xfrm>
            <a:off x="1265237" y="2502694"/>
            <a:ext cx="9289784" cy="3135667"/>
          </a:xfrm>
          <a:prstGeom prst="rect">
            <a:avLst/>
          </a:prstGeom>
        </p:spPr>
        <p:txBody>
          <a:bodyPr wrap="square">
            <a:spAutoFit/>
          </a:bodyPr>
          <a:lstStyle/>
          <a:p>
            <a:pPr lvl="0" defTabSz="931033">
              <a:defRPr/>
            </a:pPr>
            <a:r>
              <a:rPr lang="en-GB" sz="6592" dirty="0">
                <a:solidFill>
                  <a:srgbClr val="3C3C3C"/>
                </a:solidFill>
              </a:rPr>
              <a:t>Introduction to Azure concepts and Core Azure Services</a:t>
            </a:r>
            <a:endParaRPr kumimoji="0" lang="en-GB" sz="6592"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42220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147732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Cloud model </a:t>
            </a:r>
            <a:r>
              <a:rPr lang="en-GB" sz="4800" spc="-102" dirty="0" smtClean="0">
                <a:solidFill>
                  <a:srgbClr val="FFFFFF"/>
                </a:solidFill>
                <a:latin typeface="Segoe UI Light"/>
              </a:rPr>
              <a:t>comparison</a:t>
            </a:r>
          </a:p>
          <a:p>
            <a:pPr lvl="0">
              <a:defRPr/>
            </a:pP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0972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sz="2800" dirty="0">
                <a:solidFill>
                  <a:schemeClr val="tx2"/>
                </a:solidFill>
              </a:rPr>
              <a:t>Public cloud</a:t>
            </a:r>
          </a:p>
          <a:p>
            <a:pPr>
              <a:buFont typeface="Arial" panose="020B0604020202020204" pitchFamily="34" charset="0"/>
              <a:buChar char="•"/>
            </a:pPr>
            <a:r>
              <a:rPr lang="en-GB" sz="2000" dirty="0">
                <a:solidFill>
                  <a:schemeClr val="tx2"/>
                </a:solidFill>
              </a:rPr>
              <a:t>No capital expenditures to scale up.</a:t>
            </a:r>
          </a:p>
          <a:p>
            <a:pPr>
              <a:buFont typeface="Arial" panose="020B0604020202020204" pitchFamily="34" charset="0"/>
              <a:buChar char="•"/>
            </a:pPr>
            <a:r>
              <a:rPr lang="en-GB" sz="2000" dirty="0">
                <a:solidFill>
                  <a:schemeClr val="tx2"/>
                </a:solidFill>
              </a:rPr>
              <a:t>Applications can be quickly provisioned and </a:t>
            </a:r>
            <a:r>
              <a:rPr lang="en-GB" sz="2000" dirty="0" err="1" smtClean="0">
                <a:solidFill>
                  <a:schemeClr val="tx2"/>
                </a:solidFill>
              </a:rPr>
              <a:t>deprovisioned</a:t>
            </a:r>
            <a:r>
              <a:rPr lang="en-GB" sz="2000" dirty="0" smtClean="0">
                <a:solidFill>
                  <a:schemeClr val="tx2"/>
                </a:solidFill>
              </a:rPr>
              <a:t>.</a:t>
            </a:r>
          </a:p>
          <a:p>
            <a:pPr>
              <a:buFont typeface="Arial" panose="020B0604020202020204" pitchFamily="34" charset="0"/>
              <a:buChar char="•"/>
            </a:pPr>
            <a:r>
              <a:rPr lang="en-GB" sz="2000" dirty="0" smtClean="0">
                <a:solidFill>
                  <a:schemeClr val="tx2"/>
                </a:solidFill>
              </a:rPr>
              <a:t>Organizations </a:t>
            </a:r>
            <a:r>
              <a:rPr lang="en-GB" sz="2000" dirty="0">
                <a:solidFill>
                  <a:schemeClr val="tx2"/>
                </a:solidFill>
              </a:rPr>
              <a:t>pay only for what they use.</a:t>
            </a:r>
          </a:p>
          <a:p>
            <a:pPr marL="0" indent="0">
              <a:buNone/>
            </a:pPr>
            <a:r>
              <a:rPr lang="en-GB" sz="2800" dirty="0">
                <a:solidFill>
                  <a:schemeClr val="tx2"/>
                </a:solidFill>
              </a:rPr>
              <a:t>Private cloud</a:t>
            </a:r>
          </a:p>
          <a:p>
            <a:pPr>
              <a:buFont typeface="Arial" panose="020B0604020202020204" pitchFamily="34" charset="0"/>
              <a:buChar char="•"/>
            </a:pPr>
            <a:r>
              <a:rPr lang="en-GB" sz="2000" dirty="0">
                <a:solidFill>
                  <a:schemeClr val="tx2"/>
                </a:solidFill>
              </a:rPr>
              <a:t>Hardware must be purchased for start-up and maintenance.</a:t>
            </a:r>
          </a:p>
          <a:p>
            <a:pPr>
              <a:buFont typeface="Arial" panose="020B0604020202020204" pitchFamily="34" charset="0"/>
              <a:buChar char="•"/>
            </a:pPr>
            <a:r>
              <a:rPr lang="en-GB" sz="2000" dirty="0">
                <a:solidFill>
                  <a:schemeClr val="tx2"/>
                </a:solidFill>
              </a:rPr>
              <a:t>Organizations have complete control over resources and security.</a:t>
            </a:r>
          </a:p>
          <a:p>
            <a:pPr>
              <a:buFont typeface="Arial" panose="020B0604020202020204" pitchFamily="34" charset="0"/>
              <a:buChar char="•"/>
            </a:pPr>
            <a:r>
              <a:rPr lang="en-GB" sz="2000" dirty="0">
                <a:solidFill>
                  <a:schemeClr val="tx2"/>
                </a:solidFill>
              </a:rPr>
              <a:t>Organizations are responsible for hardware maintenance and updates.</a:t>
            </a:r>
          </a:p>
          <a:p>
            <a:pPr marL="0" indent="0">
              <a:buNone/>
            </a:pPr>
            <a:r>
              <a:rPr lang="en-GB" sz="2800" dirty="0">
                <a:solidFill>
                  <a:schemeClr val="tx2"/>
                </a:solidFill>
              </a:rPr>
              <a:t>Hybrid cloud</a:t>
            </a:r>
          </a:p>
          <a:p>
            <a:pPr>
              <a:buFont typeface="Arial" panose="020B0604020202020204" pitchFamily="34" charset="0"/>
              <a:buChar char="•"/>
            </a:pPr>
            <a:r>
              <a:rPr lang="en-GB" sz="2000" dirty="0">
                <a:solidFill>
                  <a:schemeClr val="tx2"/>
                </a:solidFill>
              </a:rPr>
              <a:t>Provides the most flexibility.</a:t>
            </a:r>
          </a:p>
          <a:p>
            <a:pPr>
              <a:buFont typeface="Arial" panose="020B0604020202020204" pitchFamily="34" charset="0"/>
              <a:buChar char="•"/>
            </a:pPr>
            <a:r>
              <a:rPr lang="en-GB" sz="2000" dirty="0">
                <a:solidFill>
                  <a:schemeClr val="tx2"/>
                </a:solidFill>
              </a:rPr>
              <a:t>Organizations determine where to run their applications.</a:t>
            </a:r>
          </a:p>
          <a:p>
            <a:pPr>
              <a:buFont typeface="Arial" panose="020B0604020202020204" pitchFamily="34" charset="0"/>
              <a:buChar char="•"/>
            </a:pPr>
            <a:r>
              <a:rPr lang="en-GB" sz="2000" dirty="0">
                <a:solidFill>
                  <a:schemeClr val="tx2"/>
                </a:solidFill>
              </a:rPr>
              <a:t>Organizations control security, compliance, or legal requirements.</a:t>
            </a:r>
          </a:p>
        </p:txBody>
      </p:sp>
    </p:spTree>
    <p:extLst>
      <p:ext uri="{BB962C8B-B14F-4D97-AF65-F5344CB8AC3E}">
        <p14:creationId xmlns:p14="http://schemas.microsoft.com/office/powerpoint/2010/main" val="270001064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39" y="216694"/>
            <a:ext cx="12039597" cy="916534"/>
          </a:xfrm>
        </p:spPr>
        <p:txBody>
          <a:bodyPr/>
          <a:lstStyle/>
          <a:p>
            <a:r>
              <a:rPr lang="en-GB" sz="4600" dirty="0"/>
              <a:t>Understanding Azure fundamental concepts</a:t>
            </a:r>
          </a:p>
        </p:txBody>
      </p:sp>
      <p:sp>
        <p:nvSpPr>
          <p:cNvPr id="2" name="Rectangle 1">
            <a:extLst>
              <a:ext uri="{FF2B5EF4-FFF2-40B4-BE49-F238E27FC236}">
                <a16:creationId xmlns:a16="http://schemas.microsoft.com/office/drawing/2014/main" id="{AAF12876-D394-44DD-ACFF-DA53207EA100}"/>
              </a:ext>
            </a:extLst>
          </p:cNvPr>
          <p:cNvSpPr/>
          <p:nvPr/>
        </p:nvSpPr>
        <p:spPr>
          <a:xfrm>
            <a:off x="1036637" y="1893094"/>
            <a:ext cx="10164514" cy="2123658"/>
          </a:xfrm>
          <a:prstGeom prst="rect">
            <a:avLst/>
          </a:prstGeom>
        </p:spPr>
        <p:txBody>
          <a:bodyPr wrap="square">
            <a:spAutoFit/>
          </a:bodyPr>
          <a:lstStyle/>
          <a:p>
            <a:pPr lvl="0">
              <a:defRPr/>
            </a:pPr>
            <a:r>
              <a:rPr lang="en-GB" sz="6600" dirty="0" smtClean="0">
                <a:solidFill>
                  <a:srgbClr val="3C3C3C"/>
                </a:solidFill>
              </a:rPr>
              <a:t>Cloud </a:t>
            </a:r>
            <a:r>
              <a:rPr lang="en-GB" sz="6600" dirty="0">
                <a:solidFill>
                  <a:srgbClr val="3C3C3C"/>
                </a:solidFill>
              </a:rPr>
              <a:t>benefits and considerations</a:t>
            </a:r>
          </a:p>
        </p:txBody>
      </p:sp>
    </p:spTree>
    <p:extLst>
      <p:ext uri="{BB962C8B-B14F-4D97-AF65-F5344CB8AC3E}">
        <p14:creationId xmlns:p14="http://schemas.microsoft.com/office/powerpoint/2010/main" val="405799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18110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are some cloud computing advantages?</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144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r>
              <a:rPr lang="en-GB" sz="2800" dirty="0">
                <a:solidFill>
                  <a:schemeClr val="tx2"/>
                </a:solidFill>
              </a:rPr>
              <a:t>There are several advantages that a cloud environment has over a physical </a:t>
            </a:r>
            <a:r>
              <a:rPr lang="en-GB" sz="2800" dirty="0" smtClean="0">
                <a:solidFill>
                  <a:schemeClr val="tx2"/>
                </a:solidFill>
              </a:rPr>
              <a:t>environment:</a:t>
            </a:r>
          </a:p>
          <a:p>
            <a:pPr marL="0" indent="0">
              <a:spcBef>
                <a:spcPts val="0"/>
              </a:spcBef>
              <a:buNone/>
              <a:defRPr/>
            </a:pPr>
            <a:endParaRPr lang="en-GB" sz="2800" dirty="0">
              <a:solidFill>
                <a:schemeClr val="tx2"/>
              </a:solidFill>
            </a:endParaRPr>
          </a:p>
          <a:p>
            <a:pPr>
              <a:buFont typeface="Arial" panose="020B0604020202020204" pitchFamily="34" charset="0"/>
              <a:buChar char="•"/>
            </a:pPr>
            <a:r>
              <a:rPr lang="en-GB" sz="2800" dirty="0">
                <a:solidFill>
                  <a:schemeClr val="tx2"/>
                </a:solidFill>
              </a:rPr>
              <a:t>High </a:t>
            </a:r>
            <a:r>
              <a:rPr lang="en-GB" sz="2800" dirty="0" smtClean="0">
                <a:solidFill>
                  <a:schemeClr val="tx2"/>
                </a:solidFill>
              </a:rPr>
              <a:t>availability</a:t>
            </a:r>
            <a:endParaRPr lang="en-GB" sz="2800" dirty="0">
              <a:solidFill>
                <a:schemeClr val="tx2"/>
              </a:solidFill>
            </a:endParaRPr>
          </a:p>
          <a:p>
            <a:pPr>
              <a:buFont typeface="Arial" panose="020B0604020202020204" pitchFamily="34" charset="0"/>
              <a:buChar char="•"/>
            </a:pPr>
            <a:r>
              <a:rPr lang="en-GB" sz="2800" dirty="0" smtClean="0">
                <a:solidFill>
                  <a:schemeClr val="tx2"/>
                </a:solidFill>
              </a:rPr>
              <a:t>Scalability</a:t>
            </a:r>
          </a:p>
          <a:p>
            <a:pPr>
              <a:buFont typeface="Arial" panose="020B0604020202020204" pitchFamily="34" charset="0"/>
              <a:buChar char="•"/>
            </a:pPr>
            <a:r>
              <a:rPr lang="en-GB" sz="2800" dirty="0" smtClean="0">
                <a:solidFill>
                  <a:schemeClr val="tx2"/>
                </a:solidFill>
              </a:rPr>
              <a:t>Elasticity</a:t>
            </a:r>
          </a:p>
          <a:p>
            <a:pPr>
              <a:buFont typeface="Arial" panose="020B0604020202020204" pitchFamily="34" charset="0"/>
              <a:buChar char="•"/>
            </a:pPr>
            <a:r>
              <a:rPr lang="en-GB" sz="2800" dirty="0" smtClean="0">
                <a:solidFill>
                  <a:schemeClr val="tx2"/>
                </a:solidFill>
              </a:rPr>
              <a:t>Agility</a:t>
            </a:r>
          </a:p>
          <a:p>
            <a:pPr>
              <a:buFont typeface="Arial" panose="020B0604020202020204" pitchFamily="34" charset="0"/>
              <a:buChar char="•"/>
            </a:pPr>
            <a:r>
              <a:rPr lang="en-GB" sz="2800" dirty="0" smtClean="0">
                <a:solidFill>
                  <a:schemeClr val="tx2"/>
                </a:solidFill>
              </a:rPr>
              <a:t>Geo-distribution</a:t>
            </a:r>
          </a:p>
          <a:p>
            <a:pPr>
              <a:buFont typeface="Arial" panose="020B0604020202020204" pitchFamily="34" charset="0"/>
              <a:buChar char="•"/>
            </a:pPr>
            <a:r>
              <a:rPr lang="en-GB" sz="2800" dirty="0" smtClean="0">
                <a:solidFill>
                  <a:schemeClr val="tx2"/>
                </a:solidFill>
              </a:rPr>
              <a:t>Disaster recovery</a:t>
            </a:r>
            <a:endParaRPr lang="en-GB" sz="2800" dirty="0">
              <a:solidFill>
                <a:schemeClr val="tx2"/>
              </a:solidFill>
            </a:endParaRPr>
          </a:p>
        </p:txBody>
      </p:sp>
    </p:spTree>
    <p:extLst>
      <p:ext uri="{BB962C8B-B14F-4D97-AF65-F5344CB8AC3E}">
        <p14:creationId xmlns:p14="http://schemas.microsoft.com/office/powerpoint/2010/main" val="297518126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1811000"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Capital expenses vs. operating expenses</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12014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r>
              <a:rPr lang="en-GB" sz="2800" dirty="0">
                <a:solidFill>
                  <a:schemeClr val="tx2"/>
                </a:solidFill>
              </a:rPr>
              <a:t>There are two different types of expenses that you should consider:</a:t>
            </a:r>
          </a:p>
          <a:p>
            <a:pPr marL="0" indent="0">
              <a:spcBef>
                <a:spcPts val="0"/>
              </a:spcBef>
              <a:buNone/>
              <a:defRPr/>
            </a:pPr>
            <a:endParaRPr lang="en-GB" sz="2400" dirty="0">
              <a:solidFill>
                <a:schemeClr val="tx2"/>
              </a:solidFill>
            </a:endParaRPr>
          </a:p>
          <a:p>
            <a:pPr marL="0" indent="0">
              <a:spcBef>
                <a:spcPts val="0"/>
              </a:spcBef>
              <a:buNone/>
              <a:defRPr/>
            </a:pPr>
            <a:r>
              <a:rPr lang="en-GB" sz="2400" b="1" dirty="0">
                <a:solidFill>
                  <a:schemeClr val="tx2"/>
                </a:solidFill>
              </a:rPr>
              <a:t>Capital Expenditure (</a:t>
            </a:r>
            <a:r>
              <a:rPr lang="en-GB" sz="2400" b="1" dirty="0" err="1">
                <a:solidFill>
                  <a:schemeClr val="tx2"/>
                </a:solidFill>
              </a:rPr>
              <a:t>CapEx</a:t>
            </a:r>
            <a:r>
              <a:rPr lang="en-GB" sz="2400" b="1" dirty="0">
                <a:solidFill>
                  <a:schemeClr val="tx2"/>
                </a:solidFill>
              </a:rPr>
              <a:t>)</a:t>
            </a:r>
            <a:r>
              <a:rPr lang="en-GB" sz="2400" dirty="0">
                <a:solidFill>
                  <a:schemeClr val="tx2"/>
                </a:solidFill>
              </a:rPr>
              <a:t> is the up-front spending of money on physical infrastructure, and then deducting that up-front expense over time. </a:t>
            </a:r>
            <a:r>
              <a:rPr lang="en-GB" sz="2400" dirty="0" smtClean="0">
                <a:solidFill>
                  <a:schemeClr val="tx2"/>
                </a:solidFill>
              </a:rPr>
              <a:t>The </a:t>
            </a:r>
            <a:r>
              <a:rPr lang="en-GB" sz="2400" dirty="0">
                <a:solidFill>
                  <a:schemeClr val="tx2"/>
                </a:solidFill>
              </a:rPr>
              <a:t>up-front cost from </a:t>
            </a:r>
            <a:r>
              <a:rPr lang="en-GB" sz="2400" dirty="0" err="1">
                <a:solidFill>
                  <a:schemeClr val="tx2"/>
                </a:solidFill>
              </a:rPr>
              <a:t>CapEx</a:t>
            </a:r>
            <a:r>
              <a:rPr lang="en-GB" sz="2400" dirty="0">
                <a:solidFill>
                  <a:schemeClr val="tx2"/>
                </a:solidFill>
              </a:rPr>
              <a:t> has a value that reduces over time</a:t>
            </a:r>
            <a:r>
              <a:rPr lang="en-GB" sz="2400" dirty="0" smtClean="0">
                <a:solidFill>
                  <a:schemeClr val="tx2"/>
                </a:solidFill>
              </a:rPr>
              <a:t>.</a:t>
            </a:r>
          </a:p>
          <a:p>
            <a:pPr marL="0" indent="0">
              <a:spcBef>
                <a:spcPts val="0"/>
              </a:spcBef>
              <a:buNone/>
              <a:defRPr/>
            </a:pPr>
            <a:endParaRPr lang="en-GB" sz="2400" dirty="0">
              <a:solidFill>
                <a:schemeClr val="tx2"/>
              </a:solidFill>
            </a:endParaRPr>
          </a:p>
          <a:p>
            <a:pPr marL="0" indent="0">
              <a:spcBef>
                <a:spcPts val="0"/>
              </a:spcBef>
              <a:buNone/>
              <a:defRPr/>
            </a:pPr>
            <a:r>
              <a:rPr lang="en-GB" sz="2400" b="1" dirty="0">
                <a:solidFill>
                  <a:schemeClr val="tx2"/>
                </a:solidFill>
              </a:rPr>
              <a:t>Operational Expenditure (</a:t>
            </a:r>
            <a:r>
              <a:rPr lang="en-GB" sz="2400" b="1" dirty="0" err="1">
                <a:solidFill>
                  <a:schemeClr val="tx2"/>
                </a:solidFill>
              </a:rPr>
              <a:t>OpEx</a:t>
            </a:r>
            <a:r>
              <a:rPr lang="en-GB" sz="2400" b="1" dirty="0">
                <a:solidFill>
                  <a:schemeClr val="tx2"/>
                </a:solidFill>
              </a:rPr>
              <a:t>)</a:t>
            </a:r>
            <a:r>
              <a:rPr lang="en-GB" sz="2400" dirty="0">
                <a:solidFill>
                  <a:schemeClr val="tx2"/>
                </a:solidFill>
              </a:rPr>
              <a:t> is spending money on services or products now, and being billed for them now. You can deduct this expense in the same year you spend it. There is no up-front cost, as you pay for a service or product as you use it.</a:t>
            </a:r>
          </a:p>
        </p:txBody>
      </p:sp>
    </p:spTree>
    <p:extLst>
      <p:ext uri="{BB962C8B-B14F-4D97-AF65-F5344CB8AC3E}">
        <p14:creationId xmlns:p14="http://schemas.microsoft.com/office/powerpoint/2010/main" val="1186948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Cloud </a:t>
            </a:r>
            <a:r>
              <a:rPr lang="en-GB" sz="4800" spc="-102" dirty="0" smtClean="0">
                <a:solidFill>
                  <a:srgbClr val="FFFFFF"/>
                </a:solidFill>
                <a:latin typeface="Segoe UI Light"/>
              </a:rPr>
              <a:t>computing: A consumption-based </a:t>
            </a:r>
            <a:r>
              <a:rPr lang="en-GB" sz="4800" spc="-102" dirty="0">
                <a:solidFill>
                  <a:srgbClr val="FFFFFF"/>
                </a:solidFill>
                <a:latin typeface="Segoe UI Light"/>
              </a:rPr>
              <a:t>model</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7536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r>
              <a:rPr lang="en-GB" sz="2800" dirty="0" smtClean="0">
                <a:solidFill>
                  <a:schemeClr val="tx2"/>
                </a:solidFill>
              </a:rPr>
              <a:t>End </a:t>
            </a:r>
            <a:r>
              <a:rPr lang="en-GB" sz="2800" dirty="0">
                <a:solidFill>
                  <a:schemeClr val="tx2"/>
                </a:solidFill>
              </a:rPr>
              <a:t>users only pay for the resources that they use. Whatever they use is what they pay for.</a:t>
            </a:r>
          </a:p>
          <a:p>
            <a:pPr marL="0" indent="0">
              <a:spcBef>
                <a:spcPts val="0"/>
              </a:spcBef>
              <a:buNone/>
              <a:defRPr/>
            </a:pPr>
            <a:endParaRPr lang="en-GB" sz="2800" dirty="0" smtClean="0">
              <a:solidFill>
                <a:schemeClr val="tx2"/>
              </a:solidFill>
            </a:endParaRPr>
          </a:p>
          <a:p>
            <a:pPr marL="0" indent="0">
              <a:buNone/>
            </a:pPr>
            <a:r>
              <a:rPr lang="en-GB" sz="2800" dirty="0" smtClean="0">
                <a:solidFill>
                  <a:schemeClr val="tx2"/>
                </a:solidFill>
              </a:rPr>
              <a:t>Many </a:t>
            </a:r>
            <a:r>
              <a:rPr lang="en-GB" sz="2800" dirty="0">
                <a:solidFill>
                  <a:schemeClr val="tx2"/>
                </a:solidFill>
              </a:rPr>
              <a:t>benefits, including:</a:t>
            </a:r>
          </a:p>
          <a:p>
            <a:pPr>
              <a:buFont typeface="Arial" panose="020B0604020202020204" pitchFamily="34" charset="0"/>
              <a:buChar char="•"/>
            </a:pPr>
            <a:r>
              <a:rPr lang="en-GB" sz="2400" dirty="0">
                <a:solidFill>
                  <a:schemeClr val="tx2"/>
                </a:solidFill>
              </a:rPr>
              <a:t>No upfront costs.</a:t>
            </a:r>
          </a:p>
          <a:p>
            <a:pPr>
              <a:buFont typeface="Arial" panose="020B0604020202020204" pitchFamily="34" charset="0"/>
              <a:buChar char="•"/>
            </a:pPr>
            <a:r>
              <a:rPr lang="en-GB" sz="2400" dirty="0">
                <a:solidFill>
                  <a:schemeClr val="tx2"/>
                </a:solidFill>
              </a:rPr>
              <a:t>No need to purchase and manage costly infrastructure that users might not use to its fullest.</a:t>
            </a:r>
          </a:p>
          <a:p>
            <a:pPr>
              <a:buFont typeface="Arial" panose="020B0604020202020204" pitchFamily="34" charset="0"/>
              <a:buChar char="•"/>
            </a:pPr>
            <a:r>
              <a:rPr lang="en-GB" sz="2400" dirty="0">
                <a:solidFill>
                  <a:schemeClr val="tx2"/>
                </a:solidFill>
              </a:rPr>
              <a:t>The ability to pay for additional resources when they are needed.</a:t>
            </a:r>
          </a:p>
          <a:p>
            <a:pPr>
              <a:buFont typeface="Arial" panose="020B0604020202020204" pitchFamily="34" charset="0"/>
              <a:buChar char="•"/>
            </a:pPr>
            <a:r>
              <a:rPr lang="en-GB" sz="2400" dirty="0">
                <a:solidFill>
                  <a:schemeClr val="tx2"/>
                </a:solidFill>
              </a:rPr>
              <a:t>The ability to stop paying for resources that are no longer needed.</a:t>
            </a:r>
          </a:p>
        </p:txBody>
      </p:sp>
    </p:spTree>
    <p:extLst>
      <p:ext uri="{BB962C8B-B14F-4D97-AF65-F5344CB8AC3E}">
        <p14:creationId xmlns:p14="http://schemas.microsoft.com/office/powerpoint/2010/main" val="3078528877"/>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39" y="216694"/>
            <a:ext cx="12039597" cy="916534"/>
          </a:xfrm>
        </p:spPr>
        <p:txBody>
          <a:bodyPr/>
          <a:lstStyle/>
          <a:p>
            <a:r>
              <a:rPr lang="en-GB" sz="4600" dirty="0"/>
              <a:t>Understanding Azure fundamental concepts</a:t>
            </a:r>
          </a:p>
        </p:txBody>
      </p:sp>
      <p:sp>
        <p:nvSpPr>
          <p:cNvPr id="2" name="Rectangle 1">
            <a:extLst>
              <a:ext uri="{FF2B5EF4-FFF2-40B4-BE49-F238E27FC236}">
                <a16:creationId xmlns:a16="http://schemas.microsoft.com/office/drawing/2014/main" id="{AAF12876-D394-44DD-ACFF-DA53207EA100}"/>
              </a:ext>
            </a:extLst>
          </p:cNvPr>
          <p:cNvSpPr/>
          <p:nvPr/>
        </p:nvSpPr>
        <p:spPr>
          <a:xfrm>
            <a:off x="1036637" y="1893094"/>
            <a:ext cx="10164514" cy="1107996"/>
          </a:xfrm>
          <a:prstGeom prst="rect">
            <a:avLst/>
          </a:prstGeom>
        </p:spPr>
        <p:txBody>
          <a:bodyPr wrap="square">
            <a:spAutoFit/>
          </a:bodyPr>
          <a:lstStyle/>
          <a:p>
            <a:pPr lvl="0">
              <a:defRPr/>
            </a:pPr>
            <a:r>
              <a:rPr lang="en-GB" sz="6600" dirty="0" smtClean="0">
                <a:solidFill>
                  <a:srgbClr val="3C3C3C"/>
                </a:solidFill>
              </a:rPr>
              <a:t>Cloud </a:t>
            </a:r>
            <a:r>
              <a:rPr lang="en-GB" sz="6600" dirty="0">
                <a:solidFill>
                  <a:srgbClr val="3C3C3C"/>
                </a:solidFill>
              </a:rPr>
              <a:t>services</a:t>
            </a:r>
            <a:endParaRPr kumimoji="0" lang="en-GB" sz="6600" b="0" i="0" u="none" strike="noStrike" kern="1200" cap="none" spc="0" normalizeH="0" baseline="0" noProof="0" dirty="0">
              <a:ln>
                <a:noFill/>
              </a:ln>
              <a:solidFill>
                <a:srgbClr val="3C3C3C"/>
              </a:solidFill>
              <a:effectLst/>
              <a:uLnTx/>
              <a:uFillTx/>
              <a:latin typeface="Segoe UI"/>
              <a:ea typeface="+mn-ea"/>
              <a:cs typeface="+mn-cs"/>
            </a:endParaRPr>
          </a:p>
        </p:txBody>
      </p:sp>
    </p:spTree>
    <p:extLst>
      <p:ext uri="{BB962C8B-B14F-4D97-AF65-F5344CB8AC3E}">
        <p14:creationId xmlns:p14="http://schemas.microsoft.com/office/powerpoint/2010/main" val="104377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are cloud service models?</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0972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sz="2800" b="1" dirty="0" smtClean="0">
                <a:solidFill>
                  <a:schemeClr val="tx2"/>
                </a:solidFill>
              </a:rPr>
              <a:t>IaaS</a:t>
            </a:r>
            <a:r>
              <a:rPr lang="en-GB" sz="2800" dirty="0" smtClean="0">
                <a:solidFill>
                  <a:schemeClr val="tx2"/>
                </a:solidFill>
              </a:rPr>
              <a:t> (</a:t>
            </a:r>
            <a:r>
              <a:rPr lang="en-GB" i="1" dirty="0" smtClean="0">
                <a:solidFill>
                  <a:schemeClr val="tx2"/>
                </a:solidFill>
              </a:rPr>
              <a:t>Infrastructure-as-a-Service</a:t>
            </a:r>
            <a:r>
              <a:rPr lang="en-GB" dirty="0">
                <a:solidFill>
                  <a:schemeClr val="tx2"/>
                </a:solidFill>
              </a:rPr>
              <a:t>)</a:t>
            </a:r>
            <a:endParaRPr lang="en-GB" sz="2800" dirty="0" smtClean="0">
              <a:solidFill>
                <a:schemeClr val="tx2"/>
              </a:solidFill>
            </a:endParaRPr>
          </a:p>
          <a:p>
            <a:pPr>
              <a:buFont typeface="Arial" panose="020B0604020202020204" pitchFamily="34" charset="0"/>
              <a:buChar char="•"/>
            </a:pPr>
            <a:r>
              <a:rPr lang="en-GB" sz="2000" dirty="0">
                <a:solidFill>
                  <a:schemeClr val="tx2"/>
                </a:solidFill>
              </a:rPr>
              <a:t>This cloud service model is the closest to managing physical </a:t>
            </a:r>
            <a:r>
              <a:rPr lang="en-GB" sz="2000" dirty="0" smtClean="0">
                <a:solidFill>
                  <a:schemeClr val="tx2"/>
                </a:solidFill>
              </a:rPr>
              <a:t>servers.</a:t>
            </a:r>
          </a:p>
          <a:p>
            <a:pPr>
              <a:buFont typeface="Arial" panose="020B0604020202020204" pitchFamily="34" charset="0"/>
              <a:buChar char="•"/>
            </a:pPr>
            <a:r>
              <a:rPr lang="en-GB" sz="2000" dirty="0" smtClean="0">
                <a:solidFill>
                  <a:schemeClr val="tx2"/>
                </a:solidFill>
              </a:rPr>
              <a:t>The cloud </a:t>
            </a:r>
            <a:r>
              <a:rPr lang="en-GB" sz="2000" dirty="0">
                <a:solidFill>
                  <a:schemeClr val="tx2"/>
                </a:solidFill>
              </a:rPr>
              <a:t>provider will keep the hardware up-to-date, but operating system maintenance and network configuration is up to you as the cloud tenant</a:t>
            </a:r>
            <a:r>
              <a:rPr lang="en-GB" sz="2000" dirty="0" smtClean="0">
                <a:solidFill>
                  <a:schemeClr val="tx2"/>
                </a:solidFill>
              </a:rPr>
              <a:t>.</a:t>
            </a:r>
          </a:p>
          <a:p>
            <a:pPr marL="0" indent="0">
              <a:buNone/>
            </a:pPr>
            <a:r>
              <a:rPr lang="en-GB" sz="2800" b="1" dirty="0" smtClean="0">
                <a:solidFill>
                  <a:schemeClr val="tx2"/>
                </a:solidFill>
              </a:rPr>
              <a:t>PaaS</a:t>
            </a:r>
            <a:r>
              <a:rPr lang="en-GB" sz="2800" dirty="0" smtClean="0">
                <a:solidFill>
                  <a:schemeClr val="tx2"/>
                </a:solidFill>
              </a:rPr>
              <a:t> (</a:t>
            </a:r>
            <a:r>
              <a:rPr lang="en-GB" i="1" dirty="0" smtClean="0">
                <a:solidFill>
                  <a:schemeClr val="tx2"/>
                </a:solidFill>
              </a:rPr>
              <a:t>Platform-as-a-Service)</a:t>
            </a:r>
            <a:endParaRPr lang="en-GB" sz="2800" dirty="0" smtClean="0">
              <a:solidFill>
                <a:schemeClr val="tx2"/>
              </a:solidFill>
            </a:endParaRPr>
          </a:p>
          <a:p>
            <a:pPr>
              <a:buFont typeface="Arial" panose="020B0604020202020204" pitchFamily="34" charset="0"/>
              <a:buChar char="•"/>
            </a:pPr>
            <a:r>
              <a:rPr lang="en-GB" sz="2000" dirty="0">
                <a:solidFill>
                  <a:schemeClr val="tx2"/>
                </a:solidFill>
              </a:rPr>
              <a:t>This cloud service model is a managed hosting environment. </a:t>
            </a:r>
            <a:endParaRPr lang="en-GB" sz="2000" dirty="0" smtClean="0">
              <a:solidFill>
                <a:schemeClr val="tx2"/>
              </a:solidFill>
            </a:endParaRPr>
          </a:p>
          <a:p>
            <a:pPr>
              <a:buFont typeface="Arial" panose="020B0604020202020204" pitchFamily="34" charset="0"/>
              <a:buChar char="•"/>
            </a:pPr>
            <a:r>
              <a:rPr lang="en-GB" sz="2000" dirty="0" smtClean="0">
                <a:solidFill>
                  <a:schemeClr val="tx2"/>
                </a:solidFill>
              </a:rPr>
              <a:t>The </a:t>
            </a:r>
            <a:r>
              <a:rPr lang="en-GB" sz="2000" dirty="0">
                <a:solidFill>
                  <a:schemeClr val="tx2"/>
                </a:solidFill>
              </a:rPr>
              <a:t>cloud provider manages the virtual machines and networking resources, and the cloud tenant deploys their applications into the managed hosting environment. </a:t>
            </a:r>
            <a:endParaRPr lang="en-GB" sz="2000" dirty="0" smtClean="0">
              <a:solidFill>
                <a:schemeClr val="tx2"/>
              </a:solidFill>
            </a:endParaRPr>
          </a:p>
          <a:p>
            <a:pPr marL="0" indent="0">
              <a:buNone/>
            </a:pPr>
            <a:r>
              <a:rPr lang="en-GB" sz="2800" b="1" dirty="0" smtClean="0">
                <a:solidFill>
                  <a:schemeClr val="tx2"/>
                </a:solidFill>
              </a:rPr>
              <a:t>SaaS</a:t>
            </a:r>
            <a:r>
              <a:rPr lang="en-GB" sz="2800" dirty="0" smtClean="0">
                <a:solidFill>
                  <a:schemeClr val="tx2"/>
                </a:solidFill>
              </a:rPr>
              <a:t> (</a:t>
            </a:r>
            <a:r>
              <a:rPr lang="en-GB" i="1" dirty="0" smtClean="0">
                <a:solidFill>
                  <a:schemeClr val="tx2"/>
                </a:solidFill>
              </a:rPr>
              <a:t>Software-as-a-Service</a:t>
            </a:r>
            <a:r>
              <a:rPr lang="en-GB" dirty="0" smtClean="0">
                <a:solidFill>
                  <a:schemeClr val="tx2"/>
                </a:solidFill>
              </a:rPr>
              <a:t>)</a:t>
            </a:r>
          </a:p>
          <a:p>
            <a:pPr>
              <a:buFont typeface="Arial" panose="020B0604020202020204" pitchFamily="34" charset="0"/>
              <a:buChar char="•"/>
            </a:pPr>
            <a:r>
              <a:rPr lang="en-GB" sz="2000" dirty="0">
                <a:solidFill>
                  <a:schemeClr val="tx2"/>
                </a:solidFill>
              </a:rPr>
              <a:t>In this cloud service model, the cloud provider manages all aspects of the application environment, such as virtual machines, networking resources, data storage, and </a:t>
            </a:r>
            <a:r>
              <a:rPr lang="en-GB" sz="2000" dirty="0" smtClean="0">
                <a:solidFill>
                  <a:schemeClr val="tx2"/>
                </a:solidFill>
              </a:rPr>
              <a:t>applications.</a:t>
            </a:r>
          </a:p>
          <a:p>
            <a:pPr>
              <a:buFont typeface="Arial" panose="020B0604020202020204" pitchFamily="34" charset="0"/>
              <a:buChar char="•"/>
            </a:pPr>
            <a:r>
              <a:rPr lang="en-GB" sz="2000" dirty="0" smtClean="0">
                <a:solidFill>
                  <a:schemeClr val="tx2"/>
                </a:solidFill>
              </a:rPr>
              <a:t>The </a:t>
            </a:r>
            <a:r>
              <a:rPr lang="en-GB" sz="2000" dirty="0">
                <a:solidFill>
                  <a:schemeClr val="tx2"/>
                </a:solidFill>
              </a:rPr>
              <a:t>cloud tenant only needs to provide their data to the application managed by the cloud provider.</a:t>
            </a:r>
          </a:p>
        </p:txBody>
      </p:sp>
    </p:spTree>
    <p:extLst>
      <p:ext uri="{BB962C8B-B14F-4D97-AF65-F5344CB8AC3E}">
        <p14:creationId xmlns:p14="http://schemas.microsoft.com/office/powerpoint/2010/main" val="226782837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What are cloud service models?</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0972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sz="2800" dirty="0">
                <a:solidFill>
                  <a:schemeClr val="tx2"/>
                </a:solidFill>
              </a:rPr>
              <a:t>The following illustration demonstrates the services that might run in each of the cloud service models</a:t>
            </a:r>
            <a:r>
              <a:rPr lang="en-GB" sz="2800" dirty="0" smtClean="0">
                <a:solidFill>
                  <a:schemeClr val="tx2"/>
                </a:solidFill>
              </a:rPr>
              <a:t>.</a:t>
            </a:r>
            <a:endParaRPr lang="en-GB" sz="2800" dirty="0">
              <a:solidFill>
                <a:schemeClr val="tx2"/>
              </a:solidFill>
            </a:endParaRPr>
          </a:p>
        </p:txBody>
      </p:sp>
      <p:pic>
        <p:nvPicPr>
          <p:cNvPr id="1026" name="Picture 2" descr="Diagram of services separated by cloud service mod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7908" y="2731294"/>
            <a:ext cx="8451057" cy="3162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570372"/>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smtClean="0">
                <a:solidFill>
                  <a:srgbClr val="FFFFFF"/>
                </a:solidFill>
              </a:rPr>
              <a:t>IaaS</a:t>
            </a: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16586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r>
              <a:rPr lang="en-GB" sz="2800" dirty="0">
                <a:solidFill>
                  <a:schemeClr val="bg1"/>
                </a:solidFill>
              </a:rPr>
              <a:t>IaaS is the most flexible category of cloud services. </a:t>
            </a:r>
            <a:endParaRPr lang="en-GB" sz="2800" dirty="0" smtClean="0">
              <a:solidFill>
                <a:schemeClr val="bg1"/>
              </a:solidFill>
            </a:endParaRPr>
          </a:p>
          <a:p>
            <a:pPr marL="0" indent="0">
              <a:spcBef>
                <a:spcPts val="0"/>
              </a:spcBef>
              <a:buNone/>
              <a:defRPr/>
            </a:pPr>
            <a:endParaRPr lang="en-GB" sz="2800" dirty="0">
              <a:solidFill>
                <a:schemeClr val="bg1"/>
              </a:solidFill>
            </a:endParaRPr>
          </a:p>
          <a:p>
            <a:pPr marL="0" indent="0">
              <a:spcBef>
                <a:spcPts val="0"/>
              </a:spcBef>
              <a:buNone/>
              <a:defRPr/>
            </a:pPr>
            <a:r>
              <a:rPr lang="en-GB" sz="2800" dirty="0" smtClean="0">
                <a:solidFill>
                  <a:schemeClr val="bg1"/>
                </a:solidFill>
              </a:rPr>
              <a:t>It </a:t>
            </a:r>
            <a:r>
              <a:rPr lang="en-GB" sz="2800" dirty="0">
                <a:solidFill>
                  <a:schemeClr val="bg1"/>
                </a:solidFill>
              </a:rPr>
              <a:t>aims to give you complete control over the hardware that runs your </a:t>
            </a:r>
            <a:r>
              <a:rPr lang="en-GB" sz="2800" dirty="0" smtClean="0">
                <a:solidFill>
                  <a:schemeClr val="bg1"/>
                </a:solidFill>
              </a:rPr>
              <a:t>application.</a:t>
            </a:r>
          </a:p>
          <a:p>
            <a:pPr marL="0" indent="0">
              <a:spcBef>
                <a:spcPts val="0"/>
              </a:spcBef>
              <a:buNone/>
              <a:defRPr/>
            </a:pPr>
            <a:endParaRPr lang="en-GB" sz="2800" dirty="0">
              <a:solidFill>
                <a:schemeClr val="bg1"/>
              </a:solidFill>
            </a:endParaRPr>
          </a:p>
          <a:p>
            <a:pPr marL="0" indent="0">
              <a:spcBef>
                <a:spcPts val="0"/>
              </a:spcBef>
              <a:buNone/>
              <a:defRPr/>
            </a:pPr>
            <a:r>
              <a:rPr lang="en-GB" sz="2800" dirty="0" smtClean="0">
                <a:solidFill>
                  <a:schemeClr val="bg1"/>
                </a:solidFill>
              </a:rPr>
              <a:t>Instead </a:t>
            </a:r>
            <a:r>
              <a:rPr lang="en-GB" sz="2800" dirty="0">
                <a:solidFill>
                  <a:schemeClr val="bg1"/>
                </a:solidFill>
              </a:rPr>
              <a:t>of buying hardware, with IaaS, you rent it.</a:t>
            </a:r>
          </a:p>
          <a:p>
            <a:pPr marL="0" indent="0">
              <a:spcBef>
                <a:spcPts val="0"/>
              </a:spcBef>
              <a:buNone/>
              <a:defRPr/>
            </a:pPr>
            <a:endParaRPr lang="en-GB" sz="2800" dirty="0">
              <a:solidFill>
                <a:schemeClr val="bg1"/>
              </a:solidFill>
            </a:endParaRPr>
          </a:p>
        </p:txBody>
      </p:sp>
    </p:spTree>
    <p:extLst>
      <p:ext uri="{BB962C8B-B14F-4D97-AF65-F5344CB8AC3E}">
        <p14:creationId xmlns:p14="http://schemas.microsoft.com/office/powerpoint/2010/main" val="365475518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rPr>
              <a:t>IaaS: Advantages</a:t>
            </a: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09728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spcBef>
                <a:spcPts val="0"/>
              </a:spcBef>
              <a:buFont typeface="Arial" panose="020B0604020202020204" pitchFamily="34" charset="0"/>
              <a:buChar char="•"/>
              <a:defRPr/>
            </a:pPr>
            <a:r>
              <a:rPr lang="en-GB" sz="2200" b="1" dirty="0" smtClean="0">
                <a:solidFill>
                  <a:schemeClr val="bg1"/>
                </a:solidFill>
              </a:rPr>
              <a:t>No </a:t>
            </a:r>
            <a:r>
              <a:rPr lang="en-GB" sz="2200" b="1" dirty="0" err="1" smtClean="0">
                <a:solidFill>
                  <a:schemeClr val="bg1"/>
                </a:solidFill>
              </a:rPr>
              <a:t>CapEx</a:t>
            </a:r>
            <a:r>
              <a:rPr lang="en-GB" sz="2200" dirty="0" smtClean="0">
                <a:solidFill>
                  <a:schemeClr val="bg1"/>
                </a:solidFill>
              </a:rPr>
              <a:t>: Users have no up-front costs.</a:t>
            </a:r>
          </a:p>
          <a:p>
            <a:pPr>
              <a:spcBef>
                <a:spcPts val="0"/>
              </a:spcBef>
              <a:buFont typeface="Arial" panose="020B0604020202020204" pitchFamily="34" charset="0"/>
              <a:buChar char="•"/>
              <a:defRPr/>
            </a:pPr>
            <a:r>
              <a:rPr lang="en-GB" sz="2200" b="1" dirty="0" smtClean="0">
                <a:solidFill>
                  <a:schemeClr val="bg1"/>
                </a:solidFill>
              </a:rPr>
              <a:t>Agility</a:t>
            </a:r>
            <a:r>
              <a:rPr lang="en-GB" sz="2200" dirty="0" smtClean="0">
                <a:solidFill>
                  <a:schemeClr val="bg1"/>
                </a:solidFill>
              </a:rPr>
              <a:t>: Applications can be made accessible quickly, and </a:t>
            </a:r>
            <a:r>
              <a:rPr lang="en-GB" sz="2200" dirty="0" err="1" smtClean="0">
                <a:solidFill>
                  <a:schemeClr val="bg1"/>
                </a:solidFill>
              </a:rPr>
              <a:t>deprovisioned</a:t>
            </a:r>
            <a:r>
              <a:rPr lang="en-GB" sz="2200" dirty="0" smtClean="0">
                <a:solidFill>
                  <a:schemeClr val="bg1"/>
                </a:solidFill>
              </a:rPr>
              <a:t> whenever needed.</a:t>
            </a:r>
          </a:p>
          <a:p>
            <a:pPr>
              <a:spcBef>
                <a:spcPts val="0"/>
              </a:spcBef>
              <a:buFont typeface="Arial" panose="020B0604020202020204" pitchFamily="34" charset="0"/>
              <a:buChar char="•"/>
              <a:defRPr/>
            </a:pPr>
            <a:r>
              <a:rPr lang="en-GB" sz="2200" b="1" dirty="0" smtClean="0">
                <a:solidFill>
                  <a:schemeClr val="bg1"/>
                </a:solidFill>
              </a:rPr>
              <a:t>Management</a:t>
            </a:r>
            <a:r>
              <a:rPr lang="en-GB" sz="2200" dirty="0" smtClean="0">
                <a:solidFill>
                  <a:schemeClr val="bg1"/>
                </a:solidFill>
              </a:rPr>
              <a:t>: The shared responsibility model applies; the user manages and maintains the services they have provisioned, and the cloud provider manages and maintains the cloud infrastructure.</a:t>
            </a:r>
          </a:p>
          <a:p>
            <a:pPr>
              <a:spcBef>
                <a:spcPts val="0"/>
              </a:spcBef>
              <a:buFont typeface="Arial" panose="020B0604020202020204" pitchFamily="34" charset="0"/>
              <a:buChar char="•"/>
              <a:defRPr/>
            </a:pPr>
            <a:r>
              <a:rPr lang="en-GB" sz="2200" b="1" dirty="0" smtClean="0">
                <a:solidFill>
                  <a:schemeClr val="bg1"/>
                </a:solidFill>
              </a:rPr>
              <a:t>Consumption-based model</a:t>
            </a:r>
            <a:r>
              <a:rPr lang="en-GB" sz="2200" dirty="0" smtClean="0">
                <a:solidFill>
                  <a:schemeClr val="bg1"/>
                </a:solidFill>
              </a:rPr>
              <a:t>: Organizations pay only for what they use and operate under an Operational Expenditure (</a:t>
            </a:r>
            <a:r>
              <a:rPr lang="en-GB" sz="2200" dirty="0" err="1" smtClean="0">
                <a:solidFill>
                  <a:schemeClr val="bg1"/>
                </a:solidFill>
              </a:rPr>
              <a:t>OpEx</a:t>
            </a:r>
            <a:r>
              <a:rPr lang="en-GB" sz="2200" dirty="0" smtClean="0">
                <a:solidFill>
                  <a:schemeClr val="bg1"/>
                </a:solidFill>
              </a:rPr>
              <a:t>) model.</a:t>
            </a:r>
          </a:p>
          <a:p>
            <a:pPr>
              <a:spcBef>
                <a:spcPts val="0"/>
              </a:spcBef>
              <a:buFont typeface="Arial" panose="020B0604020202020204" pitchFamily="34" charset="0"/>
              <a:buChar char="•"/>
              <a:defRPr/>
            </a:pPr>
            <a:r>
              <a:rPr lang="en-GB" sz="2200" b="1" dirty="0" smtClean="0">
                <a:solidFill>
                  <a:schemeClr val="bg1"/>
                </a:solidFill>
              </a:rPr>
              <a:t>Skills</a:t>
            </a:r>
            <a:r>
              <a:rPr lang="en-GB" sz="2200" dirty="0" smtClean="0">
                <a:solidFill>
                  <a:schemeClr val="bg1"/>
                </a:solidFill>
              </a:rPr>
              <a:t>: No deep technical skills are required to deploy, use, and gain the benefits of a public cloud.</a:t>
            </a:r>
          </a:p>
          <a:p>
            <a:pPr>
              <a:spcBef>
                <a:spcPts val="0"/>
              </a:spcBef>
              <a:buFont typeface="Arial" panose="020B0604020202020204" pitchFamily="34" charset="0"/>
              <a:buChar char="•"/>
              <a:defRPr/>
            </a:pPr>
            <a:r>
              <a:rPr lang="en-GB" sz="2200" b="1" dirty="0" smtClean="0">
                <a:solidFill>
                  <a:schemeClr val="bg1"/>
                </a:solidFill>
              </a:rPr>
              <a:t>Cloud benefits</a:t>
            </a:r>
            <a:r>
              <a:rPr lang="en-GB" sz="2200" dirty="0" smtClean="0">
                <a:solidFill>
                  <a:schemeClr val="bg1"/>
                </a:solidFill>
              </a:rPr>
              <a:t>: Organizations can use the skills and expertise of the cloud provider to ensure workloads are made secure and highly available.</a:t>
            </a:r>
          </a:p>
          <a:p>
            <a:pPr>
              <a:spcBef>
                <a:spcPts val="0"/>
              </a:spcBef>
              <a:buFont typeface="Arial" panose="020B0604020202020204" pitchFamily="34" charset="0"/>
              <a:buChar char="•"/>
              <a:defRPr/>
            </a:pPr>
            <a:r>
              <a:rPr lang="en-GB" sz="2200" b="1" dirty="0" smtClean="0">
                <a:solidFill>
                  <a:schemeClr val="bg1"/>
                </a:solidFill>
              </a:rPr>
              <a:t>Flexibility</a:t>
            </a:r>
            <a:r>
              <a:rPr lang="en-GB" sz="2200" dirty="0" smtClean="0">
                <a:solidFill>
                  <a:schemeClr val="bg1"/>
                </a:solidFill>
              </a:rPr>
              <a:t>: IaaS is the most flexible cloud service because you have control to configure and manage the hardware running your application.</a:t>
            </a:r>
          </a:p>
          <a:p>
            <a:pPr marL="0" indent="0">
              <a:spcBef>
                <a:spcPts val="0"/>
              </a:spcBef>
              <a:buNone/>
              <a:defRPr/>
            </a:pPr>
            <a:endParaRPr lang="en-GB" sz="2200" dirty="0">
              <a:solidFill>
                <a:schemeClr val="bg1"/>
              </a:solidFill>
            </a:endParaRPr>
          </a:p>
        </p:txBody>
      </p:sp>
    </p:spTree>
    <p:extLst>
      <p:ext uri="{BB962C8B-B14F-4D97-AF65-F5344CB8AC3E}">
        <p14:creationId xmlns:p14="http://schemas.microsoft.com/office/powerpoint/2010/main" val="235847212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579437" y="1816894"/>
            <a:ext cx="11399838" cy="2062103"/>
          </a:xfrm>
          <a:prstGeom prst="rect">
            <a:avLst/>
          </a:prstGeom>
        </p:spPr>
        <p:txBody>
          <a:bodyPr wrap="square">
            <a:spAutoFit/>
          </a:bodyPr>
          <a:lstStyle/>
          <a:p>
            <a:pPr lvl="0">
              <a:defRPr/>
            </a:pPr>
            <a:r>
              <a:rPr lang="en-GB" sz="6400" dirty="0">
                <a:solidFill>
                  <a:srgbClr val="3C3C3C"/>
                </a:solidFill>
              </a:rPr>
              <a:t>Understanding Azure fundamental concepts</a:t>
            </a:r>
            <a:endParaRPr kumimoji="0" lang="en-GB" sz="6400" b="0" i="0" u="none" strike="noStrike" kern="1200" cap="none" spc="0" normalizeH="0" baseline="0" noProof="0" dirty="0">
              <a:ln>
                <a:noFill/>
              </a:ln>
              <a:solidFill>
                <a:srgbClr val="3C3C3C"/>
              </a:solidFill>
              <a:effectLst/>
              <a:uLnTx/>
              <a:uFillTx/>
              <a:latin typeface="Segoe UI"/>
            </a:endParaRP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a:t>
            </a:r>
            <a:r>
              <a:rPr lang="en-US" dirty="0" smtClean="0"/>
              <a:t>1: </a:t>
            </a:r>
            <a:r>
              <a:rPr lang="en-US" dirty="0"/>
              <a:t>Lesson 2:</a:t>
            </a:r>
            <a:endParaRPr lang="en-US" dirty="0">
              <a:solidFill>
                <a:schemeClr val="accent2">
                  <a:alpha val="99000"/>
                </a:schemeClr>
              </a:solidFill>
            </a:endParaRPr>
          </a:p>
        </p:txBody>
      </p:sp>
    </p:spTree>
    <p:extLst>
      <p:ext uri="{BB962C8B-B14F-4D97-AF65-F5344CB8AC3E}">
        <p14:creationId xmlns:p14="http://schemas.microsoft.com/office/powerpoint/2010/main" val="408908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rPr>
              <a:t>PaaS</a:t>
            </a: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16586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r>
              <a:rPr lang="en-GB" sz="2800" dirty="0">
                <a:solidFill>
                  <a:schemeClr val="bg1"/>
                </a:solidFill>
              </a:rPr>
              <a:t>PaaS provides the same benefits and considerations as IaaS, but there are some additional benefits to be aware of</a:t>
            </a:r>
            <a:r>
              <a:rPr lang="en-GB" sz="2800" dirty="0" smtClean="0">
                <a:solidFill>
                  <a:schemeClr val="bg1"/>
                </a:solidFill>
              </a:rPr>
              <a:t>.</a:t>
            </a:r>
            <a:endParaRPr lang="en-GB" sz="2800" dirty="0">
              <a:solidFill>
                <a:schemeClr val="bg1"/>
              </a:solidFill>
            </a:endParaRPr>
          </a:p>
        </p:txBody>
      </p:sp>
    </p:spTree>
    <p:extLst>
      <p:ext uri="{BB962C8B-B14F-4D97-AF65-F5344CB8AC3E}">
        <p14:creationId xmlns:p14="http://schemas.microsoft.com/office/powerpoint/2010/main" val="17932328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rPr>
              <a:t>PaaS: Advantages</a:t>
            </a: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16586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buFont typeface="Arial" panose="020B0604020202020204" pitchFamily="34" charset="0"/>
              <a:buChar char="•"/>
            </a:pPr>
            <a:r>
              <a:rPr lang="en-GB" sz="2300" b="1" dirty="0">
                <a:solidFill>
                  <a:schemeClr val="bg1"/>
                </a:solidFill>
              </a:rPr>
              <a:t>No </a:t>
            </a:r>
            <a:r>
              <a:rPr lang="en-GB" sz="2300" b="1" dirty="0" err="1">
                <a:solidFill>
                  <a:schemeClr val="bg1"/>
                </a:solidFill>
              </a:rPr>
              <a:t>CapEx</a:t>
            </a:r>
            <a:r>
              <a:rPr lang="en-GB" sz="2300" dirty="0" smtClean="0">
                <a:solidFill>
                  <a:schemeClr val="bg1"/>
                </a:solidFill>
              </a:rPr>
              <a:t>: Users </a:t>
            </a:r>
            <a:r>
              <a:rPr lang="en-GB" sz="2300" dirty="0">
                <a:solidFill>
                  <a:schemeClr val="bg1"/>
                </a:solidFill>
              </a:rPr>
              <a:t>have no up-front costs.</a:t>
            </a:r>
          </a:p>
          <a:p>
            <a:pPr>
              <a:buFont typeface="Arial" panose="020B0604020202020204" pitchFamily="34" charset="0"/>
              <a:buChar char="•"/>
            </a:pPr>
            <a:r>
              <a:rPr lang="en-GB" sz="2300" b="1" dirty="0" smtClean="0">
                <a:solidFill>
                  <a:schemeClr val="bg1"/>
                </a:solidFill>
              </a:rPr>
              <a:t>Agility</a:t>
            </a:r>
            <a:r>
              <a:rPr lang="en-GB" sz="2300" dirty="0" smtClean="0">
                <a:solidFill>
                  <a:schemeClr val="bg1"/>
                </a:solidFill>
              </a:rPr>
              <a:t>: </a:t>
            </a:r>
            <a:r>
              <a:rPr lang="en-GB" sz="2300" dirty="0">
                <a:solidFill>
                  <a:schemeClr val="bg1"/>
                </a:solidFill>
              </a:rPr>
              <a:t>PaaS is more agile than IaaS, and users don't need to configure servers for running applications.</a:t>
            </a:r>
          </a:p>
          <a:p>
            <a:pPr>
              <a:buFont typeface="Arial" panose="020B0604020202020204" pitchFamily="34" charset="0"/>
              <a:buChar char="•"/>
            </a:pPr>
            <a:r>
              <a:rPr lang="en-GB" sz="2300" b="1" dirty="0">
                <a:solidFill>
                  <a:schemeClr val="bg1"/>
                </a:solidFill>
              </a:rPr>
              <a:t>Consumption-based </a:t>
            </a:r>
            <a:r>
              <a:rPr lang="en-GB" sz="2300" b="1" dirty="0" smtClean="0">
                <a:solidFill>
                  <a:schemeClr val="bg1"/>
                </a:solidFill>
              </a:rPr>
              <a:t>model</a:t>
            </a:r>
            <a:r>
              <a:rPr lang="en-GB" sz="2300" dirty="0" smtClean="0">
                <a:solidFill>
                  <a:schemeClr val="bg1"/>
                </a:solidFill>
              </a:rPr>
              <a:t>: </a:t>
            </a:r>
            <a:r>
              <a:rPr lang="en-GB" sz="2300" dirty="0">
                <a:solidFill>
                  <a:schemeClr val="bg1"/>
                </a:solidFill>
              </a:rPr>
              <a:t>Users pay only for what they use, and operate under an </a:t>
            </a:r>
            <a:r>
              <a:rPr lang="en-GB" sz="2300" dirty="0" err="1">
                <a:solidFill>
                  <a:schemeClr val="bg1"/>
                </a:solidFill>
              </a:rPr>
              <a:t>OpEx</a:t>
            </a:r>
            <a:r>
              <a:rPr lang="en-GB" sz="2300" dirty="0">
                <a:solidFill>
                  <a:schemeClr val="bg1"/>
                </a:solidFill>
              </a:rPr>
              <a:t> model.</a:t>
            </a:r>
          </a:p>
          <a:p>
            <a:pPr>
              <a:buFont typeface="Arial" panose="020B0604020202020204" pitchFamily="34" charset="0"/>
              <a:buChar char="•"/>
            </a:pPr>
            <a:r>
              <a:rPr lang="en-GB" sz="2300" b="1" dirty="0" smtClean="0">
                <a:solidFill>
                  <a:schemeClr val="bg1"/>
                </a:solidFill>
              </a:rPr>
              <a:t>Skills</a:t>
            </a:r>
            <a:r>
              <a:rPr lang="en-GB" sz="2300" dirty="0" smtClean="0">
                <a:solidFill>
                  <a:schemeClr val="bg1"/>
                </a:solidFill>
              </a:rPr>
              <a:t>: </a:t>
            </a:r>
            <a:r>
              <a:rPr lang="en-GB" sz="2300" dirty="0">
                <a:solidFill>
                  <a:schemeClr val="bg1"/>
                </a:solidFill>
              </a:rPr>
              <a:t>No deep technical skills are required to deploy, use, and gain the benefits of PaaS.</a:t>
            </a:r>
          </a:p>
          <a:p>
            <a:pPr>
              <a:buFont typeface="Arial" panose="020B0604020202020204" pitchFamily="34" charset="0"/>
              <a:buChar char="•"/>
            </a:pPr>
            <a:r>
              <a:rPr lang="en-GB" sz="2300" b="1" dirty="0">
                <a:solidFill>
                  <a:schemeClr val="bg1"/>
                </a:solidFill>
              </a:rPr>
              <a:t>Cloud </a:t>
            </a:r>
            <a:r>
              <a:rPr lang="en-GB" sz="2300" b="1" dirty="0" smtClean="0">
                <a:solidFill>
                  <a:schemeClr val="bg1"/>
                </a:solidFill>
              </a:rPr>
              <a:t>benefits</a:t>
            </a:r>
            <a:r>
              <a:rPr lang="en-GB" sz="2300" dirty="0" smtClean="0">
                <a:solidFill>
                  <a:schemeClr val="bg1"/>
                </a:solidFill>
              </a:rPr>
              <a:t>: </a:t>
            </a:r>
            <a:r>
              <a:rPr lang="en-GB" sz="2300" dirty="0">
                <a:solidFill>
                  <a:schemeClr val="bg1"/>
                </a:solidFill>
              </a:rPr>
              <a:t>Users can take advantage of the skills and expertise of the cloud provider to ensure that their workloads are made secure and highly available</a:t>
            </a:r>
            <a:r>
              <a:rPr lang="en-GB" sz="2300" dirty="0" smtClean="0">
                <a:solidFill>
                  <a:schemeClr val="bg1"/>
                </a:solidFill>
              </a:rPr>
              <a:t>.</a:t>
            </a:r>
          </a:p>
          <a:p>
            <a:pPr>
              <a:buFont typeface="Arial" panose="020B0604020202020204" pitchFamily="34" charset="0"/>
              <a:buChar char="•"/>
            </a:pPr>
            <a:r>
              <a:rPr lang="en-GB" sz="2300" b="1" dirty="0" smtClean="0">
                <a:solidFill>
                  <a:schemeClr val="bg1"/>
                </a:solidFill>
              </a:rPr>
              <a:t>Productivity</a:t>
            </a:r>
            <a:r>
              <a:rPr lang="en-GB" sz="2300" dirty="0" smtClean="0">
                <a:solidFill>
                  <a:schemeClr val="bg1"/>
                </a:solidFill>
              </a:rPr>
              <a:t>: </a:t>
            </a:r>
            <a:r>
              <a:rPr lang="en-GB" sz="2300" dirty="0">
                <a:solidFill>
                  <a:schemeClr val="bg1"/>
                </a:solidFill>
              </a:rPr>
              <a:t>Users can focus on application development only, because the cloud provider handles all platform management. Working with distributed teams as services is easier because the platform is accessed over the internet. You can make the platform available globally more easily</a:t>
            </a:r>
            <a:r>
              <a:rPr lang="en-GB" sz="2300" dirty="0" smtClean="0">
                <a:solidFill>
                  <a:schemeClr val="bg1"/>
                </a:solidFill>
              </a:rPr>
              <a:t>.</a:t>
            </a:r>
            <a:endParaRPr lang="en-GB" sz="2300" dirty="0">
              <a:solidFill>
                <a:schemeClr val="bg1"/>
              </a:solidFill>
            </a:endParaRPr>
          </a:p>
        </p:txBody>
      </p:sp>
    </p:spTree>
    <p:extLst>
      <p:ext uri="{BB962C8B-B14F-4D97-AF65-F5344CB8AC3E}">
        <p14:creationId xmlns:p14="http://schemas.microsoft.com/office/powerpoint/2010/main" val="1671591731"/>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rPr>
              <a:t>PaaS: Disadvantage</a:t>
            </a: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04394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buFont typeface="Arial" panose="020B0604020202020204" pitchFamily="34" charset="0"/>
              <a:buChar char="•"/>
            </a:pPr>
            <a:r>
              <a:rPr lang="en-GB" sz="2400" b="1" dirty="0" smtClean="0">
                <a:solidFill>
                  <a:schemeClr val="bg1"/>
                </a:solidFill>
              </a:rPr>
              <a:t>Platform limitations</a:t>
            </a:r>
            <a:r>
              <a:rPr lang="en-GB" sz="2400" dirty="0" smtClean="0">
                <a:solidFill>
                  <a:schemeClr val="bg1"/>
                </a:solidFill>
              </a:rPr>
              <a:t>:</a:t>
            </a:r>
            <a:r>
              <a:rPr lang="en-GB" sz="2400" b="1" dirty="0" smtClean="0">
                <a:solidFill>
                  <a:schemeClr val="bg1"/>
                </a:solidFill>
              </a:rPr>
              <a:t> </a:t>
            </a:r>
            <a:r>
              <a:rPr lang="en-GB" sz="2400" dirty="0" smtClean="0">
                <a:solidFill>
                  <a:schemeClr val="bg1"/>
                </a:solidFill>
              </a:rPr>
              <a:t>There can be some limitations to a cloud platform that might affect how an application runs. When you're evaluating which PaaS platform is best suited for a workload, be sure to consider any limitations in this area.</a:t>
            </a:r>
          </a:p>
          <a:p>
            <a:pPr>
              <a:spcBef>
                <a:spcPts val="0"/>
              </a:spcBef>
              <a:buFont typeface="Arial" panose="020B0604020202020204" pitchFamily="34" charset="0"/>
              <a:buChar char="•"/>
              <a:defRPr/>
            </a:pPr>
            <a:endParaRPr lang="en-GB" sz="2400" dirty="0">
              <a:solidFill>
                <a:schemeClr val="bg1"/>
              </a:solidFill>
            </a:endParaRPr>
          </a:p>
        </p:txBody>
      </p:sp>
    </p:spTree>
    <p:extLst>
      <p:ext uri="{BB962C8B-B14F-4D97-AF65-F5344CB8AC3E}">
        <p14:creationId xmlns:p14="http://schemas.microsoft.com/office/powerpoint/2010/main" val="139244885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smtClean="0">
                <a:solidFill>
                  <a:srgbClr val="FFFFFF"/>
                </a:solidFill>
              </a:rPr>
              <a:t>SaaS</a:t>
            </a:r>
            <a:r>
              <a:rPr lang="en-GB" sz="4800" spc="-102" dirty="0">
                <a:solidFill>
                  <a:srgbClr val="FFFFFF"/>
                </a:solidFill>
              </a:rPr>
              <a:t>: Advantages</a:t>
            </a: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116586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buFont typeface="Arial" panose="020B0604020202020204" pitchFamily="34" charset="0"/>
              <a:buChar char="•"/>
            </a:pPr>
            <a:r>
              <a:rPr lang="en-GB" sz="2400" b="1" dirty="0">
                <a:solidFill>
                  <a:schemeClr val="bg1"/>
                </a:solidFill>
              </a:rPr>
              <a:t>No </a:t>
            </a:r>
            <a:r>
              <a:rPr lang="en-GB" sz="2400" b="1" dirty="0" err="1" smtClean="0">
                <a:solidFill>
                  <a:schemeClr val="bg1"/>
                </a:solidFill>
              </a:rPr>
              <a:t>CapEx</a:t>
            </a:r>
            <a:r>
              <a:rPr lang="en-GB" sz="2400" dirty="0" smtClean="0">
                <a:solidFill>
                  <a:schemeClr val="bg1"/>
                </a:solidFill>
              </a:rPr>
              <a:t>: </a:t>
            </a:r>
            <a:r>
              <a:rPr lang="en-GB" sz="2400" dirty="0">
                <a:solidFill>
                  <a:schemeClr val="bg1"/>
                </a:solidFill>
              </a:rPr>
              <a:t>Users have no up-front costs</a:t>
            </a:r>
            <a:r>
              <a:rPr lang="en-GB" sz="2400" dirty="0" smtClean="0">
                <a:solidFill>
                  <a:schemeClr val="bg1"/>
                </a:solidFill>
              </a:rPr>
              <a:t>.</a:t>
            </a:r>
            <a:endParaRPr lang="en-GB" sz="2400" dirty="0">
              <a:solidFill>
                <a:schemeClr val="bg1"/>
              </a:solidFill>
            </a:endParaRPr>
          </a:p>
          <a:p>
            <a:pPr>
              <a:buFont typeface="Arial" panose="020B0604020202020204" pitchFamily="34" charset="0"/>
              <a:buChar char="•"/>
            </a:pPr>
            <a:r>
              <a:rPr lang="en-GB" sz="2400" b="1" dirty="0" smtClean="0">
                <a:solidFill>
                  <a:schemeClr val="bg1"/>
                </a:solidFill>
              </a:rPr>
              <a:t>Agility</a:t>
            </a:r>
            <a:r>
              <a:rPr lang="en-GB" sz="2400" dirty="0" smtClean="0">
                <a:solidFill>
                  <a:schemeClr val="bg1"/>
                </a:solidFill>
              </a:rPr>
              <a:t>: </a:t>
            </a:r>
            <a:r>
              <a:rPr lang="en-GB" sz="2400" dirty="0">
                <a:solidFill>
                  <a:schemeClr val="bg1"/>
                </a:solidFill>
              </a:rPr>
              <a:t>Users can provide staff with access to the latest software quickly and easily</a:t>
            </a:r>
            <a:r>
              <a:rPr lang="en-GB" sz="2400" dirty="0" smtClean="0">
                <a:solidFill>
                  <a:schemeClr val="bg1"/>
                </a:solidFill>
              </a:rPr>
              <a:t>.</a:t>
            </a:r>
            <a:endParaRPr lang="en-GB" sz="2400" dirty="0">
              <a:solidFill>
                <a:schemeClr val="bg1"/>
              </a:solidFill>
            </a:endParaRPr>
          </a:p>
          <a:p>
            <a:pPr>
              <a:buFont typeface="Arial" panose="020B0604020202020204" pitchFamily="34" charset="0"/>
              <a:buChar char="•"/>
            </a:pPr>
            <a:r>
              <a:rPr lang="en-GB" sz="2400" b="1" dirty="0">
                <a:solidFill>
                  <a:schemeClr val="bg1"/>
                </a:solidFill>
              </a:rPr>
              <a:t>Pay-as-you-go pricing </a:t>
            </a:r>
            <a:r>
              <a:rPr lang="en-GB" sz="2400" b="1" dirty="0" smtClean="0">
                <a:solidFill>
                  <a:schemeClr val="bg1"/>
                </a:solidFill>
              </a:rPr>
              <a:t>model</a:t>
            </a:r>
            <a:r>
              <a:rPr lang="en-GB" sz="2400" dirty="0" smtClean="0">
                <a:solidFill>
                  <a:schemeClr val="bg1"/>
                </a:solidFill>
              </a:rPr>
              <a:t>: </a:t>
            </a:r>
            <a:r>
              <a:rPr lang="en-GB" sz="2400" dirty="0">
                <a:solidFill>
                  <a:schemeClr val="bg1"/>
                </a:solidFill>
              </a:rPr>
              <a:t>Users pay for the software they use on a subscription model, typically monthly or yearly, regardless of how much they use the software</a:t>
            </a:r>
            <a:r>
              <a:rPr lang="en-GB" sz="2400" dirty="0" smtClean="0">
                <a:solidFill>
                  <a:schemeClr val="bg1"/>
                </a:solidFill>
              </a:rPr>
              <a:t>.</a:t>
            </a:r>
            <a:endParaRPr lang="en-GB" sz="2400" dirty="0">
              <a:solidFill>
                <a:schemeClr val="bg1"/>
              </a:solidFill>
            </a:endParaRPr>
          </a:p>
          <a:p>
            <a:pPr>
              <a:buFont typeface="Arial" panose="020B0604020202020204" pitchFamily="34" charset="0"/>
              <a:buChar char="•"/>
            </a:pPr>
            <a:r>
              <a:rPr lang="en-GB" sz="2400" b="1" dirty="0" smtClean="0">
                <a:solidFill>
                  <a:schemeClr val="bg1"/>
                </a:solidFill>
              </a:rPr>
              <a:t>Skills</a:t>
            </a:r>
            <a:r>
              <a:rPr lang="en-GB" sz="2400" dirty="0" smtClean="0">
                <a:solidFill>
                  <a:schemeClr val="bg1"/>
                </a:solidFill>
              </a:rPr>
              <a:t>: </a:t>
            </a:r>
            <a:r>
              <a:rPr lang="en-GB" sz="2400" dirty="0">
                <a:solidFill>
                  <a:schemeClr val="bg1"/>
                </a:solidFill>
              </a:rPr>
              <a:t>No deep technical skills are required to deploy, use, and gain the benefits of SaaS</a:t>
            </a:r>
            <a:r>
              <a:rPr lang="en-GB" sz="2400" dirty="0" smtClean="0">
                <a:solidFill>
                  <a:schemeClr val="bg1"/>
                </a:solidFill>
              </a:rPr>
              <a:t>.</a:t>
            </a:r>
            <a:endParaRPr lang="en-GB" sz="2400" dirty="0">
              <a:solidFill>
                <a:schemeClr val="bg1"/>
              </a:solidFill>
            </a:endParaRPr>
          </a:p>
          <a:p>
            <a:pPr>
              <a:buFont typeface="Arial" panose="020B0604020202020204" pitchFamily="34" charset="0"/>
              <a:buChar char="•"/>
            </a:pPr>
            <a:r>
              <a:rPr lang="en-GB" sz="2400" b="1" dirty="0" smtClean="0">
                <a:solidFill>
                  <a:schemeClr val="bg1"/>
                </a:solidFill>
              </a:rPr>
              <a:t>Flexibility</a:t>
            </a:r>
            <a:r>
              <a:rPr lang="en-GB" sz="2400" dirty="0" smtClean="0">
                <a:solidFill>
                  <a:schemeClr val="bg1"/>
                </a:solidFill>
              </a:rPr>
              <a:t>: </a:t>
            </a:r>
            <a:r>
              <a:rPr lang="en-GB" sz="2400" dirty="0">
                <a:solidFill>
                  <a:schemeClr val="bg1"/>
                </a:solidFill>
              </a:rPr>
              <a:t>Users can access the same application data from anywhere.</a:t>
            </a:r>
          </a:p>
        </p:txBody>
      </p:sp>
    </p:spTree>
    <p:extLst>
      <p:ext uri="{BB962C8B-B14F-4D97-AF65-F5344CB8AC3E}">
        <p14:creationId xmlns:p14="http://schemas.microsoft.com/office/powerpoint/2010/main" val="384897640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smtClean="0">
                <a:solidFill>
                  <a:srgbClr val="FFFFFF"/>
                </a:solidFill>
              </a:rPr>
              <a:t>SaaS</a:t>
            </a:r>
            <a:r>
              <a:rPr lang="en-GB" sz="4800" spc="-102" dirty="0">
                <a:solidFill>
                  <a:srgbClr val="FFFFFF"/>
                </a:solidFill>
              </a:rPr>
              <a:t>: Disadvantage</a:t>
            </a: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9822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a:buFont typeface="Arial" panose="020B0604020202020204" pitchFamily="34" charset="0"/>
              <a:buChar char="•"/>
            </a:pPr>
            <a:r>
              <a:rPr lang="en-GB" sz="2400" b="1" dirty="0">
                <a:solidFill>
                  <a:schemeClr val="bg1"/>
                </a:solidFill>
              </a:rPr>
              <a:t>Software </a:t>
            </a:r>
            <a:r>
              <a:rPr lang="en-GB" sz="2400" b="1" dirty="0" smtClean="0">
                <a:solidFill>
                  <a:schemeClr val="bg1"/>
                </a:solidFill>
              </a:rPr>
              <a:t>limitations</a:t>
            </a:r>
            <a:r>
              <a:rPr lang="en-GB" sz="2400" dirty="0" smtClean="0">
                <a:solidFill>
                  <a:schemeClr val="bg1"/>
                </a:solidFill>
              </a:rPr>
              <a:t>: </a:t>
            </a:r>
            <a:r>
              <a:rPr lang="en-GB" sz="2400" dirty="0">
                <a:solidFill>
                  <a:schemeClr val="bg1"/>
                </a:solidFill>
              </a:rPr>
              <a:t>There can be some limitations to a software application that might affect how users work. Because you're using as-is software, you don't have direct control of features. When you're evaluating which SaaS platform is best suited for a workload, be sure to consider any business needs and software limitations.</a:t>
            </a:r>
          </a:p>
        </p:txBody>
      </p:sp>
    </p:spTree>
    <p:extLst>
      <p:ext uri="{BB962C8B-B14F-4D97-AF65-F5344CB8AC3E}">
        <p14:creationId xmlns:p14="http://schemas.microsoft.com/office/powerpoint/2010/main" val="3201788749"/>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rPr>
              <a:t>Cloud service model comparison</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9822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sz="2800" b="1" dirty="0" smtClean="0">
                <a:solidFill>
                  <a:schemeClr val="bg1"/>
                </a:solidFill>
              </a:rPr>
              <a:t>IaaS</a:t>
            </a:r>
            <a:endParaRPr lang="en-GB" sz="2800" dirty="0">
              <a:solidFill>
                <a:schemeClr val="bg1"/>
              </a:solidFill>
            </a:endParaRPr>
          </a:p>
          <a:p>
            <a:pPr>
              <a:buFont typeface="Arial" panose="020B0604020202020204" pitchFamily="34" charset="0"/>
              <a:buChar char="•"/>
            </a:pPr>
            <a:r>
              <a:rPr lang="en-GB" sz="2800" dirty="0" smtClean="0">
                <a:solidFill>
                  <a:schemeClr val="bg1"/>
                </a:solidFill>
              </a:rPr>
              <a:t>The </a:t>
            </a:r>
            <a:r>
              <a:rPr lang="en-GB" sz="2800" dirty="0">
                <a:solidFill>
                  <a:schemeClr val="bg1"/>
                </a:solidFill>
              </a:rPr>
              <a:t>most flexible cloud service</a:t>
            </a:r>
            <a:r>
              <a:rPr lang="en-GB" sz="2800" dirty="0" smtClean="0">
                <a:solidFill>
                  <a:schemeClr val="bg1"/>
                </a:solidFill>
              </a:rPr>
              <a:t>.</a:t>
            </a:r>
          </a:p>
          <a:p>
            <a:pPr>
              <a:buFont typeface="Arial" panose="020B0604020202020204" pitchFamily="34" charset="0"/>
              <a:buChar char="•"/>
            </a:pPr>
            <a:r>
              <a:rPr lang="en-GB" sz="2800" dirty="0">
                <a:solidFill>
                  <a:schemeClr val="bg1"/>
                </a:solidFill>
              </a:rPr>
              <a:t>You configure and manage the hardware for your application</a:t>
            </a:r>
            <a:r>
              <a:rPr lang="en-GB" sz="2800" dirty="0" smtClean="0">
                <a:solidFill>
                  <a:schemeClr val="bg1"/>
                </a:solidFill>
              </a:rPr>
              <a:t>.</a:t>
            </a:r>
          </a:p>
          <a:p>
            <a:pPr marL="0" indent="0">
              <a:buNone/>
            </a:pPr>
            <a:r>
              <a:rPr lang="en-GB" sz="2800" b="1" dirty="0" smtClean="0">
                <a:solidFill>
                  <a:schemeClr val="bg1"/>
                </a:solidFill>
              </a:rPr>
              <a:t>PaaS</a:t>
            </a:r>
          </a:p>
          <a:p>
            <a:pPr>
              <a:buFont typeface="Arial" panose="020B0604020202020204" pitchFamily="34" charset="0"/>
              <a:buChar char="•"/>
            </a:pPr>
            <a:r>
              <a:rPr lang="en-GB" sz="2800" dirty="0">
                <a:solidFill>
                  <a:schemeClr val="bg1"/>
                </a:solidFill>
              </a:rPr>
              <a:t>Focus on application development</a:t>
            </a:r>
            <a:r>
              <a:rPr lang="en-GB" sz="2800" dirty="0" smtClean="0">
                <a:solidFill>
                  <a:schemeClr val="bg1"/>
                </a:solidFill>
              </a:rPr>
              <a:t>.</a:t>
            </a:r>
          </a:p>
          <a:p>
            <a:pPr>
              <a:buFont typeface="Arial" panose="020B0604020202020204" pitchFamily="34" charset="0"/>
              <a:buChar char="•"/>
            </a:pPr>
            <a:r>
              <a:rPr lang="en-GB" sz="2800" dirty="0">
                <a:solidFill>
                  <a:schemeClr val="bg1"/>
                </a:solidFill>
              </a:rPr>
              <a:t>Platform management is handled by the cloud provider</a:t>
            </a:r>
            <a:r>
              <a:rPr lang="en-GB" sz="2800" dirty="0" smtClean="0">
                <a:solidFill>
                  <a:schemeClr val="bg1"/>
                </a:solidFill>
              </a:rPr>
              <a:t>.</a:t>
            </a:r>
          </a:p>
          <a:p>
            <a:pPr marL="0" indent="0">
              <a:buNone/>
            </a:pPr>
            <a:r>
              <a:rPr lang="en-GB" sz="2800" b="1" dirty="0" smtClean="0">
                <a:solidFill>
                  <a:schemeClr val="bg1"/>
                </a:solidFill>
              </a:rPr>
              <a:t>SaaS</a:t>
            </a:r>
          </a:p>
          <a:p>
            <a:pPr>
              <a:buFont typeface="Arial" panose="020B0604020202020204" pitchFamily="34" charset="0"/>
              <a:buChar char="•"/>
            </a:pPr>
            <a:r>
              <a:rPr lang="en-GB" sz="2800" dirty="0">
                <a:solidFill>
                  <a:schemeClr val="bg1"/>
                </a:solidFill>
              </a:rPr>
              <a:t>Pay-as-you-go pricing model</a:t>
            </a:r>
            <a:r>
              <a:rPr lang="en-GB" sz="2800" dirty="0" smtClean="0">
                <a:solidFill>
                  <a:schemeClr val="bg1"/>
                </a:solidFill>
              </a:rPr>
              <a:t>.</a:t>
            </a:r>
          </a:p>
          <a:p>
            <a:pPr>
              <a:buFont typeface="Arial" panose="020B0604020202020204" pitchFamily="34" charset="0"/>
              <a:buChar char="•"/>
            </a:pPr>
            <a:r>
              <a:rPr lang="en-GB" sz="2800" dirty="0">
                <a:solidFill>
                  <a:schemeClr val="bg1"/>
                </a:solidFill>
              </a:rPr>
              <a:t>Users pay for the software they use on a subscription model.</a:t>
            </a:r>
          </a:p>
          <a:p>
            <a:pPr marL="0" indent="0">
              <a:buNone/>
            </a:pPr>
            <a:endParaRPr lang="en-GB" sz="2800" dirty="0">
              <a:solidFill>
                <a:schemeClr val="bg1"/>
              </a:solidFill>
            </a:endParaRPr>
          </a:p>
          <a:p>
            <a:pPr marL="0" indent="0">
              <a:buNone/>
            </a:pPr>
            <a:endParaRPr lang="en-GB" sz="2800" dirty="0" smtClean="0">
              <a:solidFill>
                <a:schemeClr val="bg1"/>
              </a:solidFill>
            </a:endParaRPr>
          </a:p>
          <a:p>
            <a:pPr marL="0" indent="0">
              <a:buNone/>
            </a:pPr>
            <a:endParaRPr lang="en-GB" sz="2800" dirty="0">
              <a:solidFill>
                <a:schemeClr val="bg1"/>
              </a:solidFill>
            </a:endParaRPr>
          </a:p>
          <a:p>
            <a:pPr marL="0" indent="0">
              <a:buNone/>
            </a:pPr>
            <a:endParaRPr lang="en-GB" sz="2800" dirty="0" smtClean="0">
              <a:solidFill>
                <a:schemeClr val="bg1"/>
              </a:solidFill>
            </a:endParaRPr>
          </a:p>
          <a:p>
            <a:pPr marL="0" indent="0">
              <a:buNone/>
            </a:pPr>
            <a:endParaRPr lang="en-GB" sz="2800" dirty="0">
              <a:solidFill>
                <a:schemeClr val="bg1"/>
              </a:solidFill>
            </a:endParaRPr>
          </a:p>
          <a:p>
            <a:pPr marL="0" indent="0">
              <a:buNone/>
            </a:pPr>
            <a:endParaRPr lang="en-GB" sz="2800" dirty="0" smtClean="0">
              <a:solidFill>
                <a:schemeClr val="bg1"/>
              </a:solidFill>
            </a:endParaRPr>
          </a:p>
          <a:p>
            <a:pPr marL="0" indent="0">
              <a:buNone/>
            </a:pPr>
            <a:endParaRPr lang="en-GB" sz="2800" dirty="0">
              <a:solidFill>
                <a:schemeClr val="bg1"/>
              </a:solidFill>
            </a:endParaRPr>
          </a:p>
          <a:p>
            <a:pPr marL="0" indent="0">
              <a:buNone/>
            </a:pPr>
            <a:endParaRPr lang="en-GB" sz="2800" dirty="0" smtClean="0">
              <a:solidFill>
                <a:schemeClr val="bg1"/>
              </a:solidFill>
            </a:endParaRPr>
          </a:p>
          <a:p>
            <a:pPr>
              <a:buFont typeface="Arial" panose="020B0604020202020204" pitchFamily="34" charset="0"/>
              <a:buChar char="•"/>
            </a:pPr>
            <a:endParaRPr lang="en-GB" sz="2800" dirty="0" smtClean="0">
              <a:solidFill>
                <a:schemeClr val="bg1"/>
              </a:solidFill>
            </a:endParaRPr>
          </a:p>
          <a:p>
            <a:pPr>
              <a:buFont typeface="Arial" panose="020B0604020202020204" pitchFamily="34" charset="0"/>
              <a:buChar char="•"/>
            </a:pPr>
            <a:endParaRPr lang="en-GB" sz="2800" dirty="0">
              <a:solidFill>
                <a:schemeClr val="bg1"/>
              </a:solidFill>
            </a:endParaRPr>
          </a:p>
        </p:txBody>
      </p:sp>
    </p:spTree>
    <p:extLst>
      <p:ext uri="{BB962C8B-B14F-4D97-AF65-F5344CB8AC3E}">
        <p14:creationId xmlns:p14="http://schemas.microsoft.com/office/powerpoint/2010/main" val="2486456309"/>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rPr>
              <a:t>Cloud service model comparison</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9822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sz="2400" dirty="0">
                <a:solidFill>
                  <a:schemeClr val="bg1"/>
                </a:solidFill>
              </a:rPr>
              <a:t>The following chart illustrates the various levels of responsibility between a cloud provider and a cloud tenant</a:t>
            </a:r>
            <a:r>
              <a:rPr lang="en-GB" sz="2400" dirty="0" smtClean="0">
                <a:solidFill>
                  <a:schemeClr val="bg1"/>
                </a:solidFill>
              </a:rPr>
              <a:t>.</a:t>
            </a:r>
          </a:p>
          <a:p>
            <a:pPr marL="0" indent="0">
              <a:buNone/>
            </a:pPr>
            <a:endParaRPr lang="en-GB" sz="2400" dirty="0" smtClean="0">
              <a:solidFill>
                <a:schemeClr val="bg1"/>
              </a:solidFill>
            </a:endParaRPr>
          </a:p>
          <a:p>
            <a:pPr marL="0" indent="0">
              <a:buNone/>
            </a:pPr>
            <a:endParaRPr lang="en-GB" sz="2400" dirty="0">
              <a:solidFill>
                <a:schemeClr val="bg1"/>
              </a:solidFill>
            </a:endParaRPr>
          </a:p>
          <a:p>
            <a:pPr marL="0" indent="0">
              <a:buNone/>
            </a:pPr>
            <a:endParaRPr lang="en-GB" sz="2400" dirty="0" smtClean="0">
              <a:solidFill>
                <a:schemeClr val="bg1"/>
              </a:solidFill>
            </a:endParaRPr>
          </a:p>
          <a:p>
            <a:pPr marL="0" indent="0">
              <a:buNone/>
            </a:pPr>
            <a:endParaRPr lang="en-GB" sz="2400" dirty="0">
              <a:solidFill>
                <a:schemeClr val="bg1"/>
              </a:solidFill>
            </a:endParaRPr>
          </a:p>
          <a:p>
            <a:pPr marL="0" indent="0">
              <a:buNone/>
            </a:pPr>
            <a:endParaRPr lang="en-GB" sz="2400" dirty="0" smtClean="0">
              <a:solidFill>
                <a:schemeClr val="bg1"/>
              </a:solidFill>
            </a:endParaRPr>
          </a:p>
          <a:p>
            <a:pPr marL="0" indent="0">
              <a:buNone/>
            </a:pPr>
            <a:endParaRPr lang="en-GB" sz="2400" dirty="0">
              <a:solidFill>
                <a:schemeClr val="bg1"/>
              </a:solidFill>
            </a:endParaRPr>
          </a:p>
          <a:p>
            <a:pPr marL="0" indent="0">
              <a:buNone/>
            </a:pPr>
            <a:endParaRPr lang="en-GB" sz="2400" dirty="0" smtClean="0">
              <a:solidFill>
                <a:schemeClr val="bg1"/>
              </a:solidFill>
            </a:endParaRPr>
          </a:p>
          <a:p>
            <a:pPr>
              <a:buFont typeface="Arial" panose="020B0604020202020204" pitchFamily="34" charset="0"/>
              <a:buChar char="•"/>
            </a:pPr>
            <a:endParaRPr lang="en-GB" sz="2400" dirty="0" smtClean="0">
              <a:solidFill>
                <a:schemeClr val="bg1"/>
              </a:solidFill>
            </a:endParaRPr>
          </a:p>
          <a:p>
            <a:pPr>
              <a:buFont typeface="Arial" panose="020B0604020202020204" pitchFamily="34" charset="0"/>
              <a:buChar char="•"/>
            </a:pPr>
            <a:endParaRPr lang="en-GB" sz="2400" dirty="0">
              <a:solidFill>
                <a:schemeClr val="bg1"/>
              </a:solidFill>
            </a:endParaRPr>
          </a:p>
        </p:txBody>
      </p:sp>
      <p:pic>
        <p:nvPicPr>
          <p:cNvPr id="4" name="Picture 3"/>
          <p:cNvPicPr>
            <a:picLocks noChangeAspect="1"/>
          </p:cNvPicPr>
          <p:nvPr/>
        </p:nvPicPr>
        <p:blipFill>
          <a:blip r:embed="rId3"/>
          <a:stretch>
            <a:fillRect/>
          </a:stretch>
        </p:blipFill>
        <p:spPr>
          <a:xfrm>
            <a:off x="1850231" y="2350294"/>
            <a:ext cx="9163050" cy="4105275"/>
          </a:xfrm>
          <a:prstGeom prst="rect">
            <a:avLst/>
          </a:prstGeom>
        </p:spPr>
      </p:pic>
    </p:spTree>
    <p:extLst>
      <p:ext uri="{BB962C8B-B14F-4D97-AF65-F5344CB8AC3E}">
        <p14:creationId xmlns:p14="http://schemas.microsoft.com/office/powerpoint/2010/main" val="1461215659"/>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2009438"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rPr>
              <a:t>What is </a:t>
            </a:r>
            <a:r>
              <a:rPr lang="en-GB" sz="4800" spc="-102" dirty="0" err="1">
                <a:solidFill>
                  <a:srgbClr val="FFFFFF"/>
                </a:solidFill>
              </a:rPr>
              <a:t>serverless</a:t>
            </a:r>
            <a:r>
              <a:rPr lang="en-GB" sz="4800" spc="-102" dirty="0">
                <a:solidFill>
                  <a:srgbClr val="FFFFFF"/>
                </a:solidFill>
              </a:rPr>
              <a:t> computing?</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9822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sz="2800" dirty="0">
                <a:solidFill>
                  <a:schemeClr val="bg1"/>
                </a:solidFill>
              </a:rPr>
              <a:t>Like PaaS, </a:t>
            </a:r>
            <a:r>
              <a:rPr lang="en-GB" sz="2800" dirty="0" err="1">
                <a:solidFill>
                  <a:schemeClr val="bg1"/>
                </a:solidFill>
              </a:rPr>
              <a:t>serverless</a:t>
            </a:r>
            <a:r>
              <a:rPr lang="en-GB" sz="2800" dirty="0">
                <a:solidFill>
                  <a:schemeClr val="bg1"/>
                </a:solidFill>
              </a:rPr>
              <a:t> computing enables developers to build applications faster by eliminating the need for them to manage infrastructure. </a:t>
            </a:r>
            <a:endParaRPr lang="en-GB" sz="2800" dirty="0" smtClean="0">
              <a:solidFill>
                <a:schemeClr val="bg1"/>
              </a:solidFill>
            </a:endParaRPr>
          </a:p>
          <a:p>
            <a:pPr marL="0" indent="0">
              <a:buNone/>
            </a:pPr>
            <a:endParaRPr lang="en-GB" sz="2800" dirty="0" smtClean="0">
              <a:solidFill>
                <a:schemeClr val="bg1"/>
              </a:solidFill>
            </a:endParaRPr>
          </a:p>
          <a:p>
            <a:pPr marL="0" indent="0">
              <a:buNone/>
            </a:pPr>
            <a:r>
              <a:rPr lang="en-GB" sz="2800" dirty="0" smtClean="0">
                <a:solidFill>
                  <a:schemeClr val="bg1"/>
                </a:solidFill>
              </a:rPr>
              <a:t>With </a:t>
            </a:r>
            <a:r>
              <a:rPr lang="en-GB" sz="2800" dirty="0" err="1">
                <a:solidFill>
                  <a:schemeClr val="bg1"/>
                </a:solidFill>
              </a:rPr>
              <a:t>serverless</a:t>
            </a:r>
            <a:r>
              <a:rPr lang="en-GB" sz="2800" dirty="0">
                <a:solidFill>
                  <a:schemeClr val="bg1"/>
                </a:solidFill>
              </a:rPr>
              <a:t> applications, the cloud service provider automatically provisions, scales, and manages the infrastructure required to run the code. </a:t>
            </a:r>
            <a:endParaRPr lang="en-GB" sz="2800" dirty="0" smtClean="0">
              <a:solidFill>
                <a:schemeClr val="bg1"/>
              </a:solidFill>
            </a:endParaRPr>
          </a:p>
          <a:p>
            <a:pPr marL="0" indent="0">
              <a:buNone/>
            </a:pPr>
            <a:endParaRPr lang="en-GB" sz="2800" dirty="0" smtClean="0">
              <a:solidFill>
                <a:schemeClr val="bg1"/>
              </a:solidFill>
            </a:endParaRPr>
          </a:p>
          <a:p>
            <a:pPr marL="0" indent="0">
              <a:buNone/>
            </a:pPr>
            <a:r>
              <a:rPr lang="en-GB" sz="2800" dirty="0" err="1" smtClean="0">
                <a:solidFill>
                  <a:schemeClr val="bg1"/>
                </a:solidFill>
              </a:rPr>
              <a:t>Serverless</a:t>
            </a:r>
            <a:r>
              <a:rPr lang="en-GB" sz="2800" dirty="0" smtClean="0">
                <a:solidFill>
                  <a:schemeClr val="bg1"/>
                </a:solidFill>
              </a:rPr>
              <a:t> </a:t>
            </a:r>
            <a:r>
              <a:rPr lang="en-GB" sz="2800" dirty="0">
                <a:solidFill>
                  <a:schemeClr val="bg1"/>
                </a:solidFill>
              </a:rPr>
              <a:t>architectures are highly scalable and event-driven, only using resources when a specific function or trigger occurs.</a:t>
            </a:r>
          </a:p>
          <a:p>
            <a:pPr marL="0" indent="0">
              <a:buNone/>
            </a:pPr>
            <a:endParaRPr lang="en-GB" sz="2800" dirty="0">
              <a:solidFill>
                <a:schemeClr val="bg1"/>
              </a:solidFill>
            </a:endParaRPr>
          </a:p>
          <a:p>
            <a:pPr marL="0" indent="0">
              <a:buNone/>
            </a:pPr>
            <a:endParaRPr lang="en-GB" sz="2800" dirty="0" smtClean="0">
              <a:solidFill>
                <a:schemeClr val="bg1"/>
              </a:solidFill>
            </a:endParaRPr>
          </a:p>
          <a:p>
            <a:pPr marL="0" indent="0">
              <a:buNone/>
            </a:pPr>
            <a:endParaRPr lang="en-GB" sz="2800" dirty="0">
              <a:solidFill>
                <a:schemeClr val="bg1"/>
              </a:solidFill>
            </a:endParaRPr>
          </a:p>
          <a:p>
            <a:pPr marL="0" indent="0">
              <a:buNone/>
            </a:pPr>
            <a:endParaRPr lang="en-GB" sz="2800" dirty="0" smtClean="0">
              <a:solidFill>
                <a:schemeClr val="bg1"/>
              </a:solidFill>
            </a:endParaRPr>
          </a:p>
          <a:p>
            <a:pPr marL="0" indent="0">
              <a:buNone/>
            </a:pPr>
            <a:endParaRPr lang="en-GB" sz="2800" dirty="0">
              <a:solidFill>
                <a:schemeClr val="bg1"/>
              </a:solidFill>
            </a:endParaRPr>
          </a:p>
          <a:p>
            <a:pPr marL="0" indent="0">
              <a:buNone/>
            </a:pPr>
            <a:endParaRPr lang="en-GB" sz="2800" dirty="0" smtClean="0">
              <a:solidFill>
                <a:schemeClr val="bg1"/>
              </a:solidFill>
            </a:endParaRPr>
          </a:p>
          <a:p>
            <a:pPr>
              <a:buFont typeface="Arial" panose="020B0604020202020204" pitchFamily="34" charset="0"/>
              <a:buChar char="•"/>
            </a:pPr>
            <a:endParaRPr lang="en-GB" sz="2800" dirty="0" smtClean="0">
              <a:solidFill>
                <a:schemeClr val="bg1"/>
              </a:solidFill>
            </a:endParaRPr>
          </a:p>
          <a:p>
            <a:pPr>
              <a:buFont typeface="Arial" panose="020B0604020202020204" pitchFamily="34" charset="0"/>
              <a:buChar char="•"/>
            </a:pPr>
            <a:endParaRPr lang="en-GB" sz="2800" dirty="0">
              <a:solidFill>
                <a:schemeClr val="bg1"/>
              </a:solidFill>
            </a:endParaRPr>
          </a:p>
        </p:txBody>
      </p:sp>
    </p:spTree>
    <p:extLst>
      <p:ext uri="{BB962C8B-B14F-4D97-AF65-F5344CB8AC3E}">
        <p14:creationId xmlns:p14="http://schemas.microsoft.com/office/powerpoint/2010/main" val="3905892080"/>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Group 14"/>
          <p:cNvGrpSpPr/>
          <p:nvPr/>
        </p:nvGrpSpPr>
        <p:grpSpPr>
          <a:xfrm>
            <a:off x="377870" y="3874294"/>
            <a:ext cx="7315018" cy="465773"/>
            <a:chOff x="363124" y="3893821"/>
            <a:chExt cx="7180386" cy="45720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2. Which of the following statements is true?</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1. Which of the following choices isn't a cloud computing category?</a:t>
              </a: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2379698"/>
            <a:ext cx="6521493" cy="374590"/>
            <a:chOff x="591724" y="2066929"/>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67696"/>
            </a:xfrm>
            <a:prstGeom prst="rect">
              <a:avLst/>
            </a:prstGeom>
          </p:spPr>
          <p:txBody>
            <a:bodyPr>
              <a:spAutoFit/>
            </a:bodyPr>
            <a:lstStyle/>
            <a:p>
              <a:pPr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Infrastructure-as-a-Service (IaaS</a:t>
              </a:r>
              <a:r>
                <a:rPr lang="en-GB" sz="1834" dirty="0" smtClean="0">
                  <a:gradFill>
                    <a:gsLst>
                      <a:gs pos="1250">
                        <a:srgbClr val="000000"/>
                      </a:gs>
                      <a:gs pos="100000">
                        <a:srgbClr val="000000"/>
                      </a:gs>
                    </a:gsLst>
                    <a:lin ang="5400000" scaled="0"/>
                  </a:gradFill>
                  <a:latin typeface="Segoe UI Light"/>
                  <a:cs typeface="Segoe UI" panose="020B0502040204020203" pitchFamily="34" charset="0"/>
                </a:rPr>
                <a:t>)</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3194904"/>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smtClean="0">
                  <a:gradFill>
                    <a:gsLst>
                      <a:gs pos="1250">
                        <a:srgbClr val="000000"/>
                      </a:gs>
                      <a:gs pos="100000">
                        <a:srgbClr val="000000"/>
                      </a:gs>
                    </a:gsLst>
                    <a:lin ang="5400000" scaled="0"/>
                  </a:gradFill>
                  <a:latin typeface="Segoe UI Light"/>
                  <a:cs typeface="Segoe UI" panose="020B0502040204020203" pitchFamily="34" charset="0"/>
                </a:rPr>
                <a:t>Networking-as-a-Service </a:t>
              </a:r>
              <a:r>
                <a:rPr lang="en-US" sz="1834" dirty="0">
                  <a:gradFill>
                    <a:gsLst>
                      <a:gs pos="1250">
                        <a:srgbClr val="000000"/>
                      </a:gs>
                      <a:gs pos="100000">
                        <a:srgbClr val="000000"/>
                      </a:gs>
                    </a:gsLst>
                    <a:lin ang="5400000" scaled="0"/>
                  </a:gradFill>
                  <a:latin typeface="Segoe UI Light"/>
                  <a:cs typeface="Segoe UI" panose="020B0502040204020203" pitchFamily="34" charset="0"/>
                </a:rPr>
                <a:t>(</a:t>
              </a:r>
              <a:r>
                <a:rPr lang="en-US" sz="1834" dirty="0" err="1">
                  <a:gradFill>
                    <a:gsLst>
                      <a:gs pos="1250">
                        <a:srgbClr val="000000"/>
                      </a:gs>
                      <a:gs pos="100000">
                        <a:srgbClr val="000000"/>
                      </a:gs>
                    </a:gsLst>
                    <a:lin ang="5400000" scaled="0"/>
                  </a:gradFill>
                  <a:latin typeface="Segoe UI Light"/>
                  <a:cs typeface="Segoe UI" panose="020B0502040204020203" pitchFamily="34" charset="0"/>
                </a:rPr>
                <a:t>NaaS</a:t>
              </a:r>
              <a:r>
                <a:rPr lang="en-US" sz="1834" dirty="0">
                  <a:gradFill>
                    <a:gsLst>
                      <a:gs pos="1250">
                        <a:srgbClr val="000000"/>
                      </a:gs>
                      <a:gs pos="100000">
                        <a:srgbClr val="000000"/>
                      </a:gs>
                    </a:gsLst>
                    <a:lin ang="5400000" scaled="0"/>
                  </a:gradFill>
                  <a:latin typeface="Segoe UI Light"/>
                  <a:cs typeface="Segoe UI" panose="020B0502040204020203" pitchFamily="34" charset="0"/>
                </a:rPr>
                <a:t>)</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63696" y="2787306"/>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smtClean="0">
                  <a:gradFill>
                    <a:gsLst>
                      <a:gs pos="1250">
                        <a:srgbClr val="000000"/>
                      </a:gs>
                      <a:gs pos="100000">
                        <a:srgbClr val="000000"/>
                      </a:gs>
                    </a:gsLst>
                    <a:lin ang="5400000" scaled="0"/>
                  </a:gradFill>
                  <a:latin typeface="Segoe UI Light"/>
                  <a:cs typeface="Segoe UI" panose="020B0502040204020203" pitchFamily="34" charset="0"/>
                </a:rPr>
                <a:t>Platform-as-a-Service (PaaS)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63696" y="4545767"/>
            <a:ext cx="7869138" cy="656846"/>
            <a:chOff x="591724" y="2066931"/>
            <a:chExt cx="7724308" cy="644756"/>
          </a:xfrm>
        </p:grpSpPr>
        <p:sp>
          <p:nvSpPr>
            <p:cNvPr id="29" name="Rectangle 28">
              <a:extLst>
                <a:ext uri="{FF2B5EF4-FFF2-40B4-BE49-F238E27FC236}">
                  <a16:creationId xmlns:a16="http://schemas.microsoft.com/office/drawing/2014/main" id="{61C1D6BB-A14B-4E34-BE50-EA7B727453B9}"/>
                </a:ext>
              </a:extLst>
            </p:cNvPr>
            <p:cNvSpPr/>
            <p:nvPr/>
          </p:nvSpPr>
          <p:spPr>
            <a:xfrm>
              <a:off x="898745" y="2066931"/>
              <a:ext cx="7417287" cy="644756"/>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With Operating Expenses (</a:t>
              </a:r>
              <a:r>
                <a:rPr lang="en-GB" sz="1834" dirty="0" err="1">
                  <a:gradFill>
                    <a:gsLst>
                      <a:gs pos="1250">
                        <a:srgbClr val="000000"/>
                      </a:gs>
                      <a:gs pos="100000">
                        <a:srgbClr val="000000"/>
                      </a:gs>
                    </a:gsLst>
                    <a:lin ang="5400000" scaled="0"/>
                  </a:gradFill>
                  <a:latin typeface="Segoe UI Light"/>
                  <a:cs typeface="Segoe UI" panose="020B0502040204020203" pitchFamily="34" charset="0"/>
                </a:rPr>
                <a:t>OpEx</a:t>
              </a:r>
              <a:r>
                <a:rPr lang="en-GB" sz="1834" dirty="0">
                  <a:gradFill>
                    <a:gsLst>
                      <a:gs pos="1250">
                        <a:srgbClr val="000000"/>
                      </a:gs>
                      <a:gs pos="100000">
                        <a:srgbClr val="000000"/>
                      </a:gs>
                    </a:gsLst>
                    <a:lin ang="5400000" scaled="0"/>
                  </a:gradFill>
                  <a:latin typeface="Segoe UI Light"/>
                  <a:cs typeface="Segoe UI" panose="020B0502040204020203" pitchFamily="34" charset="0"/>
                </a:rPr>
                <a:t>), you are responsible for purchasing and maintaining your computing resources.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63696" y="5916755"/>
            <a:ext cx="7869140" cy="656846"/>
            <a:chOff x="591724" y="3195908"/>
            <a:chExt cx="7724310" cy="644756"/>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8"/>
              <a:ext cx="7417288" cy="644756"/>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With Capital Expenses (</a:t>
              </a:r>
              <a:r>
                <a:rPr lang="en-GB" sz="1834" dirty="0" err="1">
                  <a:gradFill>
                    <a:gsLst>
                      <a:gs pos="1250">
                        <a:srgbClr val="000000"/>
                      </a:gs>
                      <a:gs pos="100000">
                        <a:srgbClr val="000000"/>
                      </a:gs>
                    </a:gsLst>
                    <a:lin ang="5400000" scaled="0"/>
                  </a:gradFill>
                  <a:latin typeface="Segoe UI Light"/>
                  <a:cs typeface="Segoe UI" panose="020B0502040204020203" pitchFamily="34" charset="0"/>
                </a:rPr>
                <a:t>CapEx</a:t>
              </a:r>
              <a:r>
                <a:rPr lang="en-GB" sz="1834" dirty="0">
                  <a:gradFill>
                    <a:gsLst>
                      <a:gs pos="1250">
                        <a:srgbClr val="000000"/>
                      </a:gs>
                      <a:gs pos="100000">
                        <a:srgbClr val="000000"/>
                      </a:gs>
                    </a:gsLst>
                    <a:lin ang="5400000" scaled="0"/>
                  </a:gradFill>
                  <a:latin typeface="Segoe UI Light"/>
                  <a:cs typeface="Segoe UI" panose="020B0502040204020203" pitchFamily="34" charset="0"/>
                </a:rPr>
                <a:t>), you are only responsible for the computing resources that you use.</a:t>
              </a:r>
              <a:endPar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34" name="Group 33"/>
          <p:cNvGrpSpPr/>
          <p:nvPr/>
        </p:nvGrpSpPr>
        <p:grpSpPr>
          <a:xfrm>
            <a:off x="863696" y="5276958"/>
            <a:ext cx="7973285" cy="656846"/>
            <a:chOff x="591724" y="2646903"/>
            <a:chExt cx="7826538" cy="644756"/>
          </a:xfrm>
        </p:grpSpPr>
        <p:pic>
          <p:nvPicPr>
            <p:cNvPr id="35"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3EE4DA4-7DC9-4F7C-B39A-356084AD8B9C}"/>
                </a:ext>
              </a:extLst>
            </p:cNvPr>
            <p:cNvSpPr/>
            <p:nvPr/>
          </p:nvSpPr>
          <p:spPr>
            <a:xfrm>
              <a:off x="898745" y="2646903"/>
              <a:ext cx="7519517" cy="644756"/>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With Operating Expenses (</a:t>
              </a:r>
              <a:r>
                <a:rPr lang="en-GB" sz="1834" dirty="0" err="1">
                  <a:gradFill>
                    <a:gsLst>
                      <a:gs pos="1250">
                        <a:srgbClr val="000000"/>
                      </a:gs>
                      <a:gs pos="100000">
                        <a:srgbClr val="000000"/>
                      </a:gs>
                    </a:gsLst>
                    <a:lin ang="5400000" scaled="0"/>
                  </a:gradFill>
                  <a:latin typeface="Segoe UI Light"/>
                  <a:cs typeface="Segoe UI" panose="020B0502040204020203" pitchFamily="34" charset="0"/>
                </a:rPr>
                <a:t>OpEx</a:t>
              </a:r>
              <a:r>
                <a:rPr lang="en-GB" sz="1834" dirty="0">
                  <a:gradFill>
                    <a:gsLst>
                      <a:gs pos="1250">
                        <a:srgbClr val="000000"/>
                      </a:gs>
                      <a:gs pos="100000">
                        <a:srgbClr val="000000"/>
                      </a:gs>
                    </a:gsLst>
                    <a:lin ang="5400000" scaled="0"/>
                  </a:gradFill>
                  <a:latin typeface="Segoe UI Light"/>
                  <a:cs typeface="Segoe UI" panose="020B0502040204020203" pitchFamily="34" charset="0"/>
                </a:rPr>
                <a:t>), you are only responsible for the computing resources that you use.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xmlns="" r:embed="rId7"/>
              </a:ext>
            </a:extLst>
          </a:blip>
          <a:stretch>
            <a:fillRect/>
          </a:stretch>
        </p:blipFill>
        <p:spPr>
          <a:xfrm>
            <a:off x="9660982" y="2494456"/>
            <a:ext cx="2294238" cy="2294238"/>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796" y="3188321"/>
            <a:ext cx="372618" cy="372618"/>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7119" y="5245894"/>
            <a:ext cx="372618" cy="372618"/>
          </a:xfrm>
          <a:prstGeom prst="rect">
            <a:avLst/>
          </a:prstGeom>
        </p:spPr>
      </p:pic>
    </p:spTree>
    <p:extLst>
      <p:ext uri="{BB962C8B-B14F-4D97-AF65-F5344CB8AC3E}">
        <p14:creationId xmlns:p14="http://schemas.microsoft.com/office/powerpoint/2010/main" val="27971916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Group 14"/>
          <p:cNvGrpSpPr/>
          <p:nvPr/>
        </p:nvGrpSpPr>
        <p:grpSpPr>
          <a:xfrm>
            <a:off x="377870" y="3874294"/>
            <a:ext cx="8159594" cy="465773"/>
            <a:chOff x="363124" y="3893821"/>
            <a:chExt cx="8009418" cy="45720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3" y="3917079"/>
              <a:ext cx="7552219"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smtClean="0">
                  <a:solidFill>
                    <a:srgbClr val="74B230"/>
                  </a:solidFill>
                  <a:latin typeface="Segoe UI Semilight" panose="020B0402040204020203" pitchFamily="34" charset="0"/>
                  <a:cs typeface="Segoe UI Semilight" panose="020B0402040204020203" pitchFamily="34" charset="0"/>
                </a:rPr>
                <a:t>4. Which </a:t>
              </a:r>
              <a:r>
                <a:rPr lang="en-GB" sz="2697" dirty="0">
                  <a:solidFill>
                    <a:srgbClr val="74B230"/>
                  </a:solidFill>
                  <a:latin typeface="Segoe UI Semilight" panose="020B0402040204020203" pitchFamily="34" charset="0"/>
                  <a:cs typeface="Segoe UI Semilight" panose="020B0402040204020203" pitchFamily="34" charset="0"/>
                </a:rPr>
                <a:t>of the following choices isn't a benefit of using cloud services?</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lvl="0" indent="0" defTabSz="949071">
                <a:buNone/>
                <a:defRPr/>
              </a:pPr>
              <a:r>
                <a:rPr lang="en-GB" sz="2697" dirty="0">
                  <a:solidFill>
                    <a:srgbClr val="74B230"/>
                  </a:solidFill>
                  <a:latin typeface="Segoe UI Semilight" panose="020B0402040204020203" pitchFamily="34" charset="0"/>
                  <a:cs typeface="Segoe UI Semilight" panose="020B0402040204020203" pitchFamily="34" charset="0"/>
                </a:rPr>
                <a:t>3. Which of the following options isn't a type of cloud computing?</a:t>
              </a: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63696" y="2379699"/>
            <a:ext cx="6521493" cy="374590"/>
            <a:chOff x="591724" y="2066930"/>
            <a:chExt cx="6401466" cy="367696"/>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30"/>
              <a:ext cx="6094444" cy="367696"/>
            </a:xfrm>
            <a:prstGeom prst="rect">
              <a:avLst/>
            </a:prstGeom>
          </p:spPr>
          <p:txBody>
            <a:bodyPr>
              <a:spAutoFit/>
            </a:bodyPr>
            <a:lstStyle/>
            <a:p>
              <a:pPr defTabSz="949071">
                <a:spcBef>
                  <a:spcPct val="20000"/>
                </a:spcBef>
                <a:buSzPct val="90000"/>
                <a:defRPr/>
              </a:pPr>
              <a:r>
                <a:rPr lang="en-GB" sz="1834" dirty="0" smtClean="0">
                  <a:gradFill>
                    <a:gsLst>
                      <a:gs pos="1250">
                        <a:srgbClr val="000000"/>
                      </a:gs>
                      <a:gs pos="100000">
                        <a:srgbClr val="000000"/>
                      </a:gs>
                    </a:gsLst>
                    <a:lin ang="5400000" scaled="0"/>
                  </a:gradFill>
                  <a:latin typeface="Segoe UI Light"/>
                  <a:cs typeface="Segoe UI" panose="020B0502040204020203" pitchFamily="34" charset="0"/>
                </a:rPr>
                <a:t>Private </a:t>
              </a:r>
              <a:r>
                <a:rPr lang="en-GB" sz="1834" dirty="0">
                  <a:gradFill>
                    <a:gsLst>
                      <a:gs pos="1250">
                        <a:srgbClr val="000000"/>
                      </a:gs>
                      <a:gs pos="100000">
                        <a:srgbClr val="000000"/>
                      </a:gs>
                    </a:gsLst>
                    <a:lin ang="5400000" scaled="0"/>
                  </a:gradFill>
                  <a:latin typeface="Segoe UI Light"/>
                  <a:cs typeface="Segoe UI" panose="020B0502040204020203" pitchFamily="34" charset="0"/>
                </a:rPr>
                <a:t>cloud</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3194904"/>
            <a:ext cx="6521493" cy="374590"/>
            <a:chOff x="591724" y="3195906"/>
            <a:chExt cx="6401466" cy="367696"/>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67696"/>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Distributed cloud</a:t>
              </a:r>
              <a:endParaRPr lang="en-GB" sz="1834" dirty="0">
                <a:gradFill>
                  <a:gsLst>
                    <a:gs pos="1250">
                      <a:srgbClr val="000000"/>
                    </a:gs>
                    <a:gs pos="100000">
                      <a:srgbClr val="000000"/>
                    </a:gs>
                  </a:gsLst>
                  <a:lin ang="5400000" scaled="0"/>
                </a:gradFill>
                <a:latin typeface="Segoe UI Light"/>
                <a:cs typeface="Segoe UI" panose="020B0502040204020203" pitchFamily="34" charset="0"/>
              </a:endParaRPr>
            </a:p>
          </p:txBody>
        </p:sp>
      </p:grpSp>
      <p:grpSp>
        <p:nvGrpSpPr>
          <p:cNvPr id="7" name="Group 6"/>
          <p:cNvGrpSpPr/>
          <p:nvPr/>
        </p:nvGrpSpPr>
        <p:grpSpPr>
          <a:xfrm>
            <a:off x="863696" y="2787306"/>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lvl="0" defTabSz="949071">
                <a:spcBef>
                  <a:spcPct val="20000"/>
                </a:spcBef>
                <a:buSzPct val="90000"/>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Hybrid cloud</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63696" y="4838997"/>
            <a:ext cx="7869138" cy="374590"/>
            <a:chOff x="591724" y="2311677"/>
            <a:chExt cx="7724308" cy="367695"/>
          </a:xfrm>
        </p:grpSpPr>
        <p:sp>
          <p:nvSpPr>
            <p:cNvPr id="29" name="Rectangle 28">
              <a:extLst>
                <a:ext uri="{FF2B5EF4-FFF2-40B4-BE49-F238E27FC236}">
                  <a16:creationId xmlns:a16="http://schemas.microsoft.com/office/drawing/2014/main" id="{61C1D6BB-A14B-4E34-BE50-EA7B727453B9}"/>
                </a:ext>
              </a:extLst>
            </p:cNvPr>
            <p:cNvSpPr/>
            <p:nvPr/>
          </p:nvSpPr>
          <p:spPr>
            <a:xfrm>
              <a:off x="898745" y="2311677"/>
              <a:ext cx="7417287" cy="367695"/>
            </a:xfrm>
            <a:prstGeom prst="rect">
              <a:avLst/>
            </a:prstGeom>
          </p:spPr>
          <p:txBody>
            <a:bodyPr wrap="square">
              <a:spAutoFit/>
            </a:bodyPr>
            <a:lstStyle/>
            <a:p>
              <a:pPr lvl="0" defTabSz="949071">
                <a:spcBef>
                  <a:spcPct val="20000"/>
                </a:spcBef>
                <a:buSzPct val="90000"/>
                <a:defRPr/>
              </a:pPr>
              <a:r>
                <a:rPr lang="en-GB" sz="1834" dirty="0" smtClean="0">
                  <a:gradFill>
                    <a:gsLst>
                      <a:gs pos="1250">
                        <a:srgbClr val="000000"/>
                      </a:gs>
                      <a:gs pos="100000">
                        <a:srgbClr val="000000"/>
                      </a:gs>
                    </a:gsLst>
                    <a:lin ang="5400000" scaled="0"/>
                  </a:gradFill>
                  <a:latin typeface="Segoe UI Light"/>
                  <a:cs typeface="Segoe UI" panose="020B0502040204020203" pitchFamily="34" charset="0"/>
                </a:rPr>
                <a:t>High </a:t>
              </a:r>
              <a:r>
                <a:rPr lang="en-GB" sz="1834" dirty="0">
                  <a:gradFill>
                    <a:gsLst>
                      <a:gs pos="1250">
                        <a:srgbClr val="000000"/>
                      </a:gs>
                      <a:gs pos="100000">
                        <a:srgbClr val="000000"/>
                      </a:gs>
                    </a:gsLst>
                    <a:lin ang="5400000" scaled="0"/>
                  </a:gradFill>
                  <a:latin typeface="Segoe UI Light"/>
                  <a:cs typeface="Segoe UI" panose="020B0502040204020203" pitchFamily="34" charset="0"/>
                </a:rPr>
                <a:t>availability</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342831"/>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63696" y="5960650"/>
            <a:ext cx="7869140" cy="374590"/>
            <a:chOff x="591724" y="3195908"/>
            <a:chExt cx="7724310" cy="367695"/>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8"/>
              <a:ext cx="7417288"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Disaster recovery</a:t>
              </a:r>
              <a:endPar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34" name="Group 33"/>
          <p:cNvGrpSpPr/>
          <p:nvPr/>
        </p:nvGrpSpPr>
        <p:grpSpPr>
          <a:xfrm>
            <a:off x="863696" y="5351662"/>
            <a:ext cx="7640541" cy="374590"/>
            <a:chOff x="591724" y="2646903"/>
            <a:chExt cx="7499918" cy="367695"/>
          </a:xfrm>
        </p:grpSpPr>
        <p:pic>
          <p:nvPicPr>
            <p:cNvPr id="35"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E3EE4DA4-7DC9-4F7C-B39A-356084AD8B9C}"/>
                </a:ext>
              </a:extLst>
            </p:cNvPr>
            <p:cNvSpPr/>
            <p:nvPr/>
          </p:nvSpPr>
          <p:spPr>
            <a:xfrm>
              <a:off x="898746" y="2646903"/>
              <a:ext cx="7192896" cy="367695"/>
            </a:xfrm>
            <a:prstGeom prst="rect">
              <a:avLst/>
            </a:prstGeom>
          </p:spPr>
          <p:txBody>
            <a:bodyPr wrap="square">
              <a:spAutoFit/>
            </a:bodyPr>
            <a:lstStyle/>
            <a:p>
              <a:pPr lvl="0" defTabSz="949071">
                <a:spcBef>
                  <a:spcPct val="20000"/>
                </a:spcBef>
                <a:buSzPct val="90000"/>
                <a:defRPr/>
              </a:pPr>
              <a:r>
                <a:rPr lang="en-GB" sz="1834" dirty="0">
                  <a:gradFill>
                    <a:gsLst>
                      <a:gs pos="1250">
                        <a:srgbClr val="000000"/>
                      </a:gs>
                      <a:gs pos="100000">
                        <a:srgbClr val="000000"/>
                      </a:gs>
                    </a:gsLst>
                    <a:lin ang="5400000" scaled="0"/>
                  </a:gradFill>
                  <a:latin typeface="Segoe UI Light"/>
                  <a:cs typeface="Segoe UI" panose="020B0502040204020203" pitchFamily="34" charset="0"/>
                </a:rPr>
                <a:t>Geographic isolation</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xmlns="" r:embed="rId7"/>
              </a:ext>
            </a:extLst>
          </a:blip>
          <a:stretch>
            <a:fillRect/>
          </a:stretch>
        </p:blipFill>
        <p:spPr>
          <a:xfrm>
            <a:off x="9660982" y="2494456"/>
            <a:ext cx="2294238" cy="2294238"/>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8796" y="3188321"/>
            <a:ext cx="372618" cy="372618"/>
          </a:xfrm>
          <a:prstGeom prst="rect">
            <a:avLst/>
          </a:prstGeom>
        </p:spPr>
      </p:pic>
      <p:pic>
        <p:nvPicPr>
          <p:cNvPr id="39" name="Picture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7119" y="5320596"/>
            <a:ext cx="372618" cy="372618"/>
          </a:xfrm>
          <a:prstGeom prst="rect">
            <a:avLst/>
          </a:prstGeom>
        </p:spPr>
      </p:pic>
    </p:spTree>
    <p:extLst>
      <p:ext uri="{BB962C8B-B14F-4D97-AF65-F5344CB8AC3E}">
        <p14:creationId xmlns:p14="http://schemas.microsoft.com/office/powerpoint/2010/main" val="1637125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left)">
                                      <p:cBhvr>
                                        <p:cTn id="40" dur="500"/>
                                        <p:tgtEl>
                                          <p:spTgt spid="34"/>
                                        </p:tgtEl>
                                      </p:cBhvr>
                                    </p:animEffect>
                                  </p:childTnLst>
                                </p:cTn>
                              </p:par>
                            </p:childTnLst>
                          </p:cTn>
                        </p:par>
                        <p:par>
                          <p:cTn id="41" fill="hold">
                            <p:stCondLst>
                              <p:cond delay="2000"/>
                            </p:stCondLst>
                            <p:childTnLst>
                              <p:par>
                                <p:cTn id="42" presetID="22" presetClass="entr" presetSubtype="8" fill="hold"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39" y="1315641"/>
            <a:ext cx="5791197" cy="444032"/>
          </a:xfrm>
          <a:prstGeom prst="rect">
            <a:avLst/>
          </a:prstGeom>
        </p:spPr>
        <p:txBody>
          <a:bodyPr wrap="square">
            <a:spAutoFit/>
          </a:bodyPr>
          <a:lstStyle/>
          <a:p>
            <a:pPr defTabSz="947684">
              <a:lnSpc>
                <a:spcPts val="2508"/>
              </a:lnSpc>
              <a:defRPr/>
            </a:pPr>
            <a:r>
              <a:rPr lang="en-US" sz="3668" b="1" dirty="0" smtClean="0">
                <a:solidFill>
                  <a:srgbClr val="2C3E50"/>
                </a:solidFill>
                <a:latin typeface="Gotham Black" panose="02000604040000020004" pitchFamily="50" charset="0"/>
              </a:rPr>
              <a:t>Sebastien Boinot</a:t>
            </a:r>
            <a:endParaRPr lang="en-US" sz="3668" b="1" dirty="0">
              <a:solidFill>
                <a:srgbClr val="2C3E50"/>
              </a:solidFill>
              <a:latin typeface="Gotham Black" panose="02000604040000020004" pitchFamily="50" charset="0"/>
            </a:endParaRPr>
          </a:p>
        </p:txBody>
      </p:sp>
      <p:pic>
        <p:nvPicPr>
          <p:cNvPr id="24" name="Picture 2" descr="Image result for uk flags">
            <a:extLst>
              <a:ext uri="{FF2B5EF4-FFF2-40B4-BE49-F238E27FC236}">
                <a16:creationId xmlns:a16="http://schemas.microsoft.com/office/drawing/2014/main" id="{F671C389-15D0-4928-878E-E3DFCD82F0DD}"/>
              </a:ext>
            </a:extLst>
          </p:cNvPr>
          <p:cNvPicPr>
            <a:picLocks noChangeArrowheads="1"/>
          </p:cNvPicPr>
          <p:nvPr/>
        </p:nvPicPr>
        <p:blipFill rotWithShape="1">
          <a:blip r:embed="rId3">
            <a:extLst>
              <a:ext uri="{28A0092B-C50C-407E-A947-70E740481C1C}">
                <a14:useLocalDpi xmlns:a14="http://schemas.microsoft.com/office/drawing/2010/main" val="0"/>
              </a:ext>
            </a:extLst>
          </a:blip>
          <a:srcRect l="4058" r="4245"/>
          <a:stretch/>
        </p:blipFill>
        <p:spPr bwMode="auto">
          <a:xfrm>
            <a:off x="1891209" y="4646657"/>
            <a:ext cx="613219" cy="393653"/>
          </a:xfrm>
          <a:prstGeom prst="rect">
            <a:avLst/>
          </a:prstGeom>
          <a:noFill/>
          <a:extLst>
            <a:ext uri="{909E8E84-426E-40DD-AFC4-6F175D3DCCD1}">
              <a14:hiddenFill xmlns:a14="http://schemas.microsoft.com/office/drawing/2010/main">
                <a:solidFill>
                  <a:srgbClr val="FFFFFF"/>
                </a:solidFill>
              </a14:hiddenFill>
            </a:ext>
          </a:extLst>
        </p:spPr>
      </p:pic>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8728667" cy="412934"/>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Principal DevOps Consultant/ NTT DATA UK. Over </a:t>
            </a:r>
            <a:r>
              <a:rPr lang="en-US" sz="1628" b="1" dirty="0" smtClean="0">
                <a:solidFill>
                  <a:srgbClr val="2C3E50"/>
                </a:solidFill>
                <a:latin typeface="Gotham Black" panose="02000604040000020004" pitchFamily="50" charset="0"/>
              </a:rPr>
              <a:t>15 </a:t>
            </a:r>
            <a:r>
              <a:rPr lang="en-US" sz="1628" b="1" dirty="0">
                <a:solidFill>
                  <a:srgbClr val="2C3E50"/>
                </a:solidFill>
                <a:latin typeface="Gotham Black" panose="02000604040000020004" pitchFamily="50" charset="0"/>
              </a:rPr>
              <a:t>years of experience</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388376"/>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Azure DevOps Engineer </a:t>
              </a:r>
              <a:r>
                <a:rPr lang="en-US" sz="1834" b="1" dirty="0" smtClean="0">
                  <a:solidFill>
                    <a:srgbClr val="2C3E50"/>
                  </a:solidFill>
                  <a:latin typeface="Gotham Black" panose="02000604040000020004" pitchFamily="50" charset="0"/>
                </a:rPr>
                <a:t>Expert certified</a:t>
              </a:r>
              <a:endParaRPr lang="en-US" sz="1834" b="1" dirty="0">
                <a:solidFill>
                  <a:srgbClr val="2C3E50"/>
                </a:solidFill>
                <a:latin typeface="Gotham Black" panose="02000604040000020004" pitchFamily="50" charset="0"/>
              </a:endParaRP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369360"/>
            <a:ext cx="8607920" cy="733534"/>
            <a:chOff x="3695273" y="3369360"/>
            <a:chExt cx="8607920" cy="733534"/>
          </a:xfrm>
        </p:grpSpPr>
        <p:sp>
          <p:nvSpPr>
            <p:cNvPr id="17" name="Rectangle 16">
              <a:extLst>
                <a:ext uri="{FF2B5EF4-FFF2-40B4-BE49-F238E27FC236}">
                  <a16:creationId xmlns:a16="http://schemas.microsoft.com/office/drawing/2014/main" id="{B80237DC-5917-41A5-BB7B-DCA1D313F2DC}"/>
                </a:ext>
              </a:extLst>
            </p:cNvPr>
            <p:cNvSpPr/>
            <p:nvPr/>
          </p:nvSpPr>
          <p:spPr>
            <a:xfrm>
              <a:off x="4251840" y="3369360"/>
              <a:ext cx="8051353" cy="733534"/>
            </a:xfrm>
            <a:prstGeom prst="rect">
              <a:avLst/>
            </a:prstGeom>
          </p:spPr>
          <p:txBody>
            <a:bodyPr wrap="square">
              <a:spAutoFit/>
            </a:bodyPr>
            <a:lstStyle/>
            <a:p>
              <a:pPr defTabSz="947684">
                <a:lnSpc>
                  <a:spcPts val="2508"/>
                </a:lnSpc>
                <a:defRPr/>
              </a:pPr>
              <a:r>
                <a:rPr lang="en-GB" sz="1834" b="1" dirty="0">
                  <a:solidFill>
                    <a:srgbClr val="2C3E50"/>
                  </a:solidFill>
                  <a:latin typeface="Gotham Black" panose="02000604040000020004" pitchFamily="50" charset="0"/>
                </a:rPr>
                <a:t>Helped as Azure DevOps consultant many companies from </a:t>
              </a:r>
              <a:r>
                <a:rPr lang="en-GB" sz="1834" b="1" dirty="0" err="1">
                  <a:solidFill>
                    <a:srgbClr val="2C3E50"/>
                  </a:solidFill>
                  <a:latin typeface="Gotham Black" panose="02000604040000020004" pitchFamily="50" charset="0"/>
                </a:rPr>
                <a:t>startups</a:t>
              </a:r>
              <a:r>
                <a:rPr lang="en-GB" sz="1834" b="1" dirty="0">
                  <a:solidFill>
                    <a:srgbClr val="2C3E50"/>
                  </a:solidFill>
                  <a:latin typeface="Gotham Black" panose="02000604040000020004" pitchFamily="50" charset="0"/>
                </a:rPr>
                <a:t> to those from </a:t>
              </a:r>
              <a:r>
                <a:rPr lang="en-GB" sz="1834" b="1" dirty="0" smtClean="0">
                  <a:solidFill>
                    <a:srgbClr val="2C3E50"/>
                  </a:solidFill>
                  <a:latin typeface="Gotham Black" panose="02000604040000020004" pitchFamily="50" charset="0"/>
                </a:rPr>
                <a:t>CAC40</a:t>
              </a:r>
              <a:endParaRPr lang="en-US" sz="1834" b="1" dirty="0">
                <a:solidFill>
                  <a:srgbClr val="2C3E50"/>
                </a:solidFill>
                <a:latin typeface="Gotham Black" panose="02000604040000020004" pitchFamily="50" charset="0"/>
              </a:endParaRP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95273" y="5093494"/>
            <a:ext cx="8714282" cy="733534"/>
            <a:chOff x="3695273" y="5093494"/>
            <a:chExt cx="8714282" cy="733534"/>
          </a:xfrm>
        </p:grpSpPr>
        <p:sp>
          <p:nvSpPr>
            <p:cNvPr id="20" name="Rectangle 19">
              <a:extLst>
                <a:ext uri="{FF2B5EF4-FFF2-40B4-BE49-F238E27FC236}">
                  <a16:creationId xmlns:a16="http://schemas.microsoft.com/office/drawing/2014/main" id="{A91AC6E2-C3A2-4756-92CB-6A77C5545686}"/>
                </a:ext>
              </a:extLst>
            </p:cNvPr>
            <p:cNvSpPr/>
            <p:nvPr/>
          </p:nvSpPr>
          <p:spPr>
            <a:xfrm>
              <a:off x="4251839" y="5093494"/>
              <a:ext cx="8157716" cy="733534"/>
            </a:xfrm>
            <a:prstGeom prst="rect">
              <a:avLst/>
            </a:prstGeom>
          </p:spPr>
          <p:txBody>
            <a:bodyPr wrap="square">
              <a:spAutoFit/>
            </a:bodyPr>
            <a:lstStyle/>
            <a:p>
              <a:pPr defTabSz="947684">
                <a:lnSpc>
                  <a:spcPts val="2508"/>
                </a:lnSpc>
                <a:defRPr/>
              </a:pPr>
              <a:r>
                <a:rPr lang="en-GB" sz="1834" b="1" dirty="0" smtClean="0">
                  <a:solidFill>
                    <a:srgbClr val="2C3E50"/>
                  </a:solidFill>
                  <a:latin typeface="Gotham Black" panose="02000604040000020004" pitchFamily="50" charset="0"/>
                </a:rPr>
                <a:t>Big fan of DevOps, Infra As Code, Agile </a:t>
              </a:r>
              <a:r>
                <a:rPr lang="en-GB" sz="1834" b="1" dirty="0">
                  <a:solidFill>
                    <a:srgbClr val="2C3E50"/>
                  </a:solidFill>
                  <a:latin typeface="Gotham Black" panose="02000604040000020004" pitchFamily="50" charset="0"/>
                </a:rPr>
                <a:t>and </a:t>
              </a:r>
              <a:r>
                <a:rPr lang="en-GB" sz="1834" b="1" dirty="0" smtClean="0">
                  <a:solidFill>
                    <a:srgbClr val="2C3E50"/>
                  </a:solidFill>
                  <a:latin typeface="Gotham Black" panose="02000604040000020004" pitchFamily="50" charset="0"/>
                </a:rPr>
                <a:t>Software Craftsmanship</a:t>
              </a:r>
              <a:endParaRPr lang="en-US" sz="1834" b="1" dirty="0">
                <a:solidFill>
                  <a:srgbClr val="2C3E50"/>
                </a:solidFill>
                <a:latin typeface="Gotham Black" panose="02000604040000020004" pitchFamily="50" charset="0"/>
              </a:endParaRP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388376"/>
            </a:xfrm>
            <a:prstGeom prst="rect">
              <a:avLst/>
            </a:prstGeom>
          </p:spPr>
          <p:txBody>
            <a:bodyPr wrap="square">
              <a:spAutoFit/>
            </a:bodyPr>
            <a:lstStyle/>
            <a:p>
              <a:pPr defTabSz="947684">
                <a:lnSpc>
                  <a:spcPts val="2508"/>
                </a:lnSpc>
                <a:defRPr/>
              </a:pPr>
              <a:r>
                <a:rPr lang="en-US" sz="1834" b="1" dirty="0" smtClean="0">
                  <a:solidFill>
                    <a:srgbClr val="2C3E50"/>
                  </a:solidFill>
                  <a:latin typeface="Gotham Black" panose="02000604040000020004" pitchFamily="50" charset="0"/>
                </a:rPr>
                <a:t>Microsoft </a:t>
              </a:r>
              <a:r>
                <a:rPr lang="en-US" sz="1834" b="1" dirty="0">
                  <a:solidFill>
                    <a:srgbClr val="2C3E50"/>
                  </a:solidFill>
                  <a:latin typeface="Gotham Black" panose="02000604040000020004" pitchFamily="50" charset="0"/>
                </a:rPr>
                <a:t>Technologies expert (C# </a:t>
              </a:r>
              <a:r>
                <a:rPr lang="en-US" sz="1834" b="1" dirty="0" err="1">
                  <a:solidFill>
                    <a:srgbClr val="2C3E50"/>
                  </a:solidFill>
                  <a:latin typeface="Gotham Black" panose="02000604040000020004" pitchFamily="50" charset="0"/>
                </a:rPr>
                <a:t>.Net</a:t>
              </a:r>
              <a:r>
                <a:rPr lang="en-US" sz="1834" b="1" dirty="0">
                  <a:solidFill>
                    <a:srgbClr val="2C3E50"/>
                  </a:solidFill>
                  <a:latin typeface="Gotham Black" panose="02000604040000020004" pitchFamily="50" charset="0"/>
                </a:rPr>
                <a:t>, Azure DevOps, Azure)  </a:t>
              </a:r>
            </a:p>
          </p:txBody>
        </p:sp>
      </p:grpSp>
      <p:pic>
        <p:nvPicPr>
          <p:cNvPr id="29" name="Picture 2" descr="Microsoft Certified: Azure Administrator Associate - Credly">
            <a:extLst>
              <a:ext uri="{FF2B5EF4-FFF2-40B4-BE49-F238E27FC236}">
                <a16:creationId xmlns:a16="http://schemas.microsoft.com/office/drawing/2014/main" id="{85F68D07-3A72-457E-9C52-B4085263D8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6006" y="5142238"/>
            <a:ext cx="712239" cy="71223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AZ-400] Microsoft Azure DevOps Engineer | K21 Academy">
            <a:extLst>
              <a:ext uri="{FF2B5EF4-FFF2-40B4-BE49-F238E27FC236}">
                <a16:creationId xmlns:a16="http://schemas.microsoft.com/office/drawing/2014/main" id="{D196718E-A8AD-4789-8D9B-0D9CD93D26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0393" y="5071383"/>
            <a:ext cx="859038" cy="8375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11">
            <a:extLst>
              <a:ext uri="{28A0092B-C50C-407E-A947-70E740481C1C}">
                <a14:useLocalDpi xmlns:a14="http://schemas.microsoft.com/office/drawing/2010/main" val="0"/>
              </a:ext>
            </a:extLst>
          </a:blip>
          <a:srcRect t="21649" r="14735" b="13920"/>
          <a:stretch/>
        </p:blipFill>
        <p:spPr>
          <a:xfrm>
            <a:off x="806889" y="2509146"/>
            <a:ext cx="1734373" cy="1745061"/>
          </a:xfrm>
          <a:prstGeom prst="rect">
            <a:avLst/>
          </a:prstGeom>
          <a:noFill/>
          <a:ln w="12700" cmpd="sng">
            <a:solidFill>
              <a:schemeClr val="bg1">
                <a:lumMod val="50000"/>
              </a:schemeClr>
            </a:solidFill>
          </a:ln>
        </p:spPr>
      </p:pic>
    </p:spTree>
    <p:extLst>
      <p:ext uri="{BB962C8B-B14F-4D97-AF65-F5344CB8AC3E}">
        <p14:creationId xmlns:p14="http://schemas.microsoft.com/office/powerpoint/2010/main" val="3218530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chemeClr val="bg1"/>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smtClean="0">
                <a:solidFill>
                  <a:schemeClr val="bg1"/>
                </a:solidFill>
                <a:latin typeface="Segoe UI Light"/>
              </a:rPr>
              <a:t>How take </a:t>
            </a:r>
            <a:r>
              <a:rPr lang="en-GB" sz="2038" dirty="0">
                <a:solidFill>
                  <a:schemeClr val="bg1"/>
                </a:solidFill>
                <a:latin typeface="Segoe UI Light"/>
              </a:rPr>
              <a:t>advantage of several cloud computing features, which will help the company reduce its overall computing costs. </a:t>
            </a:r>
            <a:endParaRPr lang="en-GB" sz="2038" dirty="0" smtClean="0">
              <a:solidFill>
                <a:schemeClr val="bg1"/>
              </a:solidFill>
              <a:latin typeface="Segoe UI Light"/>
            </a:endParaRPr>
          </a:p>
          <a:p>
            <a:pPr defTabSz="949071">
              <a:buBlip>
                <a:blip r:embed="rId5"/>
              </a:buBlip>
              <a:defRPr/>
            </a:pPr>
            <a:r>
              <a:rPr lang="en-GB" sz="2038" dirty="0" smtClean="0">
                <a:solidFill>
                  <a:schemeClr val="bg1"/>
                </a:solidFill>
                <a:latin typeface="Segoe UI Light"/>
              </a:rPr>
              <a:t>Benefits </a:t>
            </a:r>
            <a:r>
              <a:rPr lang="en-GB" sz="2038" dirty="0">
                <a:solidFill>
                  <a:schemeClr val="bg1"/>
                </a:solidFill>
                <a:latin typeface="Segoe UI Light"/>
              </a:rPr>
              <a:t>that cloud computing provides, such as high availability, scalability, and geographic distribution. </a:t>
            </a:r>
            <a:endParaRPr lang="en-GB" sz="2038" dirty="0" smtClean="0">
              <a:solidFill>
                <a:schemeClr val="bg1"/>
              </a:solidFill>
              <a:latin typeface="Segoe UI Light"/>
            </a:endParaRPr>
          </a:p>
          <a:p>
            <a:pPr defTabSz="949071">
              <a:buBlip>
                <a:blip r:embed="rId5"/>
              </a:buBlip>
              <a:defRPr/>
            </a:pPr>
            <a:r>
              <a:rPr lang="en-GB" sz="2038" dirty="0" smtClean="0">
                <a:solidFill>
                  <a:schemeClr val="bg1"/>
                </a:solidFill>
                <a:latin typeface="Segoe UI Light"/>
              </a:rPr>
              <a:t>Differences </a:t>
            </a:r>
            <a:r>
              <a:rPr lang="en-GB" sz="2038" dirty="0">
                <a:solidFill>
                  <a:schemeClr val="bg1"/>
                </a:solidFill>
                <a:latin typeface="Segoe UI Light"/>
              </a:rPr>
              <a:t>between capital expenses and operating expenses in a cloud computing scenario. </a:t>
            </a:r>
            <a:endParaRPr lang="en-GB" sz="2038" dirty="0" smtClean="0">
              <a:solidFill>
                <a:schemeClr val="bg1"/>
              </a:solidFill>
              <a:latin typeface="Segoe UI Light"/>
            </a:endParaRPr>
          </a:p>
          <a:p>
            <a:pPr defTabSz="949071">
              <a:buBlip>
                <a:blip r:embed="rId5"/>
              </a:buBlip>
              <a:defRPr/>
            </a:pPr>
            <a:r>
              <a:rPr lang="en-GB" sz="2038" dirty="0" smtClean="0">
                <a:solidFill>
                  <a:schemeClr val="bg1"/>
                </a:solidFill>
                <a:latin typeface="Segoe UI Light"/>
              </a:rPr>
              <a:t>Categories </a:t>
            </a:r>
            <a:r>
              <a:rPr lang="en-GB" sz="2038" dirty="0">
                <a:solidFill>
                  <a:schemeClr val="bg1"/>
                </a:solidFill>
                <a:latin typeface="Segoe UI Light"/>
              </a:rPr>
              <a:t>(IaaS, PaaS, SaaS) and types (public, private, and hybrid) of cloud computing</a:t>
            </a:r>
            <a:r>
              <a:rPr lang="en-GB" sz="2038" dirty="0" smtClean="0">
                <a:solidFill>
                  <a:schemeClr val="bg1"/>
                </a:solidFill>
                <a:latin typeface="Segoe UI Light"/>
              </a:rPr>
              <a:t>.</a:t>
            </a:r>
            <a:endParaRPr lang="en-GB" sz="2038" dirty="0">
              <a:solidFill>
                <a:schemeClr val="bg1"/>
              </a:solidFill>
              <a:latin typeface="Segoe UI Light"/>
            </a:endParaRPr>
          </a:p>
          <a:p>
            <a:pPr marL="237276" indent="-237276" defTabSz="949071">
              <a:defRPr/>
            </a:pPr>
            <a:endParaRPr lang="en-US" sz="2697" dirty="0">
              <a:solidFill>
                <a:schemeClr val="bg1"/>
              </a:solidFill>
              <a:latin typeface="Segoe UI"/>
            </a:endParaRPr>
          </a:p>
        </p:txBody>
      </p:sp>
    </p:spTree>
    <p:extLst>
      <p:ext uri="{BB962C8B-B14F-4D97-AF65-F5344CB8AC3E}">
        <p14:creationId xmlns:p14="http://schemas.microsoft.com/office/powerpoint/2010/main" val="8793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wipe(left)">
                                      <p:cBhvr>
                                        <p:cTn id="3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xmlns=""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69411A4-A3E3-416A-B9FC-FFBCF84BF56C}"/>
              </a:ext>
            </a:extLst>
          </p:cNvPr>
          <p:cNvSpPr/>
          <p:nvPr/>
        </p:nvSpPr>
        <p:spPr>
          <a:xfrm>
            <a:off x="393903" y="1359694"/>
            <a:ext cx="8491334" cy="1280351"/>
          </a:xfrm>
          <a:prstGeom prst="rect">
            <a:avLst/>
          </a:prstGeom>
        </p:spPr>
        <p:txBody>
          <a:bodyPr wrap="square">
            <a:spAutoFit/>
          </a:bodyPr>
          <a:lstStyle/>
          <a:p>
            <a:pPr defTabSz="949071">
              <a:spcBef>
                <a:spcPct val="20000"/>
              </a:spcBef>
              <a:buSzPct val="90000"/>
              <a:defRPr/>
            </a:pPr>
            <a:r>
              <a:rPr lang="en-GB" sz="2038" b="1" dirty="0">
                <a:solidFill>
                  <a:srgbClr val="74B230"/>
                </a:solidFill>
                <a:latin typeface="Segoe UI" panose="020B0502040204020203" pitchFamily="34" charset="0"/>
                <a:cs typeface="Segoe UI" panose="020B0502040204020203" pitchFamily="34" charset="0"/>
              </a:rPr>
              <a:t>Next Lesson:</a:t>
            </a:r>
          </a:p>
          <a:p>
            <a:pPr defTabSz="949071">
              <a:spcBef>
                <a:spcPct val="20000"/>
              </a:spcBef>
              <a:buSzPct val="90000"/>
              <a:defRPr/>
            </a:pPr>
            <a:r>
              <a:rPr lang="en-GB" sz="2038" b="1" dirty="0">
                <a:solidFill>
                  <a:schemeClr val="bg1"/>
                </a:solidFill>
                <a:latin typeface="Segoe UI Light"/>
                <a:cs typeface="Segoe UI" panose="020B0502040204020203" pitchFamily="34" charset="0"/>
              </a:rPr>
              <a:t>(3) Understanding core Azure services</a:t>
            </a:r>
          </a:p>
          <a:p>
            <a:pPr defTabSz="949071">
              <a:spcBef>
                <a:spcPct val="20000"/>
              </a:spcBef>
              <a:buSzPct val="90000"/>
              <a:defRPr/>
            </a:pPr>
            <a:r>
              <a:rPr lang="en-GB" sz="2697" dirty="0" smtClean="0">
                <a:solidFill>
                  <a:srgbClr val="3C3C3C"/>
                </a:solidFill>
                <a:latin typeface="Segoe UI Semilight" panose="020B0402040204020203" pitchFamily="34" charset="0"/>
                <a:cs typeface="Segoe UI Semilight" panose="020B0402040204020203" pitchFamily="34" charset="0"/>
              </a:rPr>
              <a:t> </a:t>
            </a:r>
            <a:endParaRPr lang="en-GB" sz="2697" dirty="0">
              <a:solidFill>
                <a:srgbClr val="3C3C3C"/>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5360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Identify the benefits and considerations of using cloud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Describe the differences between categories of cloud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Describe the differences between types of cloud </a:t>
            </a:r>
            <a:r>
              <a:rPr lang="en-GB" sz="2038" dirty="0" smtClean="0">
                <a:gradFill>
                  <a:gsLst>
                    <a:gs pos="1250">
                      <a:srgbClr val="000000"/>
                    </a:gs>
                    <a:gs pos="100000">
                      <a:srgbClr val="000000"/>
                    </a:gs>
                  </a:gsLst>
                  <a:lin ang="5400000" scaled="0"/>
                </a:gradFill>
                <a:latin typeface="Segoe UI Light"/>
              </a:rPr>
              <a:t>computing</a:t>
            </a:r>
          </a:p>
          <a:p>
            <a:pPr defTabSz="949071">
              <a:buBlip>
                <a:blip r:embed="rId3"/>
              </a:buBlip>
              <a:defRPr/>
            </a:pPr>
            <a:r>
              <a:rPr lang="en-US" sz="2038" dirty="0" smtClean="0">
                <a:gradFill>
                  <a:gsLst>
                    <a:gs pos="1250">
                      <a:srgbClr val="000000"/>
                    </a:gs>
                    <a:gs pos="100000">
                      <a:srgbClr val="000000"/>
                    </a:gs>
                  </a:gsLst>
                  <a:lin ang="5400000" scaled="0"/>
                </a:gradFill>
                <a:latin typeface="Segoe UI Light"/>
              </a:rPr>
              <a:t>Prepare </a:t>
            </a:r>
            <a:r>
              <a:rPr lang="en-US" sz="2038" dirty="0">
                <a:gradFill>
                  <a:gsLst>
                    <a:gs pos="1250">
                      <a:srgbClr val="000000"/>
                    </a:gs>
                    <a:gs pos="100000">
                      <a:srgbClr val="000000"/>
                    </a:gs>
                  </a:gsLst>
                  <a:lin ang="5400000" scaled="0"/>
                </a:gradFill>
                <a:latin typeface="Segoe UI Light"/>
              </a:rPr>
              <a:t>for The Exam(Q/A)</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xmlns=""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Effect transition="in" filter="wipe(left)">
                                      <p:cBhvr>
                                        <p:cTn id="31"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274639" y="216694"/>
            <a:ext cx="12039597" cy="916534"/>
          </a:xfrm>
        </p:spPr>
        <p:txBody>
          <a:bodyPr/>
          <a:lstStyle/>
          <a:p>
            <a:r>
              <a:rPr lang="en-GB" sz="4600" dirty="0"/>
              <a:t>Understanding Azure fundamental concepts</a:t>
            </a:r>
          </a:p>
        </p:txBody>
      </p:sp>
      <p:sp>
        <p:nvSpPr>
          <p:cNvPr id="2" name="Rectangle 1">
            <a:extLst>
              <a:ext uri="{FF2B5EF4-FFF2-40B4-BE49-F238E27FC236}">
                <a16:creationId xmlns:a16="http://schemas.microsoft.com/office/drawing/2014/main" id="{AAF12876-D394-44DD-ACFF-DA53207EA100}"/>
              </a:ext>
            </a:extLst>
          </p:cNvPr>
          <p:cNvSpPr/>
          <p:nvPr/>
        </p:nvSpPr>
        <p:spPr>
          <a:xfrm>
            <a:off x="1036637" y="1893094"/>
            <a:ext cx="10164514" cy="1107996"/>
          </a:xfrm>
          <a:prstGeom prst="rect">
            <a:avLst/>
          </a:prstGeom>
        </p:spPr>
        <p:txBody>
          <a:bodyPr wrap="square">
            <a:spAutoFit/>
          </a:bodyPr>
          <a:lstStyle/>
          <a:p>
            <a:pPr lvl="0">
              <a:defRPr/>
            </a:pPr>
            <a:r>
              <a:rPr lang="en-GB" sz="6600" dirty="0">
                <a:solidFill>
                  <a:srgbClr val="3C3C3C"/>
                </a:solidFill>
              </a:rPr>
              <a:t>Types of cloud models</a:t>
            </a:r>
          </a:p>
        </p:txBody>
      </p:sp>
    </p:spTree>
    <p:extLst>
      <p:ext uri="{BB962C8B-B14F-4D97-AF65-F5344CB8AC3E}">
        <p14:creationId xmlns:p14="http://schemas.microsoft.com/office/powerpoint/2010/main" val="25575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a:xfrm>
            <a:off x="174112" y="140494"/>
            <a:ext cx="11889564" cy="916534"/>
          </a:xfrm>
        </p:spPr>
        <p:txBody>
          <a:bodyPr/>
          <a:lstStyle/>
          <a:p>
            <a:r>
              <a:rPr lang="en-GB" sz="4600" dirty="0" smtClean="0"/>
              <a:t>Types </a:t>
            </a:r>
            <a:r>
              <a:rPr lang="en-GB" sz="4600" dirty="0"/>
              <a:t>of cloud models</a:t>
            </a:r>
            <a:endParaRPr lang="en-US" sz="4600" dirty="0"/>
          </a:p>
        </p:txBody>
      </p:sp>
      <p:sp>
        <p:nvSpPr>
          <p:cNvPr id="3" name="Rectangle 2">
            <a:extLst>
              <a:ext uri="{FF2B5EF4-FFF2-40B4-BE49-F238E27FC236}">
                <a16:creationId xmlns:a16="http://schemas.microsoft.com/office/drawing/2014/main" id="{2E36EDF5-F8BD-4876-97A0-AF2707620FFE}"/>
              </a:ext>
            </a:extLst>
          </p:cNvPr>
          <p:cNvSpPr/>
          <p:nvPr/>
        </p:nvSpPr>
        <p:spPr>
          <a:xfrm>
            <a:off x="496389" y="1283494"/>
            <a:ext cx="11209668" cy="3108543"/>
          </a:xfrm>
          <a:prstGeom prst="rect">
            <a:avLst/>
          </a:prstGeom>
        </p:spPr>
        <p:txBody>
          <a:bodyPr wrap="square">
            <a:spAutoFit/>
          </a:bodyPr>
          <a:lstStyle/>
          <a:p>
            <a:r>
              <a:rPr lang="en-GB" sz="2800" dirty="0">
                <a:solidFill>
                  <a:schemeClr val="bg1"/>
                </a:solidFill>
              </a:rPr>
              <a:t>There are three deployment models for cloud computing: </a:t>
            </a:r>
            <a:endParaRPr lang="en-GB" sz="2800" dirty="0" smtClean="0">
              <a:solidFill>
                <a:schemeClr val="bg1"/>
              </a:solidFill>
            </a:endParaRPr>
          </a:p>
          <a:p>
            <a:pPr marL="457200" indent="-457200">
              <a:buFont typeface="Arial" panose="020B0604020202020204" pitchFamily="34" charset="0"/>
              <a:buChar char="•"/>
            </a:pPr>
            <a:r>
              <a:rPr lang="en-GB" sz="2800" dirty="0">
                <a:solidFill>
                  <a:schemeClr val="bg1"/>
                </a:solidFill>
              </a:rPr>
              <a:t>P</a:t>
            </a:r>
            <a:r>
              <a:rPr lang="en-GB" sz="2800" dirty="0" smtClean="0">
                <a:solidFill>
                  <a:schemeClr val="bg1"/>
                </a:solidFill>
              </a:rPr>
              <a:t>ublic cloud</a:t>
            </a:r>
          </a:p>
          <a:p>
            <a:pPr marL="457200" indent="-457200">
              <a:buFont typeface="Arial" panose="020B0604020202020204" pitchFamily="34" charset="0"/>
              <a:buChar char="•"/>
            </a:pPr>
            <a:r>
              <a:rPr lang="en-GB" sz="2800" dirty="0">
                <a:solidFill>
                  <a:schemeClr val="bg1"/>
                </a:solidFill>
              </a:rPr>
              <a:t>P</a:t>
            </a:r>
            <a:r>
              <a:rPr lang="en-GB" sz="2800" dirty="0" smtClean="0">
                <a:solidFill>
                  <a:schemeClr val="bg1"/>
                </a:solidFill>
              </a:rPr>
              <a:t>rivate cloud</a:t>
            </a:r>
          </a:p>
          <a:p>
            <a:pPr marL="457200" indent="-457200">
              <a:buFont typeface="Arial" panose="020B0604020202020204" pitchFamily="34" charset="0"/>
              <a:buChar char="•"/>
            </a:pPr>
            <a:r>
              <a:rPr lang="en-GB" sz="2800" dirty="0">
                <a:solidFill>
                  <a:schemeClr val="bg1"/>
                </a:solidFill>
              </a:rPr>
              <a:t>H</a:t>
            </a:r>
            <a:r>
              <a:rPr lang="en-GB" sz="2800" dirty="0" smtClean="0">
                <a:solidFill>
                  <a:schemeClr val="bg1"/>
                </a:solidFill>
              </a:rPr>
              <a:t>ybrid cloud</a:t>
            </a:r>
          </a:p>
          <a:p>
            <a:pPr marL="457200" indent="-457200">
              <a:buFont typeface="Arial" panose="020B0604020202020204" pitchFamily="34" charset="0"/>
              <a:buChar char="•"/>
            </a:pPr>
            <a:endParaRPr lang="en-GB" sz="2800" dirty="0">
              <a:solidFill>
                <a:schemeClr val="bg1"/>
              </a:solidFill>
            </a:endParaRPr>
          </a:p>
          <a:p>
            <a:r>
              <a:rPr lang="en-GB" sz="2800" dirty="0" smtClean="0">
                <a:solidFill>
                  <a:schemeClr val="bg1"/>
                </a:solidFill>
              </a:rPr>
              <a:t>Each </a:t>
            </a:r>
            <a:r>
              <a:rPr lang="en-GB" sz="2800" dirty="0">
                <a:solidFill>
                  <a:schemeClr val="bg1"/>
                </a:solidFill>
              </a:rPr>
              <a:t>deployment model has different aspects that you should consider as you migrate to the cloud</a:t>
            </a:r>
            <a:r>
              <a:rPr lang="en-GB" sz="2800" dirty="0" smtClean="0">
                <a:solidFill>
                  <a:schemeClr val="bg1"/>
                </a:solidFill>
              </a:rPr>
              <a:t>.</a:t>
            </a:r>
            <a:endParaRPr lang="en-GB" sz="2800" dirty="0">
              <a:solidFill>
                <a:schemeClr val="bg1"/>
              </a:solidFill>
            </a:endParaRPr>
          </a:p>
        </p:txBody>
      </p:sp>
    </p:spTree>
    <p:extLst>
      <p:ext uri="{BB962C8B-B14F-4D97-AF65-F5344CB8AC3E}">
        <p14:creationId xmlns:p14="http://schemas.microsoft.com/office/powerpoint/2010/main" val="2393070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73866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Public cloud</a:t>
            </a: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525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r>
              <a:rPr lang="en-GB" sz="2800" dirty="0">
                <a:solidFill>
                  <a:schemeClr val="tx2"/>
                </a:solidFill>
              </a:rPr>
              <a:t>Services are offered over the public internet and available to anyone who wants to purchase them. </a:t>
            </a:r>
          </a:p>
          <a:p>
            <a:pPr marL="0" indent="0">
              <a:spcBef>
                <a:spcPts val="0"/>
              </a:spcBef>
              <a:buNone/>
              <a:defRPr/>
            </a:pPr>
            <a:endParaRPr lang="en-GB" sz="2800" dirty="0" smtClean="0">
              <a:solidFill>
                <a:schemeClr val="tx2"/>
              </a:solidFill>
            </a:endParaRPr>
          </a:p>
          <a:p>
            <a:pPr marL="0" indent="0">
              <a:spcBef>
                <a:spcPts val="0"/>
              </a:spcBef>
              <a:buNone/>
              <a:defRPr/>
            </a:pPr>
            <a:r>
              <a:rPr lang="en-GB" sz="2800" dirty="0" smtClean="0">
                <a:solidFill>
                  <a:schemeClr val="tx2"/>
                </a:solidFill>
              </a:rPr>
              <a:t>Cloud </a:t>
            </a:r>
            <a:r>
              <a:rPr lang="en-GB" sz="2800" dirty="0">
                <a:solidFill>
                  <a:schemeClr val="tx2"/>
                </a:solidFill>
              </a:rPr>
              <a:t>resources, such as servers and storage, are owned and operated by a third-party cloud service provider, and delivered over the internet.</a:t>
            </a:r>
          </a:p>
          <a:p>
            <a:pPr marL="0" indent="0">
              <a:spcBef>
                <a:spcPts val="0"/>
              </a:spcBef>
              <a:buNone/>
              <a:defRPr/>
            </a:pPr>
            <a:endParaRPr lang="en-US" sz="2800" dirty="0">
              <a:solidFill>
                <a:schemeClr val="tx2"/>
              </a:solidFill>
            </a:endParaRPr>
          </a:p>
        </p:txBody>
      </p:sp>
    </p:spTree>
    <p:extLst>
      <p:ext uri="{BB962C8B-B14F-4D97-AF65-F5344CB8AC3E}">
        <p14:creationId xmlns:p14="http://schemas.microsoft.com/office/powerpoint/2010/main" val="409411223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1477328"/>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Private cloud</a:t>
            </a:r>
          </a:p>
          <a:p>
            <a:pPr lvl="0">
              <a:defRPr/>
            </a:pP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525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spcBef>
                <a:spcPts val="0"/>
              </a:spcBef>
              <a:buNone/>
              <a:defRPr/>
            </a:pPr>
            <a:r>
              <a:rPr lang="en-GB" dirty="0">
                <a:solidFill>
                  <a:schemeClr val="tx2"/>
                </a:solidFill>
              </a:rPr>
              <a:t>A private cloud consists of computing resources used exclusively by users from one business or organization. </a:t>
            </a:r>
            <a:endParaRPr lang="en-GB" dirty="0" smtClean="0">
              <a:solidFill>
                <a:schemeClr val="tx2"/>
              </a:solidFill>
            </a:endParaRPr>
          </a:p>
          <a:p>
            <a:pPr marL="0" indent="0">
              <a:spcBef>
                <a:spcPts val="0"/>
              </a:spcBef>
              <a:buNone/>
              <a:defRPr/>
            </a:pPr>
            <a:endParaRPr lang="en-GB" dirty="0">
              <a:solidFill>
                <a:schemeClr val="tx2"/>
              </a:solidFill>
            </a:endParaRPr>
          </a:p>
          <a:p>
            <a:pPr marL="0" indent="0">
              <a:spcBef>
                <a:spcPts val="0"/>
              </a:spcBef>
              <a:buNone/>
              <a:defRPr/>
            </a:pPr>
            <a:r>
              <a:rPr lang="en-GB" dirty="0" smtClean="0">
                <a:solidFill>
                  <a:schemeClr val="tx2"/>
                </a:solidFill>
              </a:rPr>
              <a:t>A </a:t>
            </a:r>
            <a:r>
              <a:rPr lang="en-GB" dirty="0">
                <a:solidFill>
                  <a:schemeClr val="tx2"/>
                </a:solidFill>
              </a:rPr>
              <a:t>private cloud can be physically located at your organization's on-site (on-premises) </a:t>
            </a:r>
            <a:r>
              <a:rPr lang="en-GB" dirty="0" err="1">
                <a:solidFill>
                  <a:schemeClr val="tx2"/>
                </a:solidFill>
              </a:rPr>
              <a:t>datacenter</a:t>
            </a:r>
            <a:r>
              <a:rPr lang="en-GB" dirty="0">
                <a:solidFill>
                  <a:schemeClr val="tx2"/>
                </a:solidFill>
              </a:rPr>
              <a:t>, or it can be hosted by a third-party service provider.</a:t>
            </a:r>
            <a:endParaRPr lang="en-US" sz="2800" dirty="0">
              <a:solidFill>
                <a:schemeClr val="tx2"/>
              </a:solidFill>
            </a:endParaRPr>
          </a:p>
        </p:txBody>
      </p:sp>
    </p:spTree>
    <p:extLst>
      <p:ext uri="{BB962C8B-B14F-4D97-AF65-F5344CB8AC3E}">
        <p14:creationId xmlns:p14="http://schemas.microsoft.com/office/powerpoint/2010/main" val="328280408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4">
            <a:extLst>
              <a:ext uri="{FF2B5EF4-FFF2-40B4-BE49-F238E27FC236}">
                <a16:creationId xmlns:a16="http://schemas.microsoft.com/office/drawing/2014/main" id="{3F2CED08-3BD5-40E1-82CB-3CC3B3160CC7}"/>
              </a:ext>
            </a:extLst>
          </p:cNvPr>
          <p:cNvSpPr txBox="1">
            <a:spLocks/>
          </p:cNvSpPr>
          <p:nvPr/>
        </p:nvSpPr>
        <p:spPr>
          <a:xfrm>
            <a:off x="427037" y="141278"/>
            <a:ext cx="10259207" cy="2215991"/>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lvl="0">
              <a:defRPr/>
            </a:pPr>
            <a:r>
              <a:rPr lang="en-GB" sz="4800" spc="-102" dirty="0">
                <a:solidFill>
                  <a:srgbClr val="FFFFFF"/>
                </a:solidFill>
                <a:latin typeface="Segoe UI Light"/>
              </a:rPr>
              <a:t>Hybrid cloud</a:t>
            </a:r>
          </a:p>
          <a:p>
            <a:pPr lvl="0">
              <a:defRPr/>
            </a:pPr>
            <a:endParaRPr lang="en-GB" sz="4800" spc="-102" dirty="0">
              <a:solidFill>
                <a:srgbClr val="FFFFFF"/>
              </a:solidFill>
              <a:latin typeface="Segoe UI Light"/>
            </a:endParaRPr>
          </a:p>
          <a:p>
            <a:pPr lvl="0">
              <a:defRPr/>
            </a:pPr>
            <a:endParaRPr lang="en-GB" sz="4800" spc="-102" dirty="0">
              <a:solidFill>
                <a:srgbClr val="FFFFFF"/>
              </a:solidFill>
              <a:latin typeface="Segoe UI Light"/>
            </a:endParaRPr>
          </a:p>
        </p:txBody>
      </p:sp>
      <p:sp>
        <p:nvSpPr>
          <p:cNvPr id="7" name="Text Placeholder 5">
            <a:extLst>
              <a:ext uri="{FF2B5EF4-FFF2-40B4-BE49-F238E27FC236}">
                <a16:creationId xmlns:a16="http://schemas.microsoft.com/office/drawing/2014/main" id="{98CD17BA-E4F0-4439-9F7B-869F7A3CCB15}"/>
              </a:ext>
            </a:extLst>
          </p:cNvPr>
          <p:cNvSpPr txBox="1">
            <a:spLocks/>
          </p:cNvSpPr>
          <p:nvPr/>
        </p:nvSpPr>
        <p:spPr>
          <a:xfrm>
            <a:off x="427037" y="1359694"/>
            <a:ext cx="9525000" cy="49530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indent="0">
              <a:buNone/>
            </a:pPr>
            <a:r>
              <a:rPr lang="en-GB" dirty="0">
                <a:solidFill>
                  <a:schemeClr val="tx2"/>
                </a:solidFill>
              </a:rPr>
              <a:t>A hybrid cloud is a computing environment that combines a public cloud and a private cloud by allowing data and applications to be shared between them</a:t>
            </a:r>
            <a:r>
              <a:rPr lang="en-GB" dirty="0" smtClean="0">
                <a:solidFill>
                  <a:schemeClr val="tx2"/>
                </a:solidFill>
              </a:rPr>
              <a:t>.</a:t>
            </a:r>
            <a:endParaRPr lang="en-GB" dirty="0">
              <a:solidFill>
                <a:schemeClr val="tx2"/>
              </a:solidFill>
            </a:endParaRPr>
          </a:p>
        </p:txBody>
      </p:sp>
    </p:spTree>
    <p:extLst>
      <p:ext uri="{BB962C8B-B14F-4D97-AF65-F5344CB8AC3E}">
        <p14:creationId xmlns:p14="http://schemas.microsoft.com/office/powerpoint/2010/main" val="42177246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WindowsPhoneIcons.OverflowDots" Revision="1" Stencil="System.Storyboarding.WindowsPhoneIcons" StencilVersion="0.1"/>
</Control>
</file>

<file path=customXml/item10.xml><?xml version="1.0" encoding="utf-8"?>
<Control xmlns="http://schemas.microsoft.com/VisualStudio/2011/storyboarding/control">
  <Id Name="System.Storyboarding.WindowsAppIcons.Settings" Revision="1" Stencil="System.Storyboarding.WindowsAppIcons" StencilVersion="0.1"/>
</Control>
</file>

<file path=customXml/item11.xml><?xml version="1.0" encoding="utf-8"?>
<Control xmlns="http://schemas.microsoft.com/VisualStudio/2011/storyboarding/control">
  <Id Name="System.Storyboarding.WindowsAppIcons.Settings" Revision="1" Stencil="System.Storyboarding.WindowsAppIcons" StencilVersion="0.1"/>
</Control>
</file>

<file path=customXml/item12.xml><?xml version="1.0" encoding="utf-8"?>
<?mso-contentType ?>
<FormTemplates xmlns="http://schemas.microsoft.com/sharepoint/v3/contenttype/forms">
  <Display>DocumentLibraryForm</Display>
  <Edit>DocumentLibraryForm</Edit>
  <New>DocumentLibraryForm</New>
</FormTemplates>
</file>

<file path=customXml/item13.xml><?xml version="1.0" encoding="utf-8"?>
<Control xmlns="http://schemas.microsoft.com/VisualStudio/2011/storyboarding/control">
  <Id Name="System.Storyboarding.WindowsAppIcons.Settings" Revision="1" Stencil="System.Storyboarding.WindowsAppIcons" StencilVersion="0.1"/>
</Control>
</file>

<file path=customXml/item14.xml><?xml version="1.0" encoding="utf-8"?>
<Control xmlns="http://schemas.microsoft.com/VisualStudio/2011/storyboarding/control">
  <Id Name="1c2fbc2a-c7e9-4dd4-a869-97fb70ae0309" Revision="1" Stencil="85a07843-b809-41ee-b566-325b1850150a" StencilVersion="1.0"/>
</Control>
</file>

<file path=customXml/item15.xml><?xml version="1.0" encoding="utf-8"?>
<Control xmlns="http://schemas.microsoft.com/VisualStudio/2011/storyboarding/control">
  <Id Name="1c2fbc2a-c7e9-4dd4-a869-97fb70ae0309" Revision="1" Stencil="85a07843-b809-41ee-b566-325b1850150a" StencilVersion="1.0"/>
</Control>
</file>

<file path=customXml/item16.xml><?xml version="1.0" encoding="utf-8"?>
<Control xmlns="http://schemas.microsoft.com/VisualStudio/2011/storyboarding/control">
  <Id Name="5a8b3174-5e96-4781-9824-45fe10020527" Revision="1" Stencil="System.MyShapes" StencilVersion="1.0"/>
</Control>
</file>

<file path=customXml/item17.xml><?xml version="1.0" encoding="utf-8"?>
<Control xmlns="http://schemas.microsoft.com/VisualStudio/2011/storyboarding/control">
  <Id Name="5937341c-7984-4fd4-bf24-0d1d5d33c133" Revision="1" Stencil="System.MyShapes" StencilVersion="1.0"/>
</Control>
</file>

<file path=customXml/item1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19.xml><?xml version="1.0" encoding="utf-8"?>
<Control xmlns="http://schemas.microsoft.com/VisualStudio/2011/storyboarding/control">
  <Id Name="System.Storyboarding.WindowsPhoneIcons.Add" Revision="1" Stencil="System.Storyboarding.WindowsPhoneIcons" StencilVersion="0.1"/>
</Control>
</file>

<file path=customXml/item2.xml><?xml version="1.0" encoding="utf-8"?>
<Control xmlns="http://schemas.microsoft.com/VisualStudio/2011/storyboarding/control">
  <Id Name="95030e5e-d43f-4111-a1c2-743a7dbd35b6" Revision="1" Stencil="System.MyShapes" StencilVersion="1.0"/>
</Control>
</file>

<file path=customXml/item20.xml><?xml version="1.0" encoding="utf-8"?>
<Control xmlns="http://schemas.microsoft.com/VisualStudio/2011/storyboarding/control">
  <Id Name="System.Storyboarding.WindowsAppIcons.Zoom" Revision="1" Stencil="System.Storyboarding.WindowsAppIcons" StencilVersion="0.1"/>
</Control>
</file>

<file path=customXml/item21.xml><?xml version="1.0" encoding="utf-8"?>
<Control xmlns="http://schemas.microsoft.com/VisualStudio/2011/storyboarding/control">
  <Id Name="8053f092-3f2a-4935-a32b-c4b725e8152d" Revision="1" Stencil="System.MyShapes" StencilVersion="1.0"/>
</Control>
</file>

<file path=customXml/item22.xml><?xml version="1.0" encoding="utf-8"?>
<Control xmlns="http://schemas.microsoft.com/VisualStudio/2011/storyboarding/control">
  <Id Name="8053f092-3f2a-4935-a32b-c4b725e8152d" Revision="1" Stencil="System.MyShapes" StencilVersion="1.0"/>
</Control>
</file>

<file path=customXml/item23.xml><?xml version="1.0" encoding="utf-8"?>
<Control xmlns="http://schemas.microsoft.com/VisualStudio/2011/storyboarding/control">
  <Id Name="5a8b3174-5e96-4781-9824-45fe10020527" Revision="1" Stencil="System.MyShapes" StencilVersion="1.0"/>
</Control>
</file>

<file path=customXml/item24.xml><?xml version="1.0" encoding="utf-8"?>
<Control xmlns="http://schemas.microsoft.com/VisualStudio/2011/storyboarding/control">
  <Id Name="4b899d4c-b1de-4c17-8765-a5b417bf4ebc" Revision="1" Stencil="System.MyShapes" StencilVersion="1.0"/>
</Control>
</file>

<file path=customXml/item25.xml><?xml version="1.0" encoding="utf-8"?>
<Control xmlns="http://schemas.microsoft.com/VisualStudio/2011/storyboarding/control">
  <Id Name="System.Storyboarding.WindowsPhoneIcons.OverflowDots" Revision="1" Stencil="System.Storyboarding.WindowsPhoneIcons" StencilVersion="0.1"/>
</Control>
</file>

<file path=customXml/item26.xml><?xml version="1.0" encoding="utf-8"?>
<Control xmlns="http://schemas.microsoft.com/VisualStudio/2011/storyboarding/control">
  <Id Name="28fb7df8-6c86-43a9-9095-4b847846147c" Revision="1" Stencil="System.MyShapes" StencilVersion="1.0"/>
</Control>
</file>

<file path=customXml/item27.xml><?xml version="1.0" encoding="utf-8"?>
<Control xmlns="http://schemas.microsoft.com/VisualStudio/2011/storyboarding/control">
  <Id Name="System.Storyboarding.WindowsPhoneIcons.Minus" Revision="1" Stencil="System.Storyboarding.WindowsPhoneIcons" StencilVersion="0.1"/>
</Control>
</file>

<file path=customXml/item28.xml><?xml version="1.0" encoding="utf-8"?>
<Control xmlns="http://schemas.microsoft.com/VisualStudio/2011/storyboarding/control">
  <Id Name="System.Storyboarding.WindowsPhoneIcons.Cancel" Revision="1" Stencil="System.Storyboarding.WindowsPhoneIcons" StencilVersion="0.1"/>
</Control>
</file>

<file path=customXml/item29.xml><?xml version="1.0" encoding="utf-8"?>
<Control xmlns="http://schemas.microsoft.com/VisualStudio/2011/storyboarding/control">
  <Id Name="System.Storyboarding.WindowsAppIcons.Zoom" Revision="1" Stencil="System.Storyboarding.WindowsAppIcons" StencilVersion="0.1"/>
</Control>
</file>

<file path=customXml/item3.xml><?xml version="1.0" encoding="utf-8"?>
<Control xmlns="http://schemas.microsoft.com/VisualStudio/2011/storyboarding/control">
  <Id Name="System.Storyboarding.Common.MousePointer" Revision="1" Stencil="System.Storyboarding.Common" StencilVersion="0.1"/>
</Control>
</file>

<file path=customXml/item30.xml><?xml version="1.0" encoding="utf-8"?>
<Control xmlns="http://schemas.microsoft.com/VisualStudio/2011/storyboarding/control">
  <Id Name="38b88af0-0751-44eb-8b42-d5ddb4671698" Revision="1" Stencil="System.MyShapes" StencilVersion="1.0"/>
</Control>
</file>

<file path=customXml/item31.xml><?xml version="1.0" encoding="utf-8"?>
<Control xmlns="http://schemas.microsoft.com/VisualStudio/2011/storyboarding/control">
  <Id Name="System.Storyboarding.WindowsPhoneIcons.Cancel" Revision="1" Stencil="System.Storyboarding.WindowsPhoneIcons" StencilVersion="0.1"/>
</Control>
</file>

<file path=customXml/item32.xml><?xml version="1.0" encoding="utf-8"?>
<Control xmlns="http://schemas.microsoft.com/VisualStudio/2011/storyboarding/control">
  <Id Name="System.Storyboarding.WindowsPhoneIcons.Cancel" Revision="1" Stencil="System.Storyboarding.WindowsPhoneIcons" StencilVersion="0.1"/>
</Control>
</file>

<file path=customXml/item33.xml><?xml version="1.0" encoding="utf-8"?>
<Control xmlns="http://schemas.microsoft.com/VisualStudio/2011/storyboarding/control">
  <Id Name="System.Storyboarding.WindowsAppIcons.Settings" Revision="1" Stencil="System.Storyboarding.WindowsAppIcons" StencilVersion="0.1"/>
</Control>
</file>

<file path=customXml/item34.xml><?xml version="1.0" encoding="utf-8"?>
<Control xmlns="http://schemas.microsoft.com/VisualStudio/2011/storyboarding/control">
  <Id Name="System.Storyboarding.WindowsAppIcons.Copy" Revision="1" Stencil="System.Storyboarding.WindowsAppIcons" StencilVersion="0.1"/>
</Control>
</file>

<file path=customXml/item35.xml><?xml version="1.0" encoding="utf-8"?>
<Control xmlns="http://schemas.microsoft.com/VisualStudio/2011/storyboarding/control">
  <Id Name="38b88af0-0751-44eb-8b42-d5ddb4671698" Revision="1" Stencil="System.MyShapes" StencilVersion="1.0"/>
</Control>
</file>

<file path=customXml/item36.xml><?xml version="1.0" encoding="utf-8"?>
<Control xmlns="http://schemas.microsoft.com/VisualStudio/2011/storyboarding/control">
  <Id Name="System.Storyboarding.WindowsPhoneIcons.OverflowDots" Revision="1" Stencil="System.Storyboarding.WindowsPhoneIcons" StencilVersion="0.1"/>
</Control>
</file>

<file path=customXml/item37.xml><?xml version="1.0" encoding="utf-8"?>
<Control xmlns="http://schemas.microsoft.com/VisualStudio/2011/storyboarding/control">
  <Id Name="e9d383c8-3e3d-4afe-bad2-e7c666f1c010" Revision="1" Stencil="System.MyShapes" StencilVersion="1.0"/>
</Control>
</file>

<file path=customXml/item38.xml><?xml version="1.0" encoding="utf-8"?>
<Control xmlns="http://schemas.microsoft.com/VisualStudio/2011/storyboarding/control">
  <Id Name="8053f092-3f2a-4935-a32b-c4b725e8152d" Revision="1" Stencil="System.MyShapes" StencilVersion="1.0"/>
</Control>
</file>

<file path=customXml/item39.xml><?xml version="1.0" encoding="utf-8"?>
<Control xmlns="http://schemas.microsoft.com/VisualStudio/2011/storyboarding/control">
  <Id Name="77f5da85-bd9c-419d-98a6-7b87a515bee2" Revision="1" Stencil="System.MyShapes" StencilVersion="1.0"/>
</Control>
</file>

<file path=customXml/item4.xml><?xml version="1.0" encoding="utf-8"?>
<Control xmlns="http://schemas.microsoft.com/VisualStudio/2011/storyboarding/control">
  <Id Name="System.Storyboarding.WindowsPhoneIcons.Cancel" Revision="1" Stencil="System.Storyboarding.WindowsPhoneIcons" StencilVersion="0.1"/>
</Control>
</file>

<file path=customXml/item40.xml><?xml version="1.0" encoding="utf-8"?>
<Control xmlns="http://schemas.microsoft.com/VisualStudio/2011/storyboarding/control">
  <Id Name="5937341c-7984-4fd4-bf24-0d1d5d33c133" Revision="1" Stencil="System.MyShapes" StencilVersion="1.0"/>
</Control>
</file>

<file path=customXml/item41.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2.xml><?xml version="1.0" encoding="utf-8"?>
<Control xmlns="http://schemas.microsoft.com/VisualStudio/2011/storyboarding/control">
  <Id Name="1db4a566-4f2f-4e29-8012-63f4aff780b4" Revision="1" Stencil="09ee8e29-8a48-4e3d-a569-7c1ba11c2e3d" StencilVersion="1.0"/>
</Control>
</file>

<file path=customXml/item43.xml><?xml version="1.0" encoding="utf-8"?>
<Control xmlns="http://schemas.microsoft.com/VisualStudio/2011/storyboarding/control">
  <Id Name="6d31312a-e778-4374-9db8-70be111b08c6" Revision="1" Stencil="System.MyShapes" StencilVersion="1.0"/>
</Control>
</file>

<file path=customXml/item44.xml><?xml version="1.0" encoding="utf-8"?>
<Control xmlns="http://schemas.microsoft.com/VisualStudio/2011/storyboarding/control">
  <Id Name="4b899d4c-b1de-4c17-8765-a5b417bf4ebc" Revision="1" Stencil="System.MyShapes" StencilVersion="1.0"/>
</Control>
</file>

<file path=customXml/item45.xml><?xml version="1.0" encoding="utf-8"?>
<Control xmlns="http://schemas.microsoft.com/VisualStudio/2011/storyboarding/control">
  <Id Name="System.Storyboarding.WindowsPhoneIcons.Minus" Revision="1" Stencil="System.Storyboarding.WindowsPhoneIcons" StencilVersion="0.1"/>
</Control>
</file>

<file path=customXml/item46.xml><?xml version="1.0" encoding="utf-8"?>
<Control xmlns="http://schemas.microsoft.com/VisualStudio/2011/storyboarding/control">
  <Id Name="1c2fbc2a-c7e9-4dd4-a869-97fb70ae0309" Revision="1" Stencil="85a07843-b809-41ee-b566-325b1850150a" StencilVersion="1.0"/>
</Control>
</file>

<file path=customXml/item47.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48.xml><?xml version="1.0" encoding="utf-8"?>
<Control xmlns="http://schemas.microsoft.com/VisualStudio/2011/storyboarding/control">
  <Id Name="System.Storyboarding.WindowsPhoneIcons.Minus" Revision="1" Stencil="System.Storyboarding.WindowsPhoneIcons" StencilVersion="0.1"/>
</Control>
</file>

<file path=customXml/item49.xml><?xml version="1.0" encoding="utf-8"?>
<Control xmlns="http://schemas.microsoft.com/VisualStudio/2011/storyboarding/control">
  <Id Name="1c2fbc2a-c7e9-4dd4-a869-97fb70ae0309" Revision="1" Stencil="85a07843-b809-41ee-b566-325b1850150a" StencilVersion="1.0"/>
</Control>
</file>

<file path=customXml/item5.xml><?xml version="1.0" encoding="utf-8"?>
<Control xmlns="http://schemas.microsoft.com/VisualStudio/2011/storyboarding/control">
  <Id Name="38b88af0-0751-44eb-8b42-d5ddb4671698" Revision="1" Stencil="System.MyShapes" StencilVersion="1.0"/>
</Control>
</file>

<file path=customXml/item50.xml><?xml version="1.0" encoding="utf-8"?>
<Control xmlns="http://schemas.microsoft.com/VisualStudio/2011/storyboarding/control">
  <Id Name="e9d383c8-3e3d-4afe-bad2-e7c666f1c010" Revision="1" Stencil="System.MyShapes" StencilVersion="1.0"/>
</Control>
</file>

<file path=customXml/item5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2.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53.xml><?xml version="1.0" encoding="utf-8"?>
<Control xmlns="http://schemas.microsoft.com/VisualStudio/2011/storyboarding/control">
  <Id Name="38b88af0-0751-44eb-8b42-d5ddb4671698" Revision="1" Stencil="System.MyShapes" StencilVersion="1.0"/>
</Control>
</file>

<file path=customXml/item54.xml><?xml version="1.0" encoding="utf-8"?>
<Control xmlns="http://schemas.microsoft.com/VisualStudio/2011/storyboarding/control">
  <Id Name="System.Storyboarding.WindowsAppIcons.Search" Revision="1" Stencil="System.Storyboarding.WindowsAppIcons" StencilVersion="0.1"/>
</Control>
</file>

<file path=customXml/item55.xml><?xml version="1.0" encoding="utf-8"?>
<Control xmlns="http://schemas.microsoft.com/VisualStudio/2011/storyboarding/control">
  <Id Name="System.Storyboarding.WindowsPhoneIcons.Add" Revision="1" Stencil="System.Storyboarding.WindowsPhoneIcons" StencilVersion="0.1"/>
</Control>
</file>

<file path=customXml/item56.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7.xml><?xml version="1.0" encoding="utf-8"?>
<Control xmlns="http://schemas.microsoft.com/VisualStudio/2011/storyboarding/control">
  <Id Name="8053f092-3f2a-4935-a32b-c4b725e8152d" Revision="1" Stencil="System.MyShapes" StencilVersion="1.0"/>
</Control>
</file>

<file path=customXml/item58.xml><?xml version="1.0" encoding="utf-8"?>
<Control xmlns="http://schemas.microsoft.com/VisualStudio/2011/storyboarding/control">
  <Id Name="System.Storyboarding.WindowsPhoneIcons.OverflowDots" Revision="1" Stencil="System.Storyboarding.WindowsPhoneIcons" StencilVersion="0.1"/>
</Control>
</file>

<file path=customXml/item59.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xml><?xml version="1.0" encoding="utf-8"?>
<Control xmlns="http://schemas.microsoft.com/VisualStudio/2011/storyboarding/control">
  <Id Name="95030e5e-d43f-4111-a1c2-743a7dbd35b6" Revision="1" Stencil="System.MyShapes" StencilVersion="1.0"/>
</Control>
</file>

<file path=customXml/item60.xml><?xml version="1.0" encoding="utf-8"?>
<Control xmlns="http://schemas.microsoft.com/VisualStudio/2011/storyboarding/control">
  <Id Name="System.Storyboarding.WindowsAppIcons.Search" Revision="1" Stencil="System.Storyboarding.WindowsAppIcons" StencilVersion="0.1"/>
</Control>
</file>

<file path=customXml/item61.xml><?xml version="1.0" encoding="utf-8"?>
<Control xmlns="http://schemas.microsoft.com/VisualStudio/2011/storyboarding/control">
  <Id Name="95030e5e-d43f-4111-a1c2-743a7dbd35b6" Revision="1" Stencil="System.MyShapes" StencilVersion="1.0"/>
</Control>
</file>

<file path=customXml/item62.xml><?xml version="1.0" encoding="utf-8"?>
<Control xmlns="http://schemas.microsoft.com/VisualStudio/2011/storyboarding/control">
  <Id Name="System.Storyboarding.WindowsAppIcons.Zoom" Revision="1" Stencil="System.Storyboarding.WindowsAppIcons" StencilVersion="0.1"/>
</Control>
</file>

<file path=customXml/item6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4.xml><?xml version="1.0" encoding="utf-8"?>
<Control xmlns="http://schemas.microsoft.com/VisualStudio/2011/storyboarding/control">
  <Id Name="System.Storyboarding.WindowsPhoneIcons.OverflowDots" Revision="1" Stencil="System.Storyboarding.WindowsPhoneIcons" StencilVersion="0.1"/>
</Control>
</file>

<file path=customXml/item65.xml><?xml version="1.0" encoding="utf-8"?>
<Control xmlns="http://schemas.microsoft.com/VisualStudio/2011/storyboarding/control">
  <Id Name="StorytellingCommon.HandCursor" Revision="1" Stencil="StorytellingCommon" StencilVersion="1.0"/>
</Control>
</file>

<file path=customXml/item66.xml><?xml version="1.0" encoding="utf-8"?>
<Control xmlns="http://schemas.microsoft.com/VisualStudio/2011/storyboarding/control">
  <Id Name="System.Storyboarding.WindowsAppIcons.Search" Revision="1" Stencil="System.Storyboarding.WindowsAppIcons" StencilVersion="0.1"/>
</Control>
</file>

<file path=customXml/item67.xml><?xml version="1.0" encoding="utf-8"?>
<Control xmlns="http://schemas.microsoft.com/VisualStudio/2011/storyboarding/control">
  <Id Name="System.Storyboarding.WindowsAppIcons.Copy" Revision="1" Stencil="System.Storyboarding.WindowsAppIcons" StencilVersion="0.1"/>
</Control>
</file>

<file path=customXml/item68.xml><?xml version="1.0" encoding="utf-8"?>
<Control xmlns="http://schemas.microsoft.com/VisualStudio/2011/storyboarding/control">
  <Id Name="System.Storyboarding.WindowsPhoneIcons.OverflowDots" Revision="1" Stencil="System.Storyboarding.WindowsPhoneIcons" StencilVersion="0.1"/>
</Control>
</file>

<file path=customXml/item69.xml><?xml version="1.0" encoding="utf-8"?>
<Control xmlns="http://schemas.microsoft.com/VisualStudio/2011/storyboarding/control">
  <Id Name="System.Storyboarding.WindowsAppIcons.Search" Revision="1" Stencil="System.Storyboarding.WindowsAppIcons" StencilVersion="0.1"/>
</Control>
</file>

<file path=customXml/item7.xml><?xml version="1.0" encoding="utf-8"?>
<Control xmlns="http://schemas.microsoft.com/VisualStudio/2011/storyboarding/control">
  <Id Name="System.Storyboarding.WindowsPhoneIcons.Cancel" Revision="1" Stencil="System.Storyboarding.WindowsPhoneIcons" StencilVersion="0.1"/>
</Control>
</file>

<file path=customXml/item70.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71.xml><?xml version="1.0" encoding="utf-8"?>
<Control xmlns="http://schemas.microsoft.com/VisualStudio/2011/storyboarding/control">
  <Id Name="28fb7df8-6c86-43a9-9095-4b847846147c" Revision="1" Stencil="System.MyShapes" StencilVersion="1.0"/>
</Control>
</file>

<file path=customXml/item72.xml><?xml version="1.0" encoding="utf-8"?>
<Control xmlns="http://schemas.microsoft.com/VisualStudio/2011/storyboarding/control">
  <Id Name="5a8b3174-5e96-4781-9824-45fe10020527" Revision="1" Stencil="System.MyShapes" StencilVersion="1.0"/>
</Control>
</file>

<file path=customXml/item73.xml><?xml version="1.0" encoding="utf-8"?>
<Control xmlns="http://schemas.microsoft.com/VisualStudio/2011/storyboarding/control">
  <Id Name="System.Storyboarding.WindowsPhoneIcons.OverflowDots" Revision="1" Stencil="System.Storyboarding.WindowsPhoneIcons" StencilVersion="0.1"/>
</Control>
</file>

<file path=customXml/item74.xml><?xml version="1.0" encoding="utf-8"?>
<Control xmlns="http://schemas.microsoft.com/VisualStudio/2011/storyboarding/control">
  <Id Name="System.Storyboarding.WindowsAppIcons.Zoom" Revision="1" Stencil="System.Storyboarding.WindowsAppIcons" StencilVersion="0.1"/>
</Control>
</file>

<file path=customXml/item75.xml><?xml version="1.0" encoding="utf-8"?>
<Control xmlns="http://schemas.microsoft.com/VisualStudio/2011/storyboarding/control">
  <Id Name="System.Storyboarding.WindowsPhoneIcons.Minus" Revision="1" Stencil="System.Storyboarding.WindowsPhoneIcons" StencilVersion="0.1"/>
</Control>
</file>

<file path=customXml/item76.xml><?xml version="1.0" encoding="utf-8"?>
<Control xmlns="http://schemas.microsoft.com/VisualStudio/2011/storyboarding/control">
  <Id Name="System.Storyboarding.Metro.MetroTileMedium" Revision="1" Stencil="System.Storyboarding.Metro" StencilVersion="0.1"/>
</Control>
</file>

<file path=customXml/item77.xml><?xml version="1.0" encoding="utf-8"?>
<Control xmlns="http://schemas.microsoft.com/VisualStudio/2011/storyboarding/control">
  <Id Name="e9d383c8-3e3d-4afe-bad2-e7c666f1c010" Revision="1" Stencil="System.MyShapes" StencilVersion="1.0"/>
</Control>
</file>

<file path=customXml/item7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9.xml><?xml version="1.0" encoding="utf-8"?>
<Control xmlns="http://schemas.microsoft.com/VisualStudio/2011/storyboarding/control">
  <Id Name="e9d383c8-3e3d-4afe-bad2-e7c666f1c010" Revision="1" Stencil="System.MyShapes" StencilVersion="1.0"/>
</Control>
</file>

<file path=customXml/item8.xml><?xml version="1.0" encoding="utf-8"?>
<Control xmlns="http://schemas.microsoft.com/VisualStudio/2011/storyboarding/control">
  <Id Name="System.Storyboarding.WindowsPhoneIcons.OverflowDots" Revision="1" Stencil="System.Storyboarding.WindowsPhoneIcons" StencilVersion="0.1"/>
</Control>
</file>

<file path=customXml/item80.xml><?xml version="1.0" encoding="utf-8"?>
<Control xmlns="http://schemas.microsoft.com/VisualStudio/2011/storyboarding/control">
  <Id Name="5937341c-7984-4fd4-bf24-0d1d5d33c133" Revision="1" Stencil="System.MyShapes" StencilVersion="1.0"/>
</Control>
</file>

<file path=customXml/item81.xml><?xml version="1.0" encoding="utf-8"?>
<Control xmlns="http://schemas.microsoft.com/VisualStudio/2011/storyboarding/control">
  <Id Name="System.Storyboarding.WindowsPhoneIcons.Cancel" Revision="1" Stencil="System.Storyboarding.WindowsPhoneIcons" StencilVersion="0.1"/>
</Control>
</file>

<file path=customXml/item82.xml><?xml version="1.0" encoding="utf-8"?>
<Control xmlns="http://schemas.microsoft.com/VisualStudio/2011/storyboarding/control">
  <Id Name="95030e5e-d43f-4111-a1c2-743a7dbd35b6" Revision="1" Stencil="System.MyShapes" StencilVersion="1.0"/>
</Control>
</file>

<file path=customXml/item83.xml><?xml version="1.0" encoding="utf-8"?>
<Control xmlns="http://schemas.microsoft.com/VisualStudio/2011/storyboarding/control">
  <Id Name="System.Storyboarding.WindowsPhoneIcons.Cancel" Revision="1" Stencil="System.Storyboarding.WindowsPhoneIcons" StencilVersion="0.1"/>
</Control>
</file>

<file path=customXml/item84.xml><?xml version="1.0" encoding="utf-8"?>
<Control xmlns="http://schemas.microsoft.com/VisualStudio/2011/storyboarding/control">
  <Id Name="5937341c-7984-4fd4-bf24-0d1d5d33c133" Revision="1" Stencil="System.MyShapes" StencilVersion="1.0"/>
</Control>
</file>

<file path=customXml/item85.xml><?xml version="1.0" encoding="utf-8"?>
<Control xmlns="http://schemas.microsoft.com/VisualStudio/2011/storyboarding/control">
  <Id Name="5a8b3174-5e96-4781-9824-45fe10020527" Revision="1" Stencil="System.MyShapes" StencilVersion="1.0"/>
</Control>
</file>

<file path=customXml/item86.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87.xml><?xml version="1.0" encoding="utf-8"?>
<Control xmlns="http://schemas.microsoft.com/VisualStudio/2011/storyboarding/control">
  <Id Name="4b899d4c-b1de-4c17-8765-a5b417bf4ebc" Revision="1" Stencil="System.MyShapes" StencilVersion="1.0"/>
</Control>
</file>

<file path=customXml/item88.xml><?xml version="1.0" encoding="utf-8"?>
<Control xmlns="http://schemas.microsoft.com/VisualStudio/2011/storyboarding/control">
  <Id Name="21ce592b-caf6-43e6-83e0-33717e975a17" Revision="2" Stencil="System.MyShapes" StencilVersion="1.0"/>
</Control>
</file>

<file path=customXml/item89.xml><?xml version="1.0" encoding="utf-8"?>
<Control xmlns="http://schemas.microsoft.com/VisualStudio/2011/storyboarding/control">
  <Id Name="4b899d4c-b1de-4c17-8765-a5b417bf4ebc" Revision="1" Stencil="System.MyShapes" StencilVersion="1.0"/>
</Control>
</file>

<file path=customXml/item9.xml><?xml version="1.0" encoding="utf-8"?>
<Control xmlns="http://schemas.microsoft.com/VisualStudio/2011/storyboarding/control">
  <Id Name="System.Storyboarding.WindowsPhoneIcons.Cancel" Revision="1" Stencil="System.Storyboarding.WindowsPhoneIcons" StencilVersion="0.1"/>
</Control>
</file>

<file path=customXml/itemProps1.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10.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11.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1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3.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14.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15.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16.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17.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18.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19.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2.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20.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21.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22.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23.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24.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25.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26.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27.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28.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29.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3.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30.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31.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32.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33.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34.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35.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36.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37.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38.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39.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4.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40.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41.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42.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43.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44.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45.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46.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47.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48.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49.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5.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50.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51.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52.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53.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54.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55.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56.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7.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58.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59.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6.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60.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61.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62.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63.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64.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65.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66.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67.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68.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69.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7.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70.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b3bc04a5-d503-43b1-b98c-a8cf663329d9"/>
    <ds:schemaRef ds:uri="http://schemas.microsoft.com/office/2006/documentManagement/types"/>
    <ds:schemaRef ds:uri="230E9DF3-BE65-4C73-A93B-D1236EBD677E"/>
    <ds:schemaRef ds:uri="http://www.w3.org/XML/1998/namespace"/>
    <ds:schemaRef ds:uri="http://purl.org/dc/dcmitype/"/>
  </ds:schemaRefs>
</ds:datastoreItem>
</file>

<file path=customXml/itemProps71.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72.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73.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74.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75.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76.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77.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78.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79.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8.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80.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81.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82.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83.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84.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85.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86.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87.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88.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89.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9.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0</TotalTime>
  <Words>6152</Words>
  <Application>Microsoft Office PowerPoint</Application>
  <PresentationFormat>Custom</PresentationFormat>
  <Paragraphs>317</Paragraphs>
  <Slides>31</Slides>
  <Notes>30</Notes>
  <HiddenSlides>1</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31</vt:i4>
      </vt:variant>
    </vt:vector>
  </HeadingPairs>
  <TitlesOfParts>
    <vt:vector size="51" baseType="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vt:lpstr>
      <vt:lpstr>Module 1: Lesson 2:</vt:lpstr>
      <vt:lpstr>About The Presenter</vt:lpstr>
      <vt:lpstr>Lesson 2: Overview</vt:lpstr>
      <vt:lpstr>Understanding Azure fundamental concepts</vt:lpstr>
      <vt:lpstr>Types of cloud models</vt:lpstr>
      <vt:lpstr>PowerPoint Presentation</vt:lpstr>
      <vt:lpstr>PowerPoint Presentation</vt:lpstr>
      <vt:lpstr>PowerPoint Presentation</vt:lpstr>
      <vt:lpstr>PowerPoint Presentation</vt:lpstr>
      <vt:lpstr>Understanding Azure fundamental concepts</vt:lpstr>
      <vt:lpstr>PowerPoint Presentation</vt:lpstr>
      <vt:lpstr>PowerPoint Presentation</vt:lpstr>
      <vt:lpstr>PowerPoint Presentation</vt:lpstr>
      <vt:lpstr>Understanding Azure fundamental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Boinot, Sébastien</cp:lastModifiedBy>
  <cp:revision>2569</cp:revision>
  <dcterms:created xsi:type="dcterms:W3CDTF">2014-06-18T20:55:12Z</dcterms:created>
  <dcterms:modified xsi:type="dcterms:W3CDTF">2021-10-18T09:27:14Z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y fmtid="{D5CDD505-2E9C-101B-9397-08002B2CF9AE}" pid="69" name="CqChecksum">
    <vt:lpwstr>82CA044BE954AFE360A16CF35E09B3B8</vt:lpwstr>
  </property>
  <property fmtid="{D5CDD505-2E9C-101B-9397-08002B2CF9AE}" pid="70" name="CqInformationType">
    <vt:lpwstr>Working Standard</vt:lpwstr>
  </property>
  <property fmtid="{D5CDD505-2E9C-101B-9397-08002B2CF9AE}" pid="71" name="CqVitality">
    <vt:lpwstr/>
  </property>
  <property fmtid="{D5CDD505-2E9C-101B-9397-08002B2CF9AE}" pid="72" name="CqDisclosureRange">
    <vt:lpwstr/>
  </property>
  <property fmtid="{D5CDD505-2E9C-101B-9397-08002B2CF9AE}" pid="73" name="CqDisclosureRangeStamp">
    <vt:lpwstr/>
  </property>
  <property fmtid="{D5CDD505-2E9C-101B-9397-08002B2CF9AE}" pid="74" name="CqDisclosureRangeLimitation">
    <vt:lpwstr/>
  </property>
  <property fmtid="{D5CDD505-2E9C-101B-9397-08002B2CF9AE}" pid="75" name="CqOwner">
    <vt:lpwstr>BOINOS</vt:lpwstr>
  </property>
  <property fmtid="{D5CDD505-2E9C-101B-9397-08002B2CF9AE}" pid="76" name="CqDepartment">
    <vt:lpwstr/>
  </property>
  <property fmtid="{D5CDD505-2E9C-101B-9397-08002B2CF9AE}" pid="77" name="CqCompanyOwner">
    <vt:lpwstr>EBS Romania SA</vt:lpwstr>
  </property>
</Properties>
</file>