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2"/>
  </p:notesMasterIdLst>
  <p:handoutMasterIdLst>
    <p:handoutMasterId r:id="rId123"/>
  </p:handoutMasterIdLst>
  <p:sldIdLst>
    <p:sldId id="2076137268" r:id="rId100"/>
    <p:sldId id="2076137377" r:id="rId101"/>
    <p:sldId id="2076137022" r:id="rId102"/>
    <p:sldId id="2076137392" r:id="rId103"/>
    <p:sldId id="2076137408" r:id="rId104"/>
    <p:sldId id="2076137393" r:id="rId105"/>
    <p:sldId id="2076137399" r:id="rId106"/>
    <p:sldId id="2076137406" r:id="rId107"/>
    <p:sldId id="2076137394" r:id="rId108"/>
    <p:sldId id="2076137409" r:id="rId109"/>
    <p:sldId id="2076137395" r:id="rId110"/>
    <p:sldId id="2076137411" r:id="rId111"/>
    <p:sldId id="2076137410" r:id="rId112"/>
    <p:sldId id="2076137396" r:id="rId113"/>
    <p:sldId id="2076137398" r:id="rId114"/>
    <p:sldId id="2076137397" r:id="rId115"/>
    <p:sldId id="2076137400" r:id="rId116"/>
    <p:sldId id="2076137401" r:id="rId117"/>
    <p:sldId id="2076137402" r:id="rId118"/>
    <p:sldId id="270" r:id="rId119"/>
    <p:sldId id="2076137407" r:id="rId120"/>
    <p:sldId id="2076137404" r:id="rId121"/>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268"/>
            <p14:sldId id="2076137377"/>
            <p14:sldId id="2076137022"/>
            <p14:sldId id="2076137392"/>
            <p14:sldId id="2076137408"/>
            <p14:sldId id="2076137393"/>
            <p14:sldId id="2076137399"/>
            <p14:sldId id="2076137406"/>
            <p14:sldId id="2076137394"/>
            <p14:sldId id="2076137409"/>
            <p14:sldId id="2076137395"/>
            <p14:sldId id="2076137411"/>
            <p14:sldId id="2076137410"/>
            <p14:sldId id="2076137396"/>
            <p14:sldId id="2076137398"/>
            <p14:sldId id="2076137397"/>
            <p14:sldId id="2076137400"/>
            <p14:sldId id="2076137401"/>
            <p14:sldId id="2076137402"/>
            <p14:sldId id="270"/>
            <p14:sldId id="2076137407"/>
            <p14:sldId id="20761374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87534" autoAdjust="0"/>
  </p:normalViewPr>
  <p:slideViewPr>
    <p:cSldViewPr snapToObjects="1">
      <p:cViewPr varScale="1">
        <p:scale>
          <a:sx n="141" d="100"/>
          <a:sy n="141" d="100"/>
        </p:scale>
        <p:origin x="1244" y="16"/>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slide" Target="slides/slide19.xml"/><Relationship Id="rId12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commentAuthors" Target="commentAuthors.xml"/><Relationship Id="rId129"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slide" Target="slides/slide20.xml"/><Relationship Id="rId12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notesMaster" Target="notesMasters/notesMaster1.xml"/><Relationship Id="rId13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10/23/2021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10/23/2021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endParaRPr lang="en-US" b="0" i="0" dirty="0">
              <a:solidFill>
                <a:srgbClr val="000000"/>
              </a:solidFill>
              <a:effectLst/>
              <a:latin typeface="Linux Libertine"/>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2500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02122"/>
              </a:solidFill>
              <a:effectLst/>
              <a:latin typeface="Arial" panose="020B0604020202020204" pitchFamily="34" charset="0"/>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2894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7304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10/24/2021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7342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65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720"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1: </a:t>
            </a:r>
          </a:p>
        </p:txBody>
      </p:sp>
      <p:sp>
        <p:nvSpPr>
          <p:cNvPr id="5" name="Rectangle 4">
            <a:extLst>
              <a:ext uri="{FF2B5EF4-FFF2-40B4-BE49-F238E27FC236}">
                <a16:creationId xmlns:a16="http://schemas.microsoft.com/office/drawing/2014/main" id="{6FEA1AE0-3A6C-49D9-BAE8-A60510576918}"/>
              </a:ext>
            </a:extLst>
          </p:cNvPr>
          <p:cNvSpPr/>
          <p:nvPr/>
        </p:nvSpPr>
        <p:spPr>
          <a:xfrm>
            <a:off x="427037" y="2655094"/>
            <a:ext cx="11399838" cy="1938992"/>
          </a:xfrm>
          <a:prstGeom prst="rect">
            <a:avLst/>
          </a:prstGeom>
        </p:spPr>
        <p:txBody>
          <a:bodyPr wrap="square">
            <a:spAutoFit/>
          </a:bodyPr>
          <a:lstStyle/>
          <a:p>
            <a:pPr lvl="0" defTabSz="931033">
              <a:defRPr/>
            </a:pPr>
            <a:r>
              <a:rPr lang="en-GB" sz="6000" dirty="0">
                <a:solidFill>
                  <a:srgbClr val="3C3C3C"/>
                </a:solidFill>
              </a:rPr>
              <a:t>Introduction to Azure Concepts and Core Azure Services</a:t>
            </a:r>
          </a:p>
        </p:txBody>
      </p:sp>
    </p:spTree>
    <p:extLst>
      <p:ext uri="{BB962C8B-B14F-4D97-AF65-F5344CB8AC3E}">
        <p14:creationId xmlns:p14="http://schemas.microsoft.com/office/powerpoint/2010/main" val="422205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A63D-6F33-45F1-9AC6-30ABDF719CBC}"/>
              </a:ext>
            </a:extLst>
          </p:cNvPr>
          <p:cNvSpPr>
            <a:spLocks noGrp="1"/>
          </p:cNvSpPr>
          <p:nvPr>
            <p:ph type="title"/>
          </p:nvPr>
        </p:nvSpPr>
        <p:spPr/>
        <p:txBody>
          <a:bodyPr/>
          <a:lstStyle/>
          <a:p>
            <a:r>
              <a:rPr lang="de-CH" dirty="0"/>
              <a:t>Azure Database Migration Services </a:t>
            </a:r>
          </a:p>
        </p:txBody>
      </p:sp>
      <p:pic>
        <p:nvPicPr>
          <p:cNvPr id="4" name="Picture 3" descr="Graphical user interface, text, application&#10;&#10;Description automatically generated">
            <a:extLst>
              <a:ext uri="{FF2B5EF4-FFF2-40B4-BE49-F238E27FC236}">
                <a16:creationId xmlns:a16="http://schemas.microsoft.com/office/drawing/2014/main" id="{9772ED9C-0864-450E-9537-07A754F67107}"/>
              </a:ext>
            </a:extLst>
          </p:cNvPr>
          <p:cNvPicPr>
            <a:picLocks noChangeAspect="1"/>
          </p:cNvPicPr>
          <p:nvPr/>
        </p:nvPicPr>
        <p:blipFill>
          <a:blip r:embed="rId2"/>
          <a:stretch>
            <a:fillRect/>
          </a:stretch>
        </p:blipFill>
        <p:spPr>
          <a:xfrm>
            <a:off x="6142037" y="1359694"/>
            <a:ext cx="5957950" cy="5073793"/>
          </a:xfrm>
          <a:prstGeom prst="rect">
            <a:avLst/>
          </a:prstGeom>
        </p:spPr>
      </p:pic>
      <p:sp>
        <p:nvSpPr>
          <p:cNvPr id="5" name="Text Placeholder 5">
            <a:extLst>
              <a:ext uri="{FF2B5EF4-FFF2-40B4-BE49-F238E27FC236}">
                <a16:creationId xmlns:a16="http://schemas.microsoft.com/office/drawing/2014/main" id="{9757F591-1966-485D-8036-7DB4D0828067}"/>
              </a:ext>
            </a:extLst>
          </p:cNvPr>
          <p:cNvSpPr txBox="1">
            <a:spLocks/>
          </p:cNvSpPr>
          <p:nvPr/>
        </p:nvSpPr>
        <p:spPr>
          <a:xfrm>
            <a:off x="198437" y="1359694"/>
            <a:ext cx="5029200" cy="48006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SQL Server</a:t>
            </a:r>
          </a:p>
          <a:p>
            <a:pPr defTabSz="949071">
              <a:buBlip>
                <a:blip r:embed="rId3"/>
              </a:buBlip>
              <a:defRPr/>
            </a:pPr>
            <a:r>
              <a:rPr lang="en-GB" sz="2038" dirty="0">
                <a:gradFill>
                  <a:gsLst>
                    <a:gs pos="1250">
                      <a:srgbClr val="000000"/>
                    </a:gs>
                    <a:gs pos="100000">
                      <a:srgbClr val="000000"/>
                    </a:gs>
                  </a:gsLst>
                  <a:lin ang="5400000" scaled="0"/>
                </a:gradFill>
                <a:latin typeface="Segoe UI Light"/>
              </a:rPr>
              <a:t>Mongo DB</a:t>
            </a:r>
          </a:p>
          <a:p>
            <a:pPr defTabSz="949071">
              <a:buBlip>
                <a:blip r:embed="rId3"/>
              </a:buBlip>
              <a:defRPr/>
            </a:pPr>
            <a:r>
              <a:rPr lang="en-GB" sz="2038" dirty="0">
                <a:gradFill>
                  <a:gsLst>
                    <a:gs pos="1250">
                      <a:srgbClr val="000000"/>
                    </a:gs>
                    <a:gs pos="100000">
                      <a:srgbClr val="000000"/>
                    </a:gs>
                  </a:gsLst>
                  <a:lin ang="5400000" scaled="0"/>
                </a:gradFill>
                <a:latin typeface="Segoe UI Light"/>
              </a:rPr>
              <a:t>MySQL</a:t>
            </a:r>
          </a:p>
          <a:p>
            <a:pPr defTabSz="949071">
              <a:buBlip>
                <a:blip r:embed="rId3"/>
              </a:buBlip>
              <a:defRPr/>
            </a:pPr>
            <a:r>
              <a:rPr lang="en-GB" sz="2038" dirty="0">
                <a:gradFill>
                  <a:gsLst>
                    <a:gs pos="1250">
                      <a:srgbClr val="000000"/>
                    </a:gs>
                    <a:gs pos="100000">
                      <a:srgbClr val="000000"/>
                    </a:gs>
                  </a:gsLst>
                  <a:lin ang="5400000" scaled="0"/>
                </a:gradFill>
                <a:latin typeface="Segoe UI Light"/>
              </a:rPr>
              <a:t>PostgreSQL </a:t>
            </a:r>
          </a:p>
          <a:p>
            <a:pPr defTabSz="949071">
              <a:buBlip>
                <a:blip r:embed="rId3"/>
              </a:buBlip>
              <a:defRPr/>
            </a:pPr>
            <a:r>
              <a:rPr lang="en-GB" sz="2038" dirty="0">
                <a:gradFill>
                  <a:gsLst>
                    <a:gs pos="1250">
                      <a:srgbClr val="000000"/>
                    </a:gs>
                    <a:gs pos="100000">
                      <a:srgbClr val="000000"/>
                    </a:gs>
                  </a:gsLst>
                  <a:lin ang="5400000" scaled="0"/>
                </a:gradFill>
                <a:latin typeface="Segoe UI Light"/>
              </a:rPr>
              <a:t>AWS RDS for SQL Server</a:t>
            </a:r>
          </a:p>
          <a:p>
            <a:pPr defTabSz="949071">
              <a:buBlip>
                <a:blip r:embed="rId3"/>
              </a:buBlip>
              <a:defRPr/>
            </a:pPr>
            <a:r>
              <a:rPr lang="en-GB" sz="2038" dirty="0">
                <a:gradFill>
                  <a:gsLst>
                    <a:gs pos="1250">
                      <a:srgbClr val="000000"/>
                    </a:gs>
                    <a:gs pos="100000">
                      <a:srgbClr val="000000"/>
                    </a:gs>
                  </a:gsLst>
                  <a:lin ang="5400000" scaled="0"/>
                </a:gradFill>
                <a:latin typeface="Segoe UI Light"/>
              </a:rPr>
              <a:t>AWS RDS for PostgreSQL</a:t>
            </a:r>
          </a:p>
        </p:txBody>
      </p:sp>
    </p:spTree>
    <p:extLst>
      <p:ext uri="{BB962C8B-B14F-4D97-AF65-F5344CB8AC3E}">
        <p14:creationId xmlns:p14="http://schemas.microsoft.com/office/powerpoint/2010/main" val="415396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BFBC-DAAD-4FBB-B422-73E33C8D248B}"/>
              </a:ext>
            </a:extLst>
          </p:cNvPr>
          <p:cNvSpPr>
            <a:spLocks noGrp="1"/>
          </p:cNvSpPr>
          <p:nvPr>
            <p:ph type="title"/>
          </p:nvPr>
        </p:nvSpPr>
        <p:spPr/>
        <p:txBody>
          <a:bodyPr/>
          <a:lstStyle/>
          <a:p>
            <a:r>
              <a:rPr lang="de-CH" dirty="0"/>
              <a:t>Azure Database </a:t>
            </a:r>
            <a:r>
              <a:rPr lang="de-CH" dirty="0" err="1"/>
              <a:t>for</a:t>
            </a:r>
            <a:r>
              <a:rPr lang="de-CH" dirty="0"/>
              <a:t> MySQL</a:t>
            </a:r>
          </a:p>
        </p:txBody>
      </p:sp>
      <p:pic>
        <p:nvPicPr>
          <p:cNvPr id="4" name="Picture 3" descr="Icon&#10;&#10;Description automatically generated">
            <a:extLst>
              <a:ext uri="{FF2B5EF4-FFF2-40B4-BE49-F238E27FC236}">
                <a16:creationId xmlns:a16="http://schemas.microsoft.com/office/drawing/2014/main" id="{6C925A0A-32A7-43BC-93C1-486416D4C7FE}"/>
              </a:ext>
            </a:extLst>
          </p:cNvPr>
          <p:cNvPicPr>
            <a:picLocks noChangeAspect="1"/>
          </p:cNvPicPr>
          <p:nvPr/>
        </p:nvPicPr>
        <p:blipFill>
          <a:blip r:embed="rId2"/>
          <a:stretch>
            <a:fillRect/>
          </a:stretch>
        </p:blipFill>
        <p:spPr>
          <a:xfrm>
            <a:off x="8428037" y="1816894"/>
            <a:ext cx="2714671" cy="2928731"/>
          </a:xfrm>
          <a:prstGeom prst="rect">
            <a:avLst/>
          </a:prstGeom>
        </p:spPr>
      </p:pic>
      <p:sp>
        <p:nvSpPr>
          <p:cNvPr id="5" name="Text Placeholder 5">
            <a:extLst>
              <a:ext uri="{FF2B5EF4-FFF2-40B4-BE49-F238E27FC236}">
                <a16:creationId xmlns:a16="http://schemas.microsoft.com/office/drawing/2014/main" id="{79E469B8-AFE1-49D1-94F1-81585E53C722}"/>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MySQL Community Edition database engine, (</a:t>
            </a:r>
            <a:r>
              <a:rPr lang="en-US" sz="2038" dirty="0" err="1">
                <a:gradFill>
                  <a:gsLst>
                    <a:gs pos="1250">
                      <a:srgbClr val="000000"/>
                    </a:gs>
                    <a:gs pos="100000">
                      <a:srgbClr val="000000"/>
                    </a:gs>
                  </a:gsLst>
                  <a:lin ang="5400000" scaled="0"/>
                </a:gradFill>
                <a:latin typeface="Segoe UI Light"/>
              </a:rPr>
              <a:t>ver</a:t>
            </a:r>
            <a:r>
              <a:rPr lang="en-US" sz="2038" dirty="0">
                <a:gradFill>
                  <a:gsLst>
                    <a:gs pos="1250">
                      <a:srgbClr val="000000"/>
                    </a:gs>
                    <a:gs pos="100000">
                      <a:srgbClr val="000000"/>
                    </a:gs>
                  </a:gsLst>
                  <a:lin ang="5400000" scaled="0"/>
                </a:gradFill>
                <a:latin typeface="Segoe UI Light"/>
              </a:rPr>
              <a:t> 5.6, 5.7, 8.0)</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Can be used to support e.g., LAMP Application Architectures</a:t>
            </a:r>
          </a:p>
          <a:p>
            <a:pPr defTabSz="949071">
              <a:buBlip>
                <a:blip r:embed="rId3"/>
              </a:buBlip>
              <a:defRPr/>
            </a:pPr>
            <a:r>
              <a:rPr lang="en-US" sz="2038" dirty="0">
                <a:gradFill>
                  <a:gsLst>
                    <a:gs pos="1250">
                      <a:srgbClr val="000000"/>
                    </a:gs>
                    <a:gs pos="100000">
                      <a:srgbClr val="000000"/>
                    </a:gs>
                  </a:gsLst>
                  <a:lin ang="5400000" scaled="0"/>
                </a:gradFill>
                <a:latin typeface="Segoe UI Light"/>
              </a:rPr>
              <a:t>Backup &amp; Restore up to 35 days</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&amp;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Migrate by using </a:t>
            </a:r>
            <a:r>
              <a:rPr lang="en-GB" sz="2038" dirty="0">
                <a:gradFill>
                  <a:gsLst>
                    <a:gs pos="1250">
                      <a:srgbClr val="000000"/>
                    </a:gs>
                    <a:gs pos="100000">
                      <a:srgbClr val="000000"/>
                    </a:gs>
                  </a:gsLst>
                  <a:lin ang="5400000" scaled="0"/>
                </a:gradFill>
                <a:latin typeface="Segoe UI Light"/>
              </a:rPr>
              <a:t>Azure Database Migration Service or MySQL Workbench</a:t>
            </a:r>
            <a:endParaRPr lang="en-US"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96906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1F36-C1DA-4EED-9211-7D9C42B4B642}"/>
              </a:ext>
            </a:extLst>
          </p:cNvPr>
          <p:cNvSpPr>
            <a:spLocks noGrp="1"/>
          </p:cNvSpPr>
          <p:nvPr>
            <p:ph type="title"/>
          </p:nvPr>
        </p:nvSpPr>
        <p:spPr/>
        <p:txBody>
          <a:bodyPr/>
          <a:lstStyle/>
          <a:p>
            <a:r>
              <a:rPr lang="de-CH" dirty="0"/>
              <a:t>Single Server VS Flexible Server</a:t>
            </a:r>
          </a:p>
        </p:txBody>
      </p:sp>
      <p:pic>
        <p:nvPicPr>
          <p:cNvPr id="4" name="Picture 3" descr="Graphical user interface, text, application&#10;&#10;Description automatically generated">
            <a:extLst>
              <a:ext uri="{FF2B5EF4-FFF2-40B4-BE49-F238E27FC236}">
                <a16:creationId xmlns:a16="http://schemas.microsoft.com/office/drawing/2014/main" id="{7B228B0A-1A57-4086-ADB0-EEFA4612415B}"/>
              </a:ext>
            </a:extLst>
          </p:cNvPr>
          <p:cNvPicPr>
            <a:picLocks noChangeAspect="1"/>
          </p:cNvPicPr>
          <p:nvPr/>
        </p:nvPicPr>
        <p:blipFill>
          <a:blip r:embed="rId2"/>
          <a:stretch>
            <a:fillRect/>
          </a:stretch>
        </p:blipFill>
        <p:spPr>
          <a:xfrm>
            <a:off x="350836" y="1359693"/>
            <a:ext cx="10231245" cy="5181601"/>
          </a:xfrm>
          <a:prstGeom prst="rect">
            <a:avLst/>
          </a:prstGeom>
        </p:spPr>
      </p:pic>
    </p:spTree>
    <p:extLst>
      <p:ext uri="{BB962C8B-B14F-4D97-AF65-F5344CB8AC3E}">
        <p14:creationId xmlns:p14="http://schemas.microsoft.com/office/powerpoint/2010/main" val="243766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FD12-68E8-48D1-B8FD-45958B0E2F89}"/>
              </a:ext>
            </a:extLst>
          </p:cNvPr>
          <p:cNvSpPr>
            <a:spLocks noGrp="1"/>
          </p:cNvSpPr>
          <p:nvPr>
            <p:ph type="title"/>
          </p:nvPr>
        </p:nvSpPr>
        <p:spPr/>
        <p:txBody>
          <a:bodyPr/>
          <a:lstStyle/>
          <a:p>
            <a:r>
              <a:rPr lang="de-CH" dirty="0"/>
              <a:t>MySQL </a:t>
            </a:r>
            <a:r>
              <a:rPr lang="de-CH" dirty="0" err="1"/>
              <a:t>Workbench</a:t>
            </a:r>
            <a:r>
              <a:rPr lang="de-CH" dirty="0"/>
              <a:t> </a:t>
            </a:r>
            <a:r>
              <a:rPr lang="de-CH" dirty="0" err="1"/>
              <a:t>for</a:t>
            </a:r>
            <a:r>
              <a:rPr lang="de-CH" dirty="0"/>
              <a:t> Migration</a:t>
            </a:r>
          </a:p>
        </p:txBody>
      </p:sp>
      <p:pic>
        <p:nvPicPr>
          <p:cNvPr id="4" name="Picture 3" descr="Graphical user interface, application&#10;&#10;Description automatically generated">
            <a:extLst>
              <a:ext uri="{FF2B5EF4-FFF2-40B4-BE49-F238E27FC236}">
                <a16:creationId xmlns:a16="http://schemas.microsoft.com/office/drawing/2014/main" id="{F5938220-FBD3-4367-A854-4D09855DCFEC}"/>
              </a:ext>
            </a:extLst>
          </p:cNvPr>
          <p:cNvPicPr>
            <a:picLocks noChangeAspect="1"/>
          </p:cNvPicPr>
          <p:nvPr/>
        </p:nvPicPr>
        <p:blipFill>
          <a:blip r:embed="rId2"/>
          <a:stretch>
            <a:fillRect/>
          </a:stretch>
        </p:blipFill>
        <p:spPr>
          <a:xfrm>
            <a:off x="274640" y="1271692"/>
            <a:ext cx="8807699" cy="4952166"/>
          </a:xfrm>
          <a:prstGeom prst="rect">
            <a:avLst/>
          </a:prstGeom>
        </p:spPr>
      </p:pic>
    </p:spTree>
    <p:extLst>
      <p:ext uri="{BB962C8B-B14F-4D97-AF65-F5344CB8AC3E}">
        <p14:creationId xmlns:p14="http://schemas.microsoft.com/office/powerpoint/2010/main" val="370199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CD8F-82F7-4BD2-8C2D-53CB1A7E347B}"/>
              </a:ext>
            </a:extLst>
          </p:cNvPr>
          <p:cNvSpPr>
            <a:spLocks noGrp="1"/>
          </p:cNvSpPr>
          <p:nvPr>
            <p:ph type="title"/>
          </p:nvPr>
        </p:nvSpPr>
        <p:spPr/>
        <p:txBody>
          <a:bodyPr/>
          <a:lstStyle/>
          <a:p>
            <a:r>
              <a:rPr lang="de-CH" dirty="0"/>
              <a:t>Azure Database </a:t>
            </a:r>
            <a:r>
              <a:rPr lang="de-CH" dirty="0" err="1"/>
              <a:t>for</a:t>
            </a:r>
            <a:r>
              <a:rPr lang="de-CH" dirty="0"/>
              <a:t> PostgreSQL</a:t>
            </a:r>
          </a:p>
        </p:txBody>
      </p:sp>
      <p:pic>
        <p:nvPicPr>
          <p:cNvPr id="4" name="Picture 3" descr="Icon&#10;&#10;Description automatically generated">
            <a:extLst>
              <a:ext uri="{FF2B5EF4-FFF2-40B4-BE49-F238E27FC236}">
                <a16:creationId xmlns:a16="http://schemas.microsoft.com/office/drawing/2014/main" id="{4D9F4F6C-6B44-4F6D-8CD5-A024D772259B}"/>
              </a:ext>
            </a:extLst>
          </p:cNvPr>
          <p:cNvPicPr>
            <a:picLocks noChangeAspect="1"/>
          </p:cNvPicPr>
          <p:nvPr/>
        </p:nvPicPr>
        <p:blipFill>
          <a:blip r:embed="rId2"/>
          <a:stretch>
            <a:fillRect/>
          </a:stretch>
        </p:blipFill>
        <p:spPr>
          <a:xfrm>
            <a:off x="8275637" y="1778829"/>
            <a:ext cx="2921049" cy="3009865"/>
          </a:xfrm>
          <a:prstGeom prst="rect">
            <a:avLst/>
          </a:prstGeom>
        </p:spPr>
      </p:pic>
      <p:sp>
        <p:nvSpPr>
          <p:cNvPr id="5" name="Text Placeholder 5">
            <a:extLst>
              <a:ext uri="{FF2B5EF4-FFF2-40B4-BE49-F238E27FC236}">
                <a16:creationId xmlns:a16="http://schemas.microsoft.com/office/drawing/2014/main" id="{A99F90FE-1C24-4153-B132-2C2ED8126CFC}"/>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Community version of the open-source PostgreSQL database engine</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software patching, automatic backups, monitoring, and security</a:t>
            </a:r>
          </a:p>
          <a:p>
            <a:pPr defTabSz="949071">
              <a:buBlip>
                <a:blip r:embed="rId3"/>
              </a:buBlip>
              <a:defRPr/>
            </a:pPr>
            <a:r>
              <a:rPr lang="en-US" sz="2038" dirty="0">
                <a:gradFill>
                  <a:gsLst>
                    <a:gs pos="1250">
                      <a:srgbClr val="000000"/>
                    </a:gs>
                    <a:gs pos="100000">
                      <a:srgbClr val="000000"/>
                    </a:gs>
                  </a:gsLst>
                  <a:lin ang="5400000" scaled="0"/>
                </a:gradFill>
                <a:latin typeface="Segoe UI Light"/>
              </a:rPr>
              <a:t>Automatic backups up to 35 days point-in-time-restore</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and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Single Server</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Many pricing tiers with the possibility to scale vertically</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 and alerting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Dynamic scalability: only pay for what you need</a:t>
            </a:r>
          </a:p>
          <a:p>
            <a:pPr defTabSz="949071">
              <a:buBlip>
                <a:blip r:embed="rId3"/>
              </a:buBlip>
              <a:defRPr/>
            </a:pPr>
            <a:r>
              <a:rPr lang="en-US" sz="2038" dirty="0">
                <a:gradFill>
                  <a:gsLst>
                    <a:gs pos="1250">
                      <a:srgbClr val="000000"/>
                    </a:gs>
                    <a:gs pos="100000">
                      <a:srgbClr val="000000"/>
                    </a:gs>
                  </a:gsLst>
                  <a:lin ang="5400000" scaled="0"/>
                </a:gradFill>
                <a:latin typeface="Segoe UI Light"/>
              </a:rPr>
              <a:t>Hyperscale (</a:t>
            </a:r>
            <a:r>
              <a:rPr lang="en-US" sz="2038" dirty="0" err="1">
                <a:gradFill>
                  <a:gsLst>
                    <a:gs pos="1250">
                      <a:srgbClr val="000000"/>
                    </a:gs>
                    <a:gs pos="100000">
                      <a:srgbClr val="000000"/>
                    </a:gs>
                  </a:gsLst>
                  <a:lin ang="5400000" scaled="0"/>
                </a:gradFill>
                <a:latin typeface="Segoe UI Light"/>
              </a:rPr>
              <a:t>Citus</a:t>
            </a:r>
            <a:r>
              <a:rPr lang="en-US" sz="2038" dirty="0">
                <a:gradFill>
                  <a:gsLst>
                    <a:gs pos="1250">
                      <a:srgbClr val="000000"/>
                    </a:gs>
                    <a:gs pos="100000">
                      <a:srgbClr val="000000"/>
                    </a:gs>
                  </a:gsLst>
                  <a:lin ang="5400000" scaled="0"/>
                </a:gradFill>
                <a:latin typeface="Segoe UI Light"/>
              </a:rPr>
              <a: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Horizontal scalability</a:t>
            </a:r>
          </a:p>
          <a:p>
            <a:pPr lvl="1" defTabSz="949071">
              <a:buBlip>
                <a:blip r:embed="rId3"/>
              </a:buBlip>
              <a:defRPr/>
            </a:pPr>
            <a:r>
              <a:rPr lang="en-US" sz="1223" dirty="0" err="1">
                <a:gradFill>
                  <a:gsLst>
                    <a:gs pos="1250">
                      <a:srgbClr val="000000"/>
                    </a:gs>
                    <a:gs pos="100000">
                      <a:srgbClr val="000000"/>
                    </a:gs>
                  </a:gsLst>
                  <a:lin ang="5400000" scaled="0"/>
                </a:gradFill>
                <a:latin typeface="Segoe UI Light"/>
              </a:rPr>
              <a:t>Sharding</a:t>
            </a:r>
            <a:endParaRPr lang="en-US" sz="1223" dirty="0">
              <a:gradFill>
                <a:gsLst>
                  <a:gs pos="1250">
                    <a:srgbClr val="000000"/>
                  </a:gs>
                  <a:gs pos="100000">
                    <a:srgbClr val="000000"/>
                  </a:gs>
                </a:gsLst>
                <a:lin ang="5400000" scaled="0"/>
              </a:gradFill>
              <a:latin typeface="Segoe UI Light"/>
            </a:endParaRPr>
          </a:p>
          <a:p>
            <a:pPr marL="232897" lvl="1" indent="0" defTabSz="949071">
              <a:buNone/>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93574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F17D-BA29-4604-8967-C696D421A495}"/>
              </a:ext>
            </a:extLst>
          </p:cNvPr>
          <p:cNvSpPr>
            <a:spLocks noGrp="1"/>
          </p:cNvSpPr>
          <p:nvPr>
            <p:ph type="title"/>
          </p:nvPr>
        </p:nvSpPr>
        <p:spPr/>
        <p:txBody>
          <a:bodyPr/>
          <a:lstStyle/>
          <a:p>
            <a:r>
              <a:rPr lang="de-CH" dirty="0"/>
              <a:t>Azure SQL </a:t>
            </a:r>
            <a:r>
              <a:rPr lang="de-CH" dirty="0" err="1"/>
              <a:t>Managed</a:t>
            </a:r>
            <a:r>
              <a:rPr lang="de-CH" dirty="0"/>
              <a:t> Instance</a:t>
            </a:r>
          </a:p>
        </p:txBody>
      </p:sp>
      <p:sp>
        <p:nvSpPr>
          <p:cNvPr id="3" name="Text Placeholder 5">
            <a:extLst>
              <a:ext uri="{FF2B5EF4-FFF2-40B4-BE49-F238E27FC236}">
                <a16:creationId xmlns:a16="http://schemas.microsoft.com/office/drawing/2014/main" id="{8AD555A9-8C84-4E9F-B586-271CA4823258}"/>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2"/>
              </a:buBlip>
              <a:defRPr/>
            </a:pPr>
            <a:r>
              <a:rPr lang="en-GB" sz="2038" dirty="0">
                <a:gradFill>
                  <a:gsLst>
                    <a:gs pos="1250">
                      <a:srgbClr val="000000"/>
                    </a:gs>
                    <a:gs pos="100000">
                      <a:srgbClr val="000000"/>
                    </a:gs>
                  </a:gsLst>
                  <a:lin ang="5400000" scaled="0"/>
                </a:gradFill>
                <a:latin typeface="Segoe UI Light"/>
              </a:rPr>
              <a:t>All Features that Azure SQL + more</a:t>
            </a:r>
          </a:p>
          <a:p>
            <a:pPr defTabSz="949071">
              <a:buBlip>
                <a:blip r:embed="rId2"/>
              </a:buBlip>
              <a:defRPr/>
            </a:pPr>
            <a:r>
              <a:rPr lang="en-GB" sz="2038" dirty="0">
                <a:gradFill>
                  <a:gsLst>
                    <a:gs pos="1250">
                      <a:srgbClr val="000000"/>
                    </a:gs>
                    <a:gs pos="100000">
                      <a:srgbClr val="000000"/>
                    </a:gs>
                  </a:gsLst>
                  <a:lin ang="5400000" scaled="0"/>
                </a:gradFill>
                <a:latin typeface="Segoe UI Light"/>
              </a:rPr>
              <a:t>99.99% Service Availability</a:t>
            </a:r>
          </a:p>
          <a:p>
            <a:pPr defTabSz="949071">
              <a:buBlip>
                <a:blip r:embed="rId2"/>
              </a:buBlip>
              <a:defRPr/>
            </a:pPr>
            <a:r>
              <a:rPr lang="en-GB" sz="2038" dirty="0">
                <a:gradFill>
                  <a:gsLst>
                    <a:gs pos="1250">
                      <a:srgbClr val="000000"/>
                    </a:gs>
                    <a:gs pos="100000">
                      <a:srgbClr val="000000"/>
                    </a:gs>
                  </a:gsLst>
                  <a:lin ang="5400000" scaled="0"/>
                </a:gradFill>
                <a:latin typeface="Segoe UI Light"/>
              </a:rPr>
              <a:t>Collation for Azure SQL DB is only </a:t>
            </a:r>
            <a:r>
              <a:rPr lang="it-IT" sz="2038" dirty="0">
                <a:gradFill>
                  <a:gsLst>
                    <a:gs pos="1250">
                      <a:srgbClr val="000000"/>
                    </a:gs>
                    <a:gs pos="100000">
                      <a:srgbClr val="000000"/>
                    </a:gs>
                  </a:gsLst>
                  <a:lin ang="5400000" scaled="0"/>
                </a:gradFill>
                <a:latin typeface="Segoe UI Light"/>
              </a:rPr>
              <a:t>SQL_Latin1_General_CP1_CI_AS</a:t>
            </a:r>
          </a:p>
          <a:p>
            <a:pPr defTabSz="949071">
              <a:buBlip>
                <a:blip r:embed="rId2"/>
              </a:buBlip>
              <a:defRPr/>
            </a:pPr>
            <a:r>
              <a:rPr lang="it-IT" sz="2038" dirty="0">
                <a:gradFill>
                  <a:gsLst>
                    <a:gs pos="1250">
                      <a:srgbClr val="000000"/>
                    </a:gs>
                    <a:gs pos="100000">
                      <a:srgbClr val="000000"/>
                    </a:gs>
                  </a:gsLst>
                  <a:lin ang="5400000" scaled="0"/>
                </a:gradFill>
                <a:latin typeface="Segoe UI Light"/>
              </a:rPr>
              <a:t>Cross-Database </a:t>
            </a:r>
            <a:r>
              <a:rPr lang="it-IT" sz="2038" dirty="0" err="1">
                <a:gradFill>
                  <a:gsLst>
                    <a:gs pos="1250">
                      <a:srgbClr val="000000"/>
                    </a:gs>
                    <a:gs pos="100000">
                      <a:srgbClr val="000000"/>
                    </a:gs>
                  </a:gsLst>
                  <a:lin ang="5400000" scaled="0"/>
                </a:gradFill>
                <a:latin typeface="Segoe UI Light"/>
              </a:rPr>
              <a:t>transactions</a:t>
            </a:r>
            <a:endParaRPr lang="it-IT" sz="2038" dirty="0">
              <a:gradFill>
                <a:gsLst>
                  <a:gs pos="1250">
                    <a:srgbClr val="000000"/>
                  </a:gs>
                  <a:gs pos="100000">
                    <a:srgbClr val="000000"/>
                  </a:gs>
                </a:gsLst>
                <a:lin ang="5400000" scaled="0"/>
              </a:gradFill>
              <a:latin typeface="Segoe UI Light"/>
            </a:endParaRPr>
          </a:p>
          <a:p>
            <a:pPr defTabSz="949071">
              <a:buBlip>
                <a:blip r:embed="rId2"/>
              </a:buBlip>
              <a:defRPr/>
            </a:pPr>
            <a:r>
              <a:rPr lang="it-IT" sz="2038" dirty="0">
                <a:gradFill>
                  <a:gsLst>
                    <a:gs pos="1250">
                      <a:srgbClr val="000000"/>
                    </a:gs>
                    <a:gs pos="100000">
                      <a:srgbClr val="000000"/>
                    </a:gs>
                  </a:gsLst>
                  <a:lin ang="5400000" scaled="0"/>
                </a:gradFill>
                <a:latin typeface="Segoe UI Light"/>
              </a:rPr>
              <a:t>Machine Learning </a:t>
            </a:r>
          </a:p>
          <a:p>
            <a:pPr defTabSz="949071">
              <a:buBlip>
                <a:blip r:embed="rId2"/>
              </a:buBlip>
              <a:defRPr/>
            </a:pPr>
            <a:r>
              <a:rPr lang="en-GB" sz="2038" dirty="0">
                <a:gradFill>
                  <a:gsLst>
                    <a:gs pos="1250">
                      <a:srgbClr val="000000"/>
                    </a:gs>
                    <a:gs pos="100000">
                      <a:srgbClr val="000000"/>
                    </a:gs>
                  </a:gsLst>
                  <a:lin ang="5400000" scaled="0"/>
                </a:gradFill>
                <a:latin typeface="Segoe UI Light"/>
                <a:hlinkClick r:id="rId3"/>
              </a:rPr>
              <a:t>https://docs.microsoft.com/en-us/azure/azure-sql/database/features-comparison</a:t>
            </a:r>
            <a:r>
              <a:rPr lang="en-GB" sz="2038" b="1" dirty="0">
                <a:gradFill>
                  <a:gsLst>
                    <a:gs pos="1250">
                      <a:srgbClr val="000000"/>
                    </a:gs>
                    <a:gs pos="100000">
                      <a:srgbClr val="000000"/>
                    </a:gs>
                  </a:gsLst>
                  <a:lin ang="5400000" scaled="0"/>
                </a:gradFill>
                <a:latin typeface="Segoe UI Light"/>
              </a:rPr>
              <a:t> </a:t>
            </a:r>
            <a:endParaRPr lang="en-GB" sz="2038" dirty="0">
              <a:gradFill>
                <a:gsLst>
                  <a:gs pos="1250">
                    <a:srgbClr val="000000"/>
                  </a:gs>
                  <a:gs pos="100000">
                    <a:srgbClr val="000000"/>
                  </a:gs>
                </a:gsLst>
                <a:lin ang="5400000" scaled="0"/>
              </a:gradFill>
              <a:latin typeface="Segoe UI Light"/>
            </a:endParaRPr>
          </a:p>
        </p:txBody>
      </p:sp>
      <p:pic>
        <p:nvPicPr>
          <p:cNvPr id="5" name="Picture 4" descr="Icon&#10;&#10;Description automatically generated">
            <a:extLst>
              <a:ext uri="{FF2B5EF4-FFF2-40B4-BE49-F238E27FC236}">
                <a16:creationId xmlns:a16="http://schemas.microsoft.com/office/drawing/2014/main" id="{766C2CB5-ECA1-4A3F-9EEA-EE7068AFE82B}"/>
              </a:ext>
            </a:extLst>
          </p:cNvPr>
          <p:cNvPicPr>
            <a:picLocks noChangeAspect="1"/>
          </p:cNvPicPr>
          <p:nvPr/>
        </p:nvPicPr>
        <p:blipFill>
          <a:blip r:embed="rId4"/>
          <a:stretch>
            <a:fillRect/>
          </a:stretch>
        </p:blipFill>
        <p:spPr>
          <a:xfrm>
            <a:off x="8639688" y="1740694"/>
            <a:ext cx="2683949" cy="2819502"/>
          </a:xfrm>
          <a:prstGeom prst="rect">
            <a:avLst/>
          </a:prstGeom>
        </p:spPr>
      </p:pic>
    </p:spTree>
    <p:extLst>
      <p:ext uri="{BB962C8B-B14F-4D97-AF65-F5344CB8AC3E}">
        <p14:creationId xmlns:p14="http://schemas.microsoft.com/office/powerpoint/2010/main" val="348231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A-B8CE-479B-B818-EEE9052C6A19}"/>
              </a:ext>
            </a:extLst>
          </p:cNvPr>
          <p:cNvSpPr>
            <a:spLocks noGrp="1"/>
          </p:cNvSpPr>
          <p:nvPr>
            <p:ph type="title"/>
          </p:nvPr>
        </p:nvSpPr>
        <p:spPr/>
        <p:txBody>
          <a:bodyPr/>
          <a:lstStyle/>
          <a:p>
            <a:r>
              <a:rPr lang="de-CH" dirty="0"/>
              <a:t>Azure Synapse Analytics</a:t>
            </a:r>
          </a:p>
        </p:txBody>
      </p:sp>
      <p:pic>
        <p:nvPicPr>
          <p:cNvPr id="4" name="Picture 3" descr="Icon&#10;&#10;Description automatically generated">
            <a:extLst>
              <a:ext uri="{FF2B5EF4-FFF2-40B4-BE49-F238E27FC236}">
                <a16:creationId xmlns:a16="http://schemas.microsoft.com/office/drawing/2014/main" id="{1DCB5EFE-ACB8-4404-BC43-B797CF97EE43}"/>
              </a:ext>
            </a:extLst>
          </p:cNvPr>
          <p:cNvPicPr>
            <a:picLocks noChangeAspect="1"/>
          </p:cNvPicPr>
          <p:nvPr/>
        </p:nvPicPr>
        <p:blipFill>
          <a:blip r:embed="rId3"/>
          <a:stretch>
            <a:fillRect/>
          </a:stretch>
        </p:blipFill>
        <p:spPr>
          <a:xfrm>
            <a:off x="8199437" y="1969294"/>
            <a:ext cx="2774999" cy="2830871"/>
          </a:xfrm>
          <a:prstGeom prst="rect">
            <a:avLst/>
          </a:prstGeom>
        </p:spPr>
      </p:pic>
      <p:sp>
        <p:nvSpPr>
          <p:cNvPr id="5" name="Text Placeholder 5">
            <a:extLst>
              <a:ext uri="{FF2B5EF4-FFF2-40B4-BE49-F238E27FC236}">
                <a16:creationId xmlns:a16="http://schemas.microsoft.com/office/drawing/2014/main" id="{78E9B08E-5EFB-4E68-80F1-36E9756AB4EE}"/>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4"/>
              </a:buBlip>
              <a:defRPr/>
            </a:pPr>
            <a:r>
              <a:rPr lang="en-US" sz="2038" dirty="0">
                <a:gradFill>
                  <a:gsLst>
                    <a:gs pos="1250">
                      <a:srgbClr val="000000"/>
                    </a:gs>
                    <a:gs pos="100000">
                      <a:srgbClr val="000000"/>
                    </a:gs>
                  </a:gsLst>
                  <a:lin ang="5400000" scaled="0"/>
                </a:gradFill>
                <a:latin typeface="Segoe UI Light"/>
              </a:rPr>
              <a:t>Enterprise Analytics Service Platform</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Integrability with other Azure Services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Cosmos DB, Power BI, Azure ML</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Integrate and manage data from different data sources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SQL, Spark, ETL/ELT, OnPrem</a:t>
            </a:r>
          </a:p>
          <a:p>
            <a:pPr defTabSz="949071">
              <a:buBlip>
                <a:blip r:embed="rId4"/>
              </a:buBlip>
              <a:defRPr/>
            </a:pPr>
            <a:r>
              <a:rPr lang="en-US" sz="2038" dirty="0">
                <a:gradFill>
                  <a:gsLst>
                    <a:gs pos="1250">
                      <a:srgbClr val="000000"/>
                    </a:gs>
                    <a:gs pos="100000">
                      <a:srgbClr val="000000"/>
                    </a:gs>
                  </a:gsLst>
                  <a:lin ang="5400000" scaled="0"/>
                </a:gradFill>
                <a:latin typeface="Segoe UI Light"/>
              </a:rPr>
              <a:t>SQL Pools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Consumes Data Warehouse</a:t>
            </a:r>
          </a:p>
          <a:p>
            <a:pPr defTabSz="949071">
              <a:buBlip>
                <a:blip r:embed="rId4"/>
              </a:buBlip>
              <a:defRPr/>
            </a:pPr>
            <a:r>
              <a:rPr lang="en-US" sz="2038" dirty="0">
                <a:gradFill>
                  <a:gsLst>
                    <a:gs pos="1250">
                      <a:srgbClr val="000000"/>
                    </a:gs>
                    <a:gs pos="100000">
                      <a:srgbClr val="000000"/>
                    </a:gs>
                  </a:gsLst>
                  <a:lin ang="5400000" scaled="0"/>
                </a:gradFill>
                <a:latin typeface="Segoe UI Light"/>
              </a:rPr>
              <a:t>Spark Pool</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Processes and Notebooks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Python, SQL, C# for data processing</a:t>
            </a:r>
          </a:p>
          <a:p>
            <a:pPr defTabSz="949071">
              <a:buBlip>
                <a:blip r:embed="rId4"/>
              </a:buBlip>
              <a:defRPr/>
            </a:pPr>
            <a:r>
              <a:rPr lang="en-US" sz="2038" dirty="0">
                <a:gradFill>
                  <a:gsLst>
                    <a:gs pos="1250">
                      <a:srgbClr val="000000"/>
                    </a:gs>
                    <a:gs pos="100000">
                      <a:srgbClr val="000000"/>
                    </a:gs>
                  </a:gsLst>
                  <a:lin ang="5400000" scaled="0"/>
                </a:gradFill>
                <a:latin typeface="Segoe UI Light"/>
              </a:rPr>
              <a:t>Serverless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Execution of SQL Statements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Pay for consumption only</a:t>
            </a:r>
          </a:p>
          <a:p>
            <a:pPr defTabSz="949071">
              <a:buBlip>
                <a:blip r:embed="rId4"/>
              </a:buBlip>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1051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E19-CB78-4C25-A5B5-57669AB84308}"/>
              </a:ext>
            </a:extLst>
          </p:cNvPr>
          <p:cNvSpPr>
            <a:spLocks noGrp="1"/>
          </p:cNvSpPr>
          <p:nvPr>
            <p:ph type="title"/>
          </p:nvPr>
        </p:nvSpPr>
        <p:spPr/>
        <p:txBody>
          <a:bodyPr/>
          <a:lstStyle/>
          <a:p>
            <a:r>
              <a:rPr lang="de-CH" dirty="0"/>
              <a:t>Azure </a:t>
            </a:r>
            <a:r>
              <a:rPr lang="de-CH" dirty="0" err="1"/>
              <a:t>HDInsight</a:t>
            </a:r>
            <a:endParaRPr lang="de-CH" dirty="0"/>
          </a:p>
        </p:txBody>
      </p:sp>
      <p:pic>
        <p:nvPicPr>
          <p:cNvPr id="4" name="Picture 3" descr="Icon&#10;&#10;Description automatically generated">
            <a:extLst>
              <a:ext uri="{FF2B5EF4-FFF2-40B4-BE49-F238E27FC236}">
                <a16:creationId xmlns:a16="http://schemas.microsoft.com/office/drawing/2014/main" id="{72443768-6D82-4DAD-A83F-3BF39E24B8F5}"/>
              </a:ext>
            </a:extLst>
          </p:cNvPr>
          <p:cNvPicPr>
            <a:picLocks noChangeAspect="1"/>
          </p:cNvPicPr>
          <p:nvPr/>
        </p:nvPicPr>
        <p:blipFill>
          <a:blip r:embed="rId2"/>
          <a:stretch>
            <a:fillRect/>
          </a:stretch>
        </p:blipFill>
        <p:spPr>
          <a:xfrm>
            <a:off x="8275637" y="1816894"/>
            <a:ext cx="2810096" cy="2819400"/>
          </a:xfrm>
          <a:prstGeom prst="rect">
            <a:avLst/>
          </a:prstGeom>
        </p:spPr>
      </p:pic>
      <p:sp>
        <p:nvSpPr>
          <p:cNvPr id="5" name="Text Placeholder 5">
            <a:extLst>
              <a:ext uri="{FF2B5EF4-FFF2-40B4-BE49-F238E27FC236}">
                <a16:creationId xmlns:a16="http://schemas.microsoft.com/office/drawing/2014/main" id="{B7A418B0-B196-432A-9BE3-F541B98EDC99}"/>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Fully managed Apache Hadoop Service in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Most Popular Frameworks support: Hadoop, Spark, Hive, LLAP, Kafka, Storm, R</a:t>
            </a:r>
          </a:p>
          <a:p>
            <a:pPr defTabSz="949071">
              <a:buBlip>
                <a:blip r:embed="rId3"/>
              </a:buBlip>
              <a:defRPr/>
            </a:pPr>
            <a:r>
              <a:rPr lang="en-US" sz="2038" dirty="0">
                <a:gradFill>
                  <a:gsLst>
                    <a:gs pos="1250">
                      <a:srgbClr val="000000"/>
                    </a:gs>
                    <a:gs pos="100000">
                      <a:srgbClr val="000000"/>
                    </a:gs>
                  </a:gsLst>
                  <a:lin ang="5400000" scaled="0"/>
                </a:gradFill>
                <a:latin typeface="Segoe UI Light"/>
              </a:rPr>
              <a:t>Capabilities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Scalable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Secure &amp; Compliant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Global Availability</a:t>
            </a:r>
          </a:p>
          <a:p>
            <a:pPr defTabSz="949071">
              <a:buBlip>
                <a:blip r:embed="rId3"/>
              </a:buBlip>
              <a:defRPr/>
            </a:pPr>
            <a:r>
              <a:rPr lang="en-US" sz="2038" dirty="0">
                <a:gradFill>
                  <a:gsLst>
                    <a:gs pos="1250">
                      <a:srgbClr val="000000"/>
                    </a:gs>
                    <a:gs pos="100000">
                      <a:srgbClr val="000000"/>
                    </a:gs>
                  </a:gsLst>
                  <a:lin ang="5400000" scaled="0"/>
                </a:gradFill>
                <a:latin typeface="Segoe UI Light"/>
              </a:rPr>
              <a:t>Scenarios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Batch Processing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Warehousing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IOT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Science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Hybrid</a:t>
            </a:r>
            <a:endParaRPr lang="en-US" sz="40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401507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456-F449-40C8-A3AF-F018CB4CC65A}"/>
              </a:ext>
            </a:extLst>
          </p:cNvPr>
          <p:cNvSpPr>
            <a:spLocks noGrp="1"/>
          </p:cNvSpPr>
          <p:nvPr>
            <p:ph type="title"/>
          </p:nvPr>
        </p:nvSpPr>
        <p:spPr/>
        <p:txBody>
          <a:bodyPr/>
          <a:lstStyle/>
          <a:p>
            <a:r>
              <a:rPr lang="de-CH" dirty="0"/>
              <a:t>Azure </a:t>
            </a:r>
            <a:r>
              <a:rPr lang="de-CH" dirty="0" err="1"/>
              <a:t>Databricks</a:t>
            </a:r>
            <a:endParaRPr lang="de-CH" dirty="0"/>
          </a:p>
        </p:txBody>
      </p:sp>
      <p:pic>
        <p:nvPicPr>
          <p:cNvPr id="4" name="Picture 3">
            <a:extLst>
              <a:ext uri="{FF2B5EF4-FFF2-40B4-BE49-F238E27FC236}">
                <a16:creationId xmlns:a16="http://schemas.microsoft.com/office/drawing/2014/main" id="{22C18970-67B6-405F-9E31-59B2804999D9}"/>
              </a:ext>
            </a:extLst>
          </p:cNvPr>
          <p:cNvPicPr>
            <a:picLocks noChangeAspect="1"/>
          </p:cNvPicPr>
          <p:nvPr/>
        </p:nvPicPr>
        <p:blipFill>
          <a:blip r:embed="rId2"/>
          <a:stretch>
            <a:fillRect/>
          </a:stretch>
        </p:blipFill>
        <p:spPr>
          <a:xfrm>
            <a:off x="7742237" y="1610514"/>
            <a:ext cx="3295745" cy="3284420"/>
          </a:xfrm>
          <a:prstGeom prst="rect">
            <a:avLst/>
          </a:prstGeom>
        </p:spPr>
      </p:pic>
      <p:sp>
        <p:nvSpPr>
          <p:cNvPr id="5" name="Text Placeholder 5">
            <a:extLst>
              <a:ext uri="{FF2B5EF4-FFF2-40B4-BE49-F238E27FC236}">
                <a16:creationId xmlns:a16="http://schemas.microsoft.com/office/drawing/2014/main" id="{E7E0AAA5-1851-404C-8E73-510653B998BA}"/>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Data Analytics Platform, optimized for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Apache Spark based</a:t>
            </a:r>
          </a:p>
          <a:p>
            <a:pPr defTabSz="949071">
              <a:buBlip>
                <a:blip r:embed="rId3"/>
              </a:buBlip>
              <a:defRPr/>
            </a:pPr>
            <a:r>
              <a:rPr lang="en-US" sz="2038" dirty="0">
                <a:gradFill>
                  <a:gsLst>
                    <a:gs pos="1250">
                      <a:srgbClr val="000000"/>
                    </a:gs>
                    <a:gs pos="100000">
                      <a:srgbClr val="000000"/>
                    </a:gs>
                  </a:gsLst>
                  <a:lin ang="5400000" scaled="0"/>
                </a:gradFill>
                <a:latin typeface="Segoe UI Light"/>
              </a:rPr>
              <a:t>Cluster configuration in Azure Platform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Environments: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SQL – SQL Queries on Data Lake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Data Science &amp; Engineering – Interactive workspace collaboration between data engineers, scientists and ML engineers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Machine Learning – End2End ML environment for experiment tracking, model training, feature development etc.</a:t>
            </a: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51415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A4B0-8AB9-4ED7-A66D-C305806AA349}"/>
              </a:ext>
            </a:extLst>
          </p:cNvPr>
          <p:cNvSpPr>
            <a:spLocks noGrp="1"/>
          </p:cNvSpPr>
          <p:nvPr>
            <p:ph type="title"/>
          </p:nvPr>
        </p:nvSpPr>
        <p:spPr/>
        <p:txBody>
          <a:bodyPr/>
          <a:lstStyle/>
          <a:p>
            <a:r>
              <a:rPr lang="de-CH" dirty="0"/>
              <a:t>Azure Data Lake Analytics</a:t>
            </a:r>
          </a:p>
        </p:txBody>
      </p:sp>
      <p:pic>
        <p:nvPicPr>
          <p:cNvPr id="4" name="Picture 3" descr="Icon&#10;&#10;Description automatically generated">
            <a:extLst>
              <a:ext uri="{FF2B5EF4-FFF2-40B4-BE49-F238E27FC236}">
                <a16:creationId xmlns:a16="http://schemas.microsoft.com/office/drawing/2014/main" id="{EF0C4C73-62B1-4C68-8AE8-189907F6C043}"/>
              </a:ext>
            </a:extLst>
          </p:cNvPr>
          <p:cNvPicPr>
            <a:picLocks noChangeAspect="1"/>
          </p:cNvPicPr>
          <p:nvPr/>
        </p:nvPicPr>
        <p:blipFill>
          <a:blip r:embed="rId2"/>
          <a:stretch>
            <a:fillRect/>
          </a:stretch>
        </p:blipFill>
        <p:spPr>
          <a:xfrm>
            <a:off x="7283741" y="1512094"/>
            <a:ext cx="3409821" cy="3352800"/>
          </a:xfrm>
          <a:prstGeom prst="rect">
            <a:avLst/>
          </a:prstGeom>
        </p:spPr>
      </p:pic>
      <p:sp>
        <p:nvSpPr>
          <p:cNvPr id="5" name="Text Placeholder 5">
            <a:extLst>
              <a:ext uri="{FF2B5EF4-FFF2-40B4-BE49-F238E27FC236}">
                <a16:creationId xmlns:a16="http://schemas.microsoft.com/office/drawing/2014/main" id="{4B3F5362-A6A3-4CC5-AE59-7A8074B389E4}"/>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Analytics Service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Unstructured and structured data analysis</a:t>
            </a:r>
          </a:p>
          <a:p>
            <a:pPr defTabSz="949071">
              <a:buBlip>
                <a:blip r:embed="rId3"/>
              </a:buBlip>
              <a:defRPr/>
            </a:pPr>
            <a:r>
              <a:rPr lang="en-US" sz="2038" dirty="0">
                <a:gradFill>
                  <a:gsLst>
                    <a:gs pos="1250">
                      <a:srgbClr val="000000"/>
                    </a:gs>
                    <a:gs pos="100000">
                      <a:srgbClr val="000000"/>
                    </a:gs>
                  </a:gsLst>
                  <a:lin ang="5400000" scaled="0"/>
                </a:gradFill>
                <a:latin typeface="Segoe UI Light"/>
              </a:rPr>
              <a:t>LET  - Load, Extract, Transform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Write queries to transform your data and extract valuable insights</a:t>
            </a:r>
          </a:p>
          <a:p>
            <a:pPr defTabSz="949071">
              <a:buBlip>
                <a:blip r:embed="rId3"/>
              </a:buBlip>
              <a:defRPr/>
            </a:pPr>
            <a:r>
              <a:rPr lang="en-US" sz="2038" dirty="0">
                <a:gradFill>
                  <a:gsLst>
                    <a:gs pos="1250">
                      <a:srgbClr val="000000"/>
                    </a:gs>
                    <a:gs pos="100000">
                      <a:srgbClr val="000000"/>
                    </a:gs>
                  </a:gsLst>
                  <a:lin ang="5400000" scaled="0"/>
                </a:gradFill>
                <a:latin typeface="Segoe UI Light"/>
              </a:rPr>
              <a:t>U-SQL query language</a:t>
            </a:r>
          </a:p>
          <a:p>
            <a:pPr defTabSz="949071">
              <a:buBlip>
                <a:blip r:embed="rId3"/>
              </a:buBlip>
              <a:defRPr/>
            </a:pPr>
            <a:r>
              <a:rPr lang="en-US" sz="2038" dirty="0">
                <a:gradFill>
                  <a:gsLst>
                    <a:gs pos="1250">
                      <a:srgbClr val="000000"/>
                    </a:gs>
                    <a:gs pos="100000">
                      <a:srgbClr val="000000"/>
                    </a:gs>
                  </a:gsLst>
                  <a:lin ang="5400000" scaled="0"/>
                </a:gradFill>
                <a:latin typeface="Segoe UI Light"/>
              </a:rPr>
              <a:t>Pay per job basis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Auto scale up</a:t>
            </a:r>
          </a:p>
          <a:p>
            <a:pPr defTabSz="949071">
              <a:buBlip>
                <a:blip r:embed="rId3"/>
              </a:buBlip>
              <a:defRPr/>
            </a:pPr>
            <a:r>
              <a:rPr lang="en-US" sz="2038" dirty="0">
                <a:gradFill>
                  <a:gsLst>
                    <a:gs pos="1250">
                      <a:srgbClr val="000000"/>
                    </a:gs>
                    <a:gs pos="100000">
                      <a:srgbClr val="000000"/>
                    </a:gs>
                  </a:gsLst>
                  <a:lin ang="5400000" scaled="0"/>
                </a:gradFill>
                <a:latin typeface="Segoe UI Light"/>
              </a:rPr>
              <a:t>Azure Data Lake Storage Gen1</a:t>
            </a:r>
          </a:p>
          <a:p>
            <a:pPr defTabSz="949071">
              <a:buBlip>
                <a:blip r:embed="rId3"/>
              </a:buBlip>
              <a:defRPr/>
            </a:pPr>
            <a:r>
              <a:rPr lang="en-US" sz="1223" dirty="0">
                <a:gradFill>
                  <a:gsLst>
                    <a:gs pos="1250">
                      <a:srgbClr val="000000"/>
                    </a:gs>
                    <a:gs pos="100000">
                      <a:srgbClr val="000000"/>
                    </a:gs>
                  </a:gsLst>
                  <a:lin ang="5400000" scaled="0"/>
                </a:gradFill>
                <a:latin typeface="Segoe UI Light"/>
              </a:rPr>
              <a:t>Does not work with Azure Data Lake Storage Gen2</a:t>
            </a: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53764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8</a:t>
            </a:r>
            <a:endParaRPr lang="en-US" dirty="0">
              <a:solidFill>
                <a:schemeClr val="accent2">
                  <a:alpha val="99000"/>
                </a:schemeClr>
              </a:solidFill>
            </a:endParaRPr>
          </a:p>
        </p:txBody>
      </p:sp>
      <p:sp>
        <p:nvSpPr>
          <p:cNvPr id="4" name="Rectangle 3">
            <a:extLst>
              <a:ext uri="{FF2B5EF4-FFF2-40B4-BE49-F238E27FC236}">
                <a16:creationId xmlns:a16="http://schemas.microsoft.com/office/drawing/2014/main" id="{D0EB3822-16A2-48DC-82B5-9DAE2F66BEED}"/>
              </a:ext>
            </a:extLst>
          </p:cNvPr>
          <p:cNvSpPr/>
          <p:nvPr/>
        </p:nvSpPr>
        <p:spPr>
          <a:xfrm>
            <a:off x="427037" y="2655094"/>
            <a:ext cx="11399838" cy="1938992"/>
          </a:xfrm>
          <a:prstGeom prst="rect">
            <a:avLst/>
          </a:prstGeom>
        </p:spPr>
        <p:txBody>
          <a:bodyPr wrap="square">
            <a:spAutoFit/>
          </a:bodyPr>
          <a:lstStyle/>
          <a:p>
            <a:pPr lvl="0" defTabSz="931033">
              <a:defRPr/>
            </a:pPr>
            <a:r>
              <a:rPr lang="en-US" sz="6000" dirty="0">
                <a:solidFill>
                  <a:srgbClr val="3C3C3C"/>
                </a:solidFill>
              </a:rPr>
              <a:t>Overview of Azure Database and Analytics Services</a:t>
            </a:r>
            <a:endParaRPr lang="en-GB" sz="6000" dirty="0">
              <a:solidFill>
                <a:srgbClr val="3C3C3C"/>
              </a:solidFill>
            </a:endParaRPr>
          </a:p>
        </p:txBody>
      </p:sp>
    </p:spTree>
    <p:extLst>
      <p:ext uri="{BB962C8B-B14F-4D97-AF65-F5344CB8AC3E}">
        <p14:creationId xmlns:p14="http://schemas.microsoft.com/office/powerpoint/2010/main" val="95010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960437" y="3139850"/>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SQL Database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16825D88-376E-4AE4-A632-0165AE93C75E}"/>
              </a:ext>
            </a:extLst>
          </p:cNvPr>
          <p:cNvSpPr/>
          <p:nvPr/>
        </p:nvSpPr>
        <p:spPr>
          <a:xfrm>
            <a:off x="1273216" y="3955058"/>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Cosmos DB</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nvGrpSpPr>
          <p:cNvPr id="7" name="Group 6"/>
          <p:cNvGrpSpPr/>
          <p:nvPr/>
        </p:nvGrpSpPr>
        <p:grpSpPr>
          <a:xfrm>
            <a:off x="960437" y="3547454"/>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51" name="Group 50">
            <a:extLst>
              <a:ext uri="{FF2B5EF4-FFF2-40B4-BE49-F238E27FC236}">
                <a16:creationId xmlns:a16="http://schemas.microsoft.com/office/drawing/2014/main" id="{C67C6B7B-6B2A-4D4B-B5E6-9CA344167C41}"/>
              </a:ext>
            </a:extLst>
          </p:cNvPr>
          <p:cNvGrpSpPr/>
          <p:nvPr/>
        </p:nvGrpSpPr>
        <p:grpSpPr>
          <a:xfrm>
            <a:off x="380421" y="1267033"/>
            <a:ext cx="7315018" cy="465773"/>
            <a:chOff x="363124" y="1421482"/>
            <a:chExt cx="7180386" cy="457200"/>
          </a:xfrm>
        </p:grpSpPr>
        <p:sp>
          <p:nvSpPr>
            <p:cNvPr id="52" name="Text Placeholder 5">
              <a:extLst>
                <a:ext uri="{FF2B5EF4-FFF2-40B4-BE49-F238E27FC236}">
                  <a16:creationId xmlns:a16="http://schemas.microsoft.com/office/drawing/2014/main" id="{739007B6-9952-4C59-A202-B3EFC568FADD}"/>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p>
          </p:txBody>
        </p:sp>
        <p:pic>
          <p:nvPicPr>
            <p:cNvPr id="53" name="Picture 52">
              <a:extLst>
                <a:ext uri="{FF2B5EF4-FFF2-40B4-BE49-F238E27FC236}">
                  <a16:creationId xmlns:a16="http://schemas.microsoft.com/office/drawing/2014/main" id="{7D791A5A-D20A-46C1-9E6C-3293B3A100A5}"/>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55" name="TextBox 54">
            <a:extLst>
              <a:ext uri="{FF2B5EF4-FFF2-40B4-BE49-F238E27FC236}">
                <a16:creationId xmlns:a16="http://schemas.microsoft.com/office/drawing/2014/main" id="{04FE7217-447D-4D35-AC4A-1783C778A465}"/>
              </a:ext>
            </a:extLst>
          </p:cNvPr>
          <p:cNvSpPr txBox="1"/>
          <p:nvPr/>
        </p:nvSpPr>
        <p:spPr>
          <a:xfrm>
            <a:off x="1273216" y="3529749"/>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Databricks</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nvGrpSpPr>
          <p:cNvPr id="57" name="Group 56">
            <a:extLst>
              <a:ext uri="{FF2B5EF4-FFF2-40B4-BE49-F238E27FC236}">
                <a16:creationId xmlns:a16="http://schemas.microsoft.com/office/drawing/2014/main" id="{01C074C3-F7FA-4D29-9E8C-A24B4BA0C406}"/>
              </a:ext>
            </a:extLst>
          </p:cNvPr>
          <p:cNvGrpSpPr/>
          <p:nvPr/>
        </p:nvGrpSpPr>
        <p:grpSpPr>
          <a:xfrm>
            <a:off x="960437" y="4407080"/>
            <a:ext cx="6521493" cy="381614"/>
            <a:chOff x="591724" y="2646903"/>
            <a:chExt cx="6401466" cy="374590"/>
          </a:xfrm>
        </p:grpSpPr>
        <p:pic>
          <p:nvPicPr>
            <p:cNvPr id="58" name="Picture 4">
              <a:extLst>
                <a:ext uri="{FF2B5EF4-FFF2-40B4-BE49-F238E27FC236}">
                  <a16:creationId xmlns:a16="http://schemas.microsoft.com/office/drawing/2014/main" id="{4D48A089-2D62-44CF-8510-0A7597A3CAB6}"/>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15B7D7A6-6435-476E-B037-9E64FF6DE4E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sp>
        <p:nvSpPr>
          <p:cNvPr id="60" name="TextBox 59">
            <a:extLst>
              <a:ext uri="{FF2B5EF4-FFF2-40B4-BE49-F238E27FC236}">
                <a16:creationId xmlns:a16="http://schemas.microsoft.com/office/drawing/2014/main" id="{BE17D0C6-1FE6-48FE-AFB6-641F3FD98B5D}"/>
              </a:ext>
            </a:extLst>
          </p:cNvPr>
          <p:cNvSpPr txBox="1"/>
          <p:nvPr/>
        </p:nvSpPr>
        <p:spPr>
          <a:xfrm>
            <a:off x="1265237" y="4389375"/>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26" name="Picture 4">
            <a:extLst>
              <a:ext uri="{FF2B5EF4-FFF2-40B4-BE49-F238E27FC236}">
                <a16:creationId xmlns:a16="http://schemas.microsoft.com/office/drawing/2014/main" id="{251132F6-C371-4A90-87DD-F9E815A57EC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3947" y="4009006"/>
            <a:ext cx="279463" cy="2794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B8372309-0A73-4FA7-87AA-EE029EBE73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0018" y="3958876"/>
            <a:ext cx="372618" cy="372618"/>
          </a:xfrm>
          <a:prstGeom prst="rect">
            <a:avLst/>
          </a:prstGeom>
        </p:spPr>
      </p:pic>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09478-CB77-460E-9C47-551D536D0FEE}"/>
              </a:ext>
            </a:extLst>
          </p:cNvPr>
          <p:cNvGrpSpPr/>
          <p:nvPr/>
        </p:nvGrpSpPr>
        <p:grpSpPr>
          <a:xfrm>
            <a:off x="385608" y="1435894"/>
            <a:ext cx="7315018" cy="465773"/>
            <a:chOff x="363124" y="3893821"/>
            <a:chExt cx="7180386" cy="457200"/>
          </a:xfrm>
        </p:grpSpPr>
        <p:sp>
          <p:nvSpPr>
            <p:cNvPr id="3" name="Text Placeholder 5">
              <a:extLst>
                <a:ext uri="{FF2B5EF4-FFF2-40B4-BE49-F238E27FC236}">
                  <a16:creationId xmlns:a16="http://schemas.microsoft.com/office/drawing/2014/main" id="{1F08D483-9037-435C-A0FD-BFF8D3DB648A}"/>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Company is using LAMP stack for several of its websites. Which option would be ideal for migration?</a:t>
              </a:r>
            </a:p>
          </p:txBody>
        </p:sp>
        <p:pic>
          <p:nvPicPr>
            <p:cNvPr id="4" name="Picture 3">
              <a:extLst>
                <a:ext uri="{FF2B5EF4-FFF2-40B4-BE49-F238E27FC236}">
                  <a16:creationId xmlns:a16="http://schemas.microsoft.com/office/drawing/2014/main" id="{EFA4C085-B742-45C5-9298-0E9C1E6EFC40}"/>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5" name="Group 4">
            <a:extLst>
              <a:ext uri="{FF2B5EF4-FFF2-40B4-BE49-F238E27FC236}">
                <a16:creationId xmlns:a16="http://schemas.microsoft.com/office/drawing/2014/main" id="{61779FC0-0CE6-415C-AEDD-EE36D0F94302}"/>
              </a:ext>
            </a:extLst>
          </p:cNvPr>
          <p:cNvGrpSpPr/>
          <p:nvPr/>
        </p:nvGrpSpPr>
        <p:grpSpPr>
          <a:xfrm>
            <a:off x="960437" y="2959892"/>
            <a:ext cx="6521493" cy="400110"/>
            <a:chOff x="591724" y="2066929"/>
            <a:chExt cx="6401466" cy="392746"/>
          </a:xfrm>
        </p:grpSpPr>
        <p:sp>
          <p:nvSpPr>
            <p:cNvPr id="6" name="Rectangle 5">
              <a:extLst>
                <a:ext uri="{FF2B5EF4-FFF2-40B4-BE49-F238E27FC236}">
                  <a16:creationId xmlns:a16="http://schemas.microsoft.com/office/drawing/2014/main" id="{379EADF3-A12C-4CBF-A029-35D9BD1488EC}"/>
                </a:ext>
              </a:extLst>
            </p:cNvPr>
            <p:cNvSpPr/>
            <p:nvPr/>
          </p:nvSpPr>
          <p:spPr>
            <a:xfrm>
              <a:off x="898746" y="2066929"/>
              <a:ext cx="6094444" cy="39274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Azure Cosmos DB</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7" name="Picture 4">
              <a:extLst>
                <a:ext uri="{FF2B5EF4-FFF2-40B4-BE49-F238E27FC236}">
                  <a16:creationId xmlns:a16="http://schemas.microsoft.com/office/drawing/2014/main" id="{D21F94B3-8C8A-4DCC-9EE9-7CFEF35018D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D66DE9A4-23BB-47FF-8A3E-7019E1BCB260}"/>
              </a:ext>
            </a:extLst>
          </p:cNvPr>
          <p:cNvGrpSpPr/>
          <p:nvPr/>
        </p:nvGrpSpPr>
        <p:grpSpPr>
          <a:xfrm>
            <a:off x="960437" y="3732373"/>
            <a:ext cx="6521493" cy="374590"/>
            <a:chOff x="591724" y="3195906"/>
            <a:chExt cx="6401466" cy="367696"/>
          </a:xfrm>
        </p:grpSpPr>
        <p:pic>
          <p:nvPicPr>
            <p:cNvPr id="9" name="Picture 4">
              <a:extLst>
                <a:ext uri="{FF2B5EF4-FFF2-40B4-BE49-F238E27FC236}">
                  <a16:creationId xmlns:a16="http://schemas.microsoft.com/office/drawing/2014/main" id="{05591D78-DDE9-42A1-8238-5F4157FE72D0}"/>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E40A48-E63D-4ABD-B6D1-BE1E35933A66}"/>
                </a:ext>
              </a:extLst>
            </p:cNvPr>
            <p:cNvSpPr/>
            <p:nvPr/>
          </p:nvSpPr>
          <p:spPr>
            <a:xfrm>
              <a:off x="898746" y="3195906"/>
              <a:ext cx="6094444" cy="36769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MySQL</a:t>
              </a:r>
            </a:p>
          </p:txBody>
        </p:sp>
      </p:grpSp>
      <p:sp>
        <p:nvSpPr>
          <p:cNvPr id="13" name="Rectangle 12">
            <a:extLst>
              <a:ext uri="{FF2B5EF4-FFF2-40B4-BE49-F238E27FC236}">
                <a16:creationId xmlns:a16="http://schemas.microsoft.com/office/drawing/2014/main" id="{EE209DAC-3067-46ED-8DC4-77726FA4C8CA}"/>
              </a:ext>
            </a:extLst>
          </p:cNvPr>
          <p:cNvSpPr/>
          <p:nvPr/>
        </p:nvSpPr>
        <p:spPr>
          <a:xfrm>
            <a:off x="1273216" y="3350333"/>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13">
            <a:extLst>
              <a:ext uri="{FF2B5EF4-FFF2-40B4-BE49-F238E27FC236}">
                <a16:creationId xmlns:a16="http://schemas.microsoft.com/office/drawing/2014/main" id="{32B032B6-9099-4D26-8CF7-5E613B9B1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859" y="3730276"/>
            <a:ext cx="372618" cy="372618"/>
          </a:xfrm>
          <a:prstGeom prst="rect">
            <a:avLst/>
          </a:prstGeom>
        </p:spPr>
      </p:pic>
      <p:pic>
        <p:nvPicPr>
          <p:cNvPr id="15" name="Picture 4">
            <a:extLst>
              <a:ext uri="{FF2B5EF4-FFF2-40B4-BE49-F238E27FC236}">
                <a16:creationId xmlns:a16="http://schemas.microsoft.com/office/drawing/2014/main" id="{5E73F609-F0A9-4452-A67E-196D8FF246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0436" y="3356643"/>
            <a:ext cx="279463" cy="27946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5776396-A0F5-44E1-820D-063A77E27D5E}"/>
              </a:ext>
            </a:extLst>
          </p:cNvPr>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4A0D1D31-A20E-4412-9405-2D018F8B78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spTree>
    <p:extLst>
      <p:ext uri="{BB962C8B-B14F-4D97-AF65-F5344CB8AC3E}">
        <p14:creationId xmlns:p14="http://schemas.microsoft.com/office/powerpoint/2010/main" val="402940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Exam preparation (Q/A)</a:t>
            </a:r>
          </a:p>
        </p:txBody>
      </p:sp>
      <p:sp>
        <p:nvSpPr>
          <p:cNvPr id="8" name="Rectangle 7">
            <a:extLst>
              <a:ext uri="{FF2B5EF4-FFF2-40B4-BE49-F238E27FC236}">
                <a16:creationId xmlns:a16="http://schemas.microsoft.com/office/drawing/2014/main" id="{0EAB393D-A54D-4EC0-ACE6-A4105B997B76}"/>
              </a:ext>
            </a:extLst>
          </p:cNvPr>
          <p:cNvSpPr/>
          <p:nvPr/>
        </p:nvSpPr>
        <p:spPr>
          <a:xfrm>
            <a:off x="393903" y="3874294"/>
            <a:ext cx="8491334" cy="904030"/>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
        <p:nvSpPr>
          <p:cNvPr id="2" name="TextBox 1">
            <a:extLst>
              <a:ext uri="{FF2B5EF4-FFF2-40B4-BE49-F238E27FC236}">
                <a16:creationId xmlns:a16="http://schemas.microsoft.com/office/drawing/2014/main" id="{B4F43A94-5B21-4E92-99FD-6B8D4AA3A9F1}"/>
              </a:ext>
            </a:extLst>
          </p:cNvPr>
          <p:cNvSpPr txBox="1"/>
          <p:nvPr/>
        </p:nvSpPr>
        <p:spPr>
          <a:xfrm>
            <a:off x="9342437" y="5779294"/>
            <a:ext cx="2345450" cy="704808"/>
          </a:xfrm>
          <a:prstGeom prst="rect">
            <a:avLst/>
          </a:prstGeom>
          <a:noFill/>
        </p:spPr>
        <p:txBody>
          <a:bodyPr wrap="none" lIns="182880" tIns="146304" rIns="182880" bIns="146304" rtlCol="0">
            <a:spAutoFit/>
          </a:bodyPr>
          <a:lstStyle/>
          <a:p>
            <a:pPr>
              <a:lnSpc>
                <a:spcPct val="90000"/>
              </a:lnSpc>
              <a:spcAft>
                <a:spcPts val="600"/>
              </a:spcAft>
            </a:pPr>
            <a:r>
              <a:rPr lang="de-CH" sz="1200" dirty="0">
                <a:solidFill>
                  <a:schemeClr val="bg1">
                    <a:lumMod val="50000"/>
                  </a:schemeClr>
                </a:solidFill>
              </a:rPr>
              <a:t>Resources: Microsoft Docs &amp; </a:t>
            </a:r>
          </a:p>
          <a:p>
            <a:pPr>
              <a:lnSpc>
                <a:spcPct val="90000"/>
              </a:lnSpc>
              <a:spcAft>
                <a:spcPts val="600"/>
              </a:spcAft>
            </a:pPr>
            <a:r>
              <a:rPr lang="de-CH" sz="1200" dirty="0">
                <a:solidFill>
                  <a:schemeClr val="bg1">
                    <a:lumMod val="50000"/>
                  </a:schemeClr>
                </a:solidFill>
              </a:rPr>
              <a:t>Microsoft Learning</a:t>
            </a:r>
          </a:p>
        </p:txBody>
      </p:sp>
    </p:spTree>
    <p:extLst>
      <p:ext uri="{BB962C8B-B14F-4D97-AF65-F5344CB8AC3E}">
        <p14:creationId xmlns:p14="http://schemas.microsoft.com/office/powerpoint/2010/main" val="150683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Mario Dietner</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1838" y="4553230"/>
            <a:ext cx="387864" cy="387864"/>
          </a:xfrm>
          <a:prstGeom prst="rect">
            <a:avLst/>
          </a:prstGeom>
          <a:effectLst>
            <a:outerShdw blurRad="63500" sx="102000" sy="102000" algn="ctr" rotWithShape="0">
              <a:prstClr val="black">
                <a:alpha val="40000"/>
              </a:prstClr>
            </a:outerShdw>
          </a:effectLst>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82315" y="4560094"/>
            <a:ext cx="373856" cy="373856"/>
          </a:xfrm>
          <a:prstGeom prst="rect">
            <a:avLst/>
          </a:prstGeom>
          <a:effectLst>
            <a:outerShdw blurRad="63500" sx="102000" sy="102000" algn="ctr" rotWithShape="0">
              <a:prstClr val="black">
                <a:alpha val="40000"/>
              </a:prstClr>
            </a:outerShdw>
          </a:effectLst>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DevOps Consultant, </a:t>
            </a:r>
            <a:r>
              <a:rPr lang="en-US" sz="1628" b="1" dirty="0" err="1">
                <a:solidFill>
                  <a:srgbClr val="2C3E50"/>
                </a:solidFill>
                <a:latin typeface="Gotham Black" panose="02000604040000020004" pitchFamily="50" charset="0"/>
              </a:rPr>
              <a:t>Trivadis</a:t>
            </a:r>
            <a:r>
              <a:rPr lang="en-US" sz="1628" b="1" dirty="0">
                <a:solidFill>
                  <a:srgbClr val="2C3E50"/>
                </a:solidFill>
                <a:latin typeface="Gotham Black" panose="02000604040000020004" pitchFamily="50" charset="0"/>
              </a:rPr>
              <a:t> AG – part of Accenture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Cloud and Application Dev </a:t>
              </a:r>
              <a:r>
                <a:rPr lang="de-CH" sz="1834" b="1" dirty="0">
                  <a:solidFill>
                    <a:srgbClr val="2C3E50"/>
                  </a:solidFill>
                  <a:latin typeface="Gotham Black" panose="02000604040000020004" pitchFamily="50" charset="0"/>
                </a:rPr>
                <a:t>&gt;</a:t>
              </a:r>
              <a:r>
                <a:rPr lang="en-US" sz="1834" b="1" dirty="0">
                  <a:solidFill>
                    <a:srgbClr val="2C3E50"/>
                  </a:solidFill>
                  <a:latin typeface="Gotham Black" panose="02000604040000020004" pitchFamily="50" charset="0"/>
                </a:rPr>
                <a:t> 15 years of Experience</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Trainer (M-AZ-400)</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Climber, Alpinist, Sports and Health Enthusiast</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Community Builder, Opensource Contributor</a:t>
              </a:r>
            </a:p>
          </p:txBody>
        </p:sp>
      </p:grpSp>
      <p:pic>
        <p:nvPicPr>
          <p:cNvPr id="9" name="Picture 8" descr="A person smiling for the camera&#10;&#10;Description automatically generated with medium confidence">
            <a:extLst>
              <a:ext uri="{FF2B5EF4-FFF2-40B4-BE49-F238E27FC236}">
                <a16:creationId xmlns:a16="http://schemas.microsoft.com/office/drawing/2014/main" id="{9A088CA7-4307-45EB-98E7-6AA4FA0AD688}"/>
              </a:ext>
            </a:extLst>
          </p:cNvPr>
          <p:cNvPicPr>
            <a:picLocks noChangeAspect="1"/>
          </p:cNvPicPr>
          <p:nvPr/>
        </p:nvPicPr>
        <p:blipFill rotWithShape="1">
          <a:blip r:embed="rId7"/>
          <a:srcRect l="3589" r="6465"/>
          <a:stretch/>
        </p:blipFill>
        <p:spPr>
          <a:xfrm>
            <a:off x="808037" y="2446609"/>
            <a:ext cx="1753742" cy="1949785"/>
          </a:xfrm>
          <a:prstGeom prst="rect">
            <a:avLst/>
          </a:prstGeom>
          <a:effectLst>
            <a:outerShdw blurRad="63500" sx="102000" sy="102000" algn="ctr" rotWithShape="0">
              <a:prstClr val="black">
                <a:alpha val="40000"/>
              </a:prstClr>
            </a:outerShdw>
          </a:effectLst>
        </p:spPr>
      </p:pic>
      <p:pic>
        <p:nvPicPr>
          <p:cNvPr id="29" name="Picture 28" descr="A red and blue flag&#10;&#10;Description automatically generated with medium confidence">
            <a:extLst>
              <a:ext uri="{FF2B5EF4-FFF2-40B4-BE49-F238E27FC236}">
                <a16:creationId xmlns:a16="http://schemas.microsoft.com/office/drawing/2014/main" id="{2A781743-7AE3-41EA-9DE2-7353143A33EB}"/>
              </a:ext>
            </a:extLst>
          </p:cNvPr>
          <p:cNvPicPr>
            <a:picLocks noChangeAspect="1"/>
          </p:cNvPicPr>
          <p:nvPr/>
        </p:nvPicPr>
        <p:blipFill>
          <a:blip r:embed="rId8"/>
          <a:stretch>
            <a:fillRect/>
          </a:stretch>
        </p:blipFill>
        <p:spPr>
          <a:xfrm>
            <a:off x="1189037" y="4636294"/>
            <a:ext cx="445139" cy="269070"/>
          </a:xfrm>
          <a:prstGeom prst="rect">
            <a:avLst/>
          </a:prstGeom>
          <a:effectLst>
            <a:outerShdw blurRad="63500" sx="102000" sy="102000" algn="ctr" rotWithShape="0">
              <a:prstClr val="black">
                <a:alpha val="40000"/>
              </a:prstClr>
            </a:outerShdw>
          </a:effectLst>
        </p:spPr>
      </p:pic>
      <p:pic>
        <p:nvPicPr>
          <p:cNvPr id="31" name="Picture 30" descr="A red and white flag&#10;&#10;Description automatically generated with medium confidence">
            <a:extLst>
              <a:ext uri="{FF2B5EF4-FFF2-40B4-BE49-F238E27FC236}">
                <a16:creationId xmlns:a16="http://schemas.microsoft.com/office/drawing/2014/main" id="{8F4074D2-E338-4FE5-9C20-4912671749DE}"/>
              </a:ext>
            </a:extLst>
          </p:cNvPr>
          <p:cNvPicPr>
            <a:picLocks noChangeAspect="1"/>
          </p:cNvPicPr>
          <p:nvPr/>
        </p:nvPicPr>
        <p:blipFill>
          <a:blip r:embed="rId9"/>
          <a:stretch>
            <a:fillRect/>
          </a:stretch>
        </p:blipFill>
        <p:spPr>
          <a:xfrm>
            <a:off x="2103437" y="4636294"/>
            <a:ext cx="476298" cy="287698"/>
          </a:xfrm>
          <a:prstGeom prst="rect">
            <a:avLst/>
          </a:prstGeom>
          <a:effectLst>
            <a:outerShdw blurRad="63500" sx="102000" sy="102000" algn="ctr" rotWithShape="0">
              <a:prstClr val="black">
                <a:alpha val="40000"/>
              </a:prstClr>
            </a:outerShdw>
          </a:effectLst>
        </p:spPr>
      </p:pic>
      <p:pic>
        <p:nvPicPr>
          <p:cNvPr id="33" name="Picture 32" descr="A picture containing text, sign, blue&#10;&#10;Description automatically generated">
            <a:extLst>
              <a:ext uri="{FF2B5EF4-FFF2-40B4-BE49-F238E27FC236}">
                <a16:creationId xmlns:a16="http://schemas.microsoft.com/office/drawing/2014/main" id="{3E26478E-4817-4B86-ADA4-79CFEB242FA5}"/>
              </a:ext>
            </a:extLst>
          </p:cNvPr>
          <p:cNvPicPr>
            <a:picLocks noChangeAspect="1"/>
          </p:cNvPicPr>
          <p:nvPr/>
        </p:nvPicPr>
        <p:blipFill>
          <a:blip r:embed="rId10"/>
          <a:stretch>
            <a:fillRect/>
          </a:stretch>
        </p:blipFill>
        <p:spPr>
          <a:xfrm>
            <a:off x="655637" y="5134559"/>
            <a:ext cx="588325" cy="588325"/>
          </a:xfrm>
          <a:prstGeom prst="rect">
            <a:avLst/>
          </a:prstGeom>
          <a:effectLst>
            <a:outerShdw blurRad="63500" sx="102000" sy="102000" algn="ctr" rotWithShape="0">
              <a:prstClr val="black">
                <a:alpha val="40000"/>
              </a:prstClr>
            </a:outerShdw>
          </a:effectLst>
        </p:spPr>
      </p:pic>
      <p:pic>
        <p:nvPicPr>
          <p:cNvPr id="39" name="Picture 38" descr="A picture containing text, sign, blue&#10;&#10;Description automatically generated">
            <a:extLst>
              <a:ext uri="{FF2B5EF4-FFF2-40B4-BE49-F238E27FC236}">
                <a16:creationId xmlns:a16="http://schemas.microsoft.com/office/drawing/2014/main" id="{3E55BC5A-2443-4625-9BB8-613CB4E7FD0B}"/>
              </a:ext>
            </a:extLst>
          </p:cNvPr>
          <p:cNvPicPr>
            <a:picLocks noChangeAspect="1"/>
          </p:cNvPicPr>
          <p:nvPr/>
        </p:nvPicPr>
        <p:blipFill>
          <a:blip r:embed="rId11"/>
          <a:stretch>
            <a:fillRect/>
          </a:stretch>
        </p:blipFill>
        <p:spPr>
          <a:xfrm>
            <a:off x="1329570" y="5134549"/>
            <a:ext cx="588335" cy="588335"/>
          </a:xfrm>
          <a:prstGeom prst="rect">
            <a:avLst/>
          </a:prstGeom>
          <a:effectLst>
            <a:outerShdw blurRad="63500" sx="102000" sy="102000" algn="ctr" rotWithShape="0">
              <a:prstClr val="black">
                <a:alpha val="40000"/>
              </a:prstClr>
            </a:outerShdw>
          </a:effectLst>
        </p:spPr>
      </p:pic>
      <p:pic>
        <p:nvPicPr>
          <p:cNvPr id="10" name="Picture 9" descr="A picture containing diagram&#10;&#10;Description automatically generated">
            <a:extLst>
              <a:ext uri="{FF2B5EF4-FFF2-40B4-BE49-F238E27FC236}">
                <a16:creationId xmlns:a16="http://schemas.microsoft.com/office/drawing/2014/main" id="{909283EB-5B57-4F6A-9FDA-CB662A3316B2}"/>
              </a:ext>
            </a:extLst>
          </p:cNvPr>
          <p:cNvPicPr>
            <a:picLocks noChangeAspect="1"/>
          </p:cNvPicPr>
          <p:nvPr/>
        </p:nvPicPr>
        <p:blipFill>
          <a:blip r:embed="rId12"/>
          <a:stretch>
            <a:fillRect/>
          </a:stretch>
        </p:blipFill>
        <p:spPr>
          <a:xfrm>
            <a:off x="2027237" y="5134559"/>
            <a:ext cx="582190" cy="5821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Exam preparation (Q/A)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Azure Database Services</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Cosmos DB</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MySQL</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PostgreSQL</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SQL Managed Instance</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Exam preparation (Q/A)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252018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890D-BB6C-44E4-8AF9-C4C12DAE4D36}"/>
              </a:ext>
            </a:extLst>
          </p:cNvPr>
          <p:cNvSpPr>
            <a:spLocks noGrp="1"/>
          </p:cNvSpPr>
          <p:nvPr>
            <p:ph type="title"/>
          </p:nvPr>
        </p:nvSpPr>
        <p:spPr/>
        <p:txBody>
          <a:bodyPr/>
          <a:lstStyle/>
          <a:p>
            <a:r>
              <a:rPr lang="de-CH" dirty="0" err="1"/>
              <a:t>Cosmos</a:t>
            </a:r>
            <a:r>
              <a:rPr lang="de-CH" dirty="0"/>
              <a:t> DB</a:t>
            </a:r>
          </a:p>
        </p:txBody>
      </p:sp>
      <p:pic>
        <p:nvPicPr>
          <p:cNvPr id="6" name="Picture 5" descr="Logo&#10;&#10;Description automatically generated">
            <a:extLst>
              <a:ext uri="{FF2B5EF4-FFF2-40B4-BE49-F238E27FC236}">
                <a16:creationId xmlns:a16="http://schemas.microsoft.com/office/drawing/2014/main" id="{F42EFDDD-B2ED-4067-9A67-3C231F332C51}"/>
              </a:ext>
            </a:extLst>
          </p:cNvPr>
          <p:cNvPicPr>
            <a:picLocks noChangeAspect="1"/>
          </p:cNvPicPr>
          <p:nvPr/>
        </p:nvPicPr>
        <p:blipFill>
          <a:blip r:embed="rId2"/>
          <a:stretch>
            <a:fillRect/>
          </a:stretch>
        </p:blipFill>
        <p:spPr>
          <a:xfrm>
            <a:off x="7742237" y="1133228"/>
            <a:ext cx="4572362" cy="3799094"/>
          </a:xfrm>
          <a:prstGeom prst="rect">
            <a:avLst/>
          </a:prstGeom>
        </p:spPr>
      </p:pic>
      <p:sp>
        <p:nvSpPr>
          <p:cNvPr id="7" name="Text Placeholder 5">
            <a:extLst>
              <a:ext uri="{FF2B5EF4-FFF2-40B4-BE49-F238E27FC236}">
                <a16:creationId xmlns:a16="http://schemas.microsoft.com/office/drawing/2014/main" id="{FF15B9BA-CFA7-41A8-81D3-A0541AA8A64A}"/>
              </a:ext>
            </a:extLst>
          </p:cNvPr>
          <p:cNvSpPr txBox="1">
            <a:spLocks/>
          </p:cNvSpPr>
          <p:nvPr/>
        </p:nvSpPr>
        <p:spPr>
          <a:xfrm>
            <a:off x="284101"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
        <p:nvSpPr>
          <p:cNvPr id="8" name="Text Placeholder 5">
            <a:extLst>
              <a:ext uri="{FF2B5EF4-FFF2-40B4-BE49-F238E27FC236}">
                <a16:creationId xmlns:a16="http://schemas.microsoft.com/office/drawing/2014/main" id="{AC25CB2C-27ED-47B9-B3F9-0FF4862EE0DB}"/>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Multi-Model, NoSQL Database Service</a:t>
            </a:r>
          </a:p>
          <a:p>
            <a:pPr defTabSz="949071">
              <a:buBlip>
                <a:blip r:embed="rId3"/>
              </a:buBlip>
              <a:defRPr/>
            </a:pPr>
            <a:r>
              <a:rPr lang="en-GB" sz="2038" dirty="0">
                <a:gradFill>
                  <a:gsLst>
                    <a:gs pos="1250">
                      <a:srgbClr val="000000"/>
                    </a:gs>
                    <a:gs pos="100000">
                      <a:srgbClr val="000000"/>
                    </a:gs>
                  </a:gsLst>
                  <a:lin ang="5400000" scaled="0"/>
                </a:gradFill>
                <a:latin typeface="Segoe UI Light"/>
              </a:rPr>
              <a:t>SLA, Always On</a:t>
            </a:r>
          </a:p>
          <a:p>
            <a:pPr defTabSz="949071">
              <a:buBlip>
                <a:blip r:embed="rId3"/>
              </a:buBlip>
              <a:defRPr/>
            </a:pPr>
            <a:r>
              <a:rPr lang="en-GB" sz="2038" dirty="0">
                <a:gradFill>
                  <a:gsLst>
                    <a:gs pos="1250">
                      <a:srgbClr val="000000"/>
                    </a:gs>
                    <a:gs pos="100000">
                      <a:srgbClr val="000000"/>
                    </a:gs>
                  </a:gsLst>
                  <a:lin ang="5400000" scaled="0"/>
                </a:gradFill>
                <a:latin typeface="Segoe UI Light"/>
              </a:rPr>
              <a:t>Consistency levels</a:t>
            </a:r>
          </a:p>
          <a:p>
            <a:pPr defTabSz="949071">
              <a:buBlip>
                <a:blip r:embed="rId3"/>
              </a:buBlip>
              <a:defRPr/>
            </a:pPr>
            <a:r>
              <a:rPr lang="en-GB" sz="2038" dirty="0">
                <a:gradFill>
                  <a:gsLst>
                    <a:gs pos="1250">
                      <a:srgbClr val="000000"/>
                    </a:gs>
                    <a:gs pos="100000">
                      <a:srgbClr val="000000"/>
                    </a:gs>
                  </a:gsLst>
                  <a:lin ang="5400000" scaled="0"/>
                </a:gradFill>
                <a:latin typeface="Segoe UI Light"/>
              </a:rPr>
              <a:t>Stores data in ARS (Atom-Record-Sequence)</a:t>
            </a:r>
          </a:p>
          <a:p>
            <a:pPr defTabSz="949071">
              <a:buBlip>
                <a:blip r:embed="rId3"/>
              </a:buBlip>
              <a:defRPr/>
            </a:pPr>
            <a:r>
              <a:rPr lang="en-GB" sz="2038" dirty="0">
                <a:gradFill>
                  <a:gsLst>
                    <a:gs pos="1250">
                      <a:srgbClr val="000000"/>
                    </a:gs>
                    <a:gs pos="100000">
                      <a:srgbClr val="000000"/>
                    </a:gs>
                  </a:gsLst>
                  <a:lin ang="5400000" scaled="0"/>
                </a:gradFill>
                <a:latin typeface="Segoe UI Light"/>
              </a:rPr>
              <a:t>Data is Abstracted over API</a:t>
            </a:r>
          </a:p>
          <a:p>
            <a:pPr defTabSz="949071">
              <a:buBlip>
                <a:blip r:embed="rId3"/>
              </a:buBlip>
              <a:defRPr/>
            </a:pPr>
            <a:r>
              <a:rPr lang="en-GB" sz="2038" dirty="0">
                <a:gradFill>
                  <a:gsLst>
                    <a:gs pos="1250">
                      <a:srgbClr val="000000"/>
                    </a:gs>
                    <a:gs pos="100000">
                      <a:srgbClr val="000000"/>
                    </a:gs>
                  </a:gsLst>
                  <a:lin ang="5400000" scaled="0"/>
                </a:gradFill>
                <a:latin typeface="Segoe UI Light"/>
              </a:rPr>
              <a:t>Choices: SQL, MongoDB, Cassandra, Tables, Gremlin</a:t>
            </a:r>
          </a:p>
        </p:txBody>
      </p:sp>
    </p:spTree>
    <p:extLst>
      <p:ext uri="{BB962C8B-B14F-4D97-AF65-F5344CB8AC3E}">
        <p14:creationId xmlns:p14="http://schemas.microsoft.com/office/powerpoint/2010/main" val="747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DB8A-31EC-47DA-821F-37B6FCC378FE}"/>
              </a:ext>
            </a:extLst>
          </p:cNvPr>
          <p:cNvSpPr>
            <a:spLocks noGrp="1"/>
          </p:cNvSpPr>
          <p:nvPr>
            <p:ph type="title"/>
          </p:nvPr>
        </p:nvSpPr>
        <p:spPr/>
        <p:txBody>
          <a:bodyPr/>
          <a:lstStyle/>
          <a:p>
            <a:r>
              <a:rPr lang="de-CH" dirty="0" err="1"/>
              <a:t>Cosmos</a:t>
            </a:r>
            <a:r>
              <a:rPr lang="de-CH" dirty="0"/>
              <a:t> DB - NoSQL</a:t>
            </a:r>
          </a:p>
        </p:txBody>
      </p:sp>
      <p:sp>
        <p:nvSpPr>
          <p:cNvPr id="3" name="Text Placeholder 5">
            <a:extLst>
              <a:ext uri="{FF2B5EF4-FFF2-40B4-BE49-F238E27FC236}">
                <a16:creationId xmlns:a16="http://schemas.microsoft.com/office/drawing/2014/main" id="{99790888-37BA-44DB-BDC6-5AF18D87059A}"/>
              </a:ext>
            </a:extLst>
          </p:cNvPr>
          <p:cNvSpPr txBox="1">
            <a:spLocks/>
          </p:cNvSpPr>
          <p:nvPr/>
        </p:nvSpPr>
        <p:spPr>
          <a:xfrm>
            <a:off x="222562" y="1359694"/>
            <a:ext cx="62242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Not Only SQL</a:t>
            </a:r>
          </a:p>
          <a:p>
            <a:pPr defTabSz="949071">
              <a:buBlip>
                <a:blip r:embed="rId3"/>
              </a:buBlip>
              <a:defRPr/>
            </a:pPr>
            <a:r>
              <a:rPr lang="en-GB" sz="2038" dirty="0">
                <a:gradFill>
                  <a:gsLst>
                    <a:gs pos="1250">
                      <a:srgbClr val="000000"/>
                    </a:gs>
                    <a:gs pos="100000">
                      <a:srgbClr val="000000"/>
                    </a:gs>
                  </a:gsLst>
                  <a:lin ang="5400000" scaled="0"/>
                </a:gradFill>
                <a:latin typeface="Segoe UI Light"/>
              </a:rPr>
              <a:t>More flexible than Relation Databases</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Schemeless Design</a:t>
            </a:r>
          </a:p>
          <a:p>
            <a:pPr defTabSz="949071">
              <a:buBlip>
                <a:blip r:embed="rId3"/>
              </a:buBlip>
              <a:defRPr/>
            </a:pPr>
            <a:r>
              <a:rPr lang="en-US" sz="2038" dirty="0">
                <a:gradFill>
                  <a:gsLst>
                    <a:gs pos="1250">
                      <a:srgbClr val="000000"/>
                    </a:gs>
                    <a:gs pos="100000">
                      <a:srgbClr val="000000"/>
                    </a:gs>
                  </a:gsLst>
                  <a:lin ang="5400000" scaled="0"/>
                </a:gradFill>
                <a:latin typeface="Segoe UI Light"/>
              </a:rPr>
              <a:t>Suitability depends on the problem it must solve</a:t>
            </a:r>
          </a:p>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System consistency based on the CAP Theorem</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Consistent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Available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Partition/Fault Tolerant</a:t>
            </a:r>
            <a:endParaRPr lang="en-GB" sz="1223"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4" name="Oval 3">
            <a:extLst>
              <a:ext uri="{FF2B5EF4-FFF2-40B4-BE49-F238E27FC236}">
                <a16:creationId xmlns:a16="http://schemas.microsoft.com/office/drawing/2014/main" id="{87D43982-829D-4957-9491-5C0EE97F0307}"/>
              </a:ext>
            </a:extLst>
          </p:cNvPr>
          <p:cNvSpPr/>
          <p:nvPr/>
        </p:nvSpPr>
        <p:spPr bwMode="auto">
          <a:xfrm>
            <a:off x="7894637" y="2045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5" name="Oval 4">
            <a:extLst>
              <a:ext uri="{FF2B5EF4-FFF2-40B4-BE49-F238E27FC236}">
                <a16:creationId xmlns:a16="http://schemas.microsoft.com/office/drawing/2014/main" id="{D0A0AAE1-F6B4-4C7C-96DE-DEA51CB9A3D6}"/>
              </a:ext>
            </a:extLst>
          </p:cNvPr>
          <p:cNvSpPr/>
          <p:nvPr/>
        </p:nvSpPr>
        <p:spPr bwMode="auto">
          <a:xfrm>
            <a:off x="85804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6" name="Oval 5">
            <a:extLst>
              <a:ext uri="{FF2B5EF4-FFF2-40B4-BE49-F238E27FC236}">
                <a16:creationId xmlns:a16="http://schemas.microsoft.com/office/drawing/2014/main" id="{E27A1F90-2030-4FEC-93AC-B3B4430C7BBF}"/>
              </a:ext>
            </a:extLst>
          </p:cNvPr>
          <p:cNvSpPr/>
          <p:nvPr/>
        </p:nvSpPr>
        <p:spPr bwMode="auto">
          <a:xfrm>
            <a:off x="72850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0FD95C3-58FF-4776-AB86-D186C9B850BC}"/>
              </a:ext>
            </a:extLst>
          </p:cNvPr>
          <p:cNvSpPr txBox="1"/>
          <p:nvPr/>
        </p:nvSpPr>
        <p:spPr>
          <a:xfrm>
            <a:off x="8085137" y="3331964"/>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a:solidFill>
                  <a:schemeClr val="bg1">
                    <a:lumMod val="50000"/>
                  </a:schemeClr>
                </a:solidFill>
              </a:rPr>
              <a:t>AC</a:t>
            </a:r>
          </a:p>
        </p:txBody>
      </p:sp>
      <p:sp>
        <p:nvSpPr>
          <p:cNvPr id="8" name="TextBox 7">
            <a:extLst>
              <a:ext uri="{FF2B5EF4-FFF2-40B4-BE49-F238E27FC236}">
                <a16:creationId xmlns:a16="http://schemas.microsoft.com/office/drawing/2014/main" id="{3A50129B-2DAA-479D-AA25-0877D9A05D25}"/>
              </a:ext>
            </a:extLst>
          </p:cNvPr>
          <p:cNvSpPr txBox="1"/>
          <p:nvPr/>
        </p:nvSpPr>
        <p:spPr>
          <a:xfrm>
            <a:off x="9342437" y="332257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a:solidFill>
                  <a:schemeClr val="bg1">
                    <a:lumMod val="50000"/>
                  </a:schemeClr>
                </a:solidFill>
              </a:rPr>
              <a:t>CP</a:t>
            </a:r>
          </a:p>
        </p:txBody>
      </p:sp>
      <p:sp>
        <p:nvSpPr>
          <p:cNvPr id="9" name="TextBox 8">
            <a:extLst>
              <a:ext uri="{FF2B5EF4-FFF2-40B4-BE49-F238E27FC236}">
                <a16:creationId xmlns:a16="http://schemas.microsoft.com/office/drawing/2014/main" id="{8CA7FB4A-95CA-41C9-971F-F5A621269473}"/>
              </a:ext>
            </a:extLst>
          </p:cNvPr>
          <p:cNvSpPr txBox="1"/>
          <p:nvPr/>
        </p:nvSpPr>
        <p:spPr>
          <a:xfrm>
            <a:off x="8740133" y="442318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a:solidFill>
                  <a:schemeClr val="bg1">
                    <a:lumMod val="50000"/>
                  </a:schemeClr>
                </a:solidFill>
              </a:rPr>
              <a:t>AP</a:t>
            </a:r>
          </a:p>
        </p:txBody>
      </p:sp>
      <p:sp>
        <p:nvSpPr>
          <p:cNvPr id="10" name="TextBox 9">
            <a:extLst>
              <a:ext uri="{FF2B5EF4-FFF2-40B4-BE49-F238E27FC236}">
                <a16:creationId xmlns:a16="http://schemas.microsoft.com/office/drawing/2014/main" id="{A42E4558-17F7-4190-B568-0E9548ECD5F2}"/>
              </a:ext>
            </a:extLst>
          </p:cNvPr>
          <p:cNvSpPr txBox="1"/>
          <p:nvPr/>
        </p:nvSpPr>
        <p:spPr>
          <a:xfrm>
            <a:off x="7361237" y="4307704"/>
            <a:ext cx="13970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err="1">
                <a:solidFill>
                  <a:schemeClr val="bg1">
                    <a:lumMod val="50000"/>
                  </a:schemeClr>
                </a:solidFill>
                <a:ea typeface="Segoe UI" pitchFamily="34" charset="0"/>
                <a:cs typeface="Segoe UI" pitchFamily="34" charset="0"/>
              </a:rPr>
              <a:t>Availability</a:t>
            </a:r>
            <a:endParaRPr lang="de-CH" sz="1300" dirty="0">
              <a:solidFill>
                <a:schemeClr val="bg1">
                  <a:lumMod val="50000"/>
                </a:schemeClr>
              </a:solidFill>
            </a:endParaRPr>
          </a:p>
        </p:txBody>
      </p:sp>
      <p:sp>
        <p:nvSpPr>
          <p:cNvPr id="11" name="TextBox 10">
            <a:extLst>
              <a:ext uri="{FF2B5EF4-FFF2-40B4-BE49-F238E27FC236}">
                <a16:creationId xmlns:a16="http://schemas.microsoft.com/office/drawing/2014/main" id="{058ECE33-491B-4B8A-ACD4-F8F2622156E9}"/>
              </a:ext>
            </a:extLst>
          </p:cNvPr>
          <p:cNvSpPr txBox="1"/>
          <p:nvPr/>
        </p:nvSpPr>
        <p:spPr>
          <a:xfrm>
            <a:off x="9356083" y="3946586"/>
            <a:ext cx="1397000" cy="1195712"/>
          </a:xfrm>
          <a:prstGeom prst="rect">
            <a:avLst/>
          </a:prstGeom>
          <a:noFill/>
        </p:spPr>
        <p:txBody>
          <a:bodyPr wrap="square" lIns="182880" tIns="146304" rIns="182880" bIns="146304" rtlCol="0">
            <a:spAutoFit/>
          </a:bodyPr>
          <a:lstStyle/>
          <a:p>
            <a:pPr algn="ctr" defTabSz="932472" fontAlgn="base">
              <a:lnSpc>
                <a:spcPct val="90000"/>
              </a:lnSpc>
              <a:spcBef>
                <a:spcPct val="0"/>
              </a:spcBef>
              <a:spcAft>
                <a:spcPct val="0"/>
              </a:spcAft>
            </a:pPr>
            <a:endParaRPr lang="de-CH" sz="1300"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r>
              <a:rPr lang="de-CH" sz="1300" dirty="0">
                <a:solidFill>
                  <a:schemeClr val="bg1">
                    <a:lumMod val="50000"/>
                  </a:schemeClr>
                </a:solidFill>
                <a:ea typeface="Segoe UI" pitchFamily="34" charset="0"/>
                <a:cs typeface="Segoe UI" pitchFamily="34" charset="0"/>
              </a:rPr>
              <a:t>Partition </a:t>
            </a:r>
            <a:r>
              <a:rPr lang="de-CH" sz="1300" dirty="0" err="1">
                <a:solidFill>
                  <a:schemeClr val="bg1">
                    <a:lumMod val="50000"/>
                  </a:schemeClr>
                </a:solidFill>
                <a:ea typeface="Segoe UI" pitchFamily="34" charset="0"/>
                <a:cs typeface="Segoe UI" pitchFamily="34" charset="0"/>
              </a:rPr>
              <a:t>Tolerance</a:t>
            </a:r>
            <a:endParaRPr lang="de-CH" sz="1300" dirty="0">
              <a:solidFill>
                <a:schemeClr val="bg1">
                  <a:lumMod val="50000"/>
                </a:schemeClr>
              </a:solidFill>
              <a:ea typeface="Segoe UI" pitchFamily="34" charset="0"/>
              <a:cs typeface="Segoe UI" pitchFamily="34" charset="0"/>
            </a:endParaRPr>
          </a:p>
          <a:p>
            <a:pPr>
              <a:lnSpc>
                <a:spcPct val="90000"/>
              </a:lnSpc>
              <a:spcAft>
                <a:spcPts val="600"/>
              </a:spcAft>
            </a:pPr>
            <a:endParaRPr lang="de-CH" sz="1300" dirty="0">
              <a:solidFill>
                <a:schemeClr val="bg1">
                  <a:lumMod val="50000"/>
                </a:schemeClr>
              </a:solidFill>
            </a:endParaRPr>
          </a:p>
        </p:txBody>
      </p:sp>
      <p:sp>
        <p:nvSpPr>
          <p:cNvPr id="12" name="TextBox 11">
            <a:extLst>
              <a:ext uri="{FF2B5EF4-FFF2-40B4-BE49-F238E27FC236}">
                <a16:creationId xmlns:a16="http://schemas.microsoft.com/office/drawing/2014/main" id="{2CE11AAB-DB52-457D-8080-AE0BFF780744}"/>
              </a:ext>
            </a:extLst>
          </p:cNvPr>
          <p:cNvSpPr txBox="1"/>
          <p:nvPr/>
        </p:nvSpPr>
        <p:spPr>
          <a:xfrm>
            <a:off x="8389937" y="2498809"/>
            <a:ext cx="12954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a:solidFill>
                  <a:schemeClr val="bg1">
                    <a:lumMod val="50000"/>
                  </a:schemeClr>
                </a:solidFill>
                <a:ea typeface="Segoe UI" pitchFamily="34" charset="0"/>
                <a:cs typeface="Segoe UI" pitchFamily="34" charset="0"/>
              </a:rPr>
              <a:t>Consistency</a:t>
            </a:r>
            <a:endParaRPr lang="de-CH" sz="1300" dirty="0">
              <a:solidFill>
                <a:schemeClr val="bg1">
                  <a:lumMod val="50000"/>
                </a:schemeClr>
              </a:solidFill>
            </a:endParaRPr>
          </a:p>
        </p:txBody>
      </p:sp>
      <p:sp>
        <p:nvSpPr>
          <p:cNvPr id="13" name="TextBox 12">
            <a:extLst>
              <a:ext uri="{FF2B5EF4-FFF2-40B4-BE49-F238E27FC236}">
                <a16:creationId xmlns:a16="http://schemas.microsoft.com/office/drawing/2014/main" id="{C4CE601C-BFCC-48EE-885A-A216349D0FF7}"/>
              </a:ext>
            </a:extLst>
          </p:cNvPr>
          <p:cNvSpPr txBox="1"/>
          <p:nvPr/>
        </p:nvSpPr>
        <p:spPr>
          <a:xfrm>
            <a:off x="8714260" y="3708828"/>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dirty="0">
                <a:solidFill>
                  <a:schemeClr val="bg1">
                    <a:lumMod val="50000"/>
                  </a:schemeClr>
                </a:solidFill>
              </a:rPr>
              <a:t>CAP</a:t>
            </a:r>
          </a:p>
        </p:txBody>
      </p:sp>
      <p:pic>
        <p:nvPicPr>
          <p:cNvPr id="15" name="Picture 14" descr="Logo, company name&#10;&#10;Description automatically generated">
            <a:extLst>
              <a:ext uri="{FF2B5EF4-FFF2-40B4-BE49-F238E27FC236}">
                <a16:creationId xmlns:a16="http://schemas.microsoft.com/office/drawing/2014/main" id="{5798C836-B8B2-41A1-B02B-4F1EC084AD65}"/>
              </a:ext>
            </a:extLst>
          </p:cNvPr>
          <p:cNvPicPr>
            <a:picLocks noChangeAspect="1"/>
          </p:cNvPicPr>
          <p:nvPr/>
        </p:nvPicPr>
        <p:blipFill>
          <a:blip r:embed="rId4"/>
          <a:stretch>
            <a:fillRect/>
          </a:stretch>
        </p:blipFill>
        <p:spPr>
          <a:xfrm>
            <a:off x="640885" y="4788694"/>
            <a:ext cx="1462552" cy="1026083"/>
          </a:xfrm>
          <a:prstGeom prst="rect">
            <a:avLst/>
          </a:prstGeom>
        </p:spPr>
      </p:pic>
      <p:pic>
        <p:nvPicPr>
          <p:cNvPr id="17" name="Picture 16" descr="Logo, company name&#10;&#10;Description automatically generated">
            <a:extLst>
              <a:ext uri="{FF2B5EF4-FFF2-40B4-BE49-F238E27FC236}">
                <a16:creationId xmlns:a16="http://schemas.microsoft.com/office/drawing/2014/main" id="{263BA490-E3BE-412C-B0C9-BBBFB90BAE05}"/>
              </a:ext>
            </a:extLst>
          </p:cNvPr>
          <p:cNvPicPr>
            <a:picLocks noChangeAspect="1"/>
          </p:cNvPicPr>
          <p:nvPr/>
        </p:nvPicPr>
        <p:blipFill>
          <a:blip r:embed="rId5"/>
          <a:stretch>
            <a:fillRect/>
          </a:stretch>
        </p:blipFill>
        <p:spPr>
          <a:xfrm>
            <a:off x="2433482" y="5233139"/>
            <a:ext cx="3022755" cy="1079555"/>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6BD66AD6-2888-43CA-A69C-05BE1BACB966}"/>
              </a:ext>
            </a:extLst>
          </p:cNvPr>
          <p:cNvPicPr>
            <a:picLocks noChangeAspect="1"/>
          </p:cNvPicPr>
          <p:nvPr/>
        </p:nvPicPr>
        <p:blipFill>
          <a:blip r:embed="rId6"/>
          <a:stretch>
            <a:fillRect/>
          </a:stretch>
        </p:blipFill>
        <p:spPr>
          <a:xfrm>
            <a:off x="3475037" y="4014032"/>
            <a:ext cx="2317655" cy="927062"/>
          </a:xfrm>
          <a:prstGeom prst="rect">
            <a:avLst/>
          </a:prstGeom>
        </p:spPr>
      </p:pic>
    </p:spTree>
    <p:extLst>
      <p:ext uri="{BB962C8B-B14F-4D97-AF65-F5344CB8AC3E}">
        <p14:creationId xmlns:p14="http://schemas.microsoft.com/office/powerpoint/2010/main" val="191516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3EA4-671C-4D58-B697-F46AE67BA595}"/>
              </a:ext>
            </a:extLst>
          </p:cNvPr>
          <p:cNvSpPr>
            <a:spLocks noGrp="1"/>
          </p:cNvSpPr>
          <p:nvPr>
            <p:ph type="title"/>
          </p:nvPr>
        </p:nvSpPr>
        <p:spPr/>
        <p:txBody>
          <a:bodyPr/>
          <a:lstStyle/>
          <a:p>
            <a:r>
              <a:rPr lang="de-CH" dirty="0" err="1"/>
              <a:t>Cosmos</a:t>
            </a:r>
            <a:r>
              <a:rPr lang="de-CH" dirty="0"/>
              <a:t> DB</a:t>
            </a:r>
          </a:p>
        </p:txBody>
      </p:sp>
      <p:sp>
        <p:nvSpPr>
          <p:cNvPr id="3" name="Text Placeholder 5">
            <a:extLst>
              <a:ext uri="{FF2B5EF4-FFF2-40B4-BE49-F238E27FC236}">
                <a16:creationId xmlns:a16="http://schemas.microsoft.com/office/drawing/2014/main" id="{35B90191-EC19-4154-965D-E6447F250125}"/>
              </a:ext>
            </a:extLst>
          </p:cNvPr>
          <p:cNvSpPr txBox="1">
            <a:spLocks/>
          </p:cNvSpPr>
          <p:nvPr/>
        </p:nvSpPr>
        <p:spPr>
          <a:xfrm>
            <a:off x="222562" y="1359694"/>
            <a:ext cx="11101076"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de-CH" sz="2038" dirty="0">
                <a:gradFill>
                  <a:gsLst>
                    <a:gs pos="1250">
                      <a:srgbClr val="000000"/>
                    </a:gs>
                    <a:gs pos="100000">
                      <a:srgbClr val="000000"/>
                    </a:gs>
                  </a:gsLst>
                  <a:lin ang="5400000" scaled="0"/>
                </a:gradFill>
                <a:latin typeface="Segoe UI Light"/>
              </a:rPr>
              <a:t>Consistency Levels</a:t>
            </a:r>
          </a:p>
          <a:p>
            <a:pPr lvl="1" defTabSz="949071">
              <a:buBlip>
                <a:blip r:embed="rId3"/>
              </a:buBlip>
              <a:defRPr/>
            </a:pPr>
            <a:r>
              <a:rPr lang="de-CH" sz="1223" dirty="0">
                <a:gradFill>
                  <a:gsLst>
                    <a:gs pos="1250">
                      <a:srgbClr val="000000"/>
                    </a:gs>
                    <a:gs pos="100000">
                      <a:srgbClr val="000000"/>
                    </a:gs>
                  </a:gsLst>
                  <a:lin ang="5400000" scaled="0"/>
                </a:gradFill>
                <a:latin typeface="Segoe UI Light"/>
              </a:rPr>
              <a:t>PACELC Theorem </a:t>
            </a:r>
          </a:p>
          <a:p>
            <a:pPr defTabSz="949071">
              <a:buBlip>
                <a:blip r:embed="rId3"/>
              </a:buBlip>
              <a:defRPr/>
            </a:pPr>
            <a:r>
              <a:rPr lang="en-US" sz="2038" dirty="0">
                <a:gradFill>
                  <a:gsLst>
                    <a:gs pos="1250">
                      <a:srgbClr val="000000"/>
                    </a:gs>
                    <a:gs pos="100000">
                      <a:srgbClr val="000000"/>
                    </a:gs>
                  </a:gsLst>
                  <a:lin ang="5400000" scaled="0"/>
                </a:gradFill>
                <a:latin typeface="Segoe UI Light"/>
              </a:rPr>
              <a:t>Supports five tunable consistency levels that allow for tradeoffs between C/A during P, and L/C during E</a:t>
            </a:r>
            <a:endParaRPr lang="en-GB" sz="2038"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pic>
        <p:nvPicPr>
          <p:cNvPr id="5" name="Picture 4" descr="Table&#10;&#10;Description automatically generated">
            <a:extLst>
              <a:ext uri="{FF2B5EF4-FFF2-40B4-BE49-F238E27FC236}">
                <a16:creationId xmlns:a16="http://schemas.microsoft.com/office/drawing/2014/main" id="{1CE89575-36D2-458E-8C9A-8BE6D6606F9C}"/>
              </a:ext>
            </a:extLst>
          </p:cNvPr>
          <p:cNvPicPr>
            <a:picLocks noChangeAspect="1"/>
          </p:cNvPicPr>
          <p:nvPr/>
        </p:nvPicPr>
        <p:blipFill>
          <a:blip r:embed="rId4"/>
          <a:stretch>
            <a:fillRect/>
          </a:stretch>
        </p:blipFill>
        <p:spPr>
          <a:xfrm>
            <a:off x="1112837" y="3305932"/>
            <a:ext cx="9695719" cy="1635162"/>
          </a:xfrm>
          <a:prstGeom prst="rect">
            <a:avLst/>
          </a:prstGeom>
        </p:spPr>
      </p:pic>
    </p:spTree>
    <p:extLst>
      <p:ext uri="{BB962C8B-B14F-4D97-AF65-F5344CB8AC3E}">
        <p14:creationId xmlns:p14="http://schemas.microsoft.com/office/powerpoint/2010/main" val="84829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EF48-D35F-4DCF-A14B-CF13E33BE7CC}"/>
              </a:ext>
            </a:extLst>
          </p:cNvPr>
          <p:cNvSpPr>
            <a:spLocks noGrp="1"/>
          </p:cNvSpPr>
          <p:nvPr>
            <p:ph type="title"/>
          </p:nvPr>
        </p:nvSpPr>
        <p:spPr/>
        <p:txBody>
          <a:bodyPr/>
          <a:lstStyle/>
          <a:p>
            <a:r>
              <a:rPr lang="de-CH" dirty="0"/>
              <a:t>Azure SQL Database</a:t>
            </a:r>
          </a:p>
        </p:txBody>
      </p:sp>
      <p:pic>
        <p:nvPicPr>
          <p:cNvPr id="4" name="Picture 3" descr="Icon&#10;&#10;Description automatically generated">
            <a:extLst>
              <a:ext uri="{FF2B5EF4-FFF2-40B4-BE49-F238E27FC236}">
                <a16:creationId xmlns:a16="http://schemas.microsoft.com/office/drawing/2014/main" id="{0C0209F8-7461-4BD0-848D-5CED36FDE3D4}"/>
              </a:ext>
            </a:extLst>
          </p:cNvPr>
          <p:cNvPicPr>
            <a:picLocks noChangeAspect="1"/>
          </p:cNvPicPr>
          <p:nvPr/>
        </p:nvPicPr>
        <p:blipFill>
          <a:blip r:embed="rId2"/>
          <a:stretch>
            <a:fillRect/>
          </a:stretch>
        </p:blipFill>
        <p:spPr>
          <a:xfrm>
            <a:off x="8428037" y="1858481"/>
            <a:ext cx="2825848" cy="2854013"/>
          </a:xfrm>
          <a:prstGeom prst="rect">
            <a:avLst/>
          </a:prstGeom>
        </p:spPr>
      </p:pic>
      <p:sp>
        <p:nvSpPr>
          <p:cNvPr id="5" name="Text Placeholder 5">
            <a:extLst>
              <a:ext uri="{FF2B5EF4-FFF2-40B4-BE49-F238E27FC236}">
                <a16:creationId xmlns:a16="http://schemas.microsoft.com/office/drawing/2014/main" id="{2B81CE52-A8A7-4ED9-9C8B-94CB67E9C0E0}"/>
              </a:ext>
            </a:extLst>
          </p:cNvPr>
          <p:cNvSpPr txBox="1">
            <a:spLocks/>
          </p:cNvSpPr>
          <p:nvPr/>
        </p:nvSpPr>
        <p:spPr>
          <a:xfrm>
            <a:off x="274637"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6" name="Text Placeholder 5">
            <a:extLst>
              <a:ext uri="{FF2B5EF4-FFF2-40B4-BE49-F238E27FC236}">
                <a16:creationId xmlns:a16="http://schemas.microsoft.com/office/drawing/2014/main" id="{A53110B6-2D42-4202-A751-CFCD02A1DE97}"/>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Azure SQL Database PaaS database engine</a:t>
            </a:r>
          </a:p>
          <a:p>
            <a:pPr defTabSz="949071">
              <a:buBlip>
                <a:blip r:embed="rId3"/>
              </a:buBlip>
              <a:defRPr/>
            </a:pPr>
            <a:r>
              <a:rPr lang="en-GB" sz="2038" dirty="0">
                <a:gradFill>
                  <a:gsLst>
                    <a:gs pos="1250">
                      <a:srgbClr val="000000"/>
                    </a:gs>
                    <a:gs pos="100000">
                      <a:srgbClr val="000000"/>
                    </a:gs>
                  </a:gsLst>
                  <a:lin ang="5400000" scaled="0"/>
                </a:gradFill>
                <a:latin typeface="Segoe UI Light"/>
              </a:rPr>
              <a:t>Latest Stable SQL Server Version</a:t>
            </a:r>
          </a:p>
          <a:p>
            <a:pPr defTabSz="949071">
              <a:buBlip>
                <a:blip r:embed="rId3"/>
              </a:buBlip>
              <a:defRPr/>
            </a:pPr>
            <a:r>
              <a:rPr lang="en-GB" sz="2038" dirty="0">
                <a:gradFill>
                  <a:gsLst>
                    <a:gs pos="1250">
                      <a:srgbClr val="000000"/>
                    </a:gs>
                    <a:gs pos="100000">
                      <a:srgbClr val="000000"/>
                    </a:gs>
                  </a:gsLst>
                  <a:lin ang="5400000" scaled="0"/>
                </a:gradFill>
                <a:latin typeface="Segoe UI Light"/>
              </a:rPr>
              <a:t>Supported: patching, upgrading, backups and monitoring</a:t>
            </a:r>
          </a:p>
          <a:p>
            <a:pPr defTabSz="949071">
              <a:buBlip>
                <a:blip r:embed="rId3"/>
              </a:buBlip>
              <a:defRPr/>
            </a:pPr>
            <a:r>
              <a:rPr lang="en-GB" sz="2038" dirty="0">
                <a:gradFill>
                  <a:gsLst>
                    <a:gs pos="1250">
                      <a:srgbClr val="000000"/>
                    </a:gs>
                    <a:gs pos="100000">
                      <a:srgbClr val="000000"/>
                    </a:gs>
                  </a:gsLst>
                  <a:lin ang="5400000" scaled="0"/>
                </a:gradFill>
                <a:latin typeface="Segoe UI Light"/>
              </a:rPr>
              <a:t>99.99%-99.995% Service Availability</a:t>
            </a:r>
          </a:p>
          <a:p>
            <a:pPr defTabSz="949071">
              <a:buBlip>
                <a:blip r:embed="rId3"/>
              </a:buBlip>
              <a:defRPr/>
            </a:pPr>
            <a:r>
              <a:rPr lang="en-GB" sz="2038" dirty="0">
                <a:gradFill>
                  <a:gsLst>
                    <a:gs pos="1250">
                      <a:srgbClr val="000000"/>
                    </a:gs>
                    <a:gs pos="100000">
                      <a:srgbClr val="000000"/>
                    </a:gs>
                  </a:gsLst>
                  <a:lin ang="5400000" scaled="0"/>
                </a:gradFill>
                <a:latin typeface="Segoe UI Light"/>
              </a:rPr>
              <a:t>Relational Data + Non-Relational Structures (Graphs, Json, spatial, XML)</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Migration from </a:t>
            </a:r>
            <a:r>
              <a:rPr lang="en-GB" sz="2038" dirty="0" err="1">
                <a:gradFill>
                  <a:gsLst>
                    <a:gs pos="1250">
                      <a:srgbClr val="000000"/>
                    </a:gs>
                    <a:gs pos="100000">
                      <a:srgbClr val="000000"/>
                    </a:gs>
                  </a:gsLst>
                  <a:lin ang="5400000" scaled="0"/>
                </a:gradFill>
                <a:latin typeface="Segoe UI Light"/>
              </a:rPr>
              <a:t>onPrem</a:t>
            </a:r>
            <a:r>
              <a:rPr lang="en-GB" sz="2038" dirty="0">
                <a:gradFill>
                  <a:gsLst>
                    <a:gs pos="1250">
                      <a:srgbClr val="000000"/>
                    </a:gs>
                    <a:gs pos="100000">
                      <a:srgbClr val="000000"/>
                    </a:gs>
                  </a:gsLst>
                  <a:lin ang="5400000" scaled="0"/>
                </a:gradFill>
                <a:latin typeface="Segoe UI Light"/>
              </a:rPr>
              <a:t> to Cloud with Azure Database Migration Service </a:t>
            </a:r>
          </a:p>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42897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System.Storyboarding.WindowsAppIcons.Zoom" Revision="1" Stencil="System.Storyboarding.WindowsAppIcons" StencilVersion="0.1"/>
</Control>
</file>

<file path=customXml/item11.xml><?xml version="1.0" encoding="utf-8"?>
<Control xmlns="http://schemas.microsoft.com/VisualStudio/2011/storyboarding/control">
  <Id Name="4b899d4c-b1de-4c17-8765-a5b417bf4ebc" Revision="1" Stencil="System.MyShapes" StencilVersion="1.0"/>
</Control>
</file>

<file path=customXml/item12.xml><?xml version="1.0" encoding="utf-8"?>
<Control xmlns="http://schemas.microsoft.com/VisualStudio/2011/storyboarding/control">
  <Id Name="5a8b3174-5e96-4781-9824-45fe10020527" Revision="1" Stencil="System.MyShapes" StencilVersion="1.0"/>
</Control>
</file>

<file path=customXml/item13.xml><?xml version="1.0" encoding="utf-8"?>
<Control xmlns="http://schemas.microsoft.com/VisualStudio/2011/storyboarding/control">
  <Id Name="System.Storyboarding.WindowsPhoneIcons.Minus" Revision="1" Stencil="System.Storyboarding.WindowsPhoneIcons" StencilVersion="0.1"/>
</Control>
</file>

<file path=customXml/item14.xml><?xml version="1.0" encoding="utf-8"?>
<Control xmlns="http://schemas.microsoft.com/VisualStudio/2011/storyboarding/control">
  <Id Name="28fb7df8-6c86-43a9-9095-4b847846147c" Revision="1" Stencil="System.MyShapes" StencilVersion="1.0"/>
</Control>
</file>

<file path=customXml/item15.xml><?xml version="1.0" encoding="utf-8"?>
<Control xmlns="http://schemas.microsoft.com/VisualStudio/2011/storyboarding/control">
  <Id Name="System.Storyboarding.WindowsPhoneIcons.Cancel" Revision="1" Stencil="System.Storyboarding.WindowsPhoneIcons" StencilVersion="0.1"/>
</Control>
</file>

<file path=customXml/item16.xml><?xml version="1.0" encoding="utf-8"?>
<Control xmlns="http://schemas.microsoft.com/VisualStudio/2011/storyboarding/control">
  <Id Name="4b899d4c-b1de-4c17-8765-a5b417bf4ebc" Revision="1" Stencil="System.MyShapes" StencilVersion="1.0"/>
</Control>
</file>

<file path=customXml/item17.xml><?xml version="1.0" encoding="utf-8"?>
<Control xmlns="http://schemas.microsoft.com/VisualStudio/2011/storyboarding/control">
  <Id Name="System.Storyboarding.WindowsAppIcons.Search" Revision="1" Stencil="System.Storyboarding.WindowsAppIcons" StencilVersion="0.1"/>
</Control>
</file>

<file path=customXml/item18.xml><?xml version="1.0" encoding="utf-8"?>
<Control xmlns="http://schemas.microsoft.com/VisualStudio/2011/storyboarding/control">
  <Id Name="38b88af0-0751-44eb-8b42-d5ddb4671698" Revision="1" Stencil="System.MyShapes" StencilVersion="1.0"/>
</Control>
</file>

<file path=customXml/item19.xml><?xml version="1.0" encoding="utf-8"?>
<Control xmlns="http://schemas.microsoft.com/VisualStudio/2011/storyboarding/control">
  <Id Name="95030e5e-d43f-4111-a1c2-743a7dbd35b6" Revision="1" Stencil="System.MyShapes" StencilVersion="1.0"/>
</Control>
</file>

<file path=customXml/item2.xml><?xml version="1.0" encoding="utf-8"?>
<Control xmlns="http://schemas.microsoft.com/VisualStudio/2011/storyboarding/control">
  <Id Name="System.Storyboarding.WindowsPhoneIcons.Cancel" Revision="1" Stencil="System.Storyboarding.WindowsPhoneIcons" StencilVersion="0.1"/>
</Control>
</file>

<file path=customXml/item20.xml><?xml version="1.0" encoding="utf-8"?>
<Control xmlns="http://schemas.microsoft.com/VisualStudio/2011/storyboarding/control">
  <Id Name="System.Storyboarding.WindowsAppIcons.Zoom" Revision="1" Stencil="System.Storyboarding.WindowsAppIcons" StencilVersion="0.1"/>
</Control>
</file>

<file path=customXml/item21.xml><?xml version="1.0" encoding="utf-8"?>
<Control xmlns="http://schemas.microsoft.com/VisualStudio/2011/storyboarding/control">
  <Id Name="8053f092-3f2a-4935-a32b-c4b725e8152d" Revision="1" Stencil="System.MyShapes" StencilVersion="1.0"/>
</Control>
</file>

<file path=customXml/item22.xml><?xml version="1.0" encoding="utf-8"?>
<Control xmlns="http://schemas.microsoft.com/VisualStudio/2011/storyboarding/control">
  <Id Name="e9d383c8-3e3d-4afe-bad2-e7c666f1c010" Revision="1" Stencil="System.MyShapes" StencilVersion="1.0"/>
</Control>
</file>

<file path=customXml/item23.xml><?xml version="1.0" encoding="utf-8"?>
<Control xmlns="http://schemas.microsoft.com/VisualStudio/2011/storyboarding/control">
  <Id Name="5a8b3174-5e96-4781-9824-45fe10020527" Revision="1" Stencil="System.MyShapes" StencilVersion="1.0"/>
</Control>
</file>

<file path=customXml/item2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5.xml><?xml version="1.0" encoding="utf-8"?>
<Control xmlns="http://schemas.microsoft.com/VisualStudio/2011/storyboarding/control">
  <Id Name="System.Storyboarding.WindowsPhoneIcons.Minus" Revision="1" Stencil="System.Storyboarding.WindowsPhoneIcons" StencilVersion="0.1"/>
</Control>
</file>

<file path=customXml/item26.xml><?xml version="1.0" encoding="utf-8"?>
<Control xmlns="http://schemas.microsoft.com/VisualStudio/2011/storyboarding/control">
  <Id Name="5a8b3174-5e96-4781-9824-45fe10020527" Revision="1" Stencil="System.MyShapes" StencilVersion="1.0"/>
</Control>
</file>

<file path=customXml/item27.xml><?xml version="1.0" encoding="utf-8"?>
<Control xmlns="http://schemas.microsoft.com/VisualStudio/2011/storyboarding/control">
  <Id Name="77f5da85-bd9c-419d-98a6-7b87a515bee2" Revision="1" Stencil="System.MyShapes" StencilVersion="1.0"/>
</Control>
</file>

<file path=customXml/item28.xml><?xml version="1.0" encoding="utf-8"?>
<Control xmlns="http://schemas.microsoft.com/VisualStudio/2011/storyboarding/control">
  <Id Name="38b88af0-0751-44eb-8b42-d5ddb4671698" Revision="1" Stencil="System.MyShapes" StencilVersion="1.0"/>
</Control>
</file>

<file path=customXml/item2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xml><?xml version="1.0" encoding="utf-8"?>
<Control xmlns="http://schemas.microsoft.com/VisualStudio/2011/storyboarding/control">
  <Id Name="System.Storyboarding.WindowsAppIcons.Copy" Revision="1" Stencil="System.Storyboarding.WindowsAppIcons" StencilVersion="0.1"/>
</Control>
</file>

<file path=customXml/item30.xml><?xml version="1.0" encoding="utf-8"?>
<Control xmlns="http://schemas.microsoft.com/VisualStudio/2011/storyboarding/control">
  <Id Name="5937341c-7984-4fd4-bf24-0d1d5d33c133" Revision="1" Stencil="System.MyShapes" StencilVersion="1.0"/>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Control xmlns="http://schemas.microsoft.com/VisualStudio/2011/storyboarding/control">
  <Id Name="System.Storyboarding.WindowsAppIcons.Settings" Revision="1" Stencil="System.Storyboarding.WindowsAppIcons" StencilVersion="0.1"/>
</Control>
</file>

<file path=customXml/item3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4.xml><?xml version="1.0" encoding="utf-8"?>
<Control xmlns="http://schemas.microsoft.com/VisualStudio/2011/storyboarding/control">
  <Id Name="System.Storyboarding.WindowsAppIcons.Copy" Revision="1" Stencil="System.Storyboarding.WindowsAppIcons" StencilVersion="0.1"/>
</Control>
</file>

<file path=customXml/item35.xml><?xml version="1.0" encoding="utf-8"?>
<Control xmlns="http://schemas.microsoft.com/VisualStudio/2011/storyboarding/control">
  <Id Name="System.Storyboarding.Common.MousePointer" Revision="1" Stencil="System.Storyboarding.Common" StencilVersion="0.1"/>
</Control>
</file>

<file path=customXml/item36.xml><?xml version="1.0" encoding="utf-8"?>
<Control xmlns="http://schemas.microsoft.com/VisualStudio/2011/storyboarding/control">
  <Id Name="System.Storyboarding.WindowsPhoneIcons.Cancel" Revision="1" Stencil="System.Storyboarding.WindowsPhoneIcons" StencilVersion="0.1"/>
</Control>
</file>

<file path=customXml/item37.xml><?xml version="1.0" encoding="utf-8"?>
<Control xmlns="http://schemas.microsoft.com/VisualStudio/2011/storyboarding/control">
  <Id Name="95030e5e-d43f-4111-a1c2-743a7dbd35b6" Revision="1" Stencil="System.MyShapes" StencilVersion="1.0"/>
</Control>
</file>

<file path=customXml/item38.xml><?xml version="1.0" encoding="utf-8"?>
<Control xmlns="http://schemas.microsoft.com/VisualStudio/2011/storyboarding/control">
  <Id Name="System.Storyboarding.WindowsAppIcons.Settings" Revision="1" Stencil="System.Storyboarding.WindowsAppIcons" StencilVersion="0.1"/>
</Control>
</file>

<file path=customXml/item39.xml><?xml version="1.0" encoding="utf-8"?>
<Control xmlns="http://schemas.microsoft.com/VisualStudio/2011/storyboarding/control">
  <Id Name="5937341c-7984-4fd4-bf24-0d1d5d33c133" Revision="1" Stencil="System.MyShapes" StencilVersion="1.0"/>
</Control>
</file>

<file path=customXml/item4.xml><?xml version="1.0" encoding="utf-8"?>
<Control xmlns="http://schemas.microsoft.com/VisualStudio/2011/storyboarding/control">
  <Id Name="28fb7df8-6c86-43a9-9095-4b847846147c" Revision="1" Stencil="System.MyShapes" StencilVersion="1.0"/>
</Control>
</file>

<file path=customXml/item40.xml><?xml version="1.0" encoding="utf-8"?>
<Control xmlns="http://schemas.microsoft.com/VisualStudio/2011/storyboarding/control">
  <Id Name="8053f092-3f2a-4935-a32b-c4b725e8152d" Revision="1" Stencil="System.MyShapes" StencilVersion="1.0"/>
</Control>
</file>

<file path=customXml/item41.xml><?xml version="1.0" encoding="utf-8"?>
<Control xmlns="http://schemas.microsoft.com/VisualStudio/2011/storyboarding/control">
  <Id Name="8053f092-3f2a-4935-a32b-c4b725e8152d" Revision="1" Stencil="System.MyShapes" StencilVersion="1.0"/>
</Control>
</file>

<file path=customXml/item42.xml><?xml version="1.0" encoding="utf-8"?>
<Control xmlns="http://schemas.microsoft.com/VisualStudio/2011/storyboarding/control">
  <Id Name="95030e5e-d43f-4111-a1c2-743a7dbd35b6" Revision="1" Stencil="System.MyShapes" StencilVersion="1.0"/>
</Control>
</file>

<file path=customXml/item43.xml><?xml version="1.0" encoding="utf-8"?>
<Control xmlns="http://schemas.microsoft.com/VisualStudio/2011/storyboarding/control">
  <Id Name="System.Storyboarding.WindowsAppIcons.Zoom" Revision="1" Stencil="System.Storyboarding.WindowsAppIcons" StencilVersion="0.1"/>
</Control>
</file>

<file path=customXml/item44.xml><?xml version="1.0" encoding="utf-8"?>
<Control xmlns="http://schemas.microsoft.com/VisualStudio/2011/storyboarding/control">
  <Id Name="System.Storyboarding.WindowsPhoneIcons.OverflowDots" Revision="1" Stencil="System.Storyboarding.WindowsPhoneIcons" StencilVersion="0.1"/>
</Control>
</file>

<file path=customXml/item45.xml><?xml version="1.0" encoding="utf-8"?>
<Control xmlns="http://schemas.microsoft.com/VisualStudio/2011/storyboarding/control">
  <Id Name="System.Storyboarding.WindowsAppIcons.Settings" Revision="1" Stencil="System.Storyboarding.WindowsAppIcons" StencilVersion="0.1"/>
</Control>
</file>

<file path=customXml/item46.xml><?xml version="1.0" encoding="utf-8"?>
<Control xmlns="http://schemas.microsoft.com/VisualStudio/2011/storyboarding/control">
  <Id Name="6d31312a-e778-4374-9db8-70be111b08c6" Revision="1" Stencil="System.MyShapes" StencilVersion="1.0"/>
</Control>
</file>

<file path=customXml/item47.xml><?xml version="1.0" encoding="utf-8"?>
<Control xmlns="http://schemas.microsoft.com/VisualStudio/2011/storyboarding/control">
  <Id Name="8053f092-3f2a-4935-a32b-c4b725e8152d" Revision="1" Stencil="System.MyShapes" StencilVersion="1.0"/>
</Control>
</file>

<file path=customXml/item48.xml><?xml version="1.0" encoding="utf-8"?>
<Control xmlns="http://schemas.microsoft.com/VisualStudio/2011/storyboarding/control">
  <Id Name="StorytellingCommon.HandCursor" Revision="1" Stencil="StorytellingCommon" StencilVersion="1.0"/>
</Control>
</file>

<file path=customXml/item49.xml><?xml version="1.0" encoding="utf-8"?>
<Control xmlns="http://schemas.microsoft.com/VisualStudio/2011/storyboarding/control">
  <Id Name="e9d383c8-3e3d-4afe-bad2-e7c666f1c010" Revision="1" Stencil="System.MyShapes" StencilVersion="1.0"/>
</Control>
</file>

<file path=customXml/item5.xml><?xml version="1.0" encoding="utf-8"?>
<Control xmlns="http://schemas.microsoft.com/VisualStudio/2011/storyboarding/control">
  <Id Name="21ce592b-caf6-43e6-83e0-33717e975a17" Revision="2" Stencil="System.MyShapes" StencilVersion="1.0"/>
</Control>
</file>

<file path=customXml/item50.xml><?xml version="1.0" encoding="utf-8"?>
<Control xmlns="http://schemas.microsoft.com/VisualStudio/2011/storyboarding/control">
  <Id Name="5937341c-7984-4fd4-bf24-0d1d5d33c133" Revision="1" Stencil="System.MyShapes" StencilVersion="1.0"/>
</Control>
</file>

<file path=customXml/item5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2.xml><?xml version="1.0" encoding="utf-8"?>
<Control xmlns="http://schemas.microsoft.com/VisualStudio/2011/storyboarding/control">
  <Id Name="38b88af0-0751-44eb-8b42-d5ddb4671698" Revision="1" Stencil="System.MyShapes" StencilVersion="1.0"/>
</Control>
</file>

<file path=customXml/item53.xml><?xml version="1.0" encoding="utf-8"?>
<Control xmlns="http://schemas.microsoft.com/VisualStudio/2011/storyboarding/control">
  <Id Name="System.Storyboarding.WindowsAppIcons.Search" Revision="1" Stencil="System.Storyboarding.WindowsAppIcons" StencilVersion="0.1"/>
</Control>
</file>

<file path=customXml/item54.xml><?xml version="1.0" encoding="utf-8"?>
<Control xmlns="http://schemas.microsoft.com/VisualStudio/2011/storyboarding/control">
  <Id Name="1c2fbc2a-c7e9-4dd4-a869-97fb70ae0309" Revision="1" Stencil="85a07843-b809-41ee-b566-325b1850150a" StencilVersion="1.0"/>
</Control>
</file>

<file path=customXml/item55.xml><?xml version="1.0" encoding="utf-8"?>
<Control xmlns="http://schemas.microsoft.com/VisualStudio/2011/storyboarding/control">
  <Id Name="System.Storyboarding.WindowsPhoneIcons.Cancel" Revision="1" Stencil="System.Storyboarding.WindowsPhoneIcons" StencilVersion="0.1"/>
</Control>
</file>

<file path=customXml/item56.xml><?xml version="1.0" encoding="utf-8"?>
<Control xmlns="http://schemas.microsoft.com/VisualStudio/2011/storyboarding/control">
  <Id Name="System.Storyboarding.WindowsPhoneIcons.Add" Revision="1" Stencil="System.Storyboarding.WindowsPhoneIcons" StencilVersion="0.1"/>
</Control>
</file>

<file path=customXml/item57.xml><?xml version="1.0" encoding="utf-8"?>
<Control xmlns="http://schemas.microsoft.com/VisualStudio/2011/storyboarding/control">
  <Id Name="System.Storyboarding.WindowsPhoneIcons.Cancel" Revision="1" Stencil="System.Storyboarding.WindowsPhoneIcons" StencilVersion="0.1"/>
</Control>
</file>

<file path=customXml/item58.xml><?xml version="1.0" encoding="utf-8"?>
<Control xmlns="http://schemas.microsoft.com/VisualStudio/2011/storyboarding/control">
  <Id Name="4b899d4c-b1de-4c17-8765-a5b417bf4ebc" Revision="1" Stencil="System.MyShapes" StencilVersion="1.0"/>
</Control>
</file>

<file path=customXml/item5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60.xml><?xml version="1.0" encoding="utf-8"?>
<Control xmlns="http://schemas.microsoft.com/VisualStudio/2011/storyboarding/control">
  <Id Name="5a8b3174-5e96-4781-9824-45fe10020527" Revision="1" Stencil="System.MyShapes" StencilVersion="1.0"/>
</Control>
</file>

<file path=customXml/item6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2.xml><?xml version="1.0" encoding="utf-8"?>
<Control xmlns="http://schemas.microsoft.com/VisualStudio/2011/storyboarding/control">
  <Id Name="System.Storyboarding.WindowsPhoneIcons.Cancel" Revision="1" Stencil="System.Storyboarding.WindowsPhoneIcons" StencilVersion="0.1"/>
</Control>
</file>

<file path=customXml/item6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64.xml><?xml version="1.0" encoding="utf-8"?>
<Control xmlns="http://schemas.microsoft.com/VisualStudio/2011/storyboarding/control">
  <Id Name="System.Storyboarding.WindowsPhoneIcons.OverflowDots" Revision="1" Stencil="System.Storyboarding.WindowsPhoneIcons" StencilVersion="0.1"/>
</Control>
</file>

<file path=customXml/item65.xml><?xml version="1.0" encoding="utf-8"?>
<Control xmlns="http://schemas.microsoft.com/VisualStudio/2011/storyboarding/control">
  <Id Name="System.Storyboarding.WindowsPhoneIcons.OverflowDots" Revision="1" Stencil="System.Storyboarding.WindowsPhoneIcons" StencilVersion="0.1"/>
</Control>
</file>

<file path=customXml/item66.xml><?xml version="1.0" encoding="utf-8"?>
<Control xmlns="http://schemas.microsoft.com/VisualStudio/2011/storyboarding/control">
  <Id Name="System.Storyboarding.WindowsPhoneIcons.OverflowDots" Revision="1" Stencil="System.Storyboarding.WindowsPhoneIcons" StencilVersion="0.1"/>
</Control>
</file>

<file path=customXml/item67.xml><?xml version="1.0" encoding="utf-8"?>
<Control xmlns="http://schemas.microsoft.com/VisualStudio/2011/storyboarding/control">
  <Id Name="38b88af0-0751-44eb-8b42-d5ddb4671698" Revision="1" Stencil="System.MyShapes" StencilVersion="1.0"/>
</Control>
</file>

<file path=customXml/item68.xml><?xml version="1.0" encoding="utf-8"?>
<Control xmlns="http://schemas.microsoft.com/VisualStudio/2011/storyboarding/control">
  <Id Name="System.Storyboarding.WindowsPhoneIcons.OverflowDots" Revision="1" Stencil="System.Storyboarding.WindowsPhoneIcons" StencilVersion="0.1"/>
</Control>
</file>

<file path=customXml/item69.xml><?xml version="1.0" encoding="utf-8"?>
<Control xmlns="http://schemas.microsoft.com/VisualStudio/2011/storyboarding/control">
  <Id Name="e9d383c8-3e3d-4afe-bad2-e7c666f1c010" Revision="1" Stencil="System.MyShapes" StencilVersion="1.0"/>
</Control>
</file>

<file path=customXml/item7.xml><?xml version="1.0" encoding="utf-8"?>
<Control xmlns="http://schemas.microsoft.com/VisualStudio/2011/storyboarding/control">
  <Id Name="System.Storyboarding.WindowsPhoneIcons.Minus" Revision="1" Stencil="System.Storyboarding.WindowsPhoneIcons" StencilVersion="0.1"/>
</Control>
</file>

<file path=customXml/item70.xml><?xml version="1.0" encoding="utf-8"?>
<Control xmlns="http://schemas.microsoft.com/VisualStudio/2011/storyboarding/control">
  <Id Name="System.Storyboarding.WindowsPhoneIcons.Add" Revision="1" Stencil="System.Storyboarding.WindowsPhoneIcons" StencilVersion="0.1"/>
</Control>
</file>

<file path=customXml/item71.xml><?xml version="1.0" encoding="utf-8"?>
<Control xmlns="http://schemas.microsoft.com/VisualStudio/2011/storyboarding/control">
  <Id Name="5937341c-7984-4fd4-bf24-0d1d5d33c133" Revision="1" Stencil="System.MyShapes" StencilVersion="1.0"/>
</Control>
</file>

<file path=customXml/item72.xml><?xml version="1.0" encoding="utf-8"?>
<Control xmlns="http://schemas.microsoft.com/VisualStudio/2011/storyboarding/control">
  <Id Name="System.Storyboarding.WindowsAppIcons.Zoom" Revision="1" Stencil="System.Storyboarding.WindowsAppIcons" StencilVersion="0.1"/>
</Control>
</file>

<file path=customXml/item73.xml><?xml version="1.0" encoding="utf-8"?>
<Control xmlns="http://schemas.microsoft.com/VisualStudio/2011/storyboarding/control">
  <Id Name="1db4a566-4f2f-4e29-8012-63f4aff780b4" Revision="1" Stencil="09ee8e29-8a48-4e3d-a569-7c1ba11c2e3d" StencilVersion="1.0"/>
</Control>
</file>

<file path=customXml/item7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5.xml><?xml version="1.0" encoding="utf-8"?>
<Control xmlns="http://schemas.microsoft.com/VisualStudio/2011/storyboarding/control">
  <Id Name="System.Storyboarding.WindowsAppIcons.Search" Revision="1" Stencil="System.Storyboarding.WindowsAppIcons" StencilVersion="0.1"/>
</Control>
</file>

<file path=customXml/item76.xml><?xml version="1.0" encoding="utf-8"?>
<Control xmlns="http://schemas.microsoft.com/VisualStudio/2011/storyboarding/control">
  <Id Name="1c2fbc2a-c7e9-4dd4-a869-97fb70ae0309" Revision="1" Stencil="85a07843-b809-41ee-b566-325b1850150a" StencilVersion="1.0"/>
</Control>
</file>

<file path=customXml/item77.xml><?xml version="1.0" encoding="utf-8"?>
<Control xmlns="http://schemas.microsoft.com/VisualStudio/2011/storyboarding/control">
  <Id Name="95030e5e-d43f-4111-a1c2-743a7dbd35b6" Revision="1" Stencil="System.MyShapes" StencilVersion="1.0"/>
</Control>
</file>

<file path=customXml/item78.xml><?xml version="1.0" encoding="utf-8"?>
<Control xmlns="http://schemas.microsoft.com/VisualStudio/2011/storyboarding/control">
  <Id Name="System.Storyboarding.WindowsPhoneIcons.OverflowDots" Revision="1" Stencil="System.Storyboarding.WindowsPhoneIcons" StencilVersion="0.1"/>
</Control>
</file>

<file path=customXml/item79.xml><?xml version="1.0" encoding="utf-8"?>
<Control xmlns="http://schemas.microsoft.com/VisualStudio/2011/storyboarding/control">
  <Id Name="System.Storyboarding.WindowsAppIcons.Search" Revision="1" Stencil="System.Storyboarding.WindowsAppIcons" StencilVersion="0.1"/>
</Control>
</file>

<file path=customXml/item8.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80.xml><?xml version="1.0" encoding="utf-8"?>
<Control xmlns="http://schemas.microsoft.com/VisualStudio/2011/storyboarding/control">
  <Id Name="1c2fbc2a-c7e9-4dd4-a869-97fb70ae0309" Revision="1" Stencil="85a07843-b809-41ee-b566-325b1850150a" StencilVersion="1.0"/>
</Control>
</file>

<file path=customXml/item81.xml><?xml version="1.0" encoding="utf-8"?>
<Control xmlns="http://schemas.microsoft.com/VisualStudio/2011/storyboarding/control">
  <Id Name="1c2fbc2a-c7e9-4dd4-a869-97fb70ae0309" Revision="1" Stencil="85a07843-b809-41ee-b566-325b1850150a" StencilVersion="1.0"/>
</Control>
</file>

<file path=customXml/item82.xml><?xml version="1.0" encoding="utf-8"?>
<Control xmlns="http://schemas.microsoft.com/VisualStudio/2011/storyboarding/control">
  <Id Name="4b899d4c-b1de-4c17-8765-a5b417bf4ebc" Revision="1" Stencil="System.MyShapes" StencilVersion="1.0"/>
</Control>
</file>

<file path=customXml/item83.xml><?xml version="1.0" encoding="utf-8"?>
<Control xmlns="http://schemas.microsoft.com/VisualStudio/2011/storyboarding/control">
  <Id Name="System.Storyboarding.WindowsAppIcons.Settings" Revision="1" Stencil="System.Storyboarding.WindowsAppIcons" StencilVersion="0.1"/>
</Control>
</file>

<file path=customXml/item84.xml><?xml version="1.0" encoding="utf-8"?>
<Control xmlns="http://schemas.microsoft.com/VisualStudio/2011/storyboarding/control">
  <Id Name="e9d383c8-3e3d-4afe-bad2-e7c666f1c010" Revision="1" Stencil="System.MyShapes" StencilVersion="1.0"/>
</Control>
</file>

<file path=customXml/item85.xml><?xml version="1.0" encoding="utf-8"?>
<Control xmlns="http://schemas.microsoft.com/VisualStudio/2011/storyboarding/control">
  <Id Name="System.Storyboarding.WindowsPhoneIcons.Minus" Revision="1" Stencil="System.Storyboarding.WindowsPhoneIcons" StencilVersion="0.1"/>
</Control>
</file>

<file path=customXml/item86.xml><?xml version="1.0" encoding="utf-8"?>
<Control xmlns="http://schemas.microsoft.com/VisualStudio/2011/storyboarding/control">
  <Id Name="System.Storyboarding.WindowsPhoneIcons.Cancel" Revision="1" Stencil="System.Storyboarding.WindowsPhoneIcons" StencilVersion="0.1"/>
</Control>
</file>

<file path=customXml/item87.xml><?xml version="1.0" encoding="utf-8"?>
<Control xmlns="http://schemas.microsoft.com/VisualStudio/2011/storyboarding/control">
  <Id Name="System.Storyboarding.WindowsPhoneIcons.OverflowDots" Revision="1" Stencil="System.Storyboarding.WindowsPhoneIcons" StencilVersion="0.1"/>
</Control>
</file>

<file path=customXml/item88.xml><?xml version="1.0" encoding="utf-8"?>
<Control xmlns="http://schemas.microsoft.com/VisualStudio/2011/storyboarding/control">
  <Id Name="System.Storyboarding.Metro.MetroTileMedium" Revision="1" Stencil="System.Storyboarding.Metro" StencilVersion="0.1"/>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Props1.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11.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12.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13.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14.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15.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16.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17.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18.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19.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2.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20.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21.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22.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23.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24.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25.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26.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27.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28.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29.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3.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30.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31.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32.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33.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34.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35.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36.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37.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38.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39.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40.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41.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42.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43.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44.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45.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46.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47.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48.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49.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50.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51.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5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53.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54.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55.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56.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57.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58.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59.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60.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61.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62.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63.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64.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65.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66.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67.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68.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69.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7.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70.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71.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72.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73.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74.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75.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76.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77.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78.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79.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8.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80.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81.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82.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83.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84.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85.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86.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87.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88.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89.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9.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135054</TotalTime>
  <Words>1997</Words>
  <Application>Microsoft Office PowerPoint</Application>
  <PresentationFormat>Custom</PresentationFormat>
  <Paragraphs>197</Paragraphs>
  <Slides>22</Slides>
  <Notes>9</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22</vt:i4>
      </vt:variant>
    </vt:vector>
  </HeadingPairs>
  <TitlesOfParts>
    <vt:vector size="43" baseType="lpstr">
      <vt:lpstr>Arial</vt:lpstr>
      <vt:lpstr>Calibri</vt:lpstr>
      <vt:lpstr>Corbel</vt:lpstr>
      <vt:lpstr>Gotham Black</vt:lpstr>
      <vt:lpstr>Linux Libertine</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8</vt:lpstr>
      <vt:lpstr>About The Presenter</vt:lpstr>
      <vt:lpstr>Lesson 2: Overview</vt:lpstr>
      <vt:lpstr>Lesson 2: Overview</vt:lpstr>
      <vt:lpstr>Cosmos DB</vt:lpstr>
      <vt:lpstr>Cosmos DB - NoSQL</vt:lpstr>
      <vt:lpstr>Cosmos DB</vt:lpstr>
      <vt:lpstr>Azure SQL Database</vt:lpstr>
      <vt:lpstr>Azure Database Migration Services </vt:lpstr>
      <vt:lpstr>Azure Database for MySQL</vt:lpstr>
      <vt:lpstr>Single Server VS Flexible Server</vt:lpstr>
      <vt:lpstr>MySQL Workbench for Migration</vt:lpstr>
      <vt:lpstr>Azure Database for PostgreSQL</vt:lpstr>
      <vt:lpstr>Azure SQL Managed Instance</vt:lpstr>
      <vt:lpstr>Azure Synapse Analytics</vt:lpstr>
      <vt:lpstr>Azure HDInsight</vt:lpstr>
      <vt:lpstr>Azure Databricks</vt:lpstr>
      <vt:lpstr>Azure Data Lake Analytics</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Mario Dietner</cp:lastModifiedBy>
  <cp:revision>2713</cp:revision>
  <dcterms:created xsi:type="dcterms:W3CDTF">2014-06-18T20:55:12Z</dcterms:created>
  <dcterms:modified xsi:type="dcterms:W3CDTF">2021-10-24T16:42:11Z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ies>
</file>