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81" r:id="rId5"/>
    <p:sldId id="284" r:id="rId6"/>
    <p:sldId id="293" r:id="rId7"/>
    <p:sldId id="261" r:id="rId8"/>
    <p:sldId id="280" r:id="rId9"/>
    <p:sldId id="265" r:id="rId10"/>
    <p:sldId id="294" r:id="rId11"/>
    <p:sldId id="301" r:id="rId12"/>
    <p:sldId id="302" r:id="rId13"/>
    <p:sldId id="303" r:id="rId14"/>
    <p:sldId id="304" r:id="rId15"/>
    <p:sldId id="305" r:id="rId16"/>
    <p:sldId id="306" r:id="rId17"/>
    <p:sldId id="307" r:id="rId18"/>
    <p:sldId id="296" r:id="rId19"/>
    <p:sldId id="295" r:id="rId20"/>
    <p:sldId id="297" r:id="rId21"/>
    <p:sldId id="298" r:id="rId22"/>
    <p:sldId id="299" r:id="rId23"/>
    <p:sldId id="30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05/25/2024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05/25/2024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53366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333916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412653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240351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3198877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843778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327059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2664328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426937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374588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64060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656557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3281163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252625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92936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05/25/2024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05/25/2024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05/25/2024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05/25/2024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05/25/2024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05/25/2024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904567" y="2286000"/>
            <a:ext cx="10382865" cy="2286000"/>
          </a:xfrm>
        </p:spPr>
        <p:txBody>
          <a:bodyPr/>
          <a:lstStyle/>
          <a:p>
            <a:r>
              <a:rPr lang="en-US" dirty="0"/>
              <a:t>2D Closest pair problem (</a:t>
            </a:r>
            <a:r>
              <a:rPr lang="en-US" dirty="0" err="1"/>
              <a:t>Divide&amp;Conquer</a:t>
            </a:r>
            <a:r>
              <a:rPr lang="en-US" dirty="0"/>
              <a:t> </a:t>
            </a:r>
            <a:r>
              <a:rPr lang="en-US" dirty="0" err="1"/>
              <a:t>alghorithm</a:t>
            </a:r>
            <a:r>
              <a:rPr lang="en-US" dirty="0"/>
              <a:t>)</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5"/>
          </p:nvPr>
        </p:nvSpPr>
        <p:spPr>
          <a:xfrm>
            <a:off x="838200" y="1790329"/>
            <a:ext cx="5134335" cy="4113054"/>
          </a:xfrm>
        </p:spPr>
        <p:txBody>
          <a:bodyPr>
            <a:normAutofit/>
          </a:bodyPr>
          <a:lstStyle/>
          <a:p>
            <a:pPr marL="342900" indent="-342900">
              <a:buFont typeface="+mj-lt"/>
              <a:buAutoNum type="arabicPeriod" startAt="3"/>
            </a:pPr>
            <a:r>
              <a:rPr lang="en-US" b="1" i="0" dirty="0">
                <a:effectLst/>
                <a:highlight>
                  <a:srgbClr val="FFFFFF"/>
                </a:highlight>
              </a:rPr>
              <a:t>Recursively find the smallest distances in both subarrays. Let the distances be dl and dr. Find the minimum of dl and dr. Let the minimum be d.</a:t>
            </a:r>
            <a:r>
              <a:rPr lang="en-US" b="0" i="0" dirty="0">
                <a:effectLst/>
                <a:highlight>
                  <a:srgbClr val="FFFFFF"/>
                </a:highlight>
              </a:rPr>
              <a:t>. </a:t>
            </a:r>
          </a:p>
          <a:p>
            <a:pPr marL="285750" indent="-285750">
              <a:buFont typeface="Arial" panose="020B0604020202020204" pitchFamily="34" charset="0"/>
              <a:buChar char="•"/>
            </a:pPr>
            <a:r>
              <a:rPr lang="en-US" dirty="0">
                <a:highlight>
                  <a:srgbClr val="FFFFFF"/>
                </a:highlight>
              </a:rPr>
              <a:t>D=min(</a:t>
            </a:r>
            <a:r>
              <a:rPr lang="en-US" dirty="0" err="1">
                <a:highlight>
                  <a:srgbClr val="FFFFFF"/>
                </a:highlight>
              </a:rPr>
              <a:t>dl,dr</a:t>
            </a:r>
            <a:r>
              <a:rPr lang="en-US" dirty="0">
                <a:highlight>
                  <a:srgbClr val="FFFFFF"/>
                </a:highlight>
              </a:rPr>
              <a:t>)</a:t>
            </a:r>
            <a:br>
              <a:rPr lang="en-US" dirty="0"/>
            </a:br>
            <a:endParaRPr lang="en-US" b="0" i="0" dirty="0">
              <a:effectLst/>
              <a:highlight>
                <a:srgbClr val="FFFFFF"/>
              </a:highlight>
            </a:endParaRPr>
          </a:p>
        </p:txBody>
      </p:sp>
      <p:pic>
        <p:nvPicPr>
          <p:cNvPr id="6" name="Picture 5" descr="A comparison of numbers and points&#10;&#10;Description automatically generated">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219464" y="2274466"/>
            <a:ext cx="5134335" cy="3144780"/>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82099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5"/>
          </p:nvPr>
        </p:nvSpPr>
        <p:spPr>
          <a:xfrm>
            <a:off x="838200" y="1790329"/>
            <a:ext cx="5134335" cy="4113054"/>
          </a:xfrm>
        </p:spPr>
        <p:txBody>
          <a:bodyPr>
            <a:normAutofit/>
          </a:bodyPr>
          <a:lstStyle/>
          <a:p>
            <a:pPr marL="342900" indent="-342900">
              <a:buFont typeface="+mj-lt"/>
              <a:buAutoNum type="arabicPeriod" startAt="4"/>
            </a:pPr>
            <a:r>
              <a:rPr lang="en-US" b="0" i="0" dirty="0">
                <a:effectLst/>
                <a:highlight>
                  <a:srgbClr val="FFFFFF"/>
                </a:highlight>
              </a:rPr>
              <a:t>From the above 3 steps, we have an upper bound d of minimum distance. Now we need to consider the pairs such that one point in pair is from the left half and the other is from the right half. Consider the vertical line passing through P[n/2] and find all points whose x coordinate is closer than d to the middle vertical line. Build an array strip[] of all such points. </a:t>
            </a:r>
          </a:p>
          <a:p>
            <a:pPr marL="342900" indent="-342900">
              <a:buFont typeface="Arial" panose="020B0604020202020204" pitchFamily="34" charset="0"/>
              <a:buChar char="•"/>
            </a:pPr>
            <a:r>
              <a:rPr lang="en-US" b="0" i="0" dirty="0">
                <a:effectLst/>
                <a:highlight>
                  <a:srgbClr val="FFFFFF"/>
                </a:highlight>
              </a:rPr>
              <a:t>Strip[ ]={17,9,2,15,3}</a:t>
            </a:r>
          </a:p>
        </p:txBody>
      </p:sp>
      <p:pic>
        <p:nvPicPr>
          <p:cNvPr id="6" name="Picture 5" descr="A diagram of numbers and points&#10;&#10;Description automatically generated">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219464" y="2261630"/>
            <a:ext cx="5134335" cy="3170451"/>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85327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5"/>
          </p:nvPr>
        </p:nvSpPr>
        <p:spPr>
          <a:xfrm>
            <a:off x="838200" y="1790329"/>
            <a:ext cx="5134335" cy="4113054"/>
          </a:xfrm>
        </p:spPr>
        <p:txBody>
          <a:bodyPr>
            <a:normAutofit/>
          </a:bodyPr>
          <a:lstStyle/>
          <a:p>
            <a:pPr marL="342900" indent="-342900">
              <a:buFont typeface="+mj-lt"/>
              <a:buAutoNum type="arabicPeriod" startAt="5"/>
            </a:pPr>
            <a:r>
              <a:rPr lang="en-US" b="0" i="0" dirty="0">
                <a:effectLst/>
                <a:highlight>
                  <a:srgbClr val="FFFFFF"/>
                </a:highlight>
              </a:rPr>
              <a:t>Sort the array strip[] according to y coordinates. This step is O(</a:t>
            </a:r>
            <a:r>
              <a:rPr lang="en-US" b="0" i="0" dirty="0" err="1">
                <a:effectLst/>
                <a:highlight>
                  <a:srgbClr val="FFFFFF"/>
                </a:highlight>
              </a:rPr>
              <a:t>nLogn</a:t>
            </a:r>
            <a:r>
              <a:rPr lang="en-US" b="0" i="0" dirty="0">
                <a:effectLst/>
                <a:highlight>
                  <a:srgbClr val="FFFFFF"/>
                </a:highlight>
              </a:rPr>
              <a:t>). It can be optimized to O(n) by recursively sorting and merging. </a:t>
            </a:r>
          </a:p>
          <a:p>
            <a:pPr marL="285750" indent="-285750">
              <a:buFont typeface="Arial" panose="020B0604020202020204" pitchFamily="34" charset="0"/>
              <a:buChar char="•"/>
            </a:pPr>
            <a:r>
              <a:rPr lang="en-US" b="0" i="0" dirty="0">
                <a:effectLst/>
                <a:highlight>
                  <a:srgbClr val="FFFFFF"/>
                </a:highlight>
              </a:rPr>
              <a:t>Strip[ ]={2,3,9,15, 17}</a:t>
            </a:r>
          </a:p>
        </p:txBody>
      </p:sp>
      <p:pic>
        <p:nvPicPr>
          <p:cNvPr id="6" name="Picture 5">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219464" y="2268048"/>
            <a:ext cx="5134335" cy="3157615"/>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2773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5"/>
          </p:nvPr>
        </p:nvSpPr>
        <p:spPr>
          <a:xfrm>
            <a:off x="838200" y="1790329"/>
            <a:ext cx="5134335" cy="4113054"/>
          </a:xfrm>
        </p:spPr>
        <p:txBody>
          <a:bodyPr>
            <a:normAutofit/>
          </a:bodyPr>
          <a:lstStyle/>
          <a:p>
            <a:pPr marL="342900" indent="-342900">
              <a:buFont typeface="+mj-lt"/>
              <a:buAutoNum type="arabicPeriod" startAt="6"/>
            </a:pPr>
            <a:r>
              <a:rPr lang="en-US" b="0" i="0" dirty="0">
                <a:solidFill>
                  <a:srgbClr val="273239"/>
                </a:solidFill>
                <a:effectLst/>
                <a:highlight>
                  <a:srgbClr val="FFFFFF"/>
                </a:highlight>
                <a:latin typeface="Nunito" panose="00000500000000000000" pitchFamily="2" charset="0"/>
              </a:rPr>
              <a:t>Find the smallest distance in strip[]. This is tricky. From the first look, it seems to be a O(n^2) step, but it is actually O(n). It can be proved geometrically that for every point in the strip, we only need to check at most 7 points after it (note that strip is sorted according to Y coordinate</a:t>
            </a:r>
            <a:r>
              <a:rPr lang="en-US" b="0" i="0">
                <a:solidFill>
                  <a:srgbClr val="273239"/>
                </a:solidFill>
                <a:effectLst/>
                <a:highlight>
                  <a:srgbClr val="FFFFFF"/>
                </a:highlight>
                <a:latin typeface="Nunito" panose="00000500000000000000" pitchFamily="2" charset="0"/>
              </a:rPr>
              <a:t>). </a:t>
            </a:r>
            <a:endParaRPr lang="en-US" b="0" i="0" dirty="0">
              <a:effectLst/>
              <a:highlight>
                <a:srgbClr val="FFFFFF"/>
              </a:highlight>
            </a:endParaRPr>
          </a:p>
        </p:txBody>
      </p:sp>
      <p:pic>
        <p:nvPicPr>
          <p:cNvPr id="6" name="Picture 5">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9464" y="2277123"/>
            <a:ext cx="5134335" cy="3139465"/>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06023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5"/>
          </p:nvPr>
        </p:nvSpPr>
        <p:spPr>
          <a:xfrm>
            <a:off x="838200" y="1790329"/>
            <a:ext cx="5134335" cy="4113054"/>
          </a:xfrm>
        </p:spPr>
        <p:txBody>
          <a:bodyPr>
            <a:normAutofit/>
          </a:bodyPr>
          <a:lstStyle/>
          <a:p>
            <a:pPr marL="342900" indent="-342900">
              <a:buFont typeface="+mj-lt"/>
              <a:buAutoNum type="arabicPeriod" startAt="7"/>
            </a:pPr>
            <a:r>
              <a:rPr lang="en-US" b="0" i="0">
                <a:effectLst/>
                <a:highlight>
                  <a:srgbClr val="FFFFFF"/>
                </a:highlight>
              </a:rPr>
              <a:t>Finally return the minimum of d and distance calculated in the above step (step 6)</a:t>
            </a:r>
            <a:endParaRPr lang="en-US" b="0" i="0" dirty="0">
              <a:effectLst/>
              <a:highlight>
                <a:srgbClr val="FFFFFF"/>
              </a:highlight>
            </a:endParaRPr>
          </a:p>
        </p:txBody>
      </p:sp>
      <p:pic>
        <p:nvPicPr>
          <p:cNvPr id="6" name="Picture 5">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219464" y="2293720"/>
            <a:ext cx="5134335" cy="3106272"/>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8231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610846" cy="2286000"/>
          </a:xfrm>
        </p:spPr>
        <p:txBody>
          <a:bodyPr/>
          <a:lstStyle/>
          <a:p>
            <a:r>
              <a:rPr lang="en-US" dirty="0"/>
              <a:t>Implementation Details</a:t>
            </a:r>
          </a:p>
        </p:txBody>
      </p:sp>
    </p:spTree>
    <p:extLst>
      <p:ext uri="{BB962C8B-B14F-4D97-AF65-F5344CB8AC3E}">
        <p14:creationId xmlns:p14="http://schemas.microsoft.com/office/powerpoint/2010/main" val="250207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116910"/>
            <a:ext cx="10515600" cy="1158240"/>
          </a:xfrm>
        </p:spPr>
        <p:txBody>
          <a:bodyPr anchor="ctr">
            <a:normAutofit/>
          </a:bodyPr>
          <a:lstStyle/>
          <a:p>
            <a:r>
              <a:rPr lang="en-US" b="1" dirty="0"/>
              <a:t>Implementation Details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83009" y="1360405"/>
            <a:ext cx="11225982" cy="4863414"/>
          </a:xfrm>
        </p:spPr>
        <p:txBody>
          <a:bodyPr>
            <a:normAutofit lnSpcReduction="10000"/>
          </a:bodyPr>
          <a:lstStyle/>
          <a:p>
            <a:pPr>
              <a:buFont typeface="+mj-lt"/>
              <a:buAutoNum type="arabicPeriod"/>
            </a:pPr>
            <a:r>
              <a:rPr lang="en-US" sz="1600" dirty="0"/>
              <a:t> </a:t>
            </a:r>
            <a:r>
              <a:rPr lang="en-US" sz="1600" b="1" dirty="0"/>
              <a:t>Distance Calculation Function: </a:t>
            </a:r>
            <a:r>
              <a:rPr lang="en-US" sz="1600" dirty="0"/>
              <a:t>The distance function, responsible for computing the Euclidean distance between two points, serves as a fundamental component of the algorithm. It facilitates distance comparisons and optimizations throughout the implementation.</a:t>
            </a:r>
          </a:p>
          <a:p>
            <a:pPr>
              <a:buFont typeface="+mj-lt"/>
              <a:buAutoNum type="arabicPeriod"/>
            </a:pPr>
            <a:endParaRPr lang="en-US" sz="1700" b="0" i="0" dirty="0">
              <a:effectLst/>
              <a:highlight>
                <a:srgbClr val="FFFFFF"/>
              </a:highlight>
            </a:endParaRPr>
          </a:p>
          <a:p>
            <a:pPr>
              <a:buFont typeface="+mj-lt"/>
              <a:buAutoNum type="arabicPeriod"/>
            </a:pPr>
            <a:r>
              <a:rPr lang="en-US" sz="1600" b="1" dirty="0"/>
              <a:t>Brute Force Method:</a:t>
            </a:r>
            <a:r>
              <a:rPr lang="en-US" sz="1600" dirty="0"/>
              <a:t> Despite its inefficiency for large datasets, the </a:t>
            </a:r>
            <a:r>
              <a:rPr lang="en-US" sz="1600" dirty="0" err="1"/>
              <a:t>brute_force</a:t>
            </a:r>
            <a:r>
              <a:rPr lang="en-US" sz="1600" dirty="0"/>
              <a:t> function ensures correctness by exhaustively checking all pairs of points to find the closest pair. While not suitable for large inputs, it provides a reliable fallback for small subsets of points.</a:t>
            </a:r>
          </a:p>
          <a:p>
            <a:pPr>
              <a:buFont typeface="+mj-lt"/>
              <a:buAutoNum type="arabicPeriod"/>
            </a:pPr>
            <a:endParaRPr lang="en-US" sz="1700" b="1" i="0" dirty="0">
              <a:effectLst/>
              <a:highlight>
                <a:srgbClr val="FFFFFF"/>
              </a:highlight>
            </a:endParaRPr>
          </a:p>
          <a:p>
            <a:pPr>
              <a:buFont typeface="+mj-lt"/>
              <a:buAutoNum type="arabicPeriod"/>
            </a:pPr>
            <a:r>
              <a:rPr lang="en-US" sz="1700" b="1" dirty="0"/>
              <a:t>Strip Closest Function: </a:t>
            </a:r>
            <a:r>
              <a:rPr lang="en-US" sz="1600" dirty="0"/>
              <a:t>The </a:t>
            </a:r>
            <a:r>
              <a:rPr lang="en-US" sz="1600" dirty="0" err="1"/>
              <a:t>strip_closest</a:t>
            </a:r>
            <a:r>
              <a:rPr lang="en-US" sz="1600" dirty="0"/>
              <a:t> function optimizes the search for the closest pair within a specified vertical strip. By sorting points by their y-coordinates and employing a nested loop, it efficiently identifies potential closest pairs within the strip, contributing to overall algorithm performance.</a:t>
            </a:r>
          </a:p>
          <a:p>
            <a:pPr>
              <a:buFont typeface="+mj-lt"/>
              <a:buAutoNum type="arabicPeriod"/>
            </a:pPr>
            <a:endParaRPr lang="en-US" sz="1700" b="1" i="0" dirty="0">
              <a:effectLst/>
              <a:highlight>
                <a:srgbClr val="FFFFFF"/>
              </a:highlight>
            </a:endParaRPr>
          </a:p>
          <a:p>
            <a:pPr>
              <a:buFont typeface="+mj-lt"/>
              <a:buAutoNum type="arabicPeriod"/>
            </a:pPr>
            <a:r>
              <a:rPr lang="en-US" sz="1600" b="1" dirty="0"/>
              <a:t>Recursive Closest Pair Function: </a:t>
            </a:r>
            <a:r>
              <a:rPr lang="en-US" sz="1600" dirty="0"/>
              <a:t>The </a:t>
            </a:r>
            <a:r>
              <a:rPr lang="en-US" sz="1600" dirty="0" err="1"/>
              <a:t>closest_pair_rec</a:t>
            </a:r>
            <a:r>
              <a:rPr lang="en-US" sz="1600" dirty="0"/>
              <a:t> function embodies the core divide-and-conquer strategy of the algorithm. By recursively dividing the point set into smaller subsets, it leverages the efficiencies of both the brute force and strip closest methods to identify the closest pair efficiently.</a:t>
            </a:r>
          </a:p>
          <a:p>
            <a:pPr>
              <a:buFont typeface="+mj-lt"/>
              <a:buAutoNum type="arabicPeriod"/>
            </a:pPr>
            <a:endParaRPr lang="en-US" sz="1600" dirty="0"/>
          </a:p>
          <a:p>
            <a:pPr>
              <a:buFont typeface="+mj-lt"/>
              <a:buAutoNum type="arabicPeriod"/>
            </a:pPr>
            <a:r>
              <a:rPr lang="en-US" sz="1600" b="1" dirty="0"/>
              <a:t>Main Function: </a:t>
            </a:r>
            <a:r>
              <a:rPr lang="en-US" sz="1600" dirty="0"/>
              <a:t>The </a:t>
            </a:r>
            <a:r>
              <a:rPr lang="en-US" sz="1600" dirty="0" err="1"/>
              <a:t>closest_pair</a:t>
            </a:r>
            <a:r>
              <a:rPr lang="en-US" sz="1600" dirty="0"/>
              <a:t> function orchestrates the execution of the algorithm by sorting the input points and invoking the recursive function </a:t>
            </a:r>
            <a:r>
              <a:rPr lang="en-US" sz="1600" dirty="0" err="1"/>
              <a:t>closest_pair_rec</a:t>
            </a:r>
            <a:r>
              <a:rPr lang="en-US" sz="1600" dirty="0"/>
              <a:t>. It encapsulates the entire process of finding the closest pair and returns the result along with their distance, providing a seamless interface for users.</a:t>
            </a:r>
          </a:p>
          <a:p>
            <a:pPr>
              <a:buFont typeface="+mj-lt"/>
              <a:buAutoNum type="arabicPeriod"/>
            </a:pPr>
            <a:endParaRPr lang="en-US" sz="1600" dirty="0"/>
          </a:p>
          <a:p>
            <a:pPr>
              <a:buFont typeface="+mj-lt"/>
              <a:buAutoNum type="arabicPeriod"/>
            </a:pPr>
            <a:endParaRPr lang="en-US" sz="1600" dirty="0"/>
          </a:p>
          <a:p>
            <a:pPr>
              <a:buFont typeface="+mj-lt"/>
              <a:buAutoNum type="arabicPeriod"/>
            </a:pPr>
            <a:endParaRPr lang="en-US" sz="1700" b="0" i="0" dirty="0">
              <a:effectLst/>
              <a:highlight>
                <a:srgbClr val="FFFFFF"/>
              </a:highlight>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474892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610846" cy="2286000"/>
          </a:xfrm>
        </p:spPr>
        <p:txBody>
          <a:bodyPr/>
          <a:lstStyle/>
          <a:p>
            <a:r>
              <a:rPr lang="en-US" dirty="0"/>
              <a:t>Analysis of the Algorithms</a:t>
            </a:r>
          </a:p>
        </p:txBody>
      </p:sp>
    </p:spTree>
    <p:extLst>
      <p:ext uri="{BB962C8B-B14F-4D97-AF65-F5344CB8AC3E}">
        <p14:creationId xmlns:p14="http://schemas.microsoft.com/office/powerpoint/2010/main" val="389231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116910"/>
            <a:ext cx="10515600" cy="1158240"/>
          </a:xfrm>
        </p:spPr>
        <p:txBody>
          <a:bodyPr anchor="ctr">
            <a:normAutofit/>
          </a:bodyPr>
          <a:lstStyle/>
          <a:p>
            <a:r>
              <a:rPr lang="en-US" b="1" dirty="0"/>
              <a:t>Analysis of the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83009" y="1360405"/>
                <a:ext cx="11225982" cy="4863414"/>
              </a:xfrm>
            </p:spPr>
            <p:txBody>
              <a:bodyPr>
                <a:normAutofit/>
              </a:bodyPr>
              <a:lstStyle/>
              <a:p>
                <a:pPr marL="285750" indent="-285750">
                  <a:buFont typeface="Wingdings" panose="05000000000000000000" pitchFamily="2" charset="2"/>
                  <a:buChar char="q"/>
                </a:pPr>
                <a:r>
                  <a:rPr lang="en-US" b="0" i="0" dirty="0">
                    <a:solidFill>
                      <a:srgbClr val="0D0D0D"/>
                    </a:solidFill>
                    <a:effectLst/>
                    <a:highlight>
                      <a:srgbClr val="FFFFFF"/>
                    </a:highlight>
                    <a:latin typeface="ui-sans-serif"/>
                  </a:rPr>
                  <a:t>The Divide and Conquer approach for the 2D Closest Pair problem has a :</a:t>
                </a:r>
              </a:p>
              <a:p>
                <a:pPr lvl="1"/>
                <a:r>
                  <a:rPr lang="en-US" b="0" i="0" dirty="0">
                    <a:solidFill>
                      <a:srgbClr val="0D0D0D"/>
                    </a:solidFill>
                    <a:effectLst/>
                    <a:highlight>
                      <a:srgbClr val="FFFFFF"/>
                    </a:highlight>
                    <a:latin typeface="ui-sans-serif"/>
                  </a:rPr>
                  <a:t>Running time of the algorithm is described by:</a:t>
                </a:r>
              </a:p>
              <a:p>
                <a:pPr lvl="1"/>
                <a:r>
                  <a:rPr lang="en-US" b="0" i="0" dirty="0">
                    <a:solidFill>
                      <a:srgbClr val="0D0D0D"/>
                    </a:solidFill>
                    <a:effectLst/>
                    <a:highlight>
                      <a:srgbClr val="FFFFFF"/>
                    </a:highlight>
                    <a:latin typeface="ui-sans-serif"/>
                  </a:rPr>
                  <a:t>T(n) = 2T(n/2) + M(n), where M(n) </a:t>
                </a:r>
                <a14:m>
                  <m:oMath xmlns:m="http://schemas.openxmlformats.org/officeDocument/2006/math">
                    <m:r>
                      <a:rPr lang="en-US" b="0" i="1" smtClean="0">
                        <a:solidFill>
                          <a:srgbClr val="0D0D0D"/>
                        </a:solidFill>
                        <a:effectLst/>
                        <a:highlight>
                          <a:srgbClr val="FFFFFF"/>
                        </a:highlight>
                        <a:latin typeface="Cambria Math" panose="02040503050406030204" pitchFamily="18" charset="0"/>
                        <a:ea typeface="Cambria Math" panose="02040503050406030204" pitchFamily="18" charset="0"/>
                      </a:rPr>
                      <m:t>∈</m:t>
                    </m:r>
                  </m:oMath>
                </a14:m>
                <a:r>
                  <a:rPr lang="en-US" b="0" i="0" dirty="0">
                    <a:solidFill>
                      <a:srgbClr val="0D0D0D"/>
                    </a:solidFill>
                    <a:effectLst/>
                    <a:highlight>
                      <a:srgbClr val="FFFFFF"/>
                    </a:highlight>
                    <a:latin typeface="ui-sans-serif"/>
                  </a:rPr>
                  <a:t> O(n)</a:t>
                </a:r>
              </a:p>
              <a:p>
                <a:pPr lvl="1"/>
                <a:r>
                  <a:rPr lang="en-US" b="0" i="0" dirty="0">
                    <a:solidFill>
                      <a:srgbClr val="0D0D0D"/>
                    </a:solidFill>
                    <a:effectLst/>
                    <a:highlight>
                      <a:srgbClr val="FFFFFF"/>
                    </a:highlight>
                    <a:latin typeface="ui-sans-serif"/>
                  </a:rPr>
                  <a:t>By the Master Theorem (with a = 2, b = 2, d = 1)</a:t>
                </a:r>
              </a:p>
              <a:p>
                <a:pPr lvl="1"/>
                <a:r>
                  <a:rPr lang="en-US" b="0" i="0" dirty="0">
                    <a:solidFill>
                      <a:srgbClr val="0D0D0D"/>
                    </a:solidFill>
                    <a:effectLst/>
                    <a:highlight>
                      <a:srgbClr val="FFFFFF"/>
                    </a:highlight>
                    <a:latin typeface="ui-sans-serif"/>
                  </a:rPr>
                  <a:t>T(n) </a:t>
                </a:r>
                <a14:m>
                  <m:oMath xmlns:m="http://schemas.openxmlformats.org/officeDocument/2006/math">
                    <m:r>
                      <a:rPr lang="en-US" b="0" i="1" smtClean="0">
                        <a:solidFill>
                          <a:srgbClr val="0D0D0D"/>
                        </a:solidFill>
                        <a:effectLst/>
                        <a:highlight>
                          <a:srgbClr val="FFFFFF"/>
                        </a:highlight>
                        <a:latin typeface="Cambria Math" panose="02040503050406030204" pitchFamily="18" charset="0"/>
                        <a:ea typeface="Cambria Math" panose="02040503050406030204" pitchFamily="18" charset="0"/>
                      </a:rPr>
                      <m:t>∈</m:t>
                    </m:r>
                  </m:oMath>
                </a14:m>
                <a:r>
                  <a:rPr lang="en-US" b="0" i="0" dirty="0">
                    <a:solidFill>
                      <a:srgbClr val="0D0D0D"/>
                    </a:solidFill>
                    <a:effectLst/>
                    <a:highlight>
                      <a:srgbClr val="FFFFFF"/>
                    </a:highlight>
                    <a:latin typeface="ui-sans-serif"/>
                  </a:rPr>
                  <a:t> </a:t>
                </a:r>
                <a:r>
                  <a:rPr lang="en-US" b="0" i="0" dirty="0">
                    <a:solidFill>
                      <a:srgbClr val="0D0D0D"/>
                    </a:solidFill>
                    <a:effectLst/>
                    <a:highlight>
                      <a:srgbClr val="FFFF00"/>
                    </a:highlight>
                    <a:latin typeface="ui-sans-serif"/>
                  </a:rPr>
                  <a:t>O(n log n)</a:t>
                </a:r>
              </a:p>
              <a:p>
                <a:pPr marL="285750" indent="-285750">
                  <a:buFont typeface="Wingdings" panose="05000000000000000000" pitchFamily="2" charset="2"/>
                  <a:buChar char="q"/>
                </a:pPr>
                <a:r>
                  <a:rPr lang="en-US" b="0" i="0" dirty="0">
                    <a:solidFill>
                      <a:srgbClr val="0D0D0D"/>
                    </a:solidFill>
                    <a:effectLst/>
                    <a:highlight>
                      <a:srgbClr val="FFFFFF"/>
                    </a:highlight>
                    <a:latin typeface="ui-sans-serif"/>
                  </a:rPr>
                  <a:t> It is significantly better than the </a:t>
                </a:r>
                <a:r>
                  <a:rPr lang="en-US" b="0" i="0" dirty="0">
                    <a:solidFill>
                      <a:srgbClr val="0D0D0D"/>
                    </a:solidFill>
                    <a:effectLst/>
                    <a:highlight>
                      <a:srgbClr val="00FF00"/>
                    </a:highlight>
                    <a:latin typeface="ui-sans-serif"/>
                  </a:rPr>
                  <a:t>O(n^2) </a:t>
                </a:r>
                <a:r>
                  <a:rPr lang="en-US" b="0" i="0" dirty="0">
                    <a:solidFill>
                      <a:srgbClr val="0D0D0D"/>
                    </a:solidFill>
                    <a:effectLst/>
                    <a:highlight>
                      <a:srgbClr val="FFFFFF"/>
                    </a:highlight>
                    <a:latin typeface="ui-sans-serif"/>
                  </a:rPr>
                  <a:t>time complexity of the brute-force approach. </a:t>
                </a:r>
              </a:p>
              <a:p>
                <a:pPr marL="285750" indent="-285750">
                  <a:buFont typeface="Wingdings" panose="05000000000000000000" pitchFamily="2" charset="2"/>
                  <a:buChar char="q"/>
                </a:pPr>
                <a:endParaRPr lang="en-US" b="0" i="0" dirty="0">
                  <a:solidFill>
                    <a:srgbClr val="0D0D0D"/>
                  </a:solidFill>
                  <a:effectLst/>
                  <a:highlight>
                    <a:srgbClr val="FFFFFF"/>
                  </a:highlight>
                  <a:latin typeface="ui-sans-serif"/>
                </a:endParaRPr>
              </a:p>
              <a:p>
                <a:pPr marL="285750" indent="-285750">
                  <a:buFont typeface="Wingdings" panose="05000000000000000000" pitchFamily="2" charset="2"/>
                  <a:buChar char="q"/>
                </a:pPr>
                <a:r>
                  <a:rPr lang="en-US" b="0" i="0" dirty="0">
                    <a:solidFill>
                      <a:srgbClr val="0D0D0D"/>
                    </a:solidFill>
                    <a:effectLst/>
                    <a:highlight>
                      <a:srgbClr val="FFFFFF"/>
                    </a:highlight>
                    <a:latin typeface="ui-sans-serif"/>
                  </a:rPr>
                  <a:t>This efficiency is achieved by reducing the problem size at each recursive step and combining the results in linear time</a:t>
                </a:r>
                <a:r>
                  <a:rPr lang="en-US" sz="1600" b="0" i="0" dirty="0">
                    <a:solidFill>
                      <a:srgbClr val="0D0D0D"/>
                    </a:solidFill>
                    <a:effectLst/>
                    <a:highlight>
                      <a:srgbClr val="FFFFFF"/>
                    </a:highlight>
                    <a:latin typeface="ui-sans-serif"/>
                  </a:rPr>
                  <a:t>.</a:t>
                </a:r>
                <a:endParaRPr lang="en-US" sz="1700" b="0" i="0" dirty="0">
                  <a:effectLst/>
                  <a:highlight>
                    <a:srgbClr val="FFFFFF"/>
                  </a:highlight>
                </a:endParaRPr>
              </a:p>
            </p:txBody>
          </p:sp>
        </mc:Choice>
        <mc:Fallback xmlns="">
          <p:sp>
            <p:nvSpPr>
              <p:cNvPr id="3" name="Content Placeholder 2">
                <a:extLst>
                  <a:ext uri="{FF2B5EF4-FFF2-40B4-BE49-F238E27FC236}">
                    <a16:creationId xmlns:a16="http://schemas.microsoft.com/office/drawing/2014/main" id="{68A5FD2B-E3E5-1C2B-0151-21F216B14A33}"/>
                  </a:ext>
                </a:extLst>
              </p:cNvPr>
              <p:cNvSpPr>
                <a:spLocks noGrp="1" noRot="1" noChangeAspect="1" noMove="1" noResize="1" noEditPoints="1" noAdjustHandles="1" noChangeArrowheads="1" noChangeShapeType="1" noTextEdit="1"/>
              </p:cNvSpPr>
              <p:nvPr>
                <p:ph sz="quarter" idx="13"/>
              </p:nvPr>
            </p:nvSpPr>
            <p:spPr>
              <a:xfrm>
                <a:off x="483009" y="1360405"/>
                <a:ext cx="11225982" cy="4863414"/>
              </a:xfrm>
              <a:blipFill>
                <a:blip r:embed="rId3"/>
                <a:stretch>
                  <a:fillRect l="-326" t="-112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59310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610846" cy="2286000"/>
          </a:xfrm>
        </p:spPr>
        <p:txBody>
          <a:bodyPr/>
          <a:lstStyle/>
          <a:p>
            <a:r>
              <a:rPr lang="en-US" dirty="0"/>
              <a:t>Demo</a:t>
            </a:r>
          </a:p>
        </p:txBody>
      </p:sp>
    </p:spTree>
    <p:extLst>
      <p:ext uri="{BB962C8B-B14F-4D97-AF65-F5344CB8AC3E}">
        <p14:creationId xmlns:p14="http://schemas.microsoft.com/office/powerpoint/2010/main" val="204104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38200" y="365760"/>
            <a:ext cx="10515600" cy="1325563"/>
          </a:xfrm>
        </p:spPr>
        <p:txBody>
          <a:bodyPr anchor="ctr">
            <a:normAutofit/>
          </a:bodyPr>
          <a:lstStyle/>
          <a:p>
            <a:r>
              <a:rPr lang="en-US" dirty="0"/>
              <a:t>AGENDA</a:t>
            </a:r>
          </a:p>
        </p:txBody>
      </p:sp>
      <p:pic>
        <p:nvPicPr>
          <p:cNvPr id="15" name="Picture Placeholder 14">
            <a:extLst>
              <a:ext uri="{FF2B5EF4-FFF2-40B4-BE49-F238E27FC236}">
                <a16:creationId xmlns:a16="http://schemas.microsoft.com/office/drawing/2014/main" id="{E4DF753A-3575-A0D9-5135-8A94308DC038}"/>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p:blipFill>
        <p:spPr>
          <a:xfrm>
            <a:off x="1482515" y="1790329"/>
            <a:ext cx="3845705" cy="4113054"/>
          </a:xfrm>
          <a:noFill/>
        </p:spPr>
      </p:pic>
      <p:sp>
        <p:nvSpPr>
          <p:cNvPr id="3" name="Content Placeholder 2">
            <a:extLst>
              <a:ext uri="{FF2B5EF4-FFF2-40B4-BE49-F238E27FC236}">
                <a16:creationId xmlns:a16="http://schemas.microsoft.com/office/drawing/2014/main" id="{992EC4A8-49EE-CF82-CFDC-BA9308ED0D65}"/>
              </a:ext>
            </a:extLst>
          </p:cNvPr>
          <p:cNvSpPr>
            <a:spLocks noGrp="1"/>
          </p:cNvSpPr>
          <p:nvPr>
            <p:ph sz="quarter" idx="16"/>
          </p:nvPr>
        </p:nvSpPr>
        <p:spPr>
          <a:xfrm>
            <a:off x="6219464" y="1790329"/>
            <a:ext cx="5134335" cy="4113054"/>
          </a:xfrm>
        </p:spPr>
        <p:txBody>
          <a:bodyPr>
            <a:normAutofit/>
          </a:bodyPr>
          <a:lstStyle/>
          <a:p>
            <a:pPr algn="l"/>
            <a:r>
              <a:rPr lang="en-US" b="1" i="0" dirty="0">
                <a:solidFill>
                  <a:srgbClr val="0D0D0D"/>
                </a:solidFill>
                <a:effectLst/>
                <a:highlight>
                  <a:srgbClr val="FFFFFF"/>
                </a:highlight>
                <a:latin typeface="ui-sans-serif"/>
              </a:rPr>
              <a:t>Description of </a:t>
            </a:r>
            <a:r>
              <a:rPr lang="en-US" b="1" dirty="0">
                <a:solidFill>
                  <a:srgbClr val="0D0D0D"/>
                </a:solidFill>
                <a:highlight>
                  <a:srgbClr val="FFFFFF"/>
                </a:highlight>
                <a:latin typeface="ui-sans-serif"/>
              </a:rPr>
              <a:t>T</a:t>
            </a:r>
            <a:r>
              <a:rPr lang="en-US" b="1" i="0" dirty="0">
                <a:solidFill>
                  <a:srgbClr val="0D0D0D"/>
                </a:solidFill>
                <a:effectLst/>
                <a:highlight>
                  <a:srgbClr val="FFFFFF"/>
                </a:highlight>
                <a:latin typeface="ui-sans-serif"/>
              </a:rPr>
              <a:t>he  Problem</a:t>
            </a:r>
          </a:p>
          <a:p>
            <a:pPr algn="l"/>
            <a:r>
              <a:rPr lang="en-US" b="1" i="0" dirty="0">
                <a:solidFill>
                  <a:srgbClr val="0D0D0D"/>
                </a:solidFill>
                <a:effectLst/>
                <a:highlight>
                  <a:srgbClr val="FFFFFF"/>
                </a:highlight>
                <a:latin typeface="ui-sans-serif"/>
              </a:rPr>
              <a:t>Divide and Conquer Algorithm</a:t>
            </a:r>
          </a:p>
          <a:p>
            <a:pPr algn="l"/>
            <a:r>
              <a:rPr lang="en-US" b="1" i="0" dirty="0">
                <a:solidFill>
                  <a:srgbClr val="0D0D0D"/>
                </a:solidFill>
                <a:effectLst/>
                <a:highlight>
                  <a:srgbClr val="FFFFFF"/>
                </a:highlight>
                <a:latin typeface="ui-sans-serif"/>
              </a:rPr>
              <a:t>The Designed Algorithm</a:t>
            </a:r>
          </a:p>
          <a:p>
            <a:pPr algn="l"/>
            <a:r>
              <a:rPr lang="en-US" b="1" i="0" dirty="0">
                <a:solidFill>
                  <a:srgbClr val="0D0D0D"/>
                </a:solidFill>
                <a:effectLst/>
                <a:highlight>
                  <a:srgbClr val="FFFFFF"/>
                </a:highlight>
                <a:latin typeface="ui-sans-serif"/>
              </a:rPr>
              <a:t>Implementation Details</a:t>
            </a:r>
          </a:p>
          <a:p>
            <a:pPr algn="l"/>
            <a:r>
              <a:rPr lang="en-US" b="1" i="0" dirty="0">
                <a:solidFill>
                  <a:srgbClr val="0D0D0D"/>
                </a:solidFill>
                <a:effectLst/>
                <a:highlight>
                  <a:srgbClr val="FFFFFF"/>
                </a:highlight>
                <a:latin typeface="ui-sans-serif"/>
              </a:rPr>
              <a:t>Analysis of the Algorithms</a:t>
            </a:r>
          </a:p>
          <a:p>
            <a:pPr algn="l"/>
            <a:r>
              <a:rPr lang="en-US" b="1" dirty="0">
                <a:solidFill>
                  <a:srgbClr val="0D0D0D"/>
                </a:solidFill>
                <a:highlight>
                  <a:srgbClr val="FFFFFF"/>
                </a:highlight>
                <a:latin typeface="ui-sans-serif"/>
              </a:rPr>
              <a:t>Demo</a:t>
            </a:r>
            <a:endParaRPr lang="en-US" b="1" i="0" dirty="0">
              <a:solidFill>
                <a:srgbClr val="0D0D0D"/>
              </a:solidFill>
              <a:effectLst/>
              <a:highlight>
                <a:srgbClr val="FFFFFF"/>
              </a:highlight>
              <a:latin typeface="ui-sans-serif"/>
            </a:endParaRPr>
          </a:p>
          <a:p>
            <a:pPr algn="l"/>
            <a:endParaRPr lang="en-US" b="1"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6720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116910"/>
            <a:ext cx="10515600" cy="1158240"/>
          </a:xfrm>
        </p:spPr>
        <p:txBody>
          <a:bodyPr anchor="ctr">
            <a:normAutofit/>
          </a:bodyPr>
          <a:lstStyle/>
          <a:p>
            <a:r>
              <a:rPr lang="en-US" b="1" dirty="0"/>
              <a:t>Demo</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83009" y="1360405"/>
            <a:ext cx="11225982" cy="4863414"/>
          </a:xfrm>
        </p:spPr>
        <p:txBody>
          <a:bodyPr>
            <a:normAutofit/>
          </a:bodyPr>
          <a:lstStyle/>
          <a:p>
            <a:pPr marL="285750" indent="-285750">
              <a:buFont typeface="Wingdings" panose="05000000000000000000" pitchFamily="2" charset="2"/>
              <a:buChar char="q"/>
            </a:pPr>
            <a:r>
              <a:rPr lang="en-US" sz="6000" i="0" dirty="0">
                <a:solidFill>
                  <a:srgbClr val="0D0D0D"/>
                </a:solidFill>
                <a:effectLst/>
                <a:highlight>
                  <a:srgbClr val="FFFFFF"/>
                </a:highlight>
                <a:latin typeface="ui-sans-serif"/>
              </a:rPr>
              <a:t>https://youtu.be/wn5ROfD5urM</a:t>
            </a:r>
          </a:p>
          <a:p>
            <a:pPr marL="285750" indent="-285750">
              <a:buFont typeface="Wingdings" panose="05000000000000000000" pitchFamily="2" charset="2"/>
              <a:buChar char="q"/>
            </a:pPr>
            <a:endParaRPr lang="en-US" sz="1700" b="0" i="0" dirty="0">
              <a:effectLst/>
              <a:highlight>
                <a:srgbClr val="FFFFFF"/>
              </a:highlight>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21483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sz="3200" b="1" dirty="0"/>
              <a:t>Amr Emad </a:t>
            </a:r>
            <a:r>
              <a:rPr lang="en-US" sz="3200" b="1" dirty="0" err="1"/>
              <a:t>Ghonaemy</a:t>
            </a:r>
            <a:endParaRPr lang="en-US" sz="3200" b="1" dirty="0"/>
          </a:p>
          <a:p>
            <a:endParaRPr lang="en-US" sz="3200" b="1" dirty="0"/>
          </a:p>
          <a:p>
            <a:r>
              <a:rPr lang="en-US" sz="3200" b="1" dirty="0"/>
              <a:t>224163</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2D Closest Pair Problem Description</a:t>
            </a:r>
          </a:p>
        </p:txBody>
      </p:sp>
    </p:spTree>
    <p:extLst>
      <p:ext uri="{BB962C8B-B14F-4D97-AF65-F5344CB8AC3E}">
        <p14:creationId xmlns:p14="http://schemas.microsoft.com/office/powerpoint/2010/main" val="61891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760"/>
            <a:ext cx="10515600" cy="1325563"/>
          </a:xfrm>
        </p:spPr>
        <p:txBody>
          <a:bodyPr anchor="ctr">
            <a:normAutofit/>
          </a:bodyPr>
          <a:lstStyle/>
          <a:p>
            <a:r>
              <a:rPr lang="en-US" b="1" i="0" dirty="0">
                <a:effectLst/>
                <a:highlight>
                  <a:srgbClr val="FFFFFF"/>
                </a:highlight>
              </a:rPr>
              <a:t>2D Closest Pair Problem</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5"/>
          </p:nvPr>
        </p:nvSpPr>
        <p:spPr>
          <a:xfrm>
            <a:off x="838200" y="1790329"/>
            <a:ext cx="5134335" cy="4113054"/>
          </a:xfrm>
        </p:spPr>
        <p:txBody>
          <a:bodyPr vert="horz" lIns="91440" tIns="45720" rIns="91440" bIns="45720" rtlCol="0">
            <a:normAutofit/>
          </a:bodyPr>
          <a:lstStyle/>
          <a:p>
            <a:r>
              <a:rPr lang="en-US" b="0" i="0">
                <a:effectLst/>
                <a:highlight>
                  <a:srgbClr val="FFFFFF"/>
                </a:highlight>
              </a:rPr>
              <a:t>The 2D Closest Pair problem involves finding the two points in a set of points in a 2-dimensional plane that are closest to each other.</a:t>
            </a:r>
            <a:endParaRPr lang="en-US" dirty="0"/>
          </a:p>
          <a:p>
            <a:r>
              <a:rPr lang="en-US" b="0" i="0">
                <a:effectLst/>
                <a:highlight>
                  <a:srgbClr val="FFFFFF"/>
                </a:highlight>
              </a:rPr>
              <a:t>This problem is fundamental in computational geometry and has applications in fields such as computer graphics, geographic information systems, and clustering analysis.</a:t>
            </a:r>
          </a:p>
        </p:txBody>
      </p:sp>
      <p:pic>
        <p:nvPicPr>
          <p:cNvPr id="20" name="Picture Placeholder 7">
            <a:extLst>
              <a:ext uri="{FF2B5EF4-FFF2-40B4-BE49-F238E27FC236}">
                <a16:creationId xmlns:a16="http://schemas.microsoft.com/office/drawing/2014/main" id="{59669B42-CC26-1A2A-1FE7-526E425D0191}"/>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rcRect l="4835" r="4835"/>
          <a:stretch/>
        </p:blipFill>
        <p:spPr>
          <a:xfrm>
            <a:off x="6219464" y="1790329"/>
            <a:ext cx="5134335" cy="4113054"/>
          </a:xfrm>
          <a:noFill/>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610846" cy="2286000"/>
          </a:xfrm>
        </p:spPr>
        <p:txBody>
          <a:bodyPr/>
          <a:lstStyle/>
          <a:p>
            <a:r>
              <a:rPr lang="en-US" dirty="0"/>
              <a:t>Divide and Conquer Algorithm</a:t>
            </a:r>
          </a:p>
        </p:txBody>
      </p:sp>
    </p:spTree>
    <p:extLst>
      <p:ext uri="{BB962C8B-B14F-4D97-AF65-F5344CB8AC3E}">
        <p14:creationId xmlns:p14="http://schemas.microsoft.com/office/powerpoint/2010/main" val="46786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b="1" dirty="0"/>
              <a:t>Divide and Conquer Algorithm</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838200" y="1691640"/>
            <a:ext cx="8246806" cy="3853755"/>
          </a:xfrm>
          <a:noFill/>
        </p:spPr>
        <p:txBody>
          <a:bodyPr>
            <a:normAutofit/>
          </a:bodyPr>
          <a:lstStyle/>
          <a:p>
            <a:r>
              <a:rPr lang="en-US" b="0" i="0" dirty="0">
                <a:solidFill>
                  <a:srgbClr val="0D0D0D"/>
                </a:solidFill>
                <a:effectLst/>
                <a:highlight>
                  <a:srgbClr val="FFFFFF"/>
                </a:highlight>
                <a:latin typeface="ui-sans-serif"/>
              </a:rPr>
              <a:t>The Divide and Conquer algorithm works by recursively dividing the set of points into smaller subsets, solving the problem for these subsets, and then combining the results to find the closest pair. The key steps are:</a:t>
            </a:r>
          </a:p>
          <a:p>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Divide</a:t>
            </a:r>
            <a:r>
              <a:rPr lang="en-US" b="0" i="0" dirty="0">
                <a:solidFill>
                  <a:srgbClr val="0D0D0D"/>
                </a:solidFill>
                <a:effectLst/>
                <a:highlight>
                  <a:srgbClr val="FFFFFF"/>
                </a:highlight>
                <a:latin typeface="ui-sans-serif"/>
              </a:rPr>
              <a:t>: Split the set of points into two halves.</a:t>
            </a:r>
          </a:p>
          <a:p>
            <a:pPr algn="l">
              <a:buFont typeface="+mj-lt"/>
              <a:buAutoNum type="arabicPeriod"/>
            </a:pP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Conquer</a:t>
            </a:r>
            <a:r>
              <a:rPr lang="en-US" b="0" i="0" dirty="0">
                <a:solidFill>
                  <a:srgbClr val="0D0D0D"/>
                </a:solidFill>
                <a:effectLst/>
                <a:highlight>
                  <a:srgbClr val="FFFFFF"/>
                </a:highlight>
                <a:latin typeface="ui-sans-serif"/>
              </a:rPr>
              <a:t>: Recursively find the closest pair in each half.</a:t>
            </a:r>
          </a:p>
          <a:p>
            <a:pPr algn="l">
              <a:buFont typeface="+mj-lt"/>
              <a:buAutoNum type="arabicPeriod"/>
            </a:pPr>
            <a:endParaRPr lang="en-US" b="0" i="0" dirty="0">
              <a:solidFill>
                <a:srgbClr val="0D0D0D"/>
              </a:solidFill>
              <a:effectLst/>
              <a:highlight>
                <a:srgbClr val="FFFFFF"/>
              </a:highlight>
              <a:latin typeface="ui-sans-serif"/>
            </a:endParaRPr>
          </a:p>
          <a:p>
            <a:pPr algn="l">
              <a:buFont typeface="+mj-lt"/>
              <a:buAutoNum type="arabicPeriod"/>
            </a:pPr>
            <a:r>
              <a:rPr lang="en-US" b="1" i="0" dirty="0">
                <a:solidFill>
                  <a:srgbClr val="0D0D0D"/>
                </a:solidFill>
                <a:effectLst/>
                <a:highlight>
                  <a:srgbClr val="FFFFFF"/>
                </a:highlight>
                <a:latin typeface="ui-sans-serif"/>
              </a:rPr>
              <a:t>Combine</a:t>
            </a:r>
            <a:r>
              <a:rPr lang="en-US" b="0" i="0" dirty="0">
                <a:solidFill>
                  <a:srgbClr val="0D0D0D"/>
                </a:solidFill>
                <a:effectLst/>
                <a:highlight>
                  <a:srgbClr val="FFFFFF"/>
                </a:highlight>
                <a:latin typeface="ui-sans-serif"/>
              </a:rPr>
              <a:t>: Merge the results from the two halves and find the closest pair that straddles the dividing line.</a:t>
            </a:r>
          </a:p>
          <a:p>
            <a:endParaRPr lang="en-US" b="0" i="0" dirty="0">
              <a:solidFill>
                <a:srgbClr val="0D0D0D"/>
              </a:solidFill>
              <a:effectLst/>
              <a:highlight>
                <a:srgbClr val="FFFFFF"/>
              </a:highlight>
              <a:latin typeface="ui-sans-serif"/>
            </a:endParaRP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610846" cy="2286000"/>
          </a:xfrm>
        </p:spPr>
        <p:txBody>
          <a:bodyPr/>
          <a:lstStyle/>
          <a:p>
            <a:r>
              <a:rPr lang="en-US" dirty="0"/>
              <a:t>The Designed Algorithm</a:t>
            </a:r>
          </a:p>
        </p:txBody>
      </p:sp>
    </p:spTree>
    <p:extLst>
      <p:ext uri="{BB962C8B-B14F-4D97-AF65-F5344CB8AC3E}">
        <p14:creationId xmlns:p14="http://schemas.microsoft.com/office/powerpoint/2010/main" val="56475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p:spPr>
        <p:txBody>
          <a:bodyPr>
            <a:normAutofit/>
          </a:bodyPr>
          <a:lstStyle/>
          <a:p>
            <a:pPr marL="285750" indent="-285750">
              <a:buFont typeface="Wingdings" panose="05000000000000000000" pitchFamily="2" charset="2"/>
              <a:buChar char="§"/>
            </a:pPr>
            <a:r>
              <a:rPr lang="en-US" b="1" i="0" dirty="0">
                <a:effectLst/>
                <a:highlight>
                  <a:srgbClr val="FFFFFF"/>
                </a:highlight>
              </a:rPr>
              <a:t>Input: An array of n points P [0, 1, 2, 3, 4, 5, 6, 7, 8, 9, 10, 11, 12, 13, 14, 15, 16, 17]</a:t>
            </a:r>
          </a:p>
          <a:p>
            <a:pPr marL="285750" indent="-285750">
              <a:buFont typeface="Wingdings" panose="05000000000000000000" pitchFamily="2" charset="2"/>
              <a:buChar char="§"/>
            </a:pPr>
            <a:r>
              <a:rPr lang="en-US" b="1" i="0" dirty="0">
                <a:effectLst/>
                <a:highlight>
                  <a:srgbClr val="FFFFFF"/>
                </a:highlight>
              </a:rPr>
              <a:t>Output: The smallest distance between two points in the given array.</a:t>
            </a:r>
          </a:p>
          <a:p>
            <a:pPr marL="285750" indent="-285750">
              <a:buFont typeface="Wingdings" panose="05000000000000000000" pitchFamily="2" charset="2"/>
              <a:buChar char="§"/>
            </a:pPr>
            <a:r>
              <a:rPr lang="en-US" b="1" i="0" dirty="0">
                <a:effectLst/>
                <a:highlight>
                  <a:srgbClr val="FFFFFF"/>
                </a:highlight>
              </a:rPr>
              <a:t>As a pre-processing step, the input array is sorted according to x coordinates:</a:t>
            </a:r>
          </a:p>
          <a:p>
            <a:endParaRPr lang="en-US" b="1" i="0" dirty="0">
              <a:effectLst/>
              <a:highlight>
                <a:srgbClr val="FFFFFF"/>
              </a:highlight>
            </a:endParaRPr>
          </a:p>
          <a:p>
            <a:pPr>
              <a:buFont typeface="+mj-lt"/>
              <a:buAutoNum type="arabicPeriod"/>
            </a:pPr>
            <a:r>
              <a:rPr lang="en-US" b="0" i="0" dirty="0">
                <a:effectLst/>
                <a:highlight>
                  <a:srgbClr val="FFFFFF"/>
                </a:highlight>
              </a:rPr>
              <a:t>Find the middle point in the sorted array, we can take </a:t>
            </a:r>
            <a:r>
              <a:rPr lang="en-US" b="0" i="1" dirty="0">
                <a:effectLst/>
                <a:highlight>
                  <a:srgbClr val="FFFFFF"/>
                </a:highlight>
              </a:rPr>
              <a:t>P[n/2]</a:t>
            </a:r>
            <a:r>
              <a:rPr lang="en-US" b="0" i="0" dirty="0">
                <a:effectLst/>
                <a:highlight>
                  <a:srgbClr val="FFFFFF"/>
                </a:highlight>
              </a:rPr>
              <a:t> as middle point. </a:t>
            </a:r>
          </a:p>
          <a:p>
            <a:r>
              <a:rPr lang="en-US" b="0" i="1" dirty="0">
                <a:effectLst/>
                <a:highlight>
                  <a:srgbClr val="FFFFFF"/>
                </a:highlight>
              </a:rPr>
              <a:t>P[n/2]=p[9]=17</a:t>
            </a:r>
            <a:br>
              <a:rPr lang="en-US" dirty="0"/>
            </a:br>
            <a:endParaRPr lang="en-US" b="0" i="0" dirty="0">
              <a:effectLst/>
              <a:highlight>
                <a:srgbClr val="FFFFFF"/>
              </a:highlight>
            </a:endParaRPr>
          </a:p>
        </p:txBody>
      </p:sp>
      <p:pic>
        <p:nvPicPr>
          <p:cNvPr id="6" name="Picture 5" descr="A number in a dot game&#10;&#10;Description automatically generated with medium confidence">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795" y="2606820"/>
            <a:ext cx="4894006" cy="2973108"/>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75059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p:spPr>
        <p:txBody>
          <a:bodyPr anchor="ctr">
            <a:normAutofit/>
          </a:bodyPr>
          <a:lstStyle/>
          <a:p>
            <a:r>
              <a:rPr lang="en-US" b="1" dirty="0"/>
              <a:t>The Designed Algorithm</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p:spPr>
        <p:txBody>
          <a:bodyPr>
            <a:normAutofit/>
          </a:bodyPr>
          <a:lstStyle/>
          <a:p>
            <a:pPr marL="342900" indent="-342900">
              <a:buFont typeface="+mj-lt"/>
              <a:buAutoNum type="arabicPeriod" startAt="2"/>
            </a:pPr>
            <a:r>
              <a:rPr lang="en-US" b="0" i="0" dirty="0">
                <a:effectLst/>
                <a:highlight>
                  <a:srgbClr val="FFFFFF"/>
                </a:highlight>
              </a:rPr>
              <a:t>Divide the given array in two halves. The first subarray contains points from P[0] to P[n/2]. The second subarray contains points from P[n/2+1] to P[n-1].</a:t>
            </a:r>
          </a:p>
          <a:p>
            <a:pPr marL="285750" indent="-285750">
              <a:buFont typeface="Arial" panose="020B0604020202020204" pitchFamily="34" charset="0"/>
              <a:buChar char="•"/>
            </a:pPr>
            <a:r>
              <a:rPr lang="en-US" dirty="0"/>
              <a:t>PL=[0, 1, 2, 3, 4, 5, 6, 7, 8]</a:t>
            </a:r>
          </a:p>
          <a:p>
            <a:pPr marL="285750" indent="-285750">
              <a:buFont typeface="Arial" panose="020B0604020202020204" pitchFamily="34" charset="0"/>
              <a:buChar char="•"/>
            </a:pPr>
            <a:r>
              <a:rPr lang="en-US" dirty="0"/>
              <a:t>PR=[9, 10, 11, 12, 13, 14, 15, 16, 17]</a:t>
            </a:r>
            <a:br>
              <a:rPr lang="en-US" dirty="0"/>
            </a:br>
            <a:endParaRPr lang="en-US" b="0" i="0" dirty="0">
              <a:effectLst/>
              <a:highlight>
                <a:srgbClr val="FFFFFF"/>
              </a:highlight>
            </a:endParaRPr>
          </a:p>
        </p:txBody>
      </p:sp>
      <p:pic>
        <p:nvPicPr>
          <p:cNvPr id="6" name="Picture 5">
            <a:extLst>
              <a:ext uri="{FF2B5EF4-FFF2-40B4-BE49-F238E27FC236}">
                <a16:creationId xmlns:a16="http://schemas.microsoft.com/office/drawing/2014/main" id="{808ACF75-EBEC-5793-5495-595D0EA005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3001" y="2606820"/>
            <a:ext cx="4847593" cy="2973108"/>
          </a:xfrm>
          <a:prstGeom prst="rect">
            <a:avLst/>
          </a:prstGeom>
          <a:noFill/>
        </p:spPr>
      </p:pic>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676030243"/>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{2205F493-65D0-4723-98FB-7214C69E5101}tf55661986_win32</Template>
  <TotalTime>299</TotalTime>
  <Words>1057</Words>
  <Application>Microsoft Office PowerPoint</Application>
  <PresentationFormat>Widescreen</PresentationFormat>
  <Paragraphs>94</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Calibri</vt:lpstr>
      <vt:lpstr>Calibri Light</vt:lpstr>
      <vt:lpstr>Cambria Math</vt:lpstr>
      <vt:lpstr>Nunito</vt:lpstr>
      <vt:lpstr>ui-sans-serif</vt:lpstr>
      <vt:lpstr>Wingdings</vt:lpstr>
      <vt:lpstr>Custom</vt:lpstr>
      <vt:lpstr>2D Closest pair problem (Divide&amp;Conquer alghorithm)</vt:lpstr>
      <vt:lpstr>AGENDA</vt:lpstr>
      <vt:lpstr>2D Closest Pair Problem Description</vt:lpstr>
      <vt:lpstr>2D Closest Pair Problem</vt:lpstr>
      <vt:lpstr>Divide and Conquer Algorithm</vt:lpstr>
      <vt:lpstr>Divide and Conquer Algorithm</vt:lpstr>
      <vt:lpstr>The Designed Algorithm</vt:lpstr>
      <vt:lpstr>The Designed Algorithm</vt:lpstr>
      <vt:lpstr>The Designed Algorithm</vt:lpstr>
      <vt:lpstr>The Designed Algorithm</vt:lpstr>
      <vt:lpstr>The Designed Algorithm</vt:lpstr>
      <vt:lpstr>The Designed Algorithm</vt:lpstr>
      <vt:lpstr>The Designed Algorithm</vt:lpstr>
      <vt:lpstr>The Designed Algorithm</vt:lpstr>
      <vt:lpstr>Implementation Details</vt:lpstr>
      <vt:lpstr>Implementation Details</vt:lpstr>
      <vt:lpstr>Analysis of the Algorithms</vt:lpstr>
      <vt:lpstr>Analysis of the Algorithms</vt:lpstr>
      <vt:lpstr>Demo</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Closest pair problem (Divide&amp;Conquer alghorithm)</dc:title>
  <dc:creator>Amr Emad</dc:creator>
  <cp:lastModifiedBy>Amr Emad</cp:lastModifiedBy>
  <cp:revision>11</cp:revision>
  <dcterms:created xsi:type="dcterms:W3CDTF">2024-05-24T15:51:23Z</dcterms:created>
  <dcterms:modified xsi:type="dcterms:W3CDTF">2024-05-24T22:38:51Z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